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namedSheetViews/namedSheetView1.xml" ContentType="application/vnd.ms-excel.namedsheetview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defaultThemeVersion="166925"/>
  <mc:AlternateContent xmlns:mc="http://schemas.openxmlformats.org/markup-compatibility/2006">
    <mc:Choice Requires="x15">
      <x15ac:absPath xmlns:x15ac="http://schemas.microsoft.com/office/spreadsheetml/2010/11/ac" url="D:\UAS\Refs\"/>
    </mc:Choice>
  </mc:AlternateContent>
  <xr:revisionPtr revIDLastSave="0" documentId="13_ncr:1_{A3131CD7-072D-4A20-BFBC-6E7EA96F5758}" xr6:coauthVersionLast="47" xr6:coauthVersionMax="47" xr10:uidLastSave="{00000000-0000-0000-0000-000000000000}"/>
  <bookViews>
    <workbookView xWindow="-108" yWindow="-108" windowWidth="23256" windowHeight="13176" xr2:uid="{3EECBB06-D7E3-4C1D-B28C-7837434590AD}"/>
  </bookViews>
  <sheets>
    <sheet name="Read Me" sheetId="2" r:id="rId1"/>
    <sheet name="Database" sheetId="1" r:id="rId2"/>
  </sheets>
  <definedNames>
    <definedName name="_xlnm._FilterDatabase" localSheetId="1" hidden="1">Database!$A$10:$N$419</definedName>
    <definedName name="_xlnm.Print_Titles" localSheetId="1">Database!$10:$10</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24311" uniqueCount="12698">
  <si>
    <t>Author(s)</t>
  </si>
  <si>
    <t>Title</t>
  </si>
  <si>
    <t>Year</t>
  </si>
  <si>
    <t>Journal</t>
  </si>
  <si>
    <t>Keywords</t>
  </si>
  <si>
    <t>T&amp;D World</t>
  </si>
  <si>
    <t>Can Drones Help Prevent Bird Collisions</t>
  </si>
  <si>
    <t>Acklen, J.C., J.F. Dwyer, K. Kowalski, and J. Goldberg</t>
  </si>
  <si>
    <t>Albores-Barajas, Y.V., C. Soldatini, A. Ramos-Rodriguez, J.E. Alcala-Santoyo, R. Carmona, and G. Dell'Omo</t>
  </si>
  <si>
    <t>Suggested Citation</t>
  </si>
  <si>
    <t>Acklen, J.C., J.F. Dwyer, K. Kowalski, and J. Goldberg. 2020. Can Drones Help Prevent Bird Collisions. T&amp;D World January.</t>
  </si>
  <si>
    <t>A New Use of Technology to Solve an Old Problem: Estimating the Population Size of a Burrow Nesting Seabird</t>
  </si>
  <si>
    <t xml:space="preserve">Albores-Barajas Y.V., C. Soldatini, A. Ramos-Rodriguez, J.E. Alcala-Santoyo, R. Carmona, and G. Dell'Omo. 2018. A New Use of Technology to Solve an Old Problem: Estimating the Population Size of a Burrow Nesting Seabird. PLoS ONE 13(9): e0202094. https://doi.org/10.1371/journal.pone.0202094. </t>
  </si>
  <si>
    <t>Allan, B.M., D. Ierodiaconou, D.G. Nimmo, M. Herbert, and E.G. Ritchie</t>
  </si>
  <si>
    <t>Free as a Drone: Ecologists Can Add UAVs to Their Toolbox</t>
  </si>
  <si>
    <t>Lightweight Unmanned Aerial Vehicles Will
Revolutionize Spatial Ecology</t>
  </si>
  <si>
    <t>Anderson, K. and K.J. Gaston</t>
  </si>
  <si>
    <t>Frontiers in Ecology and the Environment</t>
  </si>
  <si>
    <t>Family</t>
  </si>
  <si>
    <t>Species</t>
  </si>
  <si>
    <t>Drones provide a better method to find nests and estimate nest survival for colonial waterbirds: a demonstration with Western Grebes</t>
  </si>
  <si>
    <t>Lachman, D., C. Conway, K.erri Vierling, and T. Matthews</t>
  </si>
  <si>
    <t>Wetlands Ecology and Management</t>
  </si>
  <si>
    <t>Lachman, D., C. Conway, K.erri Vierling, and T. Matthews. 2020. Drones provide a better method to find nests and estimate nest survival for colonial waterbirds: a demonstration with Western Grebes. Wetlands Ecology and Management 28: 837-845.</t>
  </si>
  <si>
    <t>Will drones reduce investigator disturbance to surface-nesting seabirds?</t>
  </si>
  <si>
    <t>Marine Ornithology</t>
  </si>
  <si>
    <t>Borrelle, S.B. and A.T. Fletcher</t>
  </si>
  <si>
    <t>Valle, R.G. and F. Scarton</t>
  </si>
  <si>
    <t>Afán, I., M. Máñez, and R. Díaz-Delgado</t>
  </si>
  <si>
    <t>Drones</t>
  </si>
  <si>
    <t>Drone Monitoring of Breeding Waterbird
Populations: The Case of the Glossy Ibis</t>
  </si>
  <si>
    <t>Chabot, D., S.R. Craik, and D.M. Bird</t>
  </si>
  <si>
    <t>Population Census of a Large Common Tern Colony with a Small Unmanned Aircraft</t>
  </si>
  <si>
    <t>PLoS ONE</t>
  </si>
  <si>
    <t>Angliss, R.P., M.C. Ferguson, P. Hall, V. Helker, A. Kennedy, and T. Sformo</t>
  </si>
  <si>
    <t>Comparing manned to unmanned aerial surveys for cetacean monitoring in the Arctic: Methods and operational results</t>
  </si>
  <si>
    <t>Journal of Unmanned Vehicle Systems</t>
  </si>
  <si>
    <t>Angliss, R.P., M.C. Ferguson, P. Hall, V. Helker, A. Kennedy, and T. Sformo. 2018. Comparing manned to unmanned aerial surveys for cetacean monitoring in the Arctic: Methods and operational results. Journal of Unmanned Vehicle Systems 6: 109-127.</t>
  </si>
  <si>
    <t>Threskiornithidae</t>
  </si>
  <si>
    <t>Haematopodidae</t>
  </si>
  <si>
    <t>Procellariidae</t>
  </si>
  <si>
    <t>Podicipedidae</t>
  </si>
  <si>
    <t>Accipitridae</t>
  </si>
  <si>
    <t>Birds</t>
  </si>
  <si>
    <t>Barr, J.R., M.C. Green, S.J. DeMaso, and T.B. Hardy</t>
  </si>
  <si>
    <t>Detectability and visibility biases associated with using a consumer-grade unmanned aircraft to survey nesting colonial waterbirds</t>
  </si>
  <si>
    <t>Journal of Field Ornithology</t>
  </si>
  <si>
    <t>Barr, J.R., M.C. Green, S.J. DeMaso, and T.B. Hardy. 2018. Detectability and visibility biases associated with using a consumer-grade unmanned aircraft to survey nesting colonial waterbirds. Journal of Field Ornithology 89: 242-257.</t>
  </si>
  <si>
    <t>Quadcopter</t>
  </si>
  <si>
    <t>DJI Phantom 3 Pro</t>
  </si>
  <si>
    <t>Sensor(s)</t>
  </si>
  <si>
    <t>DJI Matrice 210</t>
  </si>
  <si>
    <t>DJI Phantom 4 Pro</t>
  </si>
  <si>
    <t>DJI Phantom 3 Standard</t>
  </si>
  <si>
    <t>Insitu ScanEagle</t>
  </si>
  <si>
    <t>Nikon D810 camera</t>
  </si>
  <si>
    <t>review</t>
  </si>
  <si>
    <t>review, disturbance</t>
  </si>
  <si>
    <t>AI-Multi</t>
  </si>
  <si>
    <t>3DR Solo</t>
  </si>
  <si>
    <t>DJI Mavic Pro</t>
  </si>
  <si>
    <t>Monitoring marine mammals using unmanned aerial vehicles: quantifying detection certainty</t>
  </si>
  <si>
    <t>Aniceto, A.S., M. Biuw, U. Lindstrøm, S.A. Solbø, F. Broms, and J. Carroll</t>
  </si>
  <si>
    <t>Marine mammals</t>
  </si>
  <si>
    <t>Cryowing Micro RPAS and
Cryowing
Scout RPAS</t>
  </si>
  <si>
    <t>Ecosphere</t>
  </si>
  <si>
    <t>Evaluating behavioral responses of nesting lesser snow geese to unmanned aircraft surveys</t>
  </si>
  <si>
    <t>Barnas, A., R. Newman, C.J. Felege, M.P. Corcoran, S.D. Hervey, T.J. Stechmann, R.F. Rockwell, and S.N. Ellis-Felege</t>
  </si>
  <si>
    <t>Ecology and Evolution</t>
  </si>
  <si>
    <t>Trimble UX5</t>
  </si>
  <si>
    <t>Anatidae</t>
  </si>
  <si>
    <t>Christie, K.S., S.L. Gilbert, C.L. Brown, M. Hatfield, and L. Hanson</t>
  </si>
  <si>
    <t>Unmanned aircraft systems in wildlife research: current and future applications of a transformative technology</t>
  </si>
  <si>
    <t>A small unmanned aerial system for estimating abundance and size of Antarctic predators</t>
  </si>
  <si>
    <t>Polar Biology</t>
  </si>
  <si>
    <t>Goebel, M.E., W.L. Perryman, J.T. Hinke, D.J. Krause, N.A. Hann, S. Gardner, and D.J. LeRoi</t>
  </si>
  <si>
    <t xml:space="preserve">Goebel, M.E., W.L. Perryman, J.T. Hinke, D.J. Krause, N.A. Hann, S. Gardner, and D.J. LeRoi. 2015. A small unmanned aerial system for estimating abundance and size of Antarctic predators. Polar Biology DOI 10.1007/s00300-014-1625-4. </t>
  </si>
  <si>
    <t>Birds, marine mammals</t>
  </si>
  <si>
    <t>Microdrones md4-1000; Aerial Imaging Solutions APQ-18; Aerial Imaging Solutions APH-22</t>
  </si>
  <si>
    <t>Sony NEX-5, Canon EOS-M, and Olympus E-P1</t>
  </si>
  <si>
    <t>Escape responses of terrestrial and aquatic birds to drones: Towards a code of practice to minimize disturbance</t>
  </si>
  <si>
    <t>Weston, M.A., C. O’Brien, K.N. Kostoglou, and M.R.E. Symonds</t>
  </si>
  <si>
    <t>Journal of Applied Ecology</t>
  </si>
  <si>
    <t>DJI Phantom 3</t>
  </si>
  <si>
    <t>Psittaculidae</t>
  </si>
  <si>
    <t>Ardeidae, Laridae</t>
  </si>
  <si>
    <t>Delphinidae, Balaenopteridae</t>
  </si>
  <si>
    <t>Bushaw, J.D., K.M. Ringelman, M.K. Johnson, T. Rohrer, and F.C. Rohwer</t>
  </si>
  <si>
    <t>Applications of an unmanned aerial vehicle and thermal-imaging camera to study ducks nesting over water</t>
  </si>
  <si>
    <t>Robotic ecology: Tracking small dynamic animals with an autonomous aerial vehicle</t>
  </si>
  <si>
    <t>Cliff, O.M., D.L. Saunders, and R. Fitch</t>
  </si>
  <si>
    <t>Science Robotics</t>
  </si>
  <si>
    <t>Octocopter</t>
  </si>
  <si>
    <t>Ascending Technologies Falcon 8</t>
  </si>
  <si>
    <t>Dwyer, J.F., D.D. Austin, and C. Beebe</t>
  </si>
  <si>
    <t>Unmanned aircraft systems enable three-dimensional viewshed-based assessment of potential disturbance to nesting raptors by recreational rock climbing</t>
  </si>
  <si>
    <t>DJI Phantom 4 
Pro+</t>
  </si>
  <si>
    <t>review, sensors, applications, classes of UAVs, operational factors</t>
  </si>
  <si>
    <t>Muller, C.G., B.L. Chilvers, Z. Barker, K.P. Barnsdale, P.F. Battley, R.K. French, J. McCullough, and F. Samandari</t>
  </si>
  <si>
    <t>Wildlife Research</t>
  </si>
  <si>
    <t>Spheniscidae</t>
  </si>
  <si>
    <t>Qu4D SteadiDrone</t>
  </si>
  <si>
    <t>VHF receiver and a dual two-element
directional yagi antenna</t>
  </si>
  <si>
    <t>Brisson-Curadeau, E., D. Bird, C. Burke, D.A. Fifield, P. Pace, R.B. Sherley, and K.H. Elliott</t>
  </si>
  <si>
    <t>Seabird species vary in behavioural response to drone census</t>
  </si>
  <si>
    <t>Scientific Reports</t>
  </si>
  <si>
    <t>Dwyer, J.F. and M.C. Tincher</t>
  </si>
  <si>
    <t>Urban Naturalist</t>
  </si>
  <si>
    <t>Pandionidae</t>
  </si>
  <si>
    <t>DJI Phantom IV</t>
  </si>
  <si>
    <t>DJI Mavic</t>
  </si>
  <si>
    <t>sUAS Model</t>
  </si>
  <si>
    <t>Use of unmanned aerial vehicles (UAVs) for
mark-resight nesting population estimation of
adult female green sea turtles at Raine Island</t>
  </si>
  <si>
    <t>Dunstan A., K. Robertson, R. Fitzpatrick, J. Pickford, and J. Meager. 2020. Use of unmanned aerial vehicles (UAVs) for mark-resight nesting population estimation of adult female green sea turtles at Raine Island. PLoS ONE 15(6): e0228524. https://doi.org/10.1371/journal.pone.0228524.</t>
  </si>
  <si>
    <t>Dunstan A., K. Robertson, R. Fitzpatrick, J. Pickford, and J. Meager</t>
  </si>
  <si>
    <t>Cheloniidae</t>
  </si>
  <si>
    <t>DJI Inspire 1</t>
  </si>
  <si>
    <t>Zenmuse X3 camera</t>
  </si>
  <si>
    <t>Marris, E.</t>
  </si>
  <si>
    <t>Drones unleashed against invasive Galapagos rats</t>
  </si>
  <si>
    <t>Nature</t>
  </si>
  <si>
    <t>Rattus</t>
  </si>
  <si>
    <t>Mammals</t>
  </si>
  <si>
    <t>Hexacopter</t>
  </si>
  <si>
    <t>Southern right whales show no behavioral response to low noise levels from a nearby unmanned aerial vehicle</t>
  </si>
  <si>
    <t>Marine Mammal Science</t>
  </si>
  <si>
    <t>DJI Inspire 1 Pro</t>
  </si>
  <si>
    <t>Balaenidae</t>
  </si>
  <si>
    <t>Christiansen, F., M.L.K. Nielsen, C. Charlton, L. Bejder, and P.T. Madsen</t>
  </si>
  <si>
    <t>Measuring disturbance at swift breeding colonies due to the visual aspects of a drone: a quasi-experiment study</t>
  </si>
  <si>
    <t>Mesquita, G.P., J.D. Rodriguez-Teijeiro, S.A. Wich, and M. Mulero-Pazmany</t>
  </si>
  <si>
    <t>Apodidae</t>
  </si>
  <si>
    <t>Current Zoology</t>
  </si>
  <si>
    <t>Orbach, D.M., J. Eaton, L. Fiori, S. Piwetz, J.S. Weir, M. Würsig, and B. Würsig</t>
  </si>
  <si>
    <t>Delphinidae</t>
  </si>
  <si>
    <t xml:space="preserve">DJI Phantom 4 </t>
  </si>
  <si>
    <t>PeerJ</t>
  </si>
  <si>
    <t>McEvoy, J.F., G.P. Hall, and P.G. McDonald</t>
  </si>
  <si>
    <t>Evaluation of unmanned aerial vehicle shape, flight path and camera type for waterfowl surveys: disturbance effects and species recognition</t>
  </si>
  <si>
    <t>sUAS Platform</t>
  </si>
  <si>
    <t>1) UAVER Avian-P
2) Skylark II
3) Drone Metrex Topodrone-100
4) DJI Phantom
5) FoxTech Kraken-130</t>
  </si>
  <si>
    <t>Chabot, D.</t>
  </si>
  <si>
    <t>Trends in drone research and applications as the Journal of Unmanned Vehicle Systems turns five</t>
  </si>
  <si>
    <t>Agapiou, A.</t>
  </si>
  <si>
    <t>Vegetation</t>
  </si>
  <si>
    <t>Vegetation Extraction Using Visible-Bands from Openly Licensed Unmanned Aerial Vehicle Imagery</t>
  </si>
  <si>
    <t>SONY DSC-WX220</t>
  </si>
  <si>
    <t>DJI Mavic 2 Pro, DJI FC6310, Parrot Anafi</t>
  </si>
  <si>
    <t>Vegetation monitoring using multispectral sensors - best practices and lessons learned from high latitudes</t>
  </si>
  <si>
    <t>Assmann, J.J., J.T. Kerby, A.M. Cunliffe, and I.H. Myers-Smith</t>
  </si>
  <si>
    <t>Assmann, J.J., J.T. Kerby, A.M. Cunliffe, and I.H. Myers-Smith. 2019. Vegetation monitoring using multispectral sensors - best practices and lessons learned from high latitudes.  Journal of Unmanned Vehicle Systems 7: 54-75.</t>
  </si>
  <si>
    <t>Parrot Sequoia, MicaSense Red-edge</t>
  </si>
  <si>
    <t>A standardized protocol for reporting methods when using drones for wildlife research</t>
  </si>
  <si>
    <t>Barnas, A.F., D. Chabot, A.J. Hodgson, D.W. Johnston, D.M. Bird, and S.N. Ellis-Felege</t>
  </si>
  <si>
    <t>Drone Surveys Do Not Increase Colony-wide Flight Behaviour at Waterbird Nesting Sites, But Sensitivity Varies Among Species</t>
  </si>
  <si>
    <t>Barr, J.R., M.C. Green, S.J. DeMaso, and T.B. Hardy. 2020. Drone Surveys Do Not Increase Colony-wide Flight Behaviour at Waterbird Nesting Sites, But Sensitivity Varies Among Species. Scientific Reports 10:3781. https://doi.org/10.1038/s41598-020-60543-z.</t>
  </si>
  <si>
    <t xml:space="preserve">DJI Phantom 3 </t>
  </si>
  <si>
    <t>FC300X camera</t>
  </si>
  <si>
    <t>Baxter, P.W. and G. Hamilton</t>
  </si>
  <si>
    <t>Learning to fly: integrating spatial ecology with unmanned aerial vehicle surveys</t>
  </si>
  <si>
    <t xml:space="preserve">Baxter, P. W. J., and G. Hamilton. 2018. Learning to fly: integrating spatial ecology with unmanned aerial
vehicle surveys. Ecosphere 9(4):e02194. 10.1002/ecs2.2194. </t>
  </si>
  <si>
    <t>simulation, abundance estimation, detectability, occupancy, population monitoring</t>
  </si>
  <si>
    <t>Evaluating the Use of Drones Equipped with Thermal Sensors as an Effective Method for Estimating Wildlife</t>
  </si>
  <si>
    <t>Beaver, J.T., R.W. Baldwin, M. Messinger, C.H. Newbolt, S.S. Ditchkoff, and M.R. Silman</t>
  </si>
  <si>
    <t>Wildlife Society Bulletin</t>
  </si>
  <si>
    <t>Cervidae</t>
  </si>
  <si>
    <t>Ritewing Drak</t>
  </si>
  <si>
    <t>Fixed-wing</t>
  </si>
  <si>
    <t>FLIR Vue Pro
640</t>
  </si>
  <si>
    <t>Shark detection probability from aerial drone surveys within a temperate estuary</t>
  </si>
  <si>
    <t>Benavides, M.T., F.J. Fodrie, and D.W. Johnston</t>
  </si>
  <si>
    <t>Fish</t>
  </si>
  <si>
    <t>senseFly eBee</t>
  </si>
  <si>
    <t>Benavides, M.T., F.J. Fodrie, and D.W. Johnston. 2020. Shark detection probability from aerial drone surveys within a temperate estuary. Journal of Unmanned Vehicle Systems 8: 44–56.</t>
  </si>
  <si>
    <t>Cannon IXUS 127 HS or Cannon Powershot S110
camera with spectral filters: RGB, RE, and NIR</t>
  </si>
  <si>
    <t>Sphyrnidae</t>
  </si>
  <si>
    <t>Bennitt, E., H.L.A. Bartlam-Brooks, T.Y. Hubel, and A.M. Wilson</t>
  </si>
  <si>
    <t>DJI Phantom III, DJI Inspire I</t>
  </si>
  <si>
    <t>Measuring behavioral responses of sea turtles, saltwater crocodiles, and crested terns to drone disturbance to define ethical operating thresholds</t>
  </si>
  <si>
    <t>Bevan, E., S. Whiting, T. Tucker, M. Guinea, A. Raith, and R. Douglas</t>
  </si>
  <si>
    <t>PloS ONE</t>
  </si>
  <si>
    <t>Evaluating UAV-based techniques to census an urban-nesting gull population on Canada’s Pacific coast</t>
  </si>
  <si>
    <t>Blight, L.K., D.F. Bertram, and E. Kroc</t>
  </si>
  <si>
    <t>Laridae</t>
  </si>
  <si>
    <t>Blight, L.K., D.F. Bertram, and E. Kroc. 2019. Evaluating UAV-based techniques to census an urban-nesting gull population on Canada’s Pacific coast. Journal of Umanned Vehicle Systems 7: 312-324.</t>
  </si>
  <si>
    <t>1) quadcopter and 2) fixed-wing</t>
  </si>
  <si>
    <t>Willoughby, J.</t>
  </si>
  <si>
    <t>Seal count conducted by drone on the Farne Islands</t>
  </si>
  <si>
    <t>sUAS News</t>
  </si>
  <si>
    <t>Phocidae</t>
  </si>
  <si>
    <t xml:space="preserve">Willoughby, J. 2019. Seal count conducted by drone on the Farne Islands. sUAS News: January 14. https://www.suasnews.com/2019/01/seal-count-conducted-by-drone-on-the-farne-islands/?utm_source=DroneNewsDailyEmailMore&amp;mc_cid=732092f%E2%80%A6. </t>
  </si>
  <si>
    <t>Wilson, A.M., J. Barr, and M. Zagorski</t>
  </si>
  <si>
    <t>The feasibility of counting songbirds using unmanned aerial vehicles</t>
  </si>
  <si>
    <t>The Auk</t>
  </si>
  <si>
    <t>DJI Phantom 2</t>
  </si>
  <si>
    <t>ZOOM H1 Handy audio recorder</t>
  </si>
  <si>
    <t>various passerines</t>
  </si>
  <si>
    <t>Experimental trials: 5 spp.
Field trials: 54 spp.</t>
  </si>
  <si>
    <t>Automated detection of koalas using low-level aerial surveillance and machine learning</t>
  </si>
  <si>
    <t>Corcoran, E., S. Denman, J. Hanger, B. Wilson, and G. Hamilton</t>
  </si>
  <si>
    <t>Corcoran, E., S. Denman, J. Hanger, B. Wilson, and G. Hamilton. 2019. Automated detection of koalas using low-level aerial surveillance and machine learning. Scientific Reports 9:3208. https://doi.org/10.1038/s41598-019-39917-5.</t>
  </si>
  <si>
    <t xml:space="preserve">Brisson-Curadeau, E., D. Bird, C. Burke, D.A. Fifield, P. Pace, R.B. Sherley, and K.H. Elliott. 2017. Seabird species vary in behavioural response to drone census. Scientific Reports 7:17884. https://doi.org/10.1038/s41598-017-18202-3. </t>
  </si>
  <si>
    <t>Phascolarctidae</t>
  </si>
  <si>
    <t>FLIR Tau 2 640 thermal camera</t>
  </si>
  <si>
    <t>DJI Matrice 600 Pro</t>
  </si>
  <si>
    <t>Taking a closer look at invasive alien plant research: A review of the current state, opportunities, and future directions for UAVs</t>
  </si>
  <si>
    <t>Dash, J.P., M.S. Watt, T.S.H. Paul, J. Morgenroth, and R. Hartley</t>
  </si>
  <si>
    <t>Dash, J.P., M.S. Watt, T.S.H. Paul, J. Morgenroth, and R. Hartley. 2019. Taking a closer look at invasive alien plant research: A review of the current state, opportunities, and future directions for UAVs. Methods in Ecology and Evolution 10: 2020-2033.</t>
  </si>
  <si>
    <t>review, invasive species, biosecurity</t>
  </si>
  <si>
    <t>Journal of Avian Biology</t>
  </si>
  <si>
    <t>Methods in Ecology and Evolution</t>
  </si>
  <si>
    <t>Unmanned aircraft systems to unravel spatial and temporal factors affecting dynamics of colony formation and nesting success in birds</t>
  </si>
  <si>
    <t>Sardà-Palomera, F., G. Bota, N. Padilla, L. Brotons, and F. Sardà</t>
  </si>
  <si>
    <t>Sardà-Palomera, F., G. Bota, N. Padilla, L. Brotons, and F. Sardà. 2017. Unmanned aircraft systems to unravel spatial and temporal factors affecting dynamics of colony formation and nesting success in birds. Journal of Avian Biology 48: 1273-1280.</t>
  </si>
  <si>
    <t>Skywalker 1680 V2</t>
  </si>
  <si>
    <t>Nature Conservation Drones for Automatic Localization and Counting of Animals</t>
  </si>
  <si>
    <t>van Gemert, J.C., C.R. Verschoor, P. Mettes, K. Epema, L.P. Koh, and S. Wich</t>
  </si>
  <si>
    <t>review, wildlife monitoring</t>
  </si>
  <si>
    <t>European Conference on Computer Vision 2014 Workshops</t>
  </si>
  <si>
    <t>Assessment of known impacts of unmanned aerial systems (UAS) on marine mammals: data gaps and recommendations for researchers in the United States</t>
  </si>
  <si>
    <t>Smith, C.E., S.T. Sykora-Bodie, B. Bloodworth, S.M. Pack, T.R. Spradlin, and N.R. LeBoeuf</t>
  </si>
  <si>
    <t>Smith, C.E., S.T. Sykora-Bodie, B. Bloodworth, S.M. Pack, T.R. Spradlin, and N.R. LeBoeuf. 2016. Assessment of known impacts of unmanned aerial systems (UAS) on marine mammals: data gaps and recommendations for researchers in the United States. Journal of Unmanned Vehicle Systems 4: 31-44.</t>
  </si>
  <si>
    <t>Estimating body mass of free‐living whales using aerial photogrammetry and 3D volumetrics</t>
  </si>
  <si>
    <t>Christiansen, F., M. Sironi, M.J. Moore, M. Di Martino, M. Ricciardi, H.A. Warick, D.J. Irschick, R. Gutierrez, and M.M. Uhart</t>
  </si>
  <si>
    <t>Christiansen, F., M. Sironi, M.J. Moore, M. Di Martino, M. Ricciardi, H.A. Warick, D.J. Irschick, R. Gutierrez, and M.M. Uhart. 2019. Estimating body mass of free‐living whales using aerial photogrammetry and 3D volumetrics. Methods in Ecology and Evolution 10: 2034-2044.</t>
  </si>
  <si>
    <t>Using flight initiation distance to evaluate responses of colonial-nesting Great Egrets to the approach of an unmanned aerial vehicle</t>
  </si>
  <si>
    <t>Collins, S.A., G.J. Giffin, and W.T. Strong</t>
  </si>
  <si>
    <t>Ardeidae</t>
  </si>
  <si>
    <t>Collins, S.A., G.J. Giffin, and W.T. Strong. 2019. Using flight initiation distance to evaluate responses of colonial-nesting great egrets to the approach of an unmanned aerial vehicle. Journal of Field Ornithology 90: 382-390.</t>
  </si>
  <si>
    <t>DJI Phantom 3 Advanced</t>
  </si>
  <si>
    <t>Proper flight technique for using a small rotary-winged drone aircraft to safely, quickly, and accurately survey raptor nests</t>
  </si>
  <si>
    <t>Junda, J., E. Greene, and D.M. Bird</t>
  </si>
  <si>
    <t>Accipitridae, Pandionidae</t>
  </si>
  <si>
    <t>Alcidae, Laridae</t>
  </si>
  <si>
    <t>Draganflyer X-4</t>
  </si>
  <si>
    <t>GoPro Hero 1 and GoPro Hero 3 cameras</t>
  </si>
  <si>
    <t>An Assessment of Small Unmanned Aerial Vehicles for Wildlife Research</t>
  </si>
  <si>
    <t>Review, wildlife monitoring</t>
  </si>
  <si>
    <t>Assessing the availability of aerially delivered baits to feral cats through rainforest canopy using unmanned aircraft</t>
  </si>
  <si>
    <t>Johnston, M., G. McCaldin, and A. Rieker</t>
  </si>
  <si>
    <t>invasive species, aerial bait</t>
  </si>
  <si>
    <t>Felidae</t>
  </si>
  <si>
    <t>Sky Hero</t>
  </si>
  <si>
    <t>Unoccupied Aircraft Systems in Marine Science and Conservation</t>
  </si>
  <si>
    <t>Johnston, D.W.</t>
  </si>
  <si>
    <t>Annual Review of Marine Science</t>
  </si>
  <si>
    <t>review, UAS platforms, sensors, disturbance, applications</t>
  </si>
  <si>
    <t>Approaching birds with drones: first experiments and ethical guidelines</t>
  </si>
  <si>
    <t>Vas, E., A. Lescroel, O. Duriez, G. Boguszewski, and D. Gremillet</t>
  </si>
  <si>
    <t>Biology Letters</t>
  </si>
  <si>
    <t>Cyleone Phantom</t>
  </si>
  <si>
    <t>Estimation of free-roaming domestic dog population size: Investigation of three methods including an Unmanned Aerial Vehicle (UAV) based approach</t>
  </si>
  <si>
    <t>Warembourg, C., M. Berger-Gonzalez, D. Alvarez, F.M. Sousa, A.L. Hernandez, P. Roquel, J. Eyerman, M. Benner, and S. Durr</t>
  </si>
  <si>
    <t xml:space="preserve">Warembourg, C., M. Berger-Gonzalez, D. Alvarez, F.M. Sousa, A.L. Hernandez, P. Roquel, J. Eyerman, M. Benner, and S. Durr. 2020. Estimation of free-roaming domestic dog population size: Investigation of three methods including an Unmanned Aerial Vehicle (UAV) based approach. PLoS ONE 15(4): e0225022. https://doi.org/10.1371/journal.pone.0225022. </t>
  </si>
  <si>
    <t>Canidae</t>
  </si>
  <si>
    <t>Surveying Wild Animals from Satellites, Manned Aircraft and Unmanned Aerial Systems (UASs): A Review</t>
  </si>
  <si>
    <t>Wang, D., Q. Shao, and H. Yue</t>
  </si>
  <si>
    <t>Remote Sensing</t>
  </si>
  <si>
    <t>Marine Pollution Bulletin</t>
  </si>
  <si>
    <t>A review of unmanned vehicles for the detection and monitoring of marine fauna</t>
  </si>
  <si>
    <t>review, population monitoring, sensors, platforms</t>
  </si>
  <si>
    <t>Verfuss, U.K., A.S. Aniceto, D.V. Harris, D. Gillespie,
S. Fielding, G. Jiménez, P. Johnston, R.R. Sinclair, A. Sivertsen, S.A. Solbø, R. Storvold, M. Biuw, and R. Wyatt. 2019. A review of unmanned vehicles for the detection and monitoring of marine fauna. Marine Pollution Bulletin 140: 17-29.</t>
  </si>
  <si>
    <t>Verfuss, U.K., A.S. Aniceto, D.V. Harris, D. Gillespie,
S. Fielding, G. Jiménez, P. Johnston, R.R. Sinclair, A. Sivertsen, S.A. Solbø, R. Storvold, M. Biuw, and R. Wyatt</t>
  </si>
  <si>
    <t>Applications of Unmanned Aerial Vehicles and Thermal Imaging Cameras for Conducting Mesocarnivore and Breeding Waterfowl Surveys in Southern Manitoba</t>
  </si>
  <si>
    <t>Bushaw, J.D.</t>
  </si>
  <si>
    <t>Thesis</t>
  </si>
  <si>
    <t>Bushaw, J.D. 2020. Applications of Unmanned Aerial Vehicles and Thermal Imaging Cameras for Conducting Mesocarnivore and Breeding Waterfowl Surveys in Southern Manitoba. MS Thesis, Louisiana State University and Agricultural and Mechanical College, Baton Rouge. May.</t>
  </si>
  <si>
    <t>Birds, mammals</t>
  </si>
  <si>
    <t>Applications of Unmanned Aerial Vehicles to Survey Mesocarnivores</t>
  </si>
  <si>
    <t>Bushaw, J.D., K.M. Ringelman, and F.C. Rohwer</t>
  </si>
  <si>
    <t>Canidae, Cervidae, Mephitidae, Erethizontidae</t>
  </si>
  <si>
    <t>1) DJI Inspire 1
2) DJI Matrice 210</t>
  </si>
  <si>
    <t>Current Biology</t>
  </si>
  <si>
    <t>Bears Show a Physiological but Limited Behavioral Response to Unmanned Aerial Vehicles</t>
  </si>
  <si>
    <t>Ursidae</t>
  </si>
  <si>
    <t>Ditmer, M.A., J.B. Vincent, L.K. Werden, J.C. Tanner, T.G. Laske, P.A. Iaizzo, D.L. Garshelis, and J.R. Fieberg</t>
  </si>
  <si>
    <t>Doty, M.J.</t>
  </si>
  <si>
    <t>Overview of Unmanned Aircraft System (UAS) Noise Research at NASA Langley Research Center</t>
  </si>
  <si>
    <t>PowerPoint presentation</t>
  </si>
  <si>
    <t>Doty, M.J. 2017. Overview of Unmanned Aircraft System (UAS) Noise Research at NASA Langley Research Center. Aircraft Noise and Emissions Reduction Symposium, Alexandria, VA; April 21, 2017.</t>
  </si>
  <si>
    <t>Edge 540, DJI Phantom, 3DR Y6, Prioria Hex</t>
  </si>
  <si>
    <t>Fixed-wing, quadcopter, hexacopter</t>
  </si>
  <si>
    <t>The future of UAVs in ecology: an insider perspective from the Silicon Valley drone industry</t>
  </si>
  <si>
    <t>Crutsinger, G.M., J. Short, and R. Sollenberger</t>
  </si>
  <si>
    <t>Crutsinger, G.M., J. Short, and R. Sollenberger. 2016. The future of UAVs in ecology: an insider perspective from the Silicon Valley drone industry. Journal of Unmanned Vehicle Systems 4: 161–168.</t>
  </si>
  <si>
    <t>review, platforms, sensors, software, regulations</t>
  </si>
  <si>
    <t>Reliability of marine faunal detections in drone-based monitoring</t>
  </si>
  <si>
    <t>Ocean and Coastal Management</t>
  </si>
  <si>
    <t>Colefax, A.P., P.A. Butcher, D.E. Pagendam, and B.P. Kelaher</t>
  </si>
  <si>
    <t>DJI Phantom 4</t>
  </si>
  <si>
    <t>Fish, reptiles</t>
  </si>
  <si>
    <t>Unmanned Aerial Vehicles (UAVs) and Artificial Intelligence Revolutionizing Wildlife Monitoring and Conservation</t>
  </si>
  <si>
    <t>Sensors</t>
  </si>
  <si>
    <t>Gonzalez, L.F., G.A. Montes, E. Puig, S. Johnson, K. Mengersen, and K.J. Gaston</t>
  </si>
  <si>
    <t>review, sensors, applications, platforms, thermal imaging, detection probability</t>
  </si>
  <si>
    <t>S800 EVO</t>
  </si>
  <si>
    <t>thermal and RGB cameras</t>
  </si>
  <si>
    <t>Royal Society for the Protection of Birds</t>
  </si>
  <si>
    <t>Hodgson, J.C. and L.P. Koh</t>
  </si>
  <si>
    <t>Best practice for minimising unmanned aerial vehicle disturbance to wildlife in biological field research</t>
  </si>
  <si>
    <t>review, disturbance, best practices</t>
  </si>
  <si>
    <t>best practices, disturbance, nest monitoring, behavior, Saskatchewan, Montana</t>
  </si>
  <si>
    <t>review, data collection protocols, regulations, permits, sensors, operations, best practices</t>
  </si>
  <si>
    <t>fixed-wing</t>
  </si>
  <si>
    <t>Unmanned Aerial Vehicles (UAVs) for Surveying Marine Fauna: A Dugong Case Study</t>
  </si>
  <si>
    <t>Hodgson, A., N. Kelly, and D. Peel</t>
  </si>
  <si>
    <t>review, best practices, disturbance</t>
  </si>
  <si>
    <t>ScanEagle</t>
  </si>
  <si>
    <t>Dugongidae</t>
  </si>
  <si>
    <t>Precision wildlife monitoring using unmanned aerial vehicles</t>
  </si>
  <si>
    <t>Hodgson, J.C., S.M. Baylis, R. Mott, A. Herrod, and R.H. Clarke</t>
  </si>
  <si>
    <t>3D Robotics X8
FX79</t>
  </si>
  <si>
    <t>Octocopter
fixed-wing</t>
  </si>
  <si>
    <t>Canon EOS M</t>
  </si>
  <si>
    <t>Unmanned aerial vehicles for surveying marine fauna: assessing detection probability</t>
  </si>
  <si>
    <t>Hodgson, A., D. Peel, and N. Kelly</t>
  </si>
  <si>
    <t>Ecological Applications</t>
  </si>
  <si>
    <t>Hodgson, A., D. Peel, and N. Kelly. 2017. Unmanned aerial vehicles for surveying marine fauna: assessing detection probability. Ecological Applications 27: 1253–1267.</t>
  </si>
  <si>
    <t>Drones count wildlife more accurately and precisely than humans</t>
  </si>
  <si>
    <t>Hodgson, J.C., R. Mott, S.M. Baylis, T.T. Pham, S. Wotherspoon, A.D. Kilpatrick, R.R. Segaran, I. Reid, A. Terauds, and L.P. Koh</t>
  </si>
  <si>
    <t xml:space="preserve">3D Robotics Iris+ </t>
  </si>
  <si>
    <t>Sony Cyber-shot
RX100 III</t>
  </si>
  <si>
    <t>How do you find the green sheep? A critical review of the use of remotely sensed imagery to detect and count animals</t>
  </si>
  <si>
    <t>Hollings, T., M. Burgman, M. van Andel, M. Gilbert, T. Robinson, and A. Robinson</t>
  </si>
  <si>
    <t>Hollings, T., M. Burgman, M. van Andel, M. Gilbert, T. Robinson, and A. Robinson. 2018. How do you find the green sheep? A critical review of the use of remotely sensed imagery to detect and count animals. Methods in Ecology and Evolution 9: 881–892.</t>
  </si>
  <si>
    <t>Testing Unmanned Aerial Systems for Monitoring Wildlife at Night</t>
  </si>
  <si>
    <t>Ireland, A.W., D.A. Palandro, V.Y. Garas, R.W. Woods, R.A. Davi, J.D. Butler, D.M. Gibbens, and J.S Gibbens, Jr.</t>
  </si>
  <si>
    <t>DJI Inspire 1 V2.0
DJI Matrice 200</t>
  </si>
  <si>
    <t>DJI Zenmuse XT and Zenmuse XTR thermal cameras</t>
  </si>
  <si>
    <t>quadcopter</t>
  </si>
  <si>
    <t>Unmanned Aircraft Systems: FAA’s Compliance and Enforcement Approach for Drones Could Benefit from Improved Communication and Data</t>
  </si>
  <si>
    <t xml:space="preserve">U.S. Government Accountability Office. 2019. Unmanned Aircraft Systems: FAA’s Compliance and Enforcement Approach for Drones Could Benefit from Improved Communication and Data. GAO-20-29. October. Available at: https://www.gao.gov/assets/710/702137.pdf. </t>
  </si>
  <si>
    <t>FAA regulations, safety, compliance</t>
  </si>
  <si>
    <t>GAO-20-29</t>
  </si>
  <si>
    <t>U.S. Government Accountability Office</t>
  </si>
  <si>
    <t>Frontiers in Marine Science</t>
  </si>
  <si>
    <t>Doctor Drone: Non-invasive Measurement of Humpback Whale Vital Signs Using Unoccupied Aerial System Infrared Thermography</t>
  </si>
  <si>
    <t>Horton, T.W., N. Hauser, S. Cassel, K.F. Klaus, T. Fettermann, and N. Key</t>
  </si>
  <si>
    <t>DJI Matrice 200</t>
  </si>
  <si>
    <t>Detecting nests of lapwing birds with the aid of a small unmanned aerial vehicle with thermal camera</t>
  </si>
  <si>
    <t>Israel, M. and A. Reinhard</t>
  </si>
  <si>
    <t>Charadriidae</t>
  </si>
  <si>
    <t>Anatidae, Charadriidae, Phoenicopteridae</t>
  </si>
  <si>
    <t>Tau 640 thermal IR camera
GoPro 3 Black Plus Edition</t>
  </si>
  <si>
    <t>Proc. of 2017 Intl Conf. on UAS</t>
  </si>
  <si>
    <t>Fiori, L., E. Martinez, M.K.-F. Bader, M.B. Orams, and B. Bollard</t>
  </si>
  <si>
    <t>ExtremeVision360 HexH2O</t>
  </si>
  <si>
    <t>GoPro Hero 4 Black camera</t>
  </si>
  <si>
    <t>disturbance, best practices</t>
  </si>
  <si>
    <t>Remote Sensing in Ecology and Conservation</t>
  </si>
  <si>
    <t>Location, location, location: considerations when using lightweight drones in challenging environments</t>
  </si>
  <si>
    <t>Duffy, J.P., A.M. Cunliffe, L. DeBell, C. Sandbrook, S.A. Wich, J.D. Shutler, I.H. Myers-Smith, M.R. Varela, and K. Anderson</t>
  </si>
  <si>
    <t>Duffy, J.P., A.M. Cunliffe, L. DeBell, C. Sandbrook, S.A. Wich, J.D. Shutler, I.H. Myers-Smith, M.R. Varela, and K. Anderson. 2018. Location, location, location: considerations when using lightweight drones in challenging environments. Remote Sensing in Ecology and Conservation 4: 7–19.</t>
  </si>
  <si>
    <t>review, pre-flight planning, flight operations, data collection, habitat, batteries, weather, best practices, regulations, safety</t>
  </si>
  <si>
    <t>Evaluation of an unmanned rotorcraft to monitor wintering waterbirds and coastal habitats in British Columbia, Canada</t>
  </si>
  <si>
    <t>Drever, M.C., D. Chabot, P.D. O’Hara, J.D. Thomas, A. Breault, and R.L. Millikin</t>
  </si>
  <si>
    <t>habitat mapping, population estimate, disturbance</t>
  </si>
  <si>
    <t>Anatidae, Alcidae, Charadriidae</t>
  </si>
  <si>
    <t>ING Robotic Aviation Responder</t>
  </si>
  <si>
    <t>Helicopter</t>
  </si>
  <si>
    <t>Hartman, K., P. van der Harst, and R. Vilela</t>
  </si>
  <si>
    <t>Application of UAV Remote Sensing for a Population Census of Large Wild Herbivores - Taking the Headwater Region of the Yellow River as an Example</t>
  </si>
  <si>
    <t>Guo, X., Q. Shao, Y. Li, Y. Wang, D. Wang, J. Liu, J. Fan, and F. Yang</t>
  </si>
  <si>
    <t>FEIMA F1000</t>
  </si>
  <si>
    <t>Bovidae</t>
  </si>
  <si>
    <t>Unmanned aircraft systems as a new source of disturbance for wildlife: A systematic review</t>
  </si>
  <si>
    <t>Mulero-Pazmany, M., S. Jenni-Eiermann1, N. Strebel, T. Sattler, J.J. Negro, and Z. Tablado</t>
  </si>
  <si>
    <t>Mulero-Pazmany, M., S. Jenni-Eiermann1, N. Strebel, T. Sattler, J.J. Negro, and Z. Tablado. 2017. Unmanned aircraft systems as a new source of disturbance for wildlife: A systematic review. PLoS ONE 12(6): e0178448. https://doi.org/10.1371/journal.pone.0178448.</t>
  </si>
  <si>
    <t>Animal Detection Using Thermal Images and Its Required Observation Conditions</t>
  </si>
  <si>
    <t>Oishi, Y. H. Oguma, A. Tamura, R. Nakamura, and T. Matsunaga</t>
  </si>
  <si>
    <t>Grass HOPPER</t>
  </si>
  <si>
    <t>Thermo Shot F30</t>
  </si>
  <si>
    <t>Anatidae, Cervidae</t>
  </si>
  <si>
    <t>Assessing use of and reaction to unmanned aerial systems in gray and harbor seals during breeding and molt in the UK</t>
  </si>
  <si>
    <t>Pomeroy, P., L. O’Connor, and P. Davies</t>
  </si>
  <si>
    <t>DJI 450
Cinestar 6
Vulcan 8
Aeronavics Skyjib 8</t>
  </si>
  <si>
    <t>Quadcopter
Hexacopter
Octocopter
Octocopter</t>
  </si>
  <si>
    <t>Ramos, E.A., B. Maloney, M.O. Magnasco, and D. Reiss</t>
  </si>
  <si>
    <t>Bottlenose Dolphins and Antillean Manatees Respond to Small Multi-Rotor Unmanned Aerial Systems</t>
  </si>
  <si>
    <t>DJI Phantom II Vision+, 3 Professional, and 4</t>
  </si>
  <si>
    <t>Delphinidae, Trichechidae</t>
  </si>
  <si>
    <t>Balaenopteridae</t>
  </si>
  <si>
    <t>Estimating production in ducks: a comparison between ground surveys and unmanned aircraft surveys</t>
  </si>
  <si>
    <t>Pöysä, H., J. Kotilainen, V.M. Väänänen, and M. Kunnasranta</t>
  </si>
  <si>
    <t>European Journal of Wildlife Research</t>
  </si>
  <si>
    <t>DJI Matrice</t>
  </si>
  <si>
    <t>DJI X5 camera</t>
  </si>
  <si>
    <t>Fine-scale bird monitoring from light unmanned aircraft systems</t>
  </si>
  <si>
    <t>Sardà-Palomera, F., G. Bota, C. Vinolo, O. Pallares, V. Sazatornil, L. Brotons, S. Gomariz, and F. Sardà</t>
  </si>
  <si>
    <t>Ibis</t>
  </si>
  <si>
    <t>Can drones count gulls? Minimal disturbance and semiautomated image processing with an unmanned aerial vehicle for colony-nesting seabirds</t>
  </si>
  <si>
    <t>Rush, G.P., L.E. Clarke, M. Stone, and M.J. Wood</t>
  </si>
  <si>
    <t>Measuring the influence of unmanned aerial vehicles on Adelie penguins</t>
  </si>
  <si>
    <t>HiSystems MK ARF Okto XL</t>
  </si>
  <si>
    <t>none</t>
  </si>
  <si>
    <t>Multiplex Twin Star
II (RC aircraft)</t>
  </si>
  <si>
    <t>Dominguez-Sanchez, C.A., K.A. Acevedo-Whitehouse, and D. Gendron</t>
  </si>
  <si>
    <t>GoPro Hero 3+ camera</t>
  </si>
  <si>
    <t>Unmanned Aircraft System (UAS) Desk Guide</t>
  </si>
  <si>
    <t>U.S. Forest Service</t>
  </si>
  <si>
    <t>permits, regulations, agency requirements, federal lands</t>
  </si>
  <si>
    <t>U.S. Forest Service. 2016. Unmanned Aircraft System (UAS) Desk Guide. Version 1.0. Southwestern Region, Albuquerque, NM.</t>
  </si>
  <si>
    <t>Cunliffe, A.M., K. Anderson, L. DeBell, and J.P. Duffy. 2017. A UK Civil Aviation Authority (CAA)-approved operations manual for safe deployment of lightweight drones in research. International Journal of Remote Sensing 38: 8-10.</t>
  </si>
  <si>
    <t>A UK Civil Aviation Authority (CAA)-approved operations manual for safe deployment of lightweight drones in research</t>
  </si>
  <si>
    <t>Cunliffe, A.M., K. Anderson, L. DeBell, and J.P. Duffy</t>
  </si>
  <si>
    <t>International Journal of Remote Sensing</t>
  </si>
  <si>
    <t>ISPRS Journal of Photogrammetry and Remote Sensing</t>
  </si>
  <si>
    <t>Unmanned aerial systems for photogrammetry and remote sensing: A review</t>
  </si>
  <si>
    <t>Colomina, I. and P. Molina</t>
  </si>
  <si>
    <t>A comment on the limitations of UAVS in wildlife research – the example of colonial nesting waterbirds</t>
  </si>
  <si>
    <t>Callaghan, C.T., K.J. Brandis, M.B. Lyons, S. Ryall, and R.T. Kingsford</t>
  </si>
  <si>
    <t>Optimizing observing strategies for monitoring animals using drone-mounted thermal infrared cameras</t>
  </si>
  <si>
    <t>Burke, C., M. Rashman, S. Wich, A. Symons, C. Theron, and S. Longmore</t>
  </si>
  <si>
    <t>Leporidae</t>
  </si>
  <si>
    <t>DJI Matrice 600</t>
  </si>
  <si>
    <t>FLIR T640 TIR camera</t>
  </si>
  <si>
    <t>Brunton, E.A., J.X. Leon, and S.E. Burnett</t>
  </si>
  <si>
    <t>Evaluating the Efficacy and Optimal Deployment of Thermal Infrared and True-Colour Imaging When Using Drones for Monitoring Kangaroos</t>
  </si>
  <si>
    <t>DJI RGB camera, FLIR Vue Pro R TIR sensor</t>
  </si>
  <si>
    <t>Macropodidae</t>
  </si>
  <si>
    <t>Detection errors in wildlife abundance estimates from Unmanned Aerial Systems (UAS) surveys: Synthesis, solutions, and challenges</t>
  </si>
  <si>
    <t>Brack, I.V., A. Kindel, L. Flamarion, and B. Oliveira</t>
  </si>
  <si>
    <t>Testing marine conservation applications of unmanned aerial systems (UAS) in a remote marine protected area</t>
  </si>
  <si>
    <t>Brooke, S., D. Graham, T. Jacobs, C. Littnan, M. Manuel, and R. O’Conner</t>
  </si>
  <si>
    <t>MQ-9 Predator B, Puma AE</t>
  </si>
  <si>
    <t>electro-optical/IR camera</t>
  </si>
  <si>
    <t>Anhingidae, Ardeidae, Laridae, Threskiornithidae</t>
  </si>
  <si>
    <t>Object-based analysis of UAS imagery to map emergent and submerged invasive aquatic vegetation: a case study</t>
  </si>
  <si>
    <t>Chabot, D., C. Dillon, O. Ahmed, and A. Shemrock</t>
  </si>
  <si>
    <t>Chabot, D., C. Dillon, O. Ahmed, and A. Shemrock. 2016. Object-based analysis of UAS imagery to map emergent and submerged invasive aquatic vegetation: a case study. Journal of Unmanned Vehicle Systems 5: 27–33.</t>
  </si>
  <si>
    <t>1) DJI Phantom 4 Pro, DJI Inspire 1 
2) senseFly eBee Plus</t>
  </si>
  <si>
    <t>Hydrocharitaceae</t>
  </si>
  <si>
    <t>Small unmanned aircraft: precise and convenient new tools for surveying wetlands</t>
  </si>
  <si>
    <t>Chabot, D. and D.M. Bird</t>
  </si>
  <si>
    <t>Chabot, D. and D.M. Bird. 2013. Small unmanned aircraft: precise and convenient new tools for surveying wetlands. Journal of Unmanned Vehicle Systems 1: 15-24.</t>
  </si>
  <si>
    <t>MicroPilot Horizon</t>
  </si>
  <si>
    <t>The potential of Unmanned Aerial Systems: A tool towards precision classification of hard-to-distinguish vegetation types?</t>
  </si>
  <si>
    <t>International Journal of Applied Earth Observation and Geoinformation</t>
  </si>
  <si>
    <t>Komárek, J., T. Klouček, and J. Prošek</t>
  </si>
  <si>
    <t>Komárek, J., T. Klouček, and J. Prošek. 2018. The potential of Unmanned Aerial Systems: A tool towards precision classification of hard-to-distinguish vegetation types? International Journal of Applied Earth Observation and Geoinformation 71: 9–19.</t>
  </si>
  <si>
    <t>Photogrammetry of killer whales using a small hexacopter launched at sea</t>
  </si>
  <si>
    <t>Durban, J.W., H. Fearnbach, L.G. Barrett-Lennard, W.L. Perryman, and D.J. Leroi</t>
  </si>
  <si>
    <t>Durban, J.W., H. Fearnbach, L.G. Barrett-Lennard, W.L. Perryman, and D.J. Leroi. 2015. Photogrammetry of killer whales using a small hexacopter launched at sea. Journal of Unmanned Vehicle Systems 3: 131-135.</t>
  </si>
  <si>
    <t>Aerial Imaging Solutions APH-22</t>
  </si>
  <si>
    <t>Comparison of sampling precision for nearshore marine wildlife using unmanned and manned aerial surveys</t>
  </si>
  <si>
    <t>Kelaher, B.P., V.M. Peddemors, B. Hoade, A.P. Colefax, and P.A. Butcher</t>
  </si>
  <si>
    <t>DJI Inspire I</t>
  </si>
  <si>
    <t>DJI Zenmuse X5 camera</t>
  </si>
  <si>
    <t>Aerial and underwater sound of unmanned aerial vehicles (UAV)</t>
  </si>
  <si>
    <t>Erbe, C., M. Parsons, A. Duncan, S.K. Osterrieder, and K. Allen</t>
  </si>
  <si>
    <t>HighOne E1100v3;
DJI S900;
Phantom 3 Pro;
DJI Inspire 1 Pro</t>
  </si>
  <si>
    <t>Octocopter;
Hexacopter;
Quadcopter;
Quadcopter</t>
  </si>
  <si>
    <t>The use of conservation drones in ecology and wildlife research</t>
  </si>
  <si>
    <t>Ivošević, B., Y.-G. Han, Y. Cho, and O. Kwon</t>
  </si>
  <si>
    <t>Journal of Ecology and Environment</t>
  </si>
  <si>
    <t>Ivošević, B., Y.-G. Han, Y. Cho, and O. Kwon. 2015. The use of conservation drones in ecology and wildlife research. Journal of Ecology and Environment 38: 113-118.</t>
  </si>
  <si>
    <t>DJI Phantom 2 Vision +</t>
  </si>
  <si>
    <t>What’s That Buzzing Noise? Public Opinion on the Use of Drones for Conservation Science</t>
  </si>
  <si>
    <t>Markowitz, E.M., M.C. Nisbet, A.J. Danylchuk, and S.I. Engelbourg</t>
  </si>
  <si>
    <t>BioScience</t>
  </si>
  <si>
    <t>Markowitz, E.M., M.C. Nisbet, A.J. Danylchuk, and S.I. Engelbourg. 2017. What’s That Buzzing Noise? Public Opinion on the Use of Drones for Conservation Science. BioScience 67: 381-385.</t>
  </si>
  <si>
    <t>Koski, W.R., G. Gamage, A.R. Davis, T. Mathews,
B. LeBlanc, and S.H. Ferguson</t>
  </si>
  <si>
    <t>Brican Flight Systems TD100E</t>
  </si>
  <si>
    <t>two GoPro cameras and Nikon D800</t>
  </si>
  <si>
    <t>Detection of two Arctic birds in Greenland and an endangered bird in Korea using RGB and thermal cameras with an unmanned aerial vehicle (UAV)</t>
  </si>
  <si>
    <t>Lee, W.Y., M. Park, and C.-U. Hyun</t>
  </si>
  <si>
    <t>Anatidae, Charadriidae, Threskiornithidae</t>
  </si>
  <si>
    <t>DAYA 550</t>
  </si>
  <si>
    <t>Evaluation of an Unmanned Airborne System for Monitoring Marine Mammals</t>
  </si>
  <si>
    <t>Koski, W.R., T. Allen, D. Ireland, G. Buck, P.R. Smith, A.M. Macrander, M.A. Halick, C. Rushing, D.J. Sliwa, and T.L. McDonald</t>
  </si>
  <si>
    <t>Aquatic Mammals</t>
  </si>
  <si>
    <t>Insight A-20</t>
  </si>
  <si>
    <t>National Television
Standards Committee (NTSC) video camera</t>
  </si>
  <si>
    <t>simulated whales (3-m long inflatable kayaks)</t>
  </si>
  <si>
    <t>Rovers minimize human disturbance in research on wild animals</t>
  </si>
  <si>
    <t>Le Maho, Y., J.D. Whittington, N. Hanuise, L. Pereira, M. Boureau, M. Brucker, N. Chatelain, J. Courtecuisse, F. Crenner, B. Friess, E. Grosbellet, L. Kernaléguen, F. Olivier, C. Saraux, N. Vetter, V.A. Viblanc, B. Thierry, P. Tremblay, R. Groscolas, and C. Le Bohec</t>
  </si>
  <si>
    <t>Nature Methods</t>
  </si>
  <si>
    <t>Spheniscidae, Phocidae</t>
  </si>
  <si>
    <t>Note: 4-wheeled rover not UAS</t>
  </si>
  <si>
    <t>Drones as a Threat to Wildlife: YouTube Complements Science in Providing Evidence about Their Effect</t>
  </si>
  <si>
    <t>Environmental Conservation</t>
  </si>
  <si>
    <t>Rebolo-Ifrán N, M.G. Grilli, and S.A. Lambertucci</t>
  </si>
  <si>
    <t>Avifauna Ethological Response to Unmanned Aircraft Systems</t>
  </si>
  <si>
    <t>Holldorf, E.</t>
  </si>
  <si>
    <t xml:space="preserve">Holldorf, E. 2018. Avifauna Ethological Response to Unmanned Aircraft Systems. MS Thesis, University of San Francisco, CA. May. https://repository.usfca.edu/capstone/771/. </t>
  </si>
  <si>
    <t>The potential of unmanned aerial systems for sea turtle research and conservation: a review and future directions</t>
  </si>
  <si>
    <t>Reptiles</t>
  </si>
  <si>
    <t>Endangered Species Research</t>
  </si>
  <si>
    <t>Rees, A.F., L. Avens, K. Ballorain, E. Bevan, A.C. Broderick, R.R. Carthy, M.J.A. Christianen, G. Duclos, M.R. Heithaus, D.W. Johnston, J.C. Mangel, F. Paladino, K. Pendoley, R.D. Reina, N.J. Robinson, R. Ryan, S.T. Sykora-Bodie, D. Tilley, M.R. Varela, E.R. Whitman, P.A. Whittock, T. Wibbels, and B.J. Godley</t>
  </si>
  <si>
    <t>Preliminary Evaluation of Behavioral Response of Nesting Waterbirds to Small Unmanned Aircraft Flight</t>
  </si>
  <si>
    <t>Reintsma, K.M., P.C. McGowan, C. Callahan, T. Collier, D. Gray, J.D. Sullivan, and D.J. Prosser</t>
  </si>
  <si>
    <t>Waterbirds</t>
  </si>
  <si>
    <t>Storm Drone 6 V3</t>
  </si>
  <si>
    <t>Ruane, M.</t>
  </si>
  <si>
    <t>Using unmanned aircraft systems (UAS) to fill data gaps for monitoring California least terns nesting colonies at Naval Base Ventura County</t>
  </si>
  <si>
    <t>Low-budget ready-to-fly unmanned aerial vehicles: an effective tool for evaluating the nesting status of canopy-breeding bird species</t>
  </si>
  <si>
    <t>Weissensteiner, M.H., J.W. Poelstra, and J.B.W. Wolf</t>
  </si>
  <si>
    <t>Corvidae</t>
  </si>
  <si>
    <t>DJI Phantom 2 Vision</t>
  </si>
  <si>
    <t>Surveying mixed-species waterbird colonies with unmanned aerial systems (UAS): Visibility bias, disturbance, and protocol recommendations</t>
  </si>
  <si>
    <t>Green, M.C., T. Hardy, S. DeMaso, B. Vermillion, and J. Barr</t>
  </si>
  <si>
    <t>Final Report (see Barr et al. 2018)</t>
  </si>
  <si>
    <t>DJI Phantom 3;
AggieAir Minion 2.0</t>
  </si>
  <si>
    <t>Remote sensing of the environment with small unmanned aircraft systems (UASs), part 1: a review of progress and challenges</t>
  </si>
  <si>
    <t>Whitehead, K. and C.H. Hugenholtz</t>
  </si>
  <si>
    <t>Whitehead, K. and C.H. Hugenholtz. 2014. Remote sensing of the environment with small unmanned aircraft systems (UASs), part 1: a review of progress and challenges. Journal of Unmanned Vehicle Systems 2: 69-85.</t>
  </si>
  <si>
    <t>review, photogrammetry, multispectral, hyperspectral, thermal, synthetic aperture radar, LiDAR</t>
  </si>
  <si>
    <t>Exploring the feasibility of unmanned aerial vehicles and thermal imaging for ungulate surveys in forests - preliminary results</t>
  </si>
  <si>
    <t>Witczuk, J., S. Pagacz, A. Zmarz, and M. Cypel</t>
  </si>
  <si>
    <t xml:space="preserve">IRMOD v640 TIR camera </t>
  </si>
  <si>
    <t>Cervidae, Suidae</t>
  </si>
  <si>
    <t>Drones for Conservation in Protected Areas: Present and Future</t>
  </si>
  <si>
    <t>López, J.J. and M. Mulero-Pázmány</t>
  </si>
  <si>
    <t>review, wildlife monitoring, sensors, platforms, cost, applications</t>
  </si>
  <si>
    <t>Estimating waterbird abundance on catfish aquaculture ponds using an unmanned aerial system</t>
  </si>
  <si>
    <t>Human–Wildlife Interactions</t>
  </si>
  <si>
    <t>Burr, P.C., S. Samiappan, L.A. Hathcock, R.J. Moorhead, and B.S. Dorr</t>
  </si>
  <si>
    <t>Ardeidae, Phalacrocoracidae</t>
  </si>
  <si>
    <t>PrecisionHawk Lancaster; Robota Triton</t>
  </si>
  <si>
    <t>Successful observation of orangutans in the wild with thermal-equipped drones</t>
  </si>
  <si>
    <t>Burke, C., M.F. Rashman, S.N. Longmore, O. McAree, P. Glover-Kapfer, M. Ancrenaz, and S.A. Wich</t>
  </si>
  <si>
    <t>Hominidae</t>
  </si>
  <si>
    <t>Tarot X4</t>
  </si>
  <si>
    <t>Assessment of Chimpanzee Nest Detectability in Drone-Acquired Images</t>
  </si>
  <si>
    <t>Bonnin, N., A.C. Van Andel, J.T. Kerby, A.K. Piel, L. Pintea, and S.A. Wich</t>
  </si>
  <si>
    <t>Skywalker X5;
Skywalker HBS</t>
  </si>
  <si>
    <t>Canon S100 camera;
Sony RX100M2 camera</t>
  </si>
  <si>
    <t>Multi-modal survey of Adelie penguin mega-colonies reveals the Danger Islands as a seabird hotspot</t>
  </si>
  <si>
    <t>Borowicz, A., P. McDowall, C. Youngflesh, T. Sayre-McCord, G. Clucas, R. Herman, S. Forrest, M. Rider, M. Schwaller, T. Hart, S. Jenouvrier, M.J. Polito, H. Singh, and H.J. Lynch</t>
  </si>
  <si>
    <t>Beach safety: can drones provide a platform for sighting sharks?</t>
  </si>
  <si>
    <t>Butcher, P.A., T.P. Piddocke, A.P. Colefax, B. Hoade, V.M. Peddemors, L. Borg, and B.R. Cullis</t>
  </si>
  <si>
    <t>shark models</t>
  </si>
  <si>
    <t>Wildlife research and management methods in the 21st century: Where do unmanned aircraft fit in?</t>
  </si>
  <si>
    <t>Methodological Ambiguity and Inconsistency Constrain Unmanned Aerial Vehicles as A Silver Bullet for Monitoring Ecological Restoration</t>
  </si>
  <si>
    <t>Buters, T.M., P.W. Bateman, T. Robinson, D. Belton, K.W. Dixon, and A.T. Cross</t>
  </si>
  <si>
    <t>review, sensors, regulations, data reporting</t>
  </si>
  <si>
    <t>The use of Unmanned Aerial Vehicles (UAVs) to sample the blow microbiome of small cetaceans</t>
  </si>
  <si>
    <t>Centelleghe, C., L. Carraro, J. Gonzalvo, M. Rosso, E. Esposti, C. Gili, M. Bonato, D. Pedrotti, B. Cardazzo,
M. Povinelli, and S. Mazzariol. 2020. The use of Unmanned Aerial Vehicles (UAVs) to sample the blow microbiome of small cetaceans. PLoS ONE 15(7): e0235537. https://doi.org/10.1371/journal. pone.0235537</t>
  </si>
  <si>
    <t>Delphinidae, Physeteridae</t>
  </si>
  <si>
    <t>Swellpro Technology Splash Drone</t>
  </si>
  <si>
    <t>Computer-automated bird detection and counts in high-resolution aerial images: a review</t>
  </si>
  <si>
    <t>Chabot, D. and C.M. Francis</t>
  </si>
  <si>
    <t>UAV LiDAR for below-canopy forest surveys</t>
  </si>
  <si>
    <t>Chisholm, R.A., J. Cui, S.K.Y. Lum, and B.M. Chen</t>
  </si>
  <si>
    <t>Hokuyo UTM-30LX LiDAR</t>
  </si>
  <si>
    <t>Visible and Thermal Infrared Remote Sensing for the Detection of White-tailed Deer Using an Unmanned Aerial System</t>
  </si>
  <si>
    <t>Chretien, L-P., J. Theau, and P. Menard</t>
  </si>
  <si>
    <t>Chretien, L-P., J. Theau, and P. Menard. 2016. Visible and Thermal Infrared Remote Sensing for the Detection of White-tailed Deer Using an Unmanned Aerial System. Wildlife Society Bulletin 40: 181-191.</t>
  </si>
  <si>
    <t>Tau640 TIR, Nikon D700 camera</t>
  </si>
  <si>
    <t>U.S. Geological Survey Unmanned Aircraft Systems (UAS) Roadmap 2014</t>
  </si>
  <si>
    <t>Cress, J., M. Hutt, J. Sloan, M. Bauer, M. Feller, and S. Goplen</t>
  </si>
  <si>
    <t>Open-File Report 2015-1032</t>
  </si>
  <si>
    <t>Cress, J., M. Hutt, J. Sloan, M. Bauer, M. Feller, and S. Goplen. 2015. U.S. Geological Survey Unmanned Aircraft Systems (UAS) Roadmap 2014. Open-File Report 2015-1032. U.S. Geological Survey, Reston, VA.</t>
  </si>
  <si>
    <t>Assessing very high resolution UAV imagery for monitoring forest health during a simulated disease outbreak</t>
  </si>
  <si>
    <t>Dash, J.P., M.S. Watt, G.D. Pearse, M. Heaphy, and H.S. Dungey</t>
  </si>
  <si>
    <t>Dash, J.P., M.S. Watt, G.D. Pearse, M. Heaphy, and H.S. Dungey. 2017. Assessing very high resolution UAV imagery for monitoring forest health during a simulated disease outbreak. ISPRS Journal of Photogrammetry and Remote Sensing 131: 1-14.</t>
  </si>
  <si>
    <t>Pinaceae</t>
  </si>
  <si>
    <t>Aeronavics SkyJib</t>
  </si>
  <si>
    <t>MicaSense RedEdge 3 camera</t>
  </si>
  <si>
    <t>Citation patterns of publications using unmanned aerial vehicles in ecology and conservation</t>
  </si>
  <si>
    <t>Dujon, A.M.</t>
  </si>
  <si>
    <t>Dujon, A.M. 2020. Citation patterns of publications using unmanned aerial vehicles in ecology and conservation. Journal of Unmanned Vehicle Systems 8: 1–10.</t>
  </si>
  <si>
    <t>New technologies in the mix: Assessing N-mixture models for abundance estimation using automated detection data from drone surveys</t>
  </si>
  <si>
    <t>Corcoran, E., S. Denman, and G. Hamilton</t>
  </si>
  <si>
    <t>Corcoran, E., S. Denman, and G. Hamilton. 2020. New technologies in the mix: Assessing N-mixture models for abundance estimation using automated detection data from drone surveys. Ecology and Evolution 10: 8176-8185.</t>
  </si>
  <si>
    <t>Matrice 600 Pro</t>
  </si>
  <si>
    <t>Desrochers, A., J.A. Tremblay, Y. Aubry, D. Chabot, P. Pace, and D.M. Bird</t>
  </si>
  <si>
    <t>Real-time drone derived thermal imagery outperforms traditional survey methods for an arboreal forest mammal</t>
  </si>
  <si>
    <t>Witt, R.R., C.T. Beranek, L.G. Howell, S.A. Ryan, J. Clulow, N.R. Jordan, B. Denholm, and A. Roff</t>
  </si>
  <si>
    <t xml:space="preserve">Witt, R.R., C.T. Beranek, L.G. Howell, S.A. Ryan, J. Clulow, N.R. Jordan, B. Denholm, and A. Roff. 2020. Real-time drone derived thermal imagery outperforms traditional survey methods for an arboreal forest mammal. PLoS ONE 15(11): e0242204. https://doi. org/10.1371/journal.pone.0242204. </t>
  </si>
  <si>
    <t>DJI Matrice 200 v2</t>
  </si>
  <si>
    <t>Australian Mammalogy</t>
  </si>
  <si>
    <t>Beranek, C.T., A. Roff, B. Denholm, L.G. Howell, and R.R. Witt</t>
  </si>
  <si>
    <t>Dulava, S.</t>
  </si>
  <si>
    <t>Fine-scale change detection using unmanned aircraft systems (UAS) to inform reproductive biology in nesting waterbirds</t>
  </si>
  <si>
    <t>Pelecanidae</t>
  </si>
  <si>
    <t>RQ-11A Raven</t>
  </si>
  <si>
    <t>Importance of machine learning for enhancing ecological studies using information-rich imagery</t>
  </si>
  <si>
    <t>Dujon, A.M. and G. Schofield</t>
  </si>
  <si>
    <t>review, habitat classification, wildlife monitoring, vegetation monitoring</t>
  </si>
  <si>
    <t>Performance of manned and unmanned aerial surveys to collect visual data and imagery for estimating arctic cetacean density and associated uncertainty</t>
  </si>
  <si>
    <t>Ferguson, M.C., R.P. Angliss, A. Kennedy, B. Lynch, A. Willoughby, V. Helker, A.A. Brower, and J.T. Clarke</t>
  </si>
  <si>
    <t>Ferguson, M.C., R.P. Angliss, A. Kennedy, B. Lynch, A. Willoughby, V. Helker, A.A. Brower, and J.T. Clarke. 2018. Performance of manned and unmanned aerial surveys to collect visual data and imagery for estimating arctic cetacean density and associated uncertainty. Journal of Unmanned Vehicle Systems 6: 128–154.</t>
  </si>
  <si>
    <t>Eschrichtiidae, Balaenidae, Monodontidae</t>
  </si>
  <si>
    <t>Fettermann, T., L. Fiori, M. Bader, A. Doshi, D. Breen, K.A. Stockin, and B. Bollard</t>
  </si>
  <si>
    <t xml:space="preserve">SwellPro Splashdrone </t>
  </si>
  <si>
    <t>The Use of Unmanned Aerial Systems in Marine Mammal Research</t>
  </si>
  <si>
    <t>Fiori, L., A. Doshi, E. Martinez, M.B. Orams, and B. Bollard-Breen</t>
  </si>
  <si>
    <t>review, behavior, platforms, regulations</t>
  </si>
  <si>
    <t>Crop Protection</t>
  </si>
  <si>
    <t>Use of unmanned aircraft systems (UAS) and multispectral imagery for quantifying agricultural areas damaged by wild pigs</t>
  </si>
  <si>
    <t>Fischer, J.W., K. Greiner, M.W. Lutman, B.L. Webber, and K.C. Vercauteren</t>
  </si>
  <si>
    <t>Suidae</t>
  </si>
  <si>
    <t>3D Robotics Solo</t>
  </si>
  <si>
    <t>RedEdge multispectral sensor</t>
  </si>
  <si>
    <t xml:space="preserve">12th International Symposium on the Environmental Concerns in Rights-of-Way Management
</t>
  </si>
  <si>
    <t>Díaz-Delgado, R., G. Ónodi, G. Kröel-Dulay, and M. Kertész</t>
  </si>
  <si>
    <t>Enhancement of Ecological Field Experimental Research by Means of UAV Multispectral Sensing</t>
  </si>
  <si>
    <t>DJI Phantom 4+</t>
  </si>
  <si>
    <t>Parrot Sequoia multispectral camera, irradiance sensor</t>
  </si>
  <si>
    <t>Díaz-Delgado, R., C. Cazacu, and M. Adamescu</t>
  </si>
  <si>
    <t>Rapid Assessment of Ecological Integrity for LTER Wetland Sites by Using UAV Multispectral Mapping</t>
  </si>
  <si>
    <t>Wetlands</t>
  </si>
  <si>
    <t>SenseFly eBee</t>
  </si>
  <si>
    <t>Estimating Wildlife Tag Location Errors from a VHF Receiver Mounted on a Drone</t>
  </si>
  <si>
    <t>PPK/RPK and Why it Matters for Drones</t>
  </si>
  <si>
    <t>Eick, N.</t>
  </si>
  <si>
    <t>Eick, N. 2019. PPK/RPK and Why it Matters for Drones. sUAS News 2(1): 33-35.</t>
  </si>
  <si>
    <t>accuracy, precision, Global Navigation Satellite System, ground control point</t>
  </si>
  <si>
    <t>Drones for Cost-effective Wide Area Mapping</t>
  </si>
  <si>
    <t>Eick, N. 2019. Drones for Cost-effective Wide Area Mapping. sUAS News 2(1): 16-21.</t>
  </si>
  <si>
    <t>Essex, A.</t>
  </si>
  <si>
    <t>Taking Off: State Unmanned Aircraft Systems Policies</t>
  </si>
  <si>
    <t>National Conference of State Legislatures</t>
  </si>
  <si>
    <t>Essex, A. 2016. Taking Off: State Unmanned Aircraft Systems Policies. National Conference of State Legislatures. Denver, CO.</t>
  </si>
  <si>
    <t>Evaluation of the Raven sUAS to Detect and Monitor Greater Sage-Grouse Leks within the Middle Park Population</t>
  </si>
  <si>
    <t>Hanson, L., C.L. Holmquist-Johnson, and M.L. Cowardin</t>
  </si>
  <si>
    <t>USGS Open File Report 2014-1205</t>
  </si>
  <si>
    <t>Phasianidae</t>
  </si>
  <si>
    <t>AeroVironment Raven</t>
  </si>
  <si>
    <t>Possibility of applying unmanned aerial vehicle (UAV) and mapping software for the monitoring of waterbirds and their habitats</t>
  </si>
  <si>
    <t>DJI Phantom 2 Vision +, Inspire 1, Phantom 4</t>
  </si>
  <si>
    <t>DJI Zenmuse Z3 camera</t>
  </si>
  <si>
    <t xml:space="preserve">Corvidae, Anatidae, Ardeidae, Phalacrocoracidae, Threskiornithidae, Laridae, Podicipedidae, Scolopacidae, Charadriidae, Motacillidae, Recurvirostridae
</t>
  </si>
  <si>
    <t>How to utilize vegetation survey using drone image and image analysis software</t>
  </si>
  <si>
    <t>Han, Y-G., S-H. Jung, and O. Kwon</t>
  </si>
  <si>
    <t>Han, Y-G., S-H. Jung, and O. Kwon. 2017. How to utilize vegetation survey using drone image and image analysis software. Journal of Ecology and Environment 41:18. DOI 10.1186/s41610-017-0035-2.</t>
  </si>
  <si>
    <t>Sony EXMOR camera</t>
  </si>
  <si>
    <t>Use of Drone Technology as a Tool for Behavioral Research: A Case Study of Crocodilian Nesting</t>
  </si>
  <si>
    <t>Evans, L.J., T.H. Jones, K. Pang, M.N. Evans, S. Saimin, and B. Goossens</t>
  </si>
  <si>
    <t>Herpetological Conservation and Biology</t>
  </si>
  <si>
    <t>Crocodylidae</t>
  </si>
  <si>
    <t xml:space="preserve">Canon S100 camera </t>
  </si>
  <si>
    <t>Evans, L.J., T.H. Jones, K. Pang, S. Saimin, and B. Goossens</t>
  </si>
  <si>
    <t>Bormatec Maja</t>
  </si>
  <si>
    <t>Skywalker</t>
  </si>
  <si>
    <t>A toolbox for studying thermal heterogeneity across spatial scales: from unmanned aerial vehicle imagery to landscapemetrics</t>
  </si>
  <si>
    <t>Faye, E., F. Rebaudo, D. Yanez-Cajo, S. Cauvy-Fraunie, and O. Dangles</t>
  </si>
  <si>
    <t xml:space="preserve">PIXTIM Drone-RC </t>
  </si>
  <si>
    <t>Nest defense behaviour of four raptor species (osprey, bald eagle, ferruginous hawk, and red-tailed hawk) to a novel aerial intruder – a small rotary-winged drone</t>
  </si>
  <si>
    <t>Junda, J.H., E. Greene, D. Zazelenchuk, and D.M. Bird</t>
  </si>
  <si>
    <t>GoPro Hero 1 camera</t>
  </si>
  <si>
    <t>Response of colonial Peruvian guano birds to flying UAVs: effects and feasibility for implementing new population monitoring methods</t>
  </si>
  <si>
    <t>Irigoin-Lovera, C., D.M. Luna, D.A. Acosta, and C.B. Zavalaga</t>
  </si>
  <si>
    <t>Pelecanidae, Sulidae, Phalacrocoracidae</t>
  </si>
  <si>
    <t>Johnston, D.W., J. Dale, K.T. Murray, E. Josephson, E. Newton, and S. Wood</t>
  </si>
  <si>
    <t>senseFly eBee;
Aerial Imaging Solutions APH-22</t>
  </si>
  <si>
    <t>Fixed-wing;
hexacopter</t>
  </si>
  <si>
    <t>birds, reptiles</t>
  </si>
  <si>
    <t>reptiles</t>
  </si>
  <si>
    <t>Are unmanned aircraft systems (UASs) the future of wildlife monitoring? A review of accomplishments and challenges</t>
  </si>
  <si>
    <t>Linchant, J., J. Lisein, J. Semeki, P. Lejeune, and C. Vermeulen</t>
  </si>
  <si>
    <t>Mammal Review</t>
  </si>
  <si>
    <t>An Early Survey of Best Practices for the Use of Small Unmanned Aerial Systems by the Electric Utility Industry</t>
  </si>
  <si>
    <t>Lusk, R.M. and W.H. Monday</t>
  </si>
  <si>
    <t>ORNL/TM-2017/93</t>
  </si>
  <si>
    <t>Lusk, R.M. and W.H. Monday. 2017. An Early Survey of Best Practices for the Use of Small Unmanned Aerial Systems by the Electric Utility Industry. ORNL/TM-2017/93. Prepared by Oak Ridge National Laboratory, Oak Ridge, TN. February.</t>
  </si>
  <si>
    <t>UAS imagery reveals new survey opportunities for counting hippos</t>
  </si>
  <si>
    <t>Sony Nex7 camera</t>
  </si>
  <si>
    <t>Hippopotamidae</t>
  </si>
  <si>
    <t>Monitoring large and complex wildlife aggregations with drones</t>
  </si>
  <si>
    <t>Lyons, M.B., K.J. Brandis, N.J. Murray, J.H. Wilshire, J.A. McCann, R.T. Kingsford, and C.T. Callaghan</t>
  </si>
  <si>
    <t>Lyons, M.B., K.J. Brandis, N.J. Murray, J.H. Wilshire, J.A. McCann, R.T. Kingsford, and C.T. Callaghan. 2019. Monitoring large and complex wildlife aggregations with drones. Methods in Ecology and Evolution 10: 1024–1035.</t>
  </si>
  <si>
    <t>stock RGB camera</t>
  </si>
  <si>
    <t>Bird interactions with drones, from individuals to large colonies</t>
  </si>
  <si>
    <t>Lyons, M., K. Brandis, C. Callaghan, J. McCann, C. Mills, S. Ryall, and R. Kingsford</t>
  </si>
  <si>
    <t>Detecting mammals in UAV images: Best practices to address a substantially imbalanced dataset with deep learning</t>
  </si>
  <si>
    <t>Kellenberger, B., D. Marcos, and D. Tuia</t>
  </si>
  <si>
    <t>Kellenberger, B., D. Marcos, and D. Tuia. 2018. Detecting mammals in UAV images: Best practices to address a substantially imbalanced dataset with deep learning. Remote Sensing of Environment 216: 139-153.</t>
  </si>
  <si>
    <t>Remote Sensing of Environment</t>
  </si>
  <si>
    <t>Canon
PowerShot S110 RGB camera</t>
  </si>
  <si>
    <t>Drones and convolutional neural networks facilitate automated and accurate cetacean species identification and photogrammetry</t>
  </si>
  <si>
    <t>Gray, P.C., K.C. Bierlich, S.A. Mantell, A.S. Friedlaender, J.A. Goldbogen, and D.W. Johnston</t>
  </si>
  <si>
    <t>Gray, P.C., K.C. Bierlich, S.A. Mantell, A.S. Friedlaender, J.A. Goldbogen, and D.W. Johnston. 2019. Drones and convolutional neural networks facilitate automated and accurate cetacean species identification and photogrammetry. Methods in Ecology and Evolution 10: 1490–1500.</t>
  </si>
  <si>
    <t>FreeFly Alta 6,
LemHex‐44</t>
  </si>
  <si>
    <t>Sony a5100 camera</t>
  </si>
  <si>
    <t>Application of Deep-Learning Methods to Bird Detection Using Unmanned Aerial Vehicle Imagery</t>
  </si>
  <si>
    <t>Hong, S.-J., Y. Han, S.-Y. Kim , A.-Y. Lee, and G. Kim</t>
  </si>
  <si>
    <t xml:space="preserve">Hong, S.-J., Y. Han, S.-Y. Kim , A.-Y. Lee, and G. Kim. 2019. Application of Deep-Learning Methods to Bird Detection Using Unmanned Aerial Vehicle Imagery. Sensors </t>
  </si>
  <si>
    <t>Anatidae, Ardeidae</t>
  </si>
  <si>
    <t>Samsung NX-500, DJI camera</t>
  </si>
  <si>
    <t>Systech K-mapper, DJI Phantom 4 Pro</t>
  </si>
  <si>
    <t>UAS-based automatic bird count of a common gull colony</t>
  </si>
  <si>
    <t>Grenzdorffer, G.J.</t>
  </si>
  <si>
    <t>International Archives of the Photogrammetry, Remote Sensing and Spatial Information Sciences</t>
  </si>
  <si>
    <t>Sony NEX5,
Olympus PEN E2</t>
  </si>
  <si>
    <t>An assessment of thermal-image acquisition with an unmanned aerial vehicle (UAV) for direct counts of coastal marine mammals ashore</t>
  </si>
  <si>
    <t>Gooday, O.J., N. Key, S. Goldstien, and P. Zawar-Reza</t>
  </si>
  <si>
    <t>Otariidae</t>
  </si>
  <si>
    <t>T320 IR camera</t>
  </si>
  <si>
    <t>Draganflyer X4-P</t>
  </si>
  <si>
    <t>Pla, M., G. Bota, A. Duane, J. Balagué, A. Curcó, R. Gutiérrez, and L. Brotons</t>
  </si>
  <si>
    <t>Rallidae</t>
  </si>
  <si>
    <t>Birds, vegetation</t>
  </si>
  <si>
    <t>Mammals, vegetation</t>
  </si>
  <si>
    <t>Gatewing X100</t>
  </si>
  <si>
    <t>Michez, A., K. Morelle, F. Lehaire, J. Widar, M. Authelet, C. Vermeulen, and P. Lejeune</t>
  </si>
  <si>
    <t>Evaluation of a ship-based unoccupied aircraft system (UAS) for surveys of spotted and ribbon seals in the Bering Sea pack ice</t>
  </si>
  <si>
    <t>Moreland, E.E., M.F. Cameron, R.P. Angliss, and P.L.
Boveng</t>
  </si>
  <si>
    <t>Nikon D300 camera</t>
  </si>
  <si>
    <t>IEEE Transactions on Geoscience and Remote Sensing</t>
  </si>
  <si>
    <t>Half a Percent of Labels is Enough: Efficient Animal Detection in UAV Imagery using Deep CNNs and Active Learning</t>
  </si>
  <si>
    <t>Kellenberger, B., D. Marcos, S. Lobry, and D. Tuia</t>
  </si>
  <si>
    <t>Kellenberger, B., D. Marcos, S. Lobry, and D. Tuia. 2019. Half a Percent of Labels is Enough: Efficient Animal Detection in UAV Imagery using Deep CNNs and Active Learning. IEEE Transactions on Geoscience and Remote Sensing 57: 9524-9533.</t>
  </si>
  <si>
    <t>Canon PowerShot S110, Sony DSC-WX220, Canon IXUS 127 HS</t>
  </si>
  <si>
    <t>Thermal Imaging of Beach-Nesting Bird Habitat with Unmanned Aerial Vehicles: Considerations for Reducing Disturbance and Enhanced Image Accuracy</t>
  </si>
  <si>
    <t>Mapes, K.L., N.G. Pricope, J.B. Baxley, L.E. Schaale, and R.M. Danner</t>
  </si>
  <si>
    <t>Laridae, Haematopodidae</t>
  </si>
  <si>
    <t>Use of fixed-wing and multi-rotor unmanned aerial vehicles to map dynamic changes in a freshwater marsh</t>
  </si>
  <si>
    <t>Marcaccio, J.V., C.E. Markle, and P. Chow-Fraser</t>
  </si>
  <si>
    <t>Marcaccio, J.V., C.E. Markle, and P. Chow-Fraser. 2016. Use of fixed-wing and multi-rotor unmanned aerial vehicles to map dynamic changes in a freshwater marsh. Journal of Unmanned Vehicle Systems 4: 193–202.</t>
  </si>
  <si>
    <t>Vegetation, wetlands</t>
  </si>
  <si>
    <t>1) Quadcopter, 
2) fixed-wing</t>
  </si>
  <si>
    <t>1) DJI Phantom 2 Vision+,
2) senseFly eBee</t>
  </si>
  <si>
    <t>1) DJI FC200 sensor
2) Canon ELPH 110 HS</t>
  </si>
  <si>
    <t>Rapid population estimate of a surface-nesting seabird on a remote island using a low-cost unmanned aerial vehicle</t>
  </si>
  <si>
    <t>McClelland, G.T.W., A.L. Bond, A. Sardana, and T. Glass</t>
  </si>
  <si>
    <t>GoPro Hero4</t>
  </si>
  <si>
    <t>Diomedeidae, Stercorariidae</t>
  </si>
  <si>
    <t>IEEE International Geoscience and Remote Sensing Symposium</t>
  </si>
  <si>
    <t>Fast animal detection in UAV images using convolutional neural networks</t>
  </si>
  <si>
    <t>Kellenberger, B., M. Volpi, and D. Tuia</t>
  </si>
  <si>
    <t>senseFly eBee plus</t>
  </si>
  <si>
    <t>UAV wildlife radiotelemetry: System and methods of localization</t>
  </si>
  <si>
    <t>Shafer, M.W., G. Vega, K. Rothfus, and P. Flikkema</t>
  </si>
  <si>
    <t xml:space="preserve">Tarot FY690S  </t>
  </si>
  <si>
    <t>Quantifying Nearshore Sea Turtle Densities: Applications of Unmanned Aerial Systems for Population Assessments</t>
  </si>
  <si>
    <t>Sykora-Bodie, S.T., V. Bezy, D.W. Johnston, E. Newton, and K.J. Lohmann</t>
  </si>
  <si>
    <t>Canon PowerShot S110 near-infrared camera</t>
  </si>
  <si>
    <t>Sweeney, K.L., V.T. Helker, W.L. Perryman, D.J. LeRoi, L.W. Fritz, T.S. Gelatt, and R.P. Angliss</t>
  </si>
  <si>
    <t>hexacopter</t>
  </si>
  <si>
    <t>Using an unmanned aerial vehicle (UAV) to study wild yak in the highest desert in the world</t>
  </si>
  <si>
    <t>Su, X., S. Dong, S. Liu, A.P. Cracknell, Y. Zhang, X. Wang, and G. Liu</t>
  </si>
  <si>
    <t>Su, X., S. Dong, S. Liu, A.P. Cracknell, Y. Zhang, X. Wang, and G. Liu. 2018. Using an unmanned aerial vehicle (UAV) to study wild yak in the highest desert in the world. International Journal of Remote Sensing 39: 5490-5503.</t>
  </si>
  <si>
    <t>Canon EOS 5D Mark II</t>
  </si>
  <si>
    <t>Use of Unmanned Aerial Vehicles for Wildlife Monitoring</t>
  </si>
  <si>
    <t>Proceedings of the 8th International Conference on Information and Communication Technologies in Agriculture, Food and Environment</t>
  </si>
  <si>
    <t>Šimek, P., J. Pavlík, J. Jarolímek, V. Očenášek, and M. Stočes</t>
  </si>
  <si>
    <t>Drone DJI S900</t>
  </si>
  <si>
    <t>Flir Tau 2 thermal camera</t>
  </si>
  <si>
    <t>Unmanned Aerial Survey of Elephants</t>
  </si>
  <si>
    <t>Vermeulen, C., P. Lejeune, J. Lisein, P. Sawadogo, and P. Bouche</t>
  </si>
  <si>
    <t>Ricoh GR III</t>
  </si>
  <si>
    <t>Elephantidae</t>
  </si>
  <si>
    <t>Gatewing x100</t>
  </si>
  <si>
    <t>Wich, S., D. Dellatore, M. Houghton, R. Ardi, and L.P. Koh</t>
  </si>
  <si>
    <t>Skywalker 2013</t>
  </si>
  <si>
    <t>Canon S100 camera</t>
  </si>
  <si>
    <t>van Gemert J.C., C.R. Verschoor, P. Mettes, K. Epema, L.P. Koh, and S. Wich</t>
  </si>
  <si>
    <t>ECCV 2014. Lecture Notes in Computer Science</t>
  </si>
  <si>
    <t>review, species distribution, species detection, object detection</t>
  </si>
  <si>
    <t>farm animals</t>
  </si>
  <si>
    <t>GoPro HERO 3: Black Edition</t>
  </si>
  <si>
    <t>Ascending Technologies Pelican</t>
  </si>
  <si>
    <t>American Journal of Primatology</t>
  </si>
  <si>
    <t>Van Andel, A.C. S.A. Wich, C. Boesch, L.P. Koh, M.M. Robbins, J. Kelly, and H.S. Kuehl</t>
  </si>
  <si>
    <t>Canon Powershot SX230 HS</t>
  </si>
  <si>
    <t>Villegas, P., L. Mena, A. Constantine, R. Villalba, and D. Ochoa</t>
  </si>
  <si>
    <t>Proceedings of 2018 IEEE ANDESCON</t>
  </si>
  <si>
    <t>Abstract, 2018 NMFWA Annual Meeting</t>
  </si>
  <si>
    <t>Data imaging acquisition and processing as a methodology for estimating the population of frigates using UAVs</t>
  </si>
  <si>
    <t>Fregatidae</t>
  </si>
  <si>
    <t>3D Robotics X8+</t>
  </si>
  <si>
    <t>Deworming of stray dogs and wild canines with praziquantel-laced baits delivered by an unmanned aerial vehicle in areas highly endemic for echinococcosis in China</t>
  </si>
  <si>
    <t>Yu, Q., N. Xiao, S.-j. Yang, and S. Han</t>
  </si>
  <si>
    <t>Infectious Diseases of Poverty</t>
  </si>
  <si>
    <t>Jiangsu AI Jin Agrochemical 4DE1000</t>
  </si>
  <si>
    <t>Functional Ecology</t>
  </si>
  <si>
    <t>Detecting elusive aspects of wildlife ecology using drones: New insights on the mating dynamics and operational sex ratios of sea turtles</t>
  </si>
  <si>
    <t>Schofield, G., K.A. Katselidis, M.K.S. Lilley, R.D. Reina, and G.C. Hays</t>
  </si>
  <si>
    <t>Small Unmanned Aircraft Systems for Low-Altitude Aerial Surveys</t>
  </si>
  <si>
    <t>Journal of Wildlife Management</t>
  </si>
  <si>
    <t>Watts, A.C., J.H. Perry, S.E. Smith, M.A. Burgess, B.E. Wilkinson, Z. Szantoi, P.G. Ifju, and H.F. Percival</t>
  </si>
  <si>
    <t>A low-cost technique for radio-tracking wildlife using a small standard unmanned aerial vehicle</t>
  </si>
  <si>
    <t>Tremblay, J.A., A. Desrochers, Y. Aubry, P. Pace, and D.M. Bird</t>
  </si>
  <si>
    <t>Turdidae</t>
  </si>
  <si>
    <t>Sky Hero Spyder X8</t>
  </si>
  <si>
    <t>Autonomous UAVs Wildlife Detection Using Thermal Imaging, Predictive Navigation and Computer Vision</t>
  </si>
  <si>
    <t>Proceedings of 2016 IEEE Aerospace Conference</t>
  </si>
  <si>
    <t>Ward, S., J. Hensler, B. Alsalam, and L.F. Gonzalez</t>
  </si>
  <si>
    <t>3DR Iris</t>
  </si>
  <si>
    <t>FLIR Lepton thermal camera</t>
  </si>
  <si>
    <t>UAVs and Machine Learning Revolutionising Invasive Grass and Vegetation Surveys in Remote Arid Lands</t>
  </si>
  <si>
    <t>Sandino, J., F. Gonzalez, K. Mengersen, and K.J. Gaston</t>
  </si>
  <si>
    <t>DJI S800 EVO</t>
  </si>
  <si>
    <t>Fly and Bring Me Data: Unmanned aerial vehicles are poised to take off as popular tools for scientific research</t>
  </si>
  <si>
    <t>Marris, E. 2013. Fly and Bring Me Data: Unmanned aerial vehicles are poised to take off as popular tools for scientific research. Nature 498: 156-158.</t>
  </si>
  <si>
    <t>Decadal changes in adult size of salmon-eating killer whales in the eastern North Pacific</t>
  </si>
  <si>
    <t>Groskreutz, M.J., J.W. Durban, H. Fearnbach, L.G. Barrett-Lennard, J.R. Towers, and J.K.B. Ford</t>
  </si>
  <si>
    <t>Groskreutz, M.J., J.W. Durban, H. Fearnbach, L.G. Barrett-Lennard, J.R. Towers, and J.K.B. Ford. 2019. Decadal changes in adult size of salmon-eating killer whales in the eastern North Pacific. Endangered Species Research 40: 183-188.</t>
  </si>
  <si>
    <t>Franklin, S.E.</t>
  </si>
  <si>
    <t>Pixel- and object-based multispectral classification of forest tree species from small unmanned aerial vehicles</t>
  </si>
  <si>
    <t>Franklin, S.E. 2018. Pixel- and object-based multispectral classification of forest tree species from small unmanned aerial vehicles. Journal of Unmanned Vehicle Systems 6: 195–211.</t>
  </si>
  <si>
    <t>1) ING Robotic Responder
2) eBee Mapping Drone</t>
  </si>
  <si>
    <t>1) helicopter
2) fixed-wing</t>
  </si>
  <si>
    <t>Sharkeye: Real-Time Autonomous Personal Shark Alerting via Aerial Surveillance</t>
  </si>
  <si>
    <t>Gorkin III, R., K. Adams , M.J. Berryman, S. Aubin, W. Li, A.R. Davis, and J. Barthelemy</t>
  </si>
  <si>
    <t>Project AIRSHIP</t>
  </si>
  <si>
    <t>blimp</t>
  </si>
  <si>
    <t>sharks, stingrays, shark analogue</t>
  </si>
  <si>
    <t>The Chirocopter: A UAV for recording sound and video of bats at altitude</t>
  </si>
  <si>
    <t>Fu, Y., M. Kinniry, and L.N. Kloepper</t>
  </si>
  <si>
    <t>DJI Spreading Wings
S900</t>
  </si>
  <si>
    <t xml:space="preserve">Dododtronic Ultramic 250 ultrasonic microphone </t>
  </si>
  <si>
    <t>Molossidae</t>
  </si>
  <si>
    <t>Jech, J.M., J.J. Johnson, M. Lutcavage, A.S.M. Vanderlaan, Y. Rzhanov, and D. LeRoi</t>
  </si>
  <si>
    <t>Scombridae</t>
  </si>
  <si>
    <t>A Semi-Automated Method for Estimating Adélie Penguin Colony Abundance from a Fusion of Multispectral and Thermal Imagery Collected with Unoccupied Aircraft Systems</t>
  </si>
  <si>
    <t>Bird, C.N., A.H. Dawn, J. Dale, and D.W. Johnston</t>
  </si>
  <si>
    <t>Sony DSC-WX220 camera; Airinov MultiSPEC 4 C; senseFly Thermomap sensor</t>
  </si>
  <si>
    <t>A UAV-based roe deer fawn detection system</t>
  </si>
  <si>
    <t>Israel, M.</t>
  </si>
  <si>
    <t xml:space="preserve">Tau640 TIR </t>
  </si>
  <si>
    <t>Israel, M. 2011. A UAV-based roe deer fawn detection system. International Archives of the Photogrammetry, Remote Sensing and Spatial Information Sciences, Vol. XXXVIII-1/C22: 51-55. Conference on Unmanned Aerial Vehicle in Geomatics, September 14-16, Zurich, Switzerland.</t>
  </si>
  <si>
    <t>Unmanned aerial vehicles mitigate human–elephant conflict on the borders of Tanzanian Parks: a case study</t>
  </si>
  <si>
    <t>Hahn, N., A. Mwakatobe, J. Konuche, N. de Souza, J. Keyyu, M. Goss, A. Chang'a, S. Palminteri, E. Dinerstein, and D. Olson</t>
  </si>
  <si>
    <t>Oryx</t>
  </si>
  <si>
    <t>DJI Phantom 1, Phantom FC40, Phantom 2 Vision, Phantom 2 Vision+</t>
  </si>
  <si>
    <t>Determining position, velocity and acceleration of free-ranging animals with a low-cost unmanned aerial system</t>
  </si>
  <si>
    <t>Harvey, R.J., K. Roskilly, C. Buse, H.K. Evans, T.Y. Hubel, and A.M. Wilson</t>
  </si>
  <si>
    <t>Journal of Experimental Biology</t>
  </si>
  <si>
    <t>Harvey, R.J., K. Roskilly, C. Buse, H.K. Evans, T.Y. Hubel, and A.M. Wilson. 2016. Determining position, velocity and acceleration of free-ranging animals with a low-cost unmanned aerial system. Journal of Experimental Biology 219: 2687-2692.</t>
  </si>
  <si>
    <t>species detection, animal movement</t>
  </si>
  <si>
    <t>GoPro Hero 3 Black Edition</t>
  </si>
  <si>
    <t>Unmanned aerial systems for agriculture and natural resources</t>
  </si>
  <si>
    <t>Hogan, S.D., M. Kelly, B. Stark, and Y. Chen</t>
  </si>
  <si>
    <t>California Agriculture</t>
  </si>
  <si>
    <t>review, regulations, platforms, sensors, applications</t>
  </si>
  <si>
    <t>Hogan, S.D., M. Kelly, B. Stark, and Y. Chen. 2017. Unmanned aerial systems for agriculture and natural resources. California Agriculture 71(1): 5-14.</t>
  </si>
  <si>
    <t>Using drones and sirens to elicit avoidance behaviour in white rhinoceros as an anti-poaching tactic</t>
  </si>
  <si>
    <t>Proceedings of the Royal Society B</t>
  </si>
  <si>
    <t>Penny S.G., R.L. White, D.M. Scott, L. MacTavish, and A.P. Pernetta</t>
  </si>
  <si>
    <t>Rhinocerotidae</t>
  </si>
  <si>
    <t>Detecting animals in African Savanna with UAVs and the crowds</t>
  </si>
  <si>
    <t>Reya, N., M. Volpib, S. Joosta, and D. Tuiab</t>
  </si>
  <si>
    <t>Reya, N., M. Volpib, S. Joosta, and D. Tuiab. 2017. Detecting animals in African Savanna with UAVs and the crowds. Remote Sensing of Environment 200: 341-351.</t>
  </si>
  <si>
    <t>Canon PowerShot S110</t>
  </si>
  <si>
    <t>A protocol for the aerial survey of penguin colonies using UAVs</t>
  </si>
  <si>
    <t>Ratcliffe, N., D. Guihen, J. Robst, S. Crofts, A. Stanworth, and P. Enderlein</t>
  </si>
  <si>
    <t>Ratcliffe, N., D. Guihen, J. Robst, S. Crofts, A. Stanworth, and P. Enderlein. 2015. A protocol for the aerial survey of penguin colonies using UAVs. Journal of Unmanned Vehicle Systems 3: 95–101.</t>
  </si>
  <si>
    <t>Cinestar 6</t>
  </si>
  <si>
    <t>Canon EOS-M camera</t>
  </si>
  <si>
    <t>Detection of Cattle Using Drones and Convolutional Neural Networks</t>
  </si>
  <si>
    <t>Rivas, A., P. Chamoso, A. González-Briones, and J.M. Corchado</t>
  </si>
  <si>
    <t>mammals</t>
  </si>
  <si>
    <t>cattle</t>
  </si>
  <si>
    <t>Puttock, A.K., A.M. Cunliffe, K. Anderson, and R.E. Brazier</t>
  </si>
  <si>
    <t>Aerial photography collected with a multirotor drone reveals impact of Eurasian beaver reintroduction on ecosystem structure</t>
  </si>
  <si>
    <t>Castoridae</t>
  </si>
  <si>
    <t>Mammals, vegetation, wetlands</t>
  </si>
  <si>
    <t>3D Robotics Y6</t>
  </si>
  <si>
    <t>Ornithological Council Report</t>
  </si>
  <si>
    <t>Guidelines to the Use of Wild Birds in Research, 2018 Supplement: Summary of literature reporting use of drones to study birds</t>
  </si>
  <si>
    <t>Ornithological Council</t>
  </si>
  <si>
    <t xml:space="preserve">Ornithological Council. 2018. Guidelines to the Use of Wild Birds in Research, 2018 Supplement: Summary of literature reporting use of drones to study birds. </t>
  </si>
  <si>
    <t>Behavioural responses of non-breeding waterbirds to drone approach are associated with flock size and habitat</t>
  </si>
  <si>
    <t>Bird Study</t>
  </si>
  <si>
    <t>Jarrett, D., J. Calladine, A. Cotton, M.W. Wilson, and E. Humphreys</t>
  </si>
  <si>
    <t>GoPro Hero 4 camera</t>
  </si>
  <si>
    <t>Anatidae, Charadriidae, Haematopodidae</t>
  </si>
  <si>
    <t>Usage of UAV for Surveying Steller’s Sea Eagle Nests</t>
  </si>
  <si>
    <t>Raptors Conservation</t>
  </si>
  <si>
    <t>Potapov, E.R., I.G. Utekhina, M.J. McGrady, and D. Rimlinger</t>
  </si>
  <si>
    <t>GoPro 2 camera</t>
  </si>
  <si>
    <t>3D Robotics Arducopter,
X468 Traveller</t>
  </si>
  <si>
    <t>Applying Unoccupied Aircraft Systems to Study Human Behavior in Marine Science and Conservation Programs</t>
  </si>
  <si>
    <t>Nowlin, M.B., S.E. Roady, E. Newton, and D.W. Johnston</t>
  </si>
  <si>
    <t>Considerations and Recommendations for Implementing an Unmanned Aircraft Systems (UAS) Program</t>
  </si>
  <si>
    <t>National Institute of Justice Report</t>
  </si>
  <si>
    <t>National Institute of Justice</t>
  </si>
  <si>
    <t>National Institute of Justice. 2016. Considerations and Recommendations for Implementing an Unmanned Aircraft Systems (UAS) Program. NCJ 250283. Office of Justice Programs, U.S. Department of Justice, Washington, DC.</t>
  </si>
  <si>
    <t>The use of drones to study birds</t>
  </si>
  <si>
    <t>Ornithological Council. 2020. The use of drones to study birds. Ornithological Council Fact Sheet: Drones Fact Sheet (revised 2020).</t>
  </si>
  <si>
    <t>Santangeli, A., Y. Chen, E. Kluen, R. Chirumamilla, J. Tiainen, and J. Loehr</t>
  </si>
  <si>
    <t>Integrating drone-borne thermal imaging with artificial intelligence to locate bird nests on agricultural land</t>
  </si>
  <si>
    <t>FLIR Tau 2</t>
  </si>
  <si>
    <t>Assessing Agricultural Damage by Wild Boar Using Drones</t>
  </si>
  <si>
    <t>Rutten, A., J. Casaer, M.F.A. Vogels, E.A. Addink, J.V. Borre, and H. Leirs</t>
  </si>
  <si>
    <t>Quantifying Damage From Wild Pigs With Small Unmanned Aerial Systems</t>
  </si>
  <si>
    <t>Samiappan, S., J.M.P. Czarnecki, H. Foster, B.K. Strickland, J.L. Tegt, and R.J. Moorhead</t>
  </si>
  <si>
    <t>Precision Hawk Lancaster V4</t>
  </si>
  <si>
    <t>Dual visible-thermal camera approach facilitates drone surveys of colonial marshbirds</t>
  </si>
  <si>
    <t>McKellar, A.E., N.G. Shephard, and D. Chabot</t>
  </si>
  <si>
    <t>Laridae, Ardeidae</t>
  </si>
  <si>
    <t>DJI S1000+</t>
  </si>
  <si>
    <t>Barnas, A.F., B.J. Darby, G.S. Vandeberg, R.F. Rockwell, and S.N. Ellis-Felege</t>
  </si>
  <si>
    <t>Arona, L., J. Dale, S.G. Heaslip, M.O. Hammill, and D.W. Johnston</t>
  </si>
  <si>
    <t>Remote sensing of the environment with small unmanned aircraft systems (UASs), part 2: scientific and commercial applications</t>
  </si>
  <si>
    <t>Whitehead, K., C.H. Hugenholtz, S. Myshak, O. Brown, A. LeClair, A. Tamminga, T. E. Barchyn, B. Moorman, and B. Eaton</t>
  </si>
  <si>
    <t>Whitehead, K., C.H. Hugenholtz, S. Myshak, O. Brown, A. LeClair, A. Tamminga, T. E. Barchyn, B. Moorman, and B. Eaton. 2014. Remote sensing of the environment with small unmanned aircraft systems (UASs), part 2: scientific and commercial applications. Journal of Unmanned Vehicle Systems 2: 86-102.</t>
  </si>
  <si>
    <t>review, species detection, case studies</t>
  </si>
  <si>
    <t>Measuring the spectral signature of polar bears from a drone to improve their detection from space</t>
  </si>
  <si>
    <t>Chabot, D., S. Stapleton, and C.M. Francis</t>
  </si>
  <si>
    <t>Biological Conservation</t>
  </si>
  <si>
    <t>Chabot, D., S. Stapleton, and C.M. Francis. 2019. Measuring the spectral signature of polar bears from a drone to improve their detection from space. Biological Conservation 237: 125-132.</t>
  </si>
  <si>
    <t>Tetracam Mini-MCA6 multispectral camera</t>
  </si>
  <si>
    <t>Barnas, A.</t>
  </si>
  <si>
    <t>Dissertation</t>
  </si>
  <si>
    <t>Applications of an Unmanned Aircraft Vehicle and Remote Cameras for Studying a Sub-Arctic Ecosystem</t>
  </si>
  <si>
    <t>Barnas, A.. 2019. Applications of an Unmanned Aircraft Vehicle and Remote Cameras for Studying a Sub-Arctic Ecosystem. Dissertation. University of North Dakota, Grand Forks. December.</t>
  </si>
  <si>
    <t>Trimble UX4</t>
  </si>
  <si>
    <t>Barriers to adding UAVs to the ecologist’s toolbox</t>
  </si>
  <si>
    <t>Vincent, J.B, L.K. Werden, and M.A. Ditmer</t>
  </si>
  <si>
    <t>Vincent, J.B, L.K. Werden, and M.A. Ditmer. 2015. Barriers to adding UAVs to the ecologist’s toolbox. Frontiers in Ecology and the Environment 13: 74-75.</t>
  </si>
  <si>
    <t>review, regulations</t>
  </si>
  <si>
    <t>Testing UAVs to perform aerial photo-graphic survey of harp and hooded seals in the West Ice area: Survey Report – KV “Svalbard” 16-26 March 2014</t>
  </si>
  <si>
    <t>Nilssen, K.T. R. Storvold, D. Stødle, S.A. Solbø, K.-S. Johansen, M. Poltermann and T. Haug</t>
  </si>
  <si>
    <t>Institute of Marine Research No. 23-2014</t>
  </si>
  <si>
    <t>Nilssen, K.T. R. Storvold, D. Stødle, S.A. Solbø, K.-S. Johansen, M. Poltermann and T. Haug. 2014. Testing UAVs to perform aerial photo-graphic survey of harp and hooded seals in the West Ice area: Survey Report – KV “Svalbard” 16-26 March 2014. Institute of Marine Research No. 23-2014. Institute of Marine Research, Tromsø, Norway.</t>
  </si>
  <si>
    <t>1) ET-Air S.R.O Cryowing Mk. 1, 
2) Skywalker Ltd. Cryowing Micro</t>
  </si>
  <si>
    <t>Bowley, C., M. Bowley, A. Barnas, S. Ellis-Felege, and T. Desell</t>
  </si>
  <si>
    <t>Detecting wildlife in unmanned aerial
systems imagery using convolutional neural networks trained with an automated feedback loop</t>
  </si>
  <si>
    <t>Trimble UX51</t>
  </si>
  <si>
    <t>Computer Science Faculty Publications 21</t>
  </si>
  <si>
    <t>The Eye in the Sky: Combined Use of Unmanned Aerial Systems and GPS Data Loggers for Ecological Research and Conservation of Small Birds</t>
  </si>
  <si>
    <t>Rodrıguez, A., J.J. Negro, M. Mulero, C. Rodrıguez, J. Herna ndez-Pliego, and J. Bustamante</t>
  </si>
  <si>
    <t>ST-model Easy Fly</t>
  </si>
  <si>
    <t>Unmanned aerial systems measure structural habitat features for wildlife across multiple scales</t>
  </si>
  <si>
    <t>Olsoy, P.J., L.A. Shipley, J.L. Rachlow, J.S. Forbey, N.F. Glenn, M.A. Burgess, and D.H. Thornton</t>
  </si>
  <si>
    <t>Olsoy, P.J., L.A. Shipley, J.L. Rachlow, J.S. Forbey, N.F. Glenn, M.A. Burgess, and D.H. Thornton. 2017. Unmanned aerial systems measure structural habitat features for wildlife across multiple scales. Methods in Ecology and Evolution 9: 594-604.</t>
  </si>
  <si>
    <t>1) University of Florida Nova 2.1
2) senseFly eBee</t>
  </si>
  <si>
    <t>1) Olympus E-420 10-MP camera
2) Canon PowerShot S110 12-MP camera</t>
  </si>
  <si>
    <t>An Economical Custom-Built Drone for Assessing Whale Health</t>
  </si>
  <si>
    <t>Pirotta, V., A. Smith, M. Ostrowski, D. Russell, I.D. Jonsen, A. Grech, and R. Harcourt</t>
  </si>
  <si>
    <t>GoPro Hero Session</t>
  </si>
  <si>
    <t>Thapa, G.J., K. Thapa, R. Thapa, S.R. Jnawali, S.A. Wich, L.P. Poudyal, and S. Karki</t>
  </si>
  <si>
    <t>TBS Caipirinha</t>
  </si>
  <si>
    <t>GoPro Hero3+ Silver edition</t>
  </si>
  <si>
    <t>Evaluation of an unmanned aircraft system for detecting surrogate caribou targets in Labrador</t>
  </si>
  <si>
    <t>Patterson, C., W. Koski, P. Pace, B. McLuckie, and D.M. Bird</t>
  </si>
  <si>
    <t>Nikon D3X 24-MP camera</t>
  </si>
  <si>
    <t>Detecting plant species in the field with deep learning and drone technology</t>
  </si>
  <si>
    <t>James, K. and K. Bradshaw</t>
  </si>
  <si>
    <t>James, K. and K. Bradshaw. 2020. Detecting plant species in the field with deep learning and drone technology. Methods in Ecology and Evolution 11: 1509-1519.</t>
  </si>
  <si>
    <t>Proteaceae</t>
  </si>
  <si>
    <t>DJI 12-MP camera</t>
  </si>
  <si>
    <t>20-MP camera</t>
  </si>
  <si>
    <t>Canon EOS M 18-MP camera</t>
  </si>
  <si>
    <t xml:space="preserve">Sony NEX-5R 16.1-MP camera
</t>
  </si>
  <si>
    <t>Canon S110 12.1-MP camera, senseFly Thermomap sensor, Parrot Sequoia multispec</t>
  </si>
  <si>
    <t>1) 12–20-MP camera
2) 20-MP camera</t>
  </si>
  <si>
    <t>DJI 1.2-MP camera</t>
  </si>
  <si>
    <t>Sony 16-MP camera</t>
  </si>
  <si>
    <t>12-MP camera</t>
  </si>
  <si>
    <t xml:space="preserve">TAMRON RGB camera; </t>
  </si>
  <si>
    <t>Sony RX100 20-MP camera</t>
  </si>
  <si>
    <t>1 &amp; 2) Zenmuse XT2 R thermal imaging camera
2) Zenmuse X4S camera</t>
  </si>
  <si>
    <t>DJI Zenmuse
XT thermal-imaging camera,Zenmuse
X4S visual-wavelength optical camera</t>
  </si>
  <si>
    <t>Canon S90 10-MP camera</t>
  </si>
  <si>
    <t>Sony Cyber-shot DSC-WX220 18.2-MP camera, Canon PowerShot S110 12-MP camera modified to capture NIR</t>
  </si>
  <si>
    <t>Canon PowerShot S90 10-MP camera</t>
  </si>
  <si>
    <t>Nikon D800E 36-MP camera</t>
  </si>
  <si>
    <t>Canon S100 12.1-MP camera</t>
  </si>
  <si>
    <t>Olympus E-PM2 12.3-MP camera</t>
  </si>
  <si>
    <t>24-MP Sony
Nex-7 camera, InfaTec HR research 680 TIR camera</t>
  </si>
  <si>
    <t>1) Tetracam MiniCam MCA6, 
2) Sony DSC-WX220 18-MP camera and Parrot Sequoia NIR</t>
  </si>
  <si>
    <t>12-MP RGB camera</t>
  </si>
  <si>
    <t>electro-optical camera, IR video camera, GoPro Hero 3 Black Edition 12-MP camera</t>
  </si>
  <si>
    <t>Nikon D90 12-MP camera and Standard Definition Electro-Optical camera</t>
  </si>
  <si>
    <t>Nikon D90 12-MP camera</t>
  </si>
  <si>
    <t>12.4-MP Sony camera sensor EXMOR</t>
  </si>
  <si>
    <t>14-MP camera</t>
  </si>
  <si>
    <t>Canon s110 12-MP RGB camera,
senseFly Thermomap 1.2-MP IR camera.</t>
  </si>
  <si>
    <t>GoPro HERO4 Silver; 
Ricoh GR II 16.2-MP camera</t>
  </si>
  <si>
    <t>FLIR Vue Pro R, Phantom 4 20-MP camera</t>
  </si>
  <si>
    <t>Sony α7R 36-MP camera, FLIR Vue Pro R thermal-infrared camera</t>
  </si>
  <si>
    <t>12.35-MP camera</t>
  </si>
  <si>
    <t>Ricoh GR3 10-MP camera</t>
  </si>
  <si>
    <t>1) Canon EOS-M, 18-MP camera, FLIR Inc. Tau-P bolometer
2) Infrared Cameras, Inc. ICI-7460 bolometer IR camera, Nikon D5100 16-MP camera</t>
  </si>
  <si>
    <t>DJI FC350 12-MP camera</t>
  </si>
  <si>
    <t xml:space="preserve">Nikon 1S2 14.2-MP camera </t>
  </si>
  <si>
    <t>Canon EOS 5DsR 50.6-MP camera</t>
  </si>
  <si>
    <t>Panasonic Lumix FT-1 12.1-MP camera</t>
  </si>
  <si>
    <t>Ricoh GR Digital IV 10-MP camera</t>
  </si>
  <si>
    <t>12.7-MP camera</t>
  </si>
  <si>
    <t>Panasonic Lumix LX-3 11-MP camera</t>
  </si>
  <si>
    <t>1 &amp; 3) Sony RX-1 24.3-MP camera
2) mvBlueCOUGAR-X 10.1-MP camera
4) GoPro Hero 5-MP vid camera
5) 50-MP Phase 1</t>
  </si>
  <si>
    <t>Accuracy of 3D Landscape Reconstruction without Ground Control Points Using Different UAS Platforms</t>
  </si>
  <si>
    <t>Kalacska, M., O. Lucanus, J.P. Arroyo-Mora , E. Laliberté, K. Elmer, G. Leblanc, and A. Groves</t>
  </si>
  <si>
    <t>Landscape</t>
  </si>
  <si>
    <t>14 models tested</t>
  </si>
  <si>
    <t>various</t>
  </si>
  <si>
    <t>Hot monkey, cold reality: surveying rainforest canopy mammals using drone-mounted thermal infrared sensors</t>
  </si>
  <si>
    <t>Kays, R., J. Sheppard, K. Mclean, C. Welch, C. Paunescu, V. Wang, G. Kravit, and M. Crofoot</t>
  </si>
  <si>
    <t>DJI Matrice 600Pro</t>
  </si>
  <si>
    <t>DJI Zenmuse XT V2.0 FLIR IR sensor, 
Canon EOS 5DS RGB 50.6-MP camera</t>
  </si>
  <si>
    <t xml:space="preserve">Atelidae, Procyonidae </t>
  </si>
  <si>
    <t>Drones in California research and extension</t>
  </si>
  <si>
    <t>Kelly, M.</t>
  </si>
  <si>
    <t>Kelly, M. 2017. Drones in California research and extension. California Agriculture 71(1): 4.</t>
  </si>
  <si>
    <t>State of knowledge: Antarctic wildlife response to unmanned aerial systems</t>
  </si>
  <si>
    <t>Mustafa, O., A. Barbosa, D.J. Krause, H.‑U. Peter, G. Vieira, and M.‑C. Rümmler</t>
  </si>
  <si>
    <t>Applications of unmanned aerial vehicles in intertidal reef monitoring</t>
  </si>
  <si>
    <t>Marine habitats</t>
  </si>
  <si>
    <t>Swellpro Splashdrone</t>
  </si>
  <si>
    <t>A low cost way for assessing bird risk hazards in power lines: Fixed-wing small unmanned aircraft systems</t>
  </si>
  <si>
    <t>Mulero-Pázmány, M., J.J. Negro, and M. Ferrer</t>
  </si>
  <si>
    <t>Easy fly St-330</t>
  </si>
  <si>
    <t>GoPro Hero 2 11-MP camera, Panasonic LX3, 11-MP camera</t>
  </si>
  <si>
    <t>Remotely Piloted Aircraft Systems as a Rhinoceros Anti-Poaching Tool in Africa</t>
  </si>
  <si>
    <t>Mulero-Pazmany, M., R. Stolper, L.D. van Essen, J.J. Negro, and T. Sassen</t>
  </si>
  <si>
    <t>GoPro Hero 2 11-MP camera, Panasonic LX3, 11-MP camera, 
Thermoteknix Micro CAM microbolometer</t>
  </si>
  <si>
    <t>UAV lidar and hyperspectral fusion for forest monitoring in the southwestern USA</t>
  </si>
  <si>
    <t>Sankey, T., J. Donager, J. McVay, and J.B. Sankey</t>
  </si>
  <si>
    <t>Sankey, T., J. Donager, J. McVay, and J.B. Sankey. 2017. UAV lidar and hyperspectral fusion for forest monitoring in the southwestern USA. Remote Sensing of Environment 195: 30-43.</t>
  </si>
  <si>
    <t>1) Octocopter
2) fixed-wing</t>
  </si>
  <si>
    <t>1) Headwall Photonics Inc. hyperspectral sensor; Velodyne HDL-32E lidar
2) multispectral sensor</t>
  </si>
  <si>
    <t>Scholten, C.N., A.J. Kamphuis, K.J. Vredevoogd, K.G. Lee-Strydhorst, J.L. Atma, C.B. Shea, O.N. Lamberg, and D.S. Proppe</t>
  </si>
  <si>
    <t>Real-time thermal imagery from an unmanned aerial vehicle can locate ground nests of a grassland songbird at rates similar to traditional methods</t>
  </si>
  <si>
    <t>Passerellidae</t>
  </si>
  <si>
    <t>FLIR XT Zenmuse thermal camera</t>
  </si>
  <si>
    <t>Thermal Infrared Imaging from Drones Offers a Major Advance for Spider Monkey Surveys</t>
  </si>
  <si>
    <t>Spaan, D., C. Burke , O. McAree, F. Aureli, C.E. Rangel-Rivera, A. Hutschenreiter, S.N. Longmore, P.R. McWhirter, and S.A. Wich</t>
  </si>
  <si>
    <t>Atelidae</t>
  </si>
  <si>
    <t>TeAx Fusion Zoom dual vision camera with a FLIR Tau2 TIR camera and a TAMRON RGB camera</t>
  </si>
  <si>
    <t>A bespoke low-cost system for radio tracking animals using multi-rotor and fixed-wing unmanned aerial vehicles</t>
  </si>
  <si>
    <t>Roberts, B., M. Neal, N. Snooke, F. Labrosse, T. Curteis, and M. Fraser</t>
  </si>
  <si>
    <t>DJI Phantom 3 pro;
Skywalker X8</t>
  </si>
  <si>
    <t>Weimerskirch, H., A. Prudor, and Q. Schull</t>
  </si>
  <si>
    <t>Flights of drones over sub-Antarctic seabirds show species- and status-specific behavioural and physiological responses</t>
  </si>
  <si>
    <t xml:space="preserve">review, best practices, disturbance, behavior, physiology, nest monitoring </t>
  </si>
  <si>
    <t>Diomedeidae, Phalacrocoracidae, Procellariidae, Spheniscidae, Stercorariidae</t>
  </si>
  <si>
    <t>GoPro 4 camera</t>
  </si>
  <si>
    <t>Wildlife monitoring with unmanned aerial vehicles: quantifying distance to auditory detection</t>
  </si>
  <si>
    <t>Scobie, C.A. and C.H. Hugenholtz</t>
  </si>
  <si>
    <t xml:space="preserve">fixed-wing;
quadcopter
</t>
  </si>
  <si>
    <t>review, acoustic effects, noise</t>
  </si>
  <si>
    <t>review, disturbance, acoustic effects, noise</t>
  </si>
  <si>
    <t>Monitoring penguin colonies in the Antarctic using remote sensing data: Final Report. Texte 30/2017</t>
  </si>
  <si>
    <t>Environmental Research of the Federal Ministry for the Environment</t>
  </si>
  <si>
    <t>Mustafa, O., J. Esefeld, H. Grämer, J. Maercker, M.-C. Rümmler, M. Senf, C. Pfeifer, and H.-U. Peter</t>
  </si>
  <si>
    <t>birds</t>
  </si>
  <si>
    <t>Canon Powershot G15; Sony A6000 camera; thermal camera</t>
  </si>
  <si>
    <t>An accurate and adaptable photogrammetric approach for estimating the mass and body condition of pinnipeds using an unmanned aerial system</t>
  </si>
  <si>
    <t>Krause, D.J., J.T. Hinke, W.L. Perryman, M.E. Goebel, and D.J. LeRoi</t>
  </si>
  <si>
    <t>Olympus E-PM2 16.1-MP camera</t>
  </si>
  <si>
    <t>Unmanned Systems</t>
  </si>
  <si>
    <t>Gardner, S., D. Leroi, and W. Perryman</t>
  </si>
  <si>
    <t>A penguin population polar express: NOAA's quest to count penguin breeds speeds up with a VTOL UAS</t>
  </si>
  <si>
    <t>Gardner, S., D. Leroi, and W. Perryman. 2011. A penguin population polar express: NOAA's quest to count penguin breeds speeds up with a VTOL UAS. Unmanned Systems September: 30-33.</t>
  </si>
  <si>
    <t>Aerial Imaging Solutions APH-23</t>
  </si>
  <si>
    <t>2013 &amp; 2014 UAS Seabird Survey Test Flights Draft Report</t>
  </si>
  <si>
    <t>Thomas, S.</t>
  </si>
  <si>
    <t>USFWS Washington Maritime Refuge Complex</t>
  </si>
  <si>
    <t>Thomas, S. 2014. 2013 &amp; 2014 UAS Seabird Survey Test Flights Draft Report. USFWS Washington Maritime Refuge Complex.</t>
  </si>
  <si>
    <t>1) AV Puma;
2) Md4 – 1000</t>
  </si>
  <si>
    <t>1) Fixed-wing;
2) quadcopter</t>
  </si>
  <si>
    <t>1) 5-MP camera, IR camera;
2) 24-MP camera</t>
  </si>
  <si>
    <t>CCAMLR Science</t>
  </si>
  <si>
    <t>Korczak-Abshire, M., A. Kidawa, A. Zmarz, R. Storvold, S.R. Karlsen, M. Rodzewicz, K. Chwedorzewska, and A. Znój</t>
  </si>
  <si>
    <t>Preliminary study on nesting Adélie penguins disturbance by unmanned aerial vehicles</t>
  </si>
  <si>
    <t>Korczak-Abshire, M., A. Kidawa, A. Zmarz, R. Storvold, S.R. Karlsen, M. Rodzewicz, K. Chwedorzewska, and A. Znój. 2016. Preliminary study on nesting Adélie penguins disturbance by unmanned aerial vehicles. CCAMLR Science. 23: 1–16.</t>
  </si>
  <si>
    <t>Canon 700D camera</t>
  </si>
  <si>
    <t>CryoWing Mk1,
Skywalker X-8</t>
  </si>
  <si>
    <t>Taxus SI AVI-1;
Skywalker X8</t>
  </si>
  <si>
    <t>Dawn of drone ecology: low-cost autonomous aerial vehicles for conservation</t>
  </si>
  <si>
    <t>Tropical Conservation Science</t>
  </si>
  <si>
    <t>Koh, L.P. and S.A. Wich</t>
  </si>
  <si>
    <t>Koh, L.P. and S.A. Wich. 2012. Dawn of drone ecology: low-cost autonomous aerial vehicles for conservation. Tropical Conservation Science 5: 121-132.</t>
  </si>
  <si>
    <t>Drones – the third generation source of remote sensing data</t>
  </si>
  <si>
    <t>Milas, A.S., A.P. Cracknell, and T.A. Warner</t>
  </si>
  <si>
    <t>Milas, A.S., A.P. Cracknell, and T.A. Warner. 2018. Drones – the third generation source of remote sensing data. International Journal of Remote Sensing 39: 7125–7137.</t>
  </si>
  <si>
    <t>review, ethics, safety, regulations</t>
  </si>
  <si>
    <t>Mitigating avian collision with power lines: a proof of concept for installation of line markers via unmanned aerial vehicle</t>
  </si>
  <si>
    <t>Lobermeier, S., M. Moldenhauer, C.M. Peter, L. Slominski, R.A. Tedesco, M. Ver Meer, J.F. Dwyer, R.E. Harness, and A.H. Stewart</t>
  </si>
  <si>
    <t>Mikrokopter Hexa XL</t>
  </si>
  <si>
    <t>Unmanned aerial vehicles can accurately, reliably, and economically compete with terrestrial mapping methods</t>
  </si>
  <si>
    <t>Thomas, O., C. Stallings, and B. Wilkinson</t>
  </si>
  <si>
    <t>Thomas, O., C. Stallings, and B. Wilkinson. 2020. Unmanned aerial vehicles can accurately, reliably, and economically compete with terrestrial mapping methods. Journal of Unmanned Vehicle Systems 8: 57–74.</t>
  </si>
  <si>
    <t>DJI Inspire 2</t>
  </si>
  <si>
    <t>accuracy, photogrammetry</t>
  </si>
  <si>
    <t>Unmanned Aircraft Systems complement biologging in spatial ecology studies</t>
  </si>
  <si>
    <t>Mulero-Pazmany, M., J. A. Barasona, P. Acevedo, J. Vicente, and J.J. Negro</t>
  </si>
  <si>
    <t>Low-Altitude Terrain-Following Flight Planning for Multirotors</t>
  </si>
  <si>
    <t>Melita, C.D., D.C. Guastella, L. Cantelli, G. Di Marco, I. Minio, and G. Muscato</t>
  </si>
  <si>
    <t xml:space="preserve">Digital Surface Model, mission planning, </t>
  </si>
  <si>
    <t>Mission planning</t>
  </si>
  <si>
    <t>review, survey error, survey bias</t>
  </si>
  <si>
    <t>Regulations</t>
  </si>
  <si>
    <t>review, platforms, sensors, agency operations, training, regulations, missions</t>
  </si>
  <si>
    <t>Radiotelemetry</t>
  </si>
  <si>
    <t>Protocols</t>
  </si>
  <si>
    <t>review, fixed-wing, rotary, VTOL, manned vs unmanned aircraft</t>
  </si>
  <si>
    <t>Fright or Flight? Behavioural Responses of Kangaroos to Drone-Based Monitoring</t>
  </si>
  <si>
    <t>Brunton, E., J. Bolin, J. Leon, and S. Burnett</t>
  </si>
  <si>
    <t>video and IR camera</t>
  </si>
  <si>
    <t>Bollettino del Museo di Storia Naturale di Venezia</t>
  </si>
  <si>
    <t>Valle R. and F. Scarton</t>
  </si>
  <si>
    <t>Tracking Wildlife with Multiple UAVs: System Design, Safety and Field Experiments</t>
  </si>
  <si>
    <t>Bayram, H., N. Stefas, K.S. Engin, and V. Isler</t>
  </si>
  <si>
    <t>1st International Symposium on Multi-Robot and Multi-Agent Systems</t>
  </si>
  <si>
    <t>Bayram, H., N. Stefas, K.S. Engin, and V. Isler. 2017. Tracking Wildlife with Multiple UAVs: System Design, Safety and Field Experiments. 1st International Symposium on Multi-Robot and Multi-Agent Systems, December 4-5, 2017, Los Angeles, CA.</t>
  </si>
  <si>
    <t>DJI Matrice 100</t>
  </si>
  <si>
    <t>Yagi antenna</t>
  </si>
  <si>
    <t>Review of the Current State of UAV Regulations</t>
  </si>
  <si>
    <t>Stöcker, C., R. Bennett, F. Nex, M. Gerke, and J. Zevenbergen</t>
  </si>
  <si>
    <t>radiotelemetry</t>
  </si>
  <si>
    <t>Looking Without Landing—Using Remote Piloted Aircraft to Monitor Fur Seal Populations Without Disturbance</t>
  </si>
  <si>
    <t>McIntosh, R.R., R. Holmberg, and P. Dann</t>
  </si>
  <si>
    <t>Gryphon Dynamics X8-1400; DJI Phantom 3, Phantom 4, Phantom 4 Pro</t>
  </si>
  <si>
    <t>Sony a7rII 42-MP camera, and other unspecified camera models for DJIs</t>
  </si>
  <si>
    <t>Herpetological Review</t>
  </si>
  <si>
    <t>Bevan, E., T. Wibbels, E. Navarro, M. Rosas, B.M. Z. Najera, L. Sarti, F. Illescas, J. Montano, L.J. Peña, and P. Burchfield</t>
  </si>
  <si>
    <t>The social implications of using drones for biodiversity conservation</t>
  </si>
  <si>
    <t>Sandbrook, C.</t>
  </si>
  <si>
    <t>Ambio</t>
  </si>
  <si>
    <t>Sandbrook, C. 2015. The social implications of using drones for biodiversity conservation. Ambio 2015, 44(Suppl. 4): S636–S647.</t>
  </si>
  <si>
    <t>review, ethics, social impacts, safety, privacy</t>
  </si>
  <si>
    <t>Hu, J., X. Wu, and M. Dai</t>
  </si>
  <si>
    <t>Sony a5100 APS-C camera</t>
  </si>
  <si>
    <t>The use of drones in conservation</t>
  </si>
  <si>
    <t>Jewitt, D. and L. Wijnberg</t>
  </si>
  <si>
    <t>PositionIT</t>
  </si>
  <si>
    <t>Jewitt, D. and L. Wijnberg. 2018. The use of drones in conservation. PositionIT Aug/Sep: 20-23.</t>
  </si>
  <si>
    <t>review, disturbance, regulations</t>
  </si>
  <si>
    <t>Unmanned Aerial Vehicles (UAVs) for Monitoring Sea Turtles in Near-Shore Waters</t>
  </si>
  <si>
    <t>Marine Turtle Newsletter</t>
  </si>
  <si>
    <t>Bevan, E., T. Wibbels, B.M.Z. Najera, M.A.C. Martinez, L.A.S. Martinez, F.I. Martinez, J.M. Cuevas, T. Anderson, A. Bonka, M.H. Hernandez, L.J. Pena, and P.M. Burchfield</t>
  </si>
  <si>
    <t>DJI Phantom 1</t>
  </si>
  <si>
    <t>GoPro Hero 3 Black</t>
  </si>
  <si>
    <t>Photogrammetric Principles and UAS</t>
  </si>
  <si>
    <t>Bauer, M.</t>
  </si>
  <si>
    <t>Bauer, M. 2018. Photogrammetric Principles and UAS. National Unmanned Aircraft Systems Project Office, Geosciences and Environmental Change Science Center, U.S. Geological Survey, Denver, CO.</t>
  </si>
  <si>
    <t>Unmanned Aircraft Systems for Studying Spatial Abundance of Ungulates: Relevance to Spatial Epidemiology</t>
  </si>
  <si>
    <t>Barasona, J.A., M. Mulero-Pazmany, P. Acevedo, J.J. Negro, M.J. Torres, C. Gortazar, and J. Vicente</t>
  </si>
  <si>
    <t>Bovidae, Cervidae</t>
  </si>
  <si>
    <t>Easy Fly - custom</t>
  </si>
  <si>
    <t>Evaluating the Potential Utility of Drones to Deter Birds from Areas of Human-Wildlife Conflict</t>
  </si>
  <si>
    <t>Egan, C.C.</t>
  </si>
  <si>
    <t>Icteridae</t>
  </si>
  <si>
    <t>DJI Phantom 4 Pro;
Flight Test Explorer</t>
  </si>
  <si>
    <t>Unmanned Aircraft Systems in Remote Sensing and Scientific Research: Classification and Considerations of Use</t>
  </si>
  <si>
    <t>Watts, A.C., V.G. Ambrosia, and E.A. Hinkley</t>
  </si>
  <si>
    <t>Watts, A.C., V.G. Ambrosia, and E.A. Hinkley. 2012. Unmanned Aircraft Systems in Remote Sensing and Scientific Research: Classification and Considerations of Use. Remote Sensing 4: 1671-1692.</t>
  </si>
  <si>
    <t>review, platforms, sensors, regulations</t>
  </si>
  <si>
    <t>Using UAVs to Map Aquatic Bird Colonies</t>
  </si>
  <si>
    <t>Book chapter</t>
  </si>
  <si>
    <t>Díaz-Delgado, R., M. Mañez, A. Martínez, D. Canal, M. Ferrer, and D. Aragonés</t>
  </si>
  <si>
    <t>1) Multirotor;
2) quadcopter</t>
  </si>
  <si>
    <t>1) Fada-Catec;
2) Microdrones GmbH MD4-1000</t>
  </si>
  <si>
    <t>1) Sony Alpha-5100 24-MP camera;
2) Olympus EPM2 16-MP camera</t>
  </si>
  <si>
    <t>Robots in Ecology: Welcome to the machine</t>
  </si>
  <si>
    <t>Open Journal of Ecology</t>
  </si>
  <si>
    <t>Grémillet, D., W. Puech, V. Garçon, T. Boulinier, and Y. Le Maho</t>
  </si>
  <si>
    <t>Grémillet, D., W. Puech, V. Garçon, T. Boulinier, and Y. Le Maho. 2012. Robots in Ecology: Welcome to the machine. Open Journal of Ecology 2: 49-57.</t>
  </si>
  <si>
    <t>review, ethics, platforms</t>
  </si>
  <si>
    <t>Use of Drones for Research and Conservation of Birds of Prey</t>
  </si>
  <si>
    <t>Canal, D. and J.J. Negro</t>
  </si>
  <si>
    <t>review, nest monitoring, species detection, behavior, habitat assessment, ethics</t>
  </si>
  <si>
    <t>The Future of Drone Use: Opportunities and Threats from Ethical and Legal Perspectives</t>
  </si>
  <si>
    <t>Custers, B.</t>
  </si>
  <si>
    <t>Review</t>
  </si>
  <si>
    <t>Book- does not specifically address wildlife</t>
  </si>
  <si>
    <t>Custers, B. 2016. The Future of Drone Use: Opportunities and Threats from Ethical and Legal Perspectives. T.M.C. Asser Press, The Hague, Netherlands.</t>
  </si>
  <si>
    <t>Recent applications of unmanned aerial imagery in natural resource management</t>
  </si>
  <si>
    <t>GIScience &amp; Remote Sensing</t>
  </si>
  <si>
    <t>Shahbazi, M., J. Théau, and P. Ménard</t>
  </si>
  <si>
    <t>Shahbazi, M., J. Théau, and P. Ménard. 2014. Recent applications of unmanned aerial imagery in natural resource management. GIScience &amp; Remote Sensing 51: 339-365.</t>
  </si>
  <si>
    <t>Measuring Habitat Quality for Least Bitterns in a Created Wetland with Use of a Small Unmanned Aircraft</t>
  </si>
  <si>
    <t>Chabot, D., V. Carignan, and D.M. Bird</t>
  </si>
  <si>
    <t>Evaluation of an Off-the-shelf Unmanned Aircraft System for Surveying Flocks of Geese</t>
  </si>
  <si>
    <t>Aerial Insight AI-Multi</t>
  </si>
  <si>
    <t>CropCam</t>
  </si>
  <si>
    <t>Pentax Optio A20 10-MP camera</t>
  </si>
  <si>
    <t>Efficient Drone-based Radio Tracking of Wildlife</t>
  </si>
  <si>
    <t>Hui, N.</t>
  </si>
  <si>
    <t>Iguanidae</t>
  </si>
  <si>
    <t>Tarot 600 - custom;
3DR Solo</t>
  </si>
  <si>
    <t>Dutton, P.H., L. Komoroske, L. Bejder, and M. Meekan</t>
  </si>
  <si>
    <t>Editorial: Integrating Emerging Technologies into Marine Megafauna Conservation Management</t>
  </si>
  <si>
    <t>Development of observing dolphin population method using Small Vertical Take-off and Landing (VTOL) Unmanned Aerial System (AUV)</t>
  </si>
  <si>
    <t>Subhan, B., D. Arafat, P. Santoso, K. Pahlevi, B.  Prabowo, M. Taufik, B.S. Kusumo, K. Awak, D. Khaerudi, H. Ohoiulun, F.I. Nasetion, and H. Madduppa</t>
  </si>
  <si>
    <t>DJI Phantom 3 advanced</t>
  </si>
  <si>
    <t>IOP Conf. Series: Earth and Environmental Science</t>
  </si>
  <si>
    <t>UAVs Applied to the Counting and Monitoring of Animals</t>
  </si>
  <si>
    <t>Chamoso, P., W. Raveane, V. Parra, and A. González</t>
  </si>
  <si>
    <t>Chamoso, P., W. Raveane, V. Parra, and A. González. 2014. UAVs Applied to the Counting and Monitoring of Animals. Pages 71-80 in C. Ramos, P. Novais, C.E. Nihan, and J.M.C. Rodríguez, eds. Ambient Intelligence - Software and Applications. 5th International Symposium on Ambient Intelligence. Advances in Intelligent Systems and Computing Volume 291. Springer, Switzerland.</t>
  </si>
  <si>
    <t>Noninvasive unmanned aerial vehicle provides estimates of the energetic cost of reproduction in humpback whales</t>
  </si>
  <si>
    <t>Christiansen, F., A.M. Dujon, K.R. Sprogis, J.P.Y. Arnould, and L. Bejder</t>
  </si>
  <si>
    <t>Christiansen, F., A.M. Dujon, K.R. Sprogis, J.P.Y. Arnould, and L. Bejder. 2016. Noninvasive unmanned aerial vehicle provides estimates of the energetic cost of reproduction in humpback whales. Ecosphere 7(10):e01468.10.1002/ecs2.1468</t>
  </si>
  <si>
    <t>Splashdrone</t>
  </si>
  <si>
    <t>Canon PowerShot D30; GoPro Hero4</t>
  </si>
  <si>
    <t>Detecting Antarctic seals and flying seabirds by UAV</t>
  </si>
  <si>
    <t>Mustafa, O., C. Braun, J. Esefeld, S. Knetsch, J. Maercker, C. Pfeifer, and M.-C. Rümmler</t>
  </si>
  <si>
    <t>ISPRS Annals of the Photogrammetry, Remote Sensing and Spatial Information Sciences</t>
  </si>
  <si>
    <t>Mustafa, O., C. Braun, J. Esefeld, S. Knetsch, J. Maercker, C. Pfeifer, and M.-C. Rümmler. 2019. Detecting Antarctic seals and flying seabirds by UAV. ISPRS Annals of the Photogrammetry, Remote Sensing and Spatial Information Sciences, Volume IV-2/W5, ISPRS Geospatial Week 2019, June 10-14, 2019, Enschede, The Netherlands.</t>
  </si>
  <si>
    <t>1) Mikrokopter MK
2) DJI Phantom 4 pro
3) Bormatec Ninox</t>
  </si>
  <si>
    <t>1) Samsung MX500
2) DJI camera
3) MAPIR Survey-2 RGB</t>
  </si>
  <si>
    <t>1) 
2) quadcopter
3) fixed-wing</t>
  </si>
  <si>
    <t>NOAA-TM-NMFS-SWFSC-524</t>
  </si>
  <si>
    <t>Perryman, W., M.E. Goebel, N. Ash, D. LeRoi, and S. Gardner</t>
  </si>
  <si>
    <t>Small Unmanned Aerial Systems for Estimating Abundance of Krill-Dependent Predators: a Feasibility Study with Preliminary Results</t>
  </si>
  <si>
    <t>Otariidae, Spheniscidae</t>
  </si>
  <si>
    <t>1) APQ-16
2) md4-1000
3) APH-22</t>
  </si>
  <si>
    <t>1) quadcopter
2) quadcopter
3) hexacopter</t>
  </si>
  <si>
    <t xml:space="preserve">Canon S90, Sony NEX5, Olympus EP1 
</t>
  </si>
  <si>
    <t>Keeping pace with technology:
drones, disturbance and policy deficiency</t>
  </si>
  <si>
    <t>Wallace, P., R. Martin, and I. White</t>
  </si>
  <si>
    <t>Journal of Environmental Planning and Management</t>
  </si>
  <si>
    <t>The Use of an Unmanned Aerial Vehicle to Locate Alligator Nests</t>
  </si>
  <si>
    <t>Southeastern Naturalist</t>
  </si>
  <si>
    <t>Elsey, R.M. and P.L. Trosclair, III</t>
  </si>
  <si>
    <t>Alligatoridae</t>
  </si>
  <si>
    <t>GoPro Hero4 Black</t>
  </si>
  <si>
    <t>Applications of Unmanned Aircraft Systems (UAS) for Waterbird Surveys</t>
  </si>
  <si>
    <t>Dulava, S., W.T. Bean, and O.M.W. Richmond</t>
  </si>
  <si>
    <t>Environmental Practice</t>
  </si>
  <si>
    <t>1) Honeywell RQ-16 T-Hawk
2) AeroVironment RQ-11A</t>
  </si>
  <si>
    <t>Canon PowerShot SX230 and SX260 12.1-MP cameras; GoPro Hero3</t>
  </si>
  <si>
    <t>Anatidae, Laridae, Phalacrocoracidae, Podicipedidae, Rallidae</t>
  </si>
  <si>
    <t>It’s okay to call them drones</t>
  </si>
  <si>
    <t>Chapman, A.</t>
  </si>
  <si>
    <t>Chapman, A. 2014. It’s okay to call them drones. Journal of Unmanned Vehicle Systems 2: iii-v.</t>
  </si>
  <si>
    <t>Using unmanned aerial vehicles (UAVs) to
investigate shark and ray densities in a shallow
coral lagoon</t>
  </si>
  <si>
    <t>Marine Ecology Progress Series</t>
  </si>
  <si>
    <t>Kiszka, J.J., J. Mourier, K. Gastrich, and M.R. Heithaus</t>
  </si>
  <si>
    <t>Kiszka, J.J., J. Mourier, K. Gastrich, and M.R. Heithaus. 2016. Using unmanned aerial vehicles (UAVs) to
investigate shark and ray densities in a shallow
coral lagoon. Marine Ecology Progress Series 560: 237-242.</t>
  </si>
  <si>
    <t>DJI Phantom II</t>
  </si>
  <si>
    <t>Carcharhinidae, Dasyatidae</t>
  </si>
  <si>
    <t>GoPro Hero 3+ Silver</t>
  </si>
  <si>
    <t>Department of the Interior Unmanned Aircraft Systems (UAS) Integration Strategy (2015-2020)</t>
  </si>
  <si>
    <t>Department of the Interior</t>
  </si>
  <si>
    <t>Department of the Interior. 2015. Department of the Interior Unmanned Aircraft Systems (UAS) Integration Strategy (2015-2020). Version 1.0. Office of Aviation Services, Boise, ID. July 10.</t>
  </si>
  <si>
    <t>regulations</t>
  </si>
  <si>
    <t>Utilizing UAS Ravens to Estimate Sandhill Crane Abundance</t>
  </si>
  <si>
    <t>U.S. Geological Survey</t>
  </si>
  <si>
    <t>Information Sheet</t>
  </si>
  <si>
    <t>Gruidae</t>
  </si>
  <si>
    <t>Raven RQ-11A</t>
  </si>
  <si>
    <t>Strebel, N., T. Roth, and D. Weber</t>
  </si>
  <si>
    <t>radio-controlled plane</t>
  </si>
  <si>
    <t>Alaudidae</t>
  </si>
  <si>
    <t>Komenda-Zehnder, S. and M. Zehnder</t>
  </si>
  <si>
    <t>A novel non-invasive tool for disease surveillance of free-ranging whales and its relevance to conservation programs</t>
  </si>
  <si>
    <t>Acevedo-Whitehouse, K., A. Rocha-Gosselin, and D. Gendron</t>
  </si>
  <si>
    <t>Animal Conservation</t>
  </si>
  <si>
    <t>Ornithologische Beobachter</t>
  </si>
  <si>
    <t>Raptor 30 V2 Thunder Tiger</t>
  </si>
  <si>
    <t>RC helicopter</t>
  </si>
  <si>
    <t>Balaenopteridae, Delphinidae, Eschrichtiidae, Physeteridae</t>
  </si>
  <si>
    <t>Fisheries Research</t>
  </si>
  <si>
    <t>Voyager GSR260</t>
  </si>
  <si>
    <t>Canon EOS Kiss X</t>
  </si>
  <si>
    <t>Salmonidae</t>
  </si>
  <si>
    <t>Degollada, E., N. Amigó, M. Bou, L. Delgado, M. Llarena, A. Maglio, and J.M. Alonso</t>
  </si>
  <si>
    <t>A Novel Technique for Cetacean Localization and Surveillance by Means of a Radio-controlled Aircraft</t>
  </si>
  <si>
    <t>Conference poster</t>
  </si>
  <si>
    <t>Degollada, E., N. Amigó, M. Bou, L. Delgado, M. Llarena, A. Maglio, and J.M. Alonso. 2012. A Novel Technique for Cetacean Localization and Surveillance by Means of a Radio-controlled Aircraft. Poster. 26th Conference of the European Cetacean Society, ECS, Galway, Ireland, March 26-28, 2012.</t>
  </si>
  <si>
    <t>RC fixed-wing</t>
  </si>
  <si>
    <t>RC Elapor motorsailor</t>
  </si>
  <si>
    <t>GoPro Full HD</t>
  </si>
  <si>
    <t>Studying cetacean behaviour: new technological approaches and conservation applications</t>
  </si>
  <si>
    <t>Nowacek, D.P., F. Christiansen, L. Bejder, J.A. Goldbogen, and A.S. Friedlaender</t>
  </si>
  <si>
    <t>Animal Behaviour</t>
  </si>
  <si>
    <t>Nowacek, D.P., F. Christiansen, L. Bejder, J.A. Goldbogen, and A.S. Friedlaender. 2016. Studying cetacean behaviour: new technological approaches and conservation applications. Animal Behaviour 120: 235-244.</t>
  </si>
  <si>
    <t>review, behavior, disturbance</t>
  </si>
  <si>
    <t>Bivings, A.E.</t>
  </si>
  <si>
    <t>Advantages and limitations of radio-controller aircraft in bird dispersal</t>
  </si>
  <si>
    <t>2 models</t>
  </si>
  <si>
    <t>Int'l Bird Strike Committee</t>
  </si>
  <si>
    <t>Vincenzi, D., D. Ison, B. Terwilliger &amp; S. Kleinke</t>
  </si>
  <si>
    <t>Airport bird activity monitoring and mitigation: The Unmanned Aerial System (UAS) approach</t>
  </si>
  <si>
    <t>Vincenzi, D., D. Ison, B. Terwilliger, and S. Kleinke. 2015. Airport bird activity monitoring and mitigation: The Unmanned Aerial System (UAS) approach. Proceedings of the North American Birdstrike Conference 15.</t>
  </si>
  <si>
    <t>Proceedings of the North American Birdstrike Conference</t>
  </si>
  <si>
    <t>Journal of Experimental Marine Biology and Ecology</t>
  </si>
  <si>
    <t>Eschrichtiidae</t>
  </si>
  <si>
    <t>Swellpro SplashDrone 3+;
DJI Phantom 4 Advanced Plus</t>
  </si>
  <si>
    <t>Operational Protocols for the Use of Drones in Marine Animal Research</t>
  </si>
  <si>
    <t>Raoult, V., A.P. Colefax, B.M. Allan, D. Cagnazzi, N. Castelblanco-Martínez, D. Ierodiaconou, D.W. Johnston, S. Landeo-Yauri, M. Lyons, V. Pirotta, G. Schofield, and P.A. Butcher</t>
  </si>
  <si>
    <t>review, best practices</t>
  </si>
  <si>
    <t>Drones for research on sea turtles and other marine vertebrates – A review</t>
  </si>
  <si>
    <t>Schofield, G., N. Esteban, K.A. Katselidis, and G.C. Hays</t>
  </si>
  <si>
    <t>review, behavior, species detection</t>
  </si>
  <si>
    <t>Fish, marine mammals, reptiles</t>
  </si>
  <si>
    <t>Photogrammetry of blue whales with an unmanned hexacopter</t>
  </si>
  <si>
    <t>Durban, J.W., M.J. Moore, G. Chiang, L.S. Hickmott, A. Bocconcelli, G. Howes, P.A. Bahamonde, W.L. Perryman, and D.J. Leroi</t>
  </si>
  <si>
    <t>Durban, J.W., M.J. Moore, G. Chiang, L.S. Hickmott, A. Bocconcelli, G. Howes, P.A. Bahamonde, W.L. Perryman, and D.J. Leroi. 2016. Photogrammetry of blue whales with an unmanned hexacopter. Marine Mammal Science 32: 1510–1515.</t>
  </si>
  <si>
    <t>Olympus E-PM2</t>
  </si>
  <si>
    <t>Inexpensive Aerial Photogrammetry for Studies of Whales and Large Marine Animals</t>
  </si>
  <si>
    <t>Dawson, S.M., M.H. Bowman, E. Leunissen, and P. Sirguey</t>
  </si>
  <si>
    <t>The potential for unmanned aerial vehicles (UAVs) to conduct marine fauna surveys in place of manned aircraft</t>
  </si>
  <si>
    <t>Colefax, A.P., P.A. Butcher, and B.P. Kelaher</t>
  </si>
  <si>
    <t>ICES Journal of Marine Science</t>
  </si>
  <si>
    <t>Estimating morphometric attributes of baleen whales with photogrammetry from small UASs: A case study with blue and gray whales</t>
  </si>
  <si>
    <t>Burnett, J.D., L. Lemos, D. Barlow, M.G. Wing, T. Chandler, and L.G. Torres</t>
  </si>
  <si>
    <t>Burnett, J.D., L. Lemos, D. Barlow, M.G. Wing, T. Chandler, and L.G. Torres. 2018. Estimating morphometric attributes of baleen whales with photogrammetry from small UASs: A case study with blue and gray whales. Marine Mammal Science 35: 108-139.</t>
  </si>
  <si>
    <t>DJI Phantom 3 Pro, Phantom 4</t>
  </si>
  <si>
    <t>Balaenopteridae, Eschrichtiidae</t>
  </si>
  <si>
    <t>Drone Up! Quantifying Whale Behavior From a New Perspective Improves Observational Capacity</t>
  </si>
  <si>
    <t>Torres, L.G., S.L. Nieukirk, L. Lemos, and T.E. Chandler</t>
  </si>
  <si>
    <t>DJI Phantom 3 Pro, Phantom 4 Advanced</t>
  </si>
  <si>
    <t>Rieucau, G., J.J. Kiszka, J.C. Castillo, J. Mourier, K.M. Boswell, and M.R. Heithaus</t>
  </si>
  <si>
    <t>Journal of Fish Biology</t>
  </si>
  <si>
    <t>Carcharhinidae</t>
  </si>
  <si>
    <t>GoPro Hero 3+ Silver edition camera</t>
  </si>
  <si>
    <t>Aerial and underwater surveys reveal temporal variation in cleaning-station use by sea turtles at a temperate breeding area</t>
  </si>
  <si>
    <t>Schofield, G., K. Papafitsoros, R. Haughey, and K. Katselidis</t>
  </si>
  <si>
    <t>Integrating technologies for scalable ecology and conservation</t>
  </si>
  <si>
    <t>Global Ecology and Conservation</t>
  </si>
  <si>
    <t>Marvin, D.C., L.P. Koh, A.J. Lynam, S. Wich, A.B. Davies, R. Krishnamurthy, E. Stokes, R. Starkey, and G.P. Asner</t>
  </si>
  <si>
    <t>Marvin, D.C., L.P. Koh, A.J. Lynam, S. Wich, A.B. Davies, R. Krishnamurthy, E. Stokes, R. Starkey, and G.P. Asner. 2016. Integrating technologies for scalable ecology and conservation. Global Ecology and Conservation 7: 262–275.</t>
  </si>
  <si>
    <t>Latin American Journal of Aquatic Research</t>
  </si>
  <si>
    <t>Using a small, consumer-grade drone to identify and count marine megafauna in shallow habitats</t>
  </si>
  <si>
    <t>Hensel, E., S. Wenclawski, and C.A. Layman</t>
  </si>
  <si>
    <t>DJI Phantom Vision 2+</t>
  </si>
  <si>
    <t>Carcharhinidae, Dasyatidae, Ginglymostomatidae, Myliobatidae, Sphyrnidae, Cheloniidae</t>
  </si>
  <si>
    <t>Drone-Based High-Resolution Tracking of Aquatic Vertebrates</t>
  </si>
  <si>
    <t>Raoult, V., L. Tosetto, and J.E. Williamson</t>
  </si>
  <si>
    <t>Carcharhinidae, Hemiscylliidae</t>
  </si>
  <si>
    <t>Tapilatu, R., A.N. Bonka, and W.G. Iwanggin</t>
  </si>
  <si>
    <t>Dermochelyidae</t>
  </si>
  <si>
    <t xml:space="preserve">Australian Marine Science Conference </t>
  </si>
  <si>
    <t>Feasibility of counting breeding Pied Avocets and Black-winged Stilts using drones</t>
  </si>
  <si>
    <t>Wader Study</t>
  </si>
  <si>
    <t>Recurvirostridae</t>
  </si>
  <si>
    <t>DJI Mavic pro</t>
  </si>
  <si>
    <t>Ardea</t>
  </si>
  <si>
    <t>Scolopacidae</t>
  </si>
  <si>
    <t>Scarton, F. and R.G. Valle</t>
  </si>
  <si>
    <t>Censusing purple herons breeding on inaccessible sites by drones: cutting corners or the best thing since sliced bread?</t>
  </si>
  <si>
    <t>Verza, E., F. Scarton, L. Panzarin, and R.G. Valle</t>
  </si>
  <si>
    <t>Verza, E., F. Scarton, L. Panzarin, and R.G. Valle. 2019. Censusing purple herons breeding on inaccessible sites by drones: cutting corners or the best thing since sliced bread? Abstract. XX Convegno Italiano Ornitologia, September 26-29, Naples, Italy.</t>
  </si>
  <si>
    <t>Abstract. XX Convegno Italiano Ornitologia</t>
  </si>
  <si>
    <t>Taking the time to assess the effects of remote sensing and tracking devices on animals</t>
  </si>
  <si>
    <t>McMahon, C.R., N. Collier, J.K. Northfield, and F. Glen</t>
  </si>
  <si>
    <t>McMahon, C.R., N. Collier, J.K. Northfield, and F. Glen. 2011. Taking the time to assess the effects of remote sensing and tracking devices on animals. Animal Welfare 20: 515-521.</t>
  </si>
  <si>
    <t>Drone imaging of elasmobranchs: Whale sharks and golden cownose rays co-occurrence in a zooplankton hot-spot in southwestern Sea of Cortez</t>
  </si>
  <si>
    <t>Frixione, M.G., M. de J..G. García, and M.F.W. Gauger</t>
  </si>
  <si>
    <t>Food Webs</t>
  </si>
  <si>
    <t>Frixione, M.G., M. de J..G. García, and M.F.W. Gauger. 2020. Drone imaging of elasmobranchs: Whale sharks and golden cownose rays co-occurrence in a zooplankton hot-spot in southwestern Sea of Cortez. Food Webs 24. https://doi.org/10.1016/j.fooweb.2020.e00155.</t>
  </si>
  <si>
    <t>DJI Spark</t>
  </si>
  <si>
    <t>Environmental Guidelines for operation of Remotely Piloted Aircraft Systems (RPAS) in Antarctica (v 1.1)</t>
  </si>
  <si>
    <t>Council of Managers of National Antarctic Programs</t>
  </si>
  <si>
    <t>COMNAP</t>
  </si>
  <si>
    <t xml:space="preserve">Council of Managers of National Antarctic Programs. 2018. Environmental Guidelines for operation of Remotely Piloted Aircraft Systems (RPAS) in Antarctica (v 1.1). Resolution 4 (2018) Annex. </t>
  </si>
  <si>
    <t>On the Use of Unmanned Aerial Systems for Environmental Monitoring</t>
  </si>
  <si>
    <t>Manfreda, S., M.F. McCabe, P.E. Miller, R. Lucas, V.P. Madrigal, G. Mallinis, E.B. Dor, D. Helman, L. Estes, G. Ciraolo, J. Müllerová, F. Tauro, M.I. de Lima, J.L.M.P. de Lima, A. Maltese, F. Frances, K. Caylor, M. Kohv, M. Perks, G. Ruiz-Pérez, Z. Su, G. Vico, and B. Toth</t>
  </si>
  <si>
    <t>review, applications</t>
  </si>
  <si>
    <t>Environmental guidelines for operation of Remotely Piloted Aircraft Systems (RPAS): Experience from Antarctica</t>
  </si>
  <si>
    <t>Harris, C.M., H. Heratab, and F. Hertel</t>
  </si>
  <si>
    <t>Harris, C.M., H. Heratab, and F. Hertel. 2019. Environmental guidelines for operation of Remotely Piloted Aircraft Systems (RPAS): Experience from Antarctica. Biological Conservation 236: 521–531.</t>
  </si>
  <si>
    <t>Rapid condition monitoring of an endangered marine vertebrate using precise, non-invasive morphometrics</t>
  </si>
  <si>
    <t>Hodgson, J.C., D. Holman, A. Terauds, L.P. Koh, and S.D. Goldsworthy</t>
  </si>
  <si>
    <t>Eyes in the Sky</t>
  </si>
  <si>
    <t>Cary, P.</t>
  </si>
  <si>
    <t>National Wildlife</t>
  </si>
  <si>
    <t>Cary, P. 2019. Eyes in the Sky. National Wildlife February-March.</t>
  </si>
  <si>
    <t>Christiansen, F., L. Rojano-Doñate, P.T. Madsen, and L. Bejder</t>
  </si>
  <si>
    <t>Noise Levels of Multi-Rotor Unmanned Aerial Vehicles with Implications for Potential Underwater Impacts on Marine Mammals</t>
  </si>
  <si>
    <t>SwellPro Splashdrone; DJI Inspire 1 Pro</t>
  </si>
  <si>
    <t>Unoccupied Aircraft Systems (UAS) for Marine Ecosystem Restoration</t>
  </si>
  <si>
    <t>Ridge, J.T. and D.W. Johnston</t>
  </si>
  <si>
    <t>Effectiveness of unmanned aerial vehicles to detect Amazon dolphins</t>
  </si>
  <si>
    <t>Oliveira-da-Costa, M., M. Marmontel, D.S.X. da-Rosa, A. Coelho, S. Wich, F. Mosquera-Guerra, and F. Otrujillo</t>
  </si>
  <si>
    <t>DJI Phantom 3 and 4</t>
  </si>
  <si>
    <t>Rowley, O.C., R.L. Courtney, S.A. Browning, and J.E. Seymour</t>
  </si>
  <si>
    <t>species detection, Australia</t>
  </si>
  <si>
    <t>DJI Mavic 2</t>
  </si>
  <si>
    <t>Delphinidae, Iniidae</t>
  </si>
  <si>
    <t>Chirodropidae</t>
  </si>
  <si>
    <t>vanVuuren, M., R. vanVuuren, L.M. Silverberg, J. Manning, K. Pacifici, W. Dorgeloh, and J. Campbell</t>
  </si>
  <si>
    <t>Bovidae, Giraffidae</t>
  </si>
  <si>
    <t>Unmanned Aircraft System (UAS) Applications to Land and Natural Resource Management</t>
  </si>
  <si>
    <t>Johnson, R., K. Smith, and K. Wescott</t>
  </si>
  <si>
    <t>Johnson, R., K. Smith, and K. Wescott. 2015. Unmanned Aircraft System (UAS) Applications to Land and Natural Resource Management. Environmental Practice 17: 170–177.</t>
  </si>
  <si>
    <t>review, platforms, applications, regulations</t>
  </si>
  <si>
    <t>Centelleghe, C., L. Carraro, J. Gonzalvo, M. Rosso, E. Esposti, C. Gili, M. Bonato, D. Pedrotti, B. Cardazzo, M. Povinelli, and S. Mazzariol</t>
  </si>
  <si>
    <t xml:space="preserve">Canon IXUS 220 HS 12-MP camera; Pentax Optio WG-1 13.8-MP camera;
GoPro HD Hero </t>
  </si>
  <si>
    <t>Linchant, J., S. Lhoest, S. Quevauvillers, P. Lejeune, C. Vermeulen, J.S. Ngabinzeke, B.L. Belanganayi, W. Delvingt, and P. Bouche</t>
  </si>
  <si>
    <t>Linchant, J., S. Lhoest, S. Quevauvillers, P. Lejeune,
C. Vermeulen, J.S. Ngabinzeke, B.L. Belanganayi, W. Delvingt, and P. Bouche. 2018. UAS imagery reveals new survey opportunities for counting hippos. PLoS ONE 13 (11): e0206413. https://doi.org/10.1371/journal.pone.0206413.</t>
  </si>
  <si>
    <t>Supporting the annual international black-faced spoonbill census with a low-cost unmanned aerial vehicle</t>
  </si>
  <si>
    <t>Liu, C.-C., Y.-H. Chen, and H.-L. Wen</t>
  </si>
  <si>
    <t>Sony NEX-5 14.2-MP camera</t>
  </si>
  <si>
    <t>Application of UAV-Based Methodology for Census of an Endangered Plant Species in a Fragile Habitat</t>
  </si>
  <si>
    <t>Rominger, K. and S.E. Meyer</t>
  </si>
  <si>
    <t>Papaveraceae</t>
  </si>
  <si>
    <t>Thermal infrared imaging from drones can detect individuals and nocturnal behavior of the world’s rarest primate</t>
  </si>
  <si>
    <t>Zhang, H., C. Wang, S.T. Turvey, Z. Sun, Z. Tan, Q. Yang, W. Long, X. Wu, and D. Yang</t>
  </si>
  <si>
    <t>Zhang, H., C. Wang, S.T. Turvey, Z. Sun, Z. Tan, Q. Yang, W. Long, X. Wu, and D. Yang. 2020. Thermal infrared imaging from drones can detect individuals and nocturnal behavior of the world’s rarest primate. Global Ecology and Conservation 23: https://doi.org/10.1016/j.gecco.2020.e01101.</t>
  </si>
  <si>
    <t>Hylobatidae</t>
  </si>
  <si>
    <t>Cubert GmbH IR sensor</t>
  </si>
  <si>
    <t>Using Drones to Generate New Data for Conservation Insights</t>
  </si>
  <si>
    <t>Lorah, P., A. Ready, and E. Rinn</t>
  </si>
  <si>
    <t>International Journal of Geospatial and Environmental Research</t>
  </si>
  <si>
    <t>Lorah, P., A. Ready, and E. Rinn. 2018. Using Drones to Generate New Data for Conservation Insights. International Journal of Geospatial and Environmental Research 5: https://dc.uwm.edu/ijger/vol5/iss2/2.</t>
  </si>
  <si>
    <t>Integrating UAV Technology in an Ecological Monitoring System for Community Wildlife Management Areas in Tanzania</t>
  </si>
  <si>
    <t>Sustainability</t>
  </si>
  <si>
    <t>Mangewa, L.J., P.A. Ndakidemi, and L.K. Munishi</t>
  </si>
  <si>
    <t>review, regulations, ethics</t>
  </si>
  <si>
    <t>Wildlife Multispecies Remote Sensing Using Visible and Thermal Infrared Imagery Acquired from an Unmanned Aerial Vehicle (UAV)</t>
  </si>
  <si>
    <t>Chrétien, L.-P., J. Théau, and P. Ménard</t>
  </si>
  <si>
    <t>Chrétien, L.-P., J. Théau, and P. Ménard. 2015. Wildlife Multispecies Remote Sensing Using Visible and Thermal Infrared Imagery Acquired from an Unmanned Aerial Vehicle (UAV). The International Archives of the Photogrammetry, Remote Sensing and Spatial Information Sciences, Volume XL-1/W4: 241-248. International Conference on Unmanned Aerial Vehicles in Geomatics, August 30–September 2, 2015, Toronto, Canada.</t>
  </si>
  <si>
    <t>Bovidae, Canidae, Cervidae</t>
  </si>
  <si>
    <t xml:space="preserve">ING Robotic Aviation Responder </t>
  </si>
  <si>
    <t>FLIR Systems Tau640 and Nikon D7000 camera</t>
  </si>
  <si>
    <t>Development perspectives for the application of autonomous, unmanned aerial systems (UASs) in wildlife conservation</t>
  </si>
  <si>
    <t>Fust, P., and J. Loos</t>
  </si>
  <si>
    <t>Fust, P., and J. Loos. 2020. Development perspectives for the application of autonomous, unmanned aerial systems (UASs) in wildlife conservation. Biological Conservation 241: https://doi.org/10.1016/j.biocon.2019.108380.</t>
  </si>
  <si>
    <t>Detecting ‘poachers’ with drones: Factors influencing the probability of detection with TIR and RGB imaging in miombo woodlands, Tanzania</t>
  </si>
  <si>
    <t>Hambrecht, L., R.P. Brown, A.K. Piel, and S.A. Wich</t>
  </si>
  <si>
    <t>DJI F550</t>
  </si>
  <si>
    <t>RGB Survey 2 16-MP camera; ThermalCapture v1.0 TIR camera</t>
  </si>
  <si>
    <t>When you can't see the koalas for the trees: Using drones and machine learning in complex environments</t>
  </si>
  <si>
    <t>Hamilton, G., E. Corcoran, S. Denman, M.E. Hennekam, and L.P. Koh</t>
  </si>
  <si>
    <t>Hamilton, G., E. Corcoran, S. Denman, M.E. Hennekam, and L.P. Koh. 2020. When you can't see the koalas for the trees: Using drones and machine learning in complex environments. Biological Conservation 247: https://doi.org/10.1016/j.biocon.2020.108598.</t>
  </si>
  <si>
    <t>FLIR Tau 2640 thermal camera</t>
  </si>
  <si>
    <t>Methods for Monitoring Large Terrestrial Animals in the Wild</t>
  </si>
  <si>
    <t>Forests</t>
  </si>
  <si>
    <t>Prosekov, A., A. Kuznetsov, A. Rada, and S. Ivanova</t>
  </si>
  <si>
    <t>review, species detection, sensors, platforms</t>
  </si>
  <si>
    <t>Combining drones and satellite tracking as an effective tool for informing policy change in riparian habitats: a proboscis monkey case study</t>
  </si>
  <si>
    <t>Stark, D.J., I.P. Vaughan, L.J. Evans, H. Kler, and B. Goossens</t>
  </si>
  <si>
    <t>Stark, D.J., I.P. Vaughan, L.J. Evans, H. Kler, and B. Goossens. 2018. Combining drones and satellite tracking as an effective tool for informing policy change in riparian habitats: a proboscis monkey case study. Remote Sensing in Ecology and Conservation 4: 44–52.</t>
  </si>
  <si>
    <t>Cercopithecidae</t>
  </si>
  <si>
    <t>Bormatec-MAJA</t>
  </si>
  <si>
    <t>Old, J.M., S.H. Lin, and M.J.M. Franklin</t>
  </si>
  <si>
    <t>Vombatidae</t>
  </si>
  <si>
    <t>Legal and Ethical Issues of Unmanned Aerial Vehicles</t>
  </si>
  <si>
    <t>Journal of Aviation</t>
  </si>
  <si>
    <t>Çoban, S. and T. Oktay</t>
  </si>
  <si>
    <t>Çoban, S. and T. Oktay. 2018. Legal and Ethical Issues of Unmanned Aerial Vehicles. Journal of Aviation 2: 31-35.</t>
  </si>
  <si>
    <t>review, ethics, regulations</t>
  </si>
  <si>
    <t>Unmanned Aerial Systems in Conservation Biology</t>
  </si>
  <si>
    <t>Mulero-Pázmány, M.</t>
  </si>
  <si>
    <t>Mulero-Pázmány, M. 2015. Unmanned Aerial Systems in Conservation Biology. Dissertation. University of Seville, Spain.</t>
  </si>
  <si>
    <t>Bovidae, Rhinocerotidae</t>
  </si>
  <si>
    <t>Panasonic Lumix LX3 11-MP camera</t>
  </si>
  <si>
    <t>Broset, S.</t>
  </si>
  <si>
    <t>Assessment of UAV Potential for Bioacoustic Monitoring of Birds and Bats: Tests under Controlled Conditions in Belgium</t>
  </si>
  <si>
    <t>1) custom
2) DJI Phantom 4 Pro</t>
  </si>
  <si>
    <t>1) fixed-wing
2) quadcopter</t>
  </si>
  <si>
    <t>Acrocephalidae, Columbidae, Fringillidae, Regulidae, Sylviidae, Troglodytidae, Turdidae, Vespertilionidae</t>
  </si>
  <si>
    <t>Recording animal vocalizations from a UAV: bat echolocation during roost re-entry</t>
  </si>
  <si>
    <t>Kloepper, L.N. and M. Kinniry</t>
  </si>
  <si>
    <t>DJI Spreading Wings S900</t>
  </si>
  <si>
    <t>Forestry applications of UAVs in Europe: a review</t>
  </si>
  <si>
    <t>Torresan, C., A. Berton, F. Carotenuto, S.F. Di Gennaro, B. Gioli, A. Matese, F. Miglietta, C. Vagnoli, A. Zaldei, and L. Wallace</t>
  </si>
  <si>
    <t>Torresan, C., A. Berton, F. Carotenuto, S.F. Di Gennaro, B. Gioli, A. Matese, F. Miglietta, C. Vagnoli, A. Zaldei, and L. Wallace. 2017. Forestry applications of UAVs in Europe: a review. International Journal of Remote Sensing 38: 2427-2447.</t>
  </si>
  <si>
    <t>Towards more compassionate wildlife research through the 3Rs principles: moving from invasive to non-invasive methods</t>
  </si>
  <si>
    <t>Zemanova, M.A.</t>
  </si>
  <si>
    <t>Wildlife Biology</t>
  </si>
  <si>
    <t>review, best practices, ethics</t>
  </si>
  <si>
    <t>Francis, R.J., M.B. Lyons, R.T. Kingsford, and K.J. Brandis</t>
  </si>
  <si>
    <t>Counting Mixed Breeding Aggregations of Animal Species Using Drones: Lessons from Waterbirds on Semi-Automation</t>
  </si>
  <si>
    <t>DJI Phantom 4 Advanced</t>
  </si>
  <si>
    <t>Ardeidae, Ciconiidae, Pelecanidae, Threskiornithidae</t>
  </si>
  <si>
    <t>Gentle, M., N. Finch, J. Speed, and A. Pople</t>
  </si>
  <si>
    <t>A comparison of unmanned aerial vehicles (drones) and manned helicopters for monitoring macropod populations</t>
  </si>
  <si>
    <t>Bluebird Aero Systems Spylite</t>
  </si>
  <si>
    <t xml:space="preserve">CONTROP Mstamp IR camera, </t>
  </si>
  <si>
    <t>Breeding Colony Dynamics of Southern Elephant Seals at Patelnia Point, King George Island, Antarctica</t>
  </si>
  <si>
    <t>Fudala, K. and R.J. Bialik</t>
  </si>
  <si>
    <t>Zenmuse X5S 20.8-MP camera</t>
  </si>
  <si>
    <t>TiltDrone: A Fully-Actuated Tilting Quadrotor Platform</t>
  </si>
  <si>
    <t>Zheng , P., X. Tan, B.B. Kocer, E. Yang, and M. Kovac</t>
  </si>
  <si>
    <t>Zheng , P., X. Tan, B.B. Kocer, E. Yang, and M. Kovac. 2020. TiltDrone: A Fully-Actuated Tilting Quadrotor Platform. IEEE Robotics and Automation Letters 5: 6845-6852.</t>
  </si>
  <si>
    <t>IEEE Robotics and Automation Letters</t>
  </si>
  <si>
    <t>Preliminary data on an affordable UAV system to survey for freshwater turtles: advantages and disadvantages of low-cost drones</t>
  </si>
  <si>
    <t>Escobar, J.E.C., M. Rollins, and S. Unger</t>
  </si>
  <si>
    <t>Emydidae</t>
  </si>
  <si>
    <t>MJX Bugs 3</t>
  </si>
  <si>
    <t>GoPro Hero Session 5 camera</t>
  </si>
  <si>
    <t>Observing the unwatchable: Integrating automated sensing, naturalistic observations and animal social network analysis in the age of big data</t>
  </si>
  <si>
    <t>Smith, J.E. and N. Pinter-Wollman</t>
  </si>
  <si>
    <t>Journal of Animal Ecology</t>
  </si>
  <si>
    <t>AIDE: Accelerating image-based ecological surveys with interactive machine learning</t>
  </si>
  <si>
    <t>Kellenberger, B., D. Tuia, and D. Morris</t>
  </si>
  <si>
    <t>Kellenberger, B., D. Tuia, and D. Morris. 2020. AIDE: Accelerating image-based ecological surveys with interactive machine learning. Methods in Ecology and Evolution 11: 1716–1727.</t>
  </si>
  <si>
    <t>Platform</t>
  </si>
  <si>
    <t>platform</t>
  </si>
  <si>
    <t>review, image processing, machine learning</t>
  </si>
  <si>
    <t>Developing an Introductory UAV/Drone Mapping Training Program for Seagrass Monitoring and Research</t>
  </si>
  <si>
    <t>Yang, B., T.L. Hawthorne , M. Hessing-Lewis, E.J. Duffy, L.Y. Reshitnyk, M. Feinman, and H. Searson</t>
  </si>
  <si>
    <t>machine learning, species detection, population estimate, Namibia</t>
  </si>
  <si>
    <t>An experimental approach to exploring the feasibility of unmanned aerial vehicle and thermal imaging in terrestrial and arboreal mammals research</t>
  </si>
  <si>
    <t>Rahman, D.A., Y. Setiawan, A.K. Wijayanto, A.A.A.F. Rahman, and T.R. Martiyani</t>
  </si>
  <si>
    <t>Rahman, D.A., Y. Setiawan, A.K. Wijayanto, A.A.A.F. Rahman, and T.R. Martiyani. 2020. An experimental approach to exploring the feasibility of unmanned aerial vehicle and thermal imaging in terrestrial and arboreal mammals research. E3S Web of Conferences 211. https://doi.org/10.1051/e3sconf/202021102010.</t>
  </si>
  <si>
    <t>E3S Web of Conferences</t>
  </si>
  <si>
    <t>DJI Mavic 2 Enterprise Dual</t>
  </si>
  <si>
    <t>Habitat mapping of remote coasts: Evaluating the usefulness of lightweight unmanned aerial vehicles for conservation and monitoring</t>
  </si>
  <si>
    <t>Castellanos-Galindo, G.A., E. Casella, J.C. Mejía-Rentería, and A. Rovere</t>
  </si>
  <si>
    <t>Castellanos-Galindo, G.A., E. Casella, J.C. Mejía-Rentería, and A. Rovere. 2019. Habitat mapping of remote coasts: Evaluating the usefulness of lightweight unmanned aerial vehicles for conservation and monitoring. Biological Conservation 239. https://doi.org/10.1016/j.biocon.2019.108282.</t>
  </si>
  <si>
    <t>Barnas, A.F., C.J. Felege, R.F. Rockwell, and S.N. Ellis‑Felege</t>
  </si>
  <si>
    <t>Sony NEX-5R 16.1-MP camera</t>
  </si>
  <si>
    <t>Seymour, A.C., J. Dale, M. Hammill, P.N. Halpin, and D.W. Johnston</t>
  </si>
  <si>
    <t>Automated detection and enumeration of marine wildlife using unmanned aircraft systems (UAS) and thermal imagery</t>
  </si>
  <si>
    <t>Canon S110 12-MP camera, senseFly IR camera</t>
  </si>
  <si>
    <t>Ito, T.Y., A. Okada, N. Higuchi, and M. Minami</t>
  </si>
  <si>
    <t>Annual Report of Pro Natura Foundation Japan</t>
  </si>
  <si>
    <t>Mimicking Biology for Better Drones</t>
  </si>
  <si>
    <t>Choi, C.</t>
  </si>
  <si>
    <t>Inside Unmanned Systems</t>
  </si>
  <si>
    <t>review, platforms</t>
  </si>
  <si>
    <t>Drones Defend Nature</t>
  </si>
  <si>
    <t>Knight, R.</t>
  </si>
  <si>
    <t>review, platforms, sensors, disturbance</t>
  </si>
  <si>
    <t>Choi, C. 2020. Mimicking Biology for Better Drones. Inside Unmanned Systems December 2020/January 2021: 50-53.</t>
  </si>
  <si>
    <t>(Note: document is formatted for 11x17 paper.)</t>
  </si>
  <si>
    <t>Elasmobranch Use of Nearshore Estuarine Habitats Responds to Fine-Scale, Intra-Seasonal Environmental Variation: Observing Coastal Shark Density in a Temperate Estuary Utilizing Unoccupied Aircraft Systems (UAS)</t>
  </si>
  <si>
    <t>DiGiacomo, A.E., W.E. Harrison, D.W. Johnston, and J.T. Ridge</t>
  </si>
  <si>
    <t>DJI Phantom 4, DJI Mavic Pro</t>
  </si>
  <si>
    <t>20-MP and 12.35-MP cameras</t>
  </si>
  <si>
    <t>Carcharhinidae, Triakidae</t>
  </si>
  <si>
    <t>Porter, M.E., B.T. Ruddy, and S.M. Kajiura</t>
  </si>
  <si>
    <t>Cattle Detection Using Oblique UAV Images</t>
  </si>
  <si>
    <t>Barbedo, J.G.A., L.V. Koenigkan, and P.M. Santos</t>
  </si>
  <si>
    <t>DJI Mavic 2 Pro</t>
  </si>
  <si>
    <t>An experimental approach to evaluate the potential of drones in terrestrial mammal research: a gregarious ungulate as a study model</t>
  </si>
  <si>
    <t>Schroeder, N.M., A. Panebianco, R.G. Musso, and P. Carmanchahi</t>
  </si>
  <si>
    <t>Royal Society Open Science</t>
  </si>
  <si>
    <t>Schroeder, N.M., A. Panebianco, R.G. Musso, and P. Carmanchahi. 2020. An experimental approach to evaluate the potential of drones in terrestrial mammal research: a gregarious ungulate as a study model. Royal Society Open Science 7: 191482. http://dx.doi.org/10.1098/rsos.191482.</t>
  </si>
  <si>
    <t>DJI Phantom 4 Advance</t>
  </si>
  <si>
    <t>Use of Drones in Fishery Science</t>
  </si>
  <si>
    <t>Harris, J.M., J.A. Nelson, G. Rieucau, and W.P. Broussard, III</t>
  </si>
  <si>
    <t>Transactions of the American Fisheries Society</t>
  </si>
  <si>
    <t>Harris, J.M., J.A. Nelson, G. Rieucau, and W.P. Broussard, III. 2019. Use of Drones in Fishery Science. Transactions of the American Fisheries Society 148:687–697.</t>
  </si>
  <si>
    <t>Remotely Piloted Aircraft System (RPAS)-Based Wildlife Detection: A Review and Case Studies in Maritime Antarctica</t>
  </si>
  <si>
    <t>Animals</t>
  </si>
  <si>
    <t>Hyun, C.U., M. Park, and W.Y. Lee</t>
  </si>
  <si>
    <t>A meta-analysis and review of unmanned aircraft system (UAS) imagery for terrestrial applications</t>
  </si>
  <si>
    <t>Singh, K.K., and A.E. Frazier</t>
  </si>
  <si>
    <t>Singh, K.K., and A.E. Frazier. 2018. A meta-analysis and review of unmanned aircraft system (UAS) imagery for terrestrial applications. International Journal of Remote Sensing 39: 5078-5098.</t>
  </si>
  <si>
    <t>review, platforms, sensors, post-processing</t>
  </si>
  <si>
    <t>How Many Hippos (HOMHIP): Algorithm for Automatic Counts of Animals with Infra-Red Thermal Imagery from UAV</t>
  </si>
  <si>
    <t>Lhoest, S., J. Linchant, S. Quevauvillers, C. Vermeulen, and P. Lejeune</t>
  </si>
  <si>
    <t>Tamarisk 640 IR camera</t>
  </si>
  <si>
    <t>Kudo, H., Y. Koshino, A. Eto, M. Ichimura, and M. Kaeriyama</t>
  </si>
  <si>
    <t>Unmanned Aerial Vehicles (UAVs) for Surveying Freshwater Turtle Populations: Methodology Adjustment</t>
  </si>
  <si>
    <t>Biserkov, V.Y. and S.P. Lukanov</t>
  </si>
  <si>
    <t>Acta Zoologica Bulgarica</t>
  </si>
  <si>
    <t>video and 12-MP camera</t>
  </si>
  <si>
    <t>Extensive Core Microbiome in Drone-Captured Whale Blow Supports a Framework for Health Monitoring</t>
  </si>
  <si>
    <t>Apprill, A., C.A. Miller, M.J. Moore, J.W. Durban, H. Fearnbach, and L.G. Barrett-Lennard</t>
  </si>
  <si>
    <t>mSystems</t>
  </si>
  <si>
    <t>Apprill, A., C.A. Miller, M.J. Moore, J.W. Durban, H. Fearnbach, and L.G. Barrett-Lennard. 2017. Extensive Core Microbiome in Drone-Captured Whale Blow Supports a Framework for Health Monitoring. mSystems 2:e00119-17. https://doi.org/10.1128/mSystems.00119-17.</t>
  </si>
  <si>
    <t>APH-22</t>
  </si>
  <si>
    <t>96-well PCR plates</t>
  </si>
  <si>
    <t>Study of fauna population changes on Penguin Island and Turret Point Oasis (King George Island, Antarctica) using an unmanned aerial vehicle</t>
  </si>
  <si>
    <t>Korczak‑Abshire, M., A. Zmarz, M. Rodzewicz, M. Kycko, I. Karsznia, and K.J. Chwedorzewska</t>
  </si>
  <si>
    <t>Korczak‑Abshire, M., A. Zmarz, M. Rodzewicz, M. Kycko, I. Karsznia, and K.J. Chwedorzewska. 2019. Study of fauna population changes on Penguin Island and Turret Point Oasis (King George Island, Antarctica) using an unmanned aerial vehicle. Polar Biology 42:217–224.</t>
  </si>
  <si>
    <t>Canon EOS 700D</t>
  </si>
  <si>
    <t>PW-ZOOM</t>
  </si>
  <si>
    <t>Phalacrocoracidae,  Procellariidae, Spheniscidae, Phocidae, Otariidae</t>
  </si>
  <si>
    <t>Multi-rotors: A Revolution In Unmanned Aerial Vehicle</t>
  </si>
  <si>
    <t>Agrawal, K. and P. Shrivastav</t>
  </si>
  <si>
    <t>International Journal of Science and Research</t>
  </si>
  <si>
    <t>Agrawal, K. and P. Shrivastav. 2015. Multi-rotors: A Revolution In Unmanned Aerial Vehicle. International Journal of Science and Research 4: 1800-1804.</t>
  </si>
  <si>
    <t>Virological Sampling of Inaccessible Wildlife with Drones</t>
  </si>
  <si>
    <t>Geoghegan, J.L., V. Pirotta, E. Harvey, A. Smith, J.P. Buchmann, M. Ostrowski, J.-S. Eden, R. Harcourt, and
E.C. Holmes</t>
  </si>
  <si>
    <t>Viruses</t>
  </si>
  <si>
    <t>petri dish</t>
  </si>
  <si>
    <t>not provided</t>
  </si>
  <si>
    <t>Using unmanned aerial vehicles with thermal‐image acquisition cameras for animal surveys: a case study on the Sichuan snub‐nosed monkey in the Qinling Mountains</t>
  </si>
  <si>
    <t>He, G., H. Yang, R. Pan, Y. Sun, P. Zheng, J. Wang, X. Jin, J. Zhang, B. Li, and S. Guo</t>
  </si>
  <si>
    <t>Integrative Zoology</t>
  </si>
  <si>
    <t>Matrice M600 Pro</t>
  </si>
  <si>
    <t>FLIR Zenmuse XT</t>
  </si>
  <si>
    <t>Classifications, applications, and design challenges of drones: A review</t>
  </si>
  <si>
    <t>Hassanalian, M. and A. Abdelkefi</t>
  </si>
  <si>
    <t>Progress in Aerospace Sciences</t>
  </si>
  <si>
    <t>Hassanalian, M. and A. Abdelkefi. 2017. Classifications, applications, and design challenges of drones: A review. Progress in Aerospace Sciences 91: 99–131.</t>
  </si>
  <si>
    <t>review, platforms, sensors</t>
  </si>
  <si>
    <t>RPV, UAV, UAS, RPAS . . . or just drone?</t>
  </si>
  <si>
    <t>Grenshaw, S.I.</t>
  </si>
  <si>
    <t>The Protogrammetric Record</t>
  </si>
  <si>
    <t>Grenshaw, S.I. 2018. RPV, UAV, UAS, RPAS . . . or just drone? The Photogrammetric Record 33(162): 160–170.</t>
  </si>
  <si>
    <t>review, terminology</t>
  </si>
  <si>
    <t>Rey, N., M. Volpi, S. Joost, and D. Tuia</t>
  </si>
  <si>
    <t>Rey, N., M. Volpi, S. Joost, and D. Tuia. 2017. Detecting animals in African Savanna with UAVs and the crowds. Remote Sensing of Environment 200: 341–351.</t>
  </si>
  <si>
    <t>Canon PowerShot S110 12-MP camera</t>
  </si>
  <si>
    <t>birds, mammals</t>
  </si>
  <si>
    <t>senseFly Thermomap, S.O.D.A. RGB 20-MP camera</t>
  </si>
  <si>
    <t>Remotely piloted aircraft improve precision of capture–mark–resight population estimates of Australian fur seals</t>
  </si>
  <si>
    <t>Sorrell, K.J., R.H. Clarke, R. Holmberg, and R.R. Mcintosh</t>
  </si>
  <si>
    <t>Short-term exposure to unmanned aerial vehicles does not alter stress responses in breeding tree swallows</t>
  </si>
  <si>
    <t>Scholten, B.D., A.R. Beard, H. Choi, D.M. Baker, M.E. Caulfield, and D.S. Proppe</t>
  </si>
  <si>
    <t>Conservation Physiology</t>
  </si>
  <si>
    <t>Scholten, B.D., A.R. Beard, H. Choi, D.M. Baker, M.E. Caulfield, and D.S. Proppe. 2020. Short-term exposure to unmanned aerial vehicles does not alter stress responses in breeding tree swallows.  Conservation Physiology 8(1). https://doi.org/10.1093/conphys/coaa080.</t>
  </si>
  <si>
    <t>Hirundinidae</t>
  </si>
  <si>
    <t>Use of aerial thermography to reduce mortality of roe deer fawns before harvest</t>
  </si>
  <si>
    <t>Cukor, J., J. Bartoska, J. Rohla, J. Sova, and A. Machálek</t>
  </si>
  <si>
    <t>Cukor, J., J. Bartoska, J. Rohla, J. Sova, and A. Machálek. 2019. Use of aerial thermography to reduce mortality of roe deer fawns before harvest. PeerJ 7:e6923. http://doi.org/10.7717/peerj.6923.</t>
  </si>
  <si>
    <t>Workswell WIRIS thermal camera</t>
  </si>
  <si>
    <t>GD HX-1100F Zodiac</t>
  </si>
  <si>
    <t>Using small drones to photo-identify Antillean manatees: a novel method for monitoring an endangered marine mammal in the Caribbean Sea</t>
  </si>
  <si>
    <t>Landeo-Yauri, S.S., E.A. Ramos, D.N. Castelblanco-Martínez, C.A. Niño-Torres, and L. Searle</t>
  </si>
  <si>
    <t>Trichechidae</t>
  </si>
  <si>
    <t>A convolutional neural network for detecting sea turtles in drone imagery</t>
  </si>
  <si>
    <t>Gray, P.C., A.B. Fleishman, D.J. Klein, M.W. McKown, V.S. Bézy, K.J. Lohmann, and D.W. Johnston</t>
  </si>
  <si>
    <t>Sensitivity of Adélie and Gentoo penguins to various flight activities of a micro UAV</t>
  </si>
  <si>
    <t>Rümmler, M.-C., O. Mustafa, J. Maercker, H.‑U. Peter, and J. Esefeld. 2018. Sensitivity of Adélie and Gentoo penguins to various flight activities of a micro UAV. Polar Biology 41: 2481–2493.</t>
  </si>
  <si>
    <t>octocopter</t>
  </si>
  <si>
    <t>Emerging technology to measure habitat quality and behavior of grouse: examples from studies of greater sage-grouse</t>
  </si>
  <si>
    <t>Forbey, J.S., G.L. Patricelli, D.M. Delparte, A.H. Krakauer, P.J. Olsoy, M.R. Fremgen, J.D. Nobler, L.P. Spaete, L.A. Shipley, J.L. Rachlow, A.K. Dirksen, A. Perry, B.A. Richardson, and N.F. Glenn</t>
  </si>
  <si>
    <t xml:space="preserve">review, habitat assessment, platforms, sensors </t>
  </si>
  <si>
    <t>Lateral position preference in grazing feral horses</t>
  </si>
  <si>
    <t>Ethology</t>
  </si>
  <si>
    <t>Inoue, S., S. Yamamoto, M. Ringhofer, R.S. Mendonça, and S. Hirata</t>
  </si>
  <si>
    <t>Inoue, S., S. Yamamoto, M. Ringhofer, R.S. Mendonça, and S. Hirata. 2019. Lateral position preference in grazing feral horses. Ethology 126: 111-119.</t>
  </si>
  <si>
    <t>Equidae</t>
  </si>
  <si>
    <t>DJI Phantom 3 Advanced, Phantom 3 Pro, and Mavic Pro</t>
  </si>
  <si>
    <t>Evidence of molting and the function of "rock-nosing" behavior in bowhead whales in the eastern Canadian Arctic</t>
  </si>
  <si>
    <t>Fortune, S.M.E., W.R. Koski, J.W. Higdon, A.W. Trites, M.F. Baumgartner, and  S.H. Ferguson</t>
  </si>
  <si>
    <t>Fortune, S.M.E., W.R. Koski, J.W. Higdon, A.W. Trites, M.F. Baumgartner, and  S.H. Ferguson. 2017. Evidence of molting and the function of "rock-nosing" behavior in bowhead whales in the eastern Canadian Arctic. PLoS ONE 12(11): e0186156. https://doi.org/10.1371/journal.pone.0186156.</t>
  </si>
  <si>
    <t>Variation in outer blubber lipid concentrations does not reflect morphological body condition in humpback whales</t>
  </si>
  <si>
    <t>Christiansen, F., K.R. Sprogis, J. Gross, J. Castrillon, H.A. Warick, E. Leunissen, and S.B. Nash</t>
  </si>
  <si>
    <t>DJI FC300X camera</t>
  </si>
  <si>
    <t>The next generation of rodent eradications: Innovative technologies and tools to improve species specificity and increase their feasibility on islands</t>
  </si>
  <si>
    <t>Designing studies of predation risk for improved inference in carnivore-ungulate systems</t>
  </si>
  <si>
    <t>Prugh, L.R., K.J. Sivy, P.J. Mahoney, T.R. Ganz, M.A. Ditmer, M. van de Kerk, S.L. Gilbert, and R.A. Montgomery</t>
  </si>
  <si>
    <t>Prugh, L.R., K.J. Sivy, P.J. Mahoney, T.R. Ganz, M.A. Ditmer, M. van de Kerk, S.L. Gilbert, and R.A. Montgomery. 2019. Designing studies of predation risk for improved inference in carnivore-ungulate systems. Biological Conservation 232: 194–207.</t>
  </si>
  <si>
    <t>Giles, A.B., P.A. Butcher, A.P. Colefax, D.E. Pagendam, M. Mayjor, and B.P. Kelaher</t>
  </si>
  <si>
    <t>Aquatic Conservation: Marine and Freshwater Ecosystems</t>
  </si>
  <si>
    <t>behavior, disturbance, best practices, Australia</t>
  </si>
  <si>
    <t>Field work ethics in biological research</t>
  </si>
  <si>
    <t>Costello, M.J., K.H. Beard, R.T. Corlett, G.S. Cumming, V. Devictor, R. Loyola, B. Maas, A.J. Miller-Rushing, R. Pakeman, and R.B. Primack</t>
  </si>
  <si>
    <t>Costello, M.J., K.H. Beard, R.T. Corlett, G.S. Cumming, V. Devictor, R. Loyola, B. Maas, A.J. Miller-Rushing, R. Pakeman, and R.B. Primack. 2016. Field work ethics in biological research. Biological Conservation 203: 268–271.</t>
  </si>
  <si>
    <t>Oosthuizen, W.C., L. Krüger, W. Jouanneau, and A.D. Lowther</t>
  </si>
  <si>
    <t>Evaluation of disturbance effect on geese caused by an approaching unmanned aerial vehicle</t>
  </si>
  <si>
    <t>Bech-Hansen, M., R.M. Kallehauge, J.M.S. Lauritzen, M.H. Sørensen, B. Laubek, L.F. Jensen, C. Pertoldi, and D. Bruhn</t>
  </si>
  <si>
    <t>Bird Conservation International</t>
  </si>
  <si>
    <t>UAV-derived habitat predictors contribute strongly to understanding avian species–habitat relationships on the Eastern Qinghai-Tibetan Plateau</t>
  </si>
  <si>
    <t>Fritz, A., L. Li, I. Storch, and B. Koch</t>
  </si>
  <si>
    <t>Fritz, A., L. Li, I. Storch, and B. Koch. 2018. UAV-derived habitat predictors contribute strongly to understanding avian species–habitat relationships on the Eastern Qinghai-Tibetan Plateau. Remote Sensing in Ecology and Conservation 4: 53–65.</t>
  </si>
  <si>
    <t>Canon IXUS 127HS 16-MP RGB camera</t>
  </si>
  <si>
    <t>vegetation</t>
  </si>
  <si>
    <t>Frouin-Mouy, H., L. Tenorio-Hallé, A. Thode, S. Swartz, and J. Urbán</t>
  </si>
  <si>
    <t>The use of drones for conservation: A methodological tool to survey caimans nests density</t>
  </si>
  <si>
    <t>Clarke, L.J., R.A. Hill, A. Ford, R.J.H. Herbert, L.S. Esteves, and R.A. Stillman</t>
  </si>
  <si>
    <t>Using remote sensing to quantify fishing effort and predict shorebird conflicts in an intertidal fishery</t>
  </si>
  <si>
    <t>Ecological Informatics</t>
  </si>
  <si>
    <t>Rewilding cultural landscape potentially puts both avian diversity and endemism at risk: A Tibetan Plateau case study</t>
  </si>
  <si>
    <t>Li, L., D.T. Tietze, A. Fritz, Z. Lü, M. Bürgi, and I. Storch</t>
  </si>
  <si>
    <t>Li, L., D.T. Tietze, A. Fritz, Z. Lü, M. Bürgi, and I. Storch. 2018. Rewilding cultural landscape potentially puts both avian diversity and endemism at risk: A Tibetan Plateau case study. Biological Conservation 224: 75-86.</t>
  </si>
  <si>
    <t>Use of an unmanned aerial vehicle (drone) to survey Nile crocodile populations: A case study at Lake Nyamithi, Ndumo game reserve, South Africa</t>
  </si>
  <si>
    <t>Ezat, M.A., C.J. Fritsch, and C.T. Downs</t>
  </si>
  <si>
    <t>Vessel noise levels drive behavioural responses of humpback whales with implications for whale-watching</t>
  </si>
  <si>
    <t>Sprogis, K.R., S. Videsen, and P.T. Madsen</t>
  </si>
  <si>
    <t>eLife</t>
  </si>
  <si>
    <t>Role of Unmanned Aerial Systems for Natural Resource Management</t>
  </si>
  <si>
    <t>Journal of the Indian Society of Remote Sensing</t>
  </si>
  <si>
    <t>Mishra, P.K. and A. Rai</t>
  </si>
  <si>
    <t xml:space="preserve">Mishra, P.K. and A. Rai. 2020. Role of Unmanned Aerial Systems for Natural Resource Management. Journal of the Indian Society of Remote Sensing https://doi.org/10.1007/s12524-020-01230-4. </t>
  </si>
  <si>
    <t>review, platforms, applications, sensors</t>
  </si>
  <si>
    <t>Data analysis</t>
  </si>
  <si>
    <t>platform, data analysis</t>
  </si>
  <si>
    <t>x</t>
  </si>
  <si>
    <t>Umweltforschungsplan des Bundesministeriums für Umwelt, Naturschutz und nukleare Sicherheit</t>
  </si>
  <si>
    <t>Braun, C., J. Esefeld, M.-C. Rümmler, and H.-U. Peter</t>
  </si>
  <si>
    <t>Überwachung der klimabedingten Veränderungen terrestrischer und mariner Ökosysteme in der Maxwell Bay (King George Island, Antarktis) (Monitoring of climate-related changes in terrestrial and marine ecosystems in Maxwell Bay (King George Island, Antarctica))</t>
  </si>
  <si>
    <t>Otariidae, Phocidae, Spheniscidae</t>
  </si>
  <si>
    <t>1) fixed-wing
2) quadcopter
3) octocopter</t>
  </si>
  <si>
    <t xml:space="preserve">1) Bormatec Ninox
2) DJI phantom
3) </t>
  </si>
  <si>
    <t>Otariidae, Phocidae, Procellariidae, Spheniscidae, Stercorariidae</t>
  </si>
  <si>
    <t>Using Fixed-Wing UAV for Detecting and Mapping the Distribution and Abundance of Penguins on the South Shetlands Islands, Antarctica</t>
  </si>
  <si>
    <t>Pfeifer, C., A. Barbosa, O. Mustafa, H.-U. Peter, M.-C. Rümmler, and A. Brenning</t>
  </si>
  <si>
    <t>Bormatec Ninox</t>
  </si>
  <si>
    <t>MAPIR Survey-2 RGB 16-MP camera</t>
  </si>
  <si>
    <t>Allan, B.M., D. Ierodiaconou, A.J. Hoskins, and J.P.Y. Arnould</t>
  </si>
  <si>
    <t>A Rapid UAV Method for Assessing Body Condition in Fur Seals</t>
  </si>
  <si>
    <t>Parrot Sequoia multispec camera; stock DJI 12-MP camera</t>
  </si>
  <si>
    <t>3DR Solo; DJI Phantom 4</t>
  </si>
  <si>
    <t>Multidrone aerial surveys of penguin colonies in Antarctica</t>
  </si>
  <si>
    <t>Shah, K., G. Ballard, A. Schmidt, and M. Schwager</t>
  </si>
  <si>
    <t>DJI Zenmuse x5 camera</t>
  </si>
  <si>
    <t>Maternal body size and condition determine calf growth rates in southern right whales</t>
  </si>
  <si>
    <t>Christiansen, F., F. Vivier, C. Charlton, R. Ward, A. Amerson, S. Burnell, and L. Bejder</t>
  </si>
  <si>
    <t>Christiansen, F., F. Vivier, C. Charlton, R. Ward, A. Amerson, S. Burnell, and L. Bejder. 2018. Maternal body size and condition determine calf growth rates in southern right whales. Marine Ecology Progress Series 592: 267–282.</t>
  </si>
  <si>
    <t>ATCM XLII and CEP XXII 2019</t>
  </si>
  <si>
    <t>Germany, Portugal, Spain, and Scientific Committee on Antarctic Research</t>
  </si>
  <si>
    <t>An update to the state of knowledge of wildlife responses to unmanned aerial vehicles</t>
  </si>
  <si>
    <t>Germany, Portugal, Spain, and Scientific Committee on Antarctic Research. 2019. An update to the state of knowledge of wildlife responses to unmanned aerial vehicles. IP 10. 42nd Antarctic Treaty Consultative Meeting and 22nd Committee for Environmental Protection, July 1-11, 2019, Prague, Czech Republic.</t>
  </si>
  <si>
    <t>The Accuracy of Automatic Photogrammetric Techniques on Ultra-Light UAV Imagery</t>
  </si>
  <si>
    <t>Kung, O., C. Strecha, A. Beyeler, J-C. Zufferey, D. Floreano, P. Fua, and F. Gervaix</t>
  </si>
  <si>
    <t>Kung, O., C. Strecha, A. Beyeler, J-C. Zufferey, D. Floreano, P. Fua, and F. Gervaix. 2011. The Accuracy of Automatic Photogrammetric Techniques on Ultra-Light UAV Imagery. International Archives of the Photogrammetry, Remote Sensing and Spatial Information Sciences, Volume XXXVIII-1/C22. ISPRS Zurich 2011 Workshop, September 14-16, 2011, Zurich, Switzerland.</t>
  </si>
  <si>
    <t>data analysis, digital elevation model</t>
  </si>
  <si>
    <t>Application of UAV BVLOS remote sensing data for multi-faceted analysis of Antarctic ecosystem</t>
  </si>
  <si>
    <t>Towards an Autonomous Vision-Based Unmanned Aerial System against Wildlife Poachers</t>
  </si>
  <si>
    <t>Olivares-Mendez, M.A., C. Fu, P. Ludivig, T.F. Bissyandé, S. Kannan, M. Zurad, A. Annaiyan, H. Voos, and P. Campoy</t>
  </si>
  <si>
    <t>review, platform, sensors, data analysis</t>
  </si>
  <si>
    <t>review, sensors, regulations, data reporting, best practices</t>
  </si>
  <si>
    <t>Australian Field Ornithology</t>
  </si>
  <si>
    <t>Bears habituate to the repeated exposure of a novel stimulus, unmanned aircraft systems</t>
  </si>
  <si>
    <t>Ditmer, M.A., L.K. Werden, J.C. Tanner, J.B. Vincent, P. Callahan, P.A. Iaizzo, T.G. Laske, and D.L. Garshelis</t>
  </si>
  <si>
    <t>3D Robotics Iris</t>
  </si>
  <si>
    <t>GoPro Hero 3+</t>
  </si>
  <si>
    <t>Population comparison of right whale body condition reveals poor state of the North Atlantic right whale</t>
  </si>
  <si>
    <t>Christiansen, F., S.M. Dawson, J.W. Durban, H. Fearnbach, C.A. Miller, L. Bejder, M. Uhart, M. Sironi, P. Corkeron, W. Rayment, E. Leunissen, E. Haria, R. Ward, H.A. Warick, I. Kerr, M.S. Lynn, H.M. Pettis, and M.J. Moore</t>
  </si>
  <si>
    <t>Christiansen, F., S.M. Dawson, J.W. Durban, H. Fearnbach, C.A. Miller, L. Bejder, M. Uhart, M. Sironi, P. Corkeron, W. Rayment, E. Leunissen, E. Haria, R. Ward, H.A. Warick, I. Kerr, M.S. Lynn, H.M. Pettis, and M.J. Moore. 2020. Population comparison of right whale body condition reveals poor state of the North Atlantic right whale. Marine Ecology Progress Series 640: 1–16.</t>
  </si>
  <si>
    <t>1) APH-22
2) DJI Inspire 1 Pro</t>
  </si>
  <si>
    <t>1) hexacopter
2) quadcopter</t>
  </si>
  <si>
    <t>1) Olympus E-PM2 camera
2) Zenmuse X5 camera</t>
  </si>
  <si>
    <t>Principles and practice of acquiring drone-based image data in marine environments</t>
  </si>
  <si>
    <t>Joyce, K.E., S. Duce, S.M. Leahy, J. Leon, and S.W. Maier</t>
  </si>
  <si>
    <t>Marine and Freshwater Research</t>
  </si>
  <si>
    <t>Joyce, K.E., S. Duce, S.M. Leahy, J. Leon, and S.W. Maier. 2018. Principles and practice of acquiring drone-based image data in marine environments. Marine and Freshwater Research 70: 952-963.</t>
  </si>
  <si>
    <t>mission planning, data analysis, sensors</t>
  </si>
  <si>
    <t>Elephantidae, Equidae, Giraffidae</t>
  </si>
  <si>
    <t>Economics of Mapping Using Small Manned and Unmanned Aerial Vehicles</t>
  </si>
  <si>
    <t>Thomas, O.H., C.E. Smith, and B.E. Wilkinson</t>
  </si>
  <si>
    <t>Photogrammetric Engineering &amp; Remote Sensing</t>
  </si>
  <si>
    <t>Thomas, O.H., C.E. Smith, and B.E. Wilkinson. 2017. Economics of Mapping Using Small Manned and Unmanned Aerial Vehicles. Photogrammetric Engineering &amp; Remote Sensing 83: 581–591.</t>
  </si>
  <si>
    <t>Adame, K., M.A. Pardo, C. Salvadeo, E. Beier, and F.R. Elorriaga-Verplancken</t>
  </si>
  <si>
    <t>Detectability and categorization of California sea lions using an unmanned aerial vehicle</t>
  </si>
  <si>
    <t>Accuracy and precision of citizen scientist animal counts from drone imagery</t>
  </si>
  <si>
    <t>Wood, S.A., P.W. Robinson, D.P. Costa, and R.S. Beltran</t>
  </si>
  <si>
    <t>Otariidae, Phocidae</t>
  </si>
  <si>
    <t>DJI Phantom 3 Advanced, Mavic 2 101 Zoom</t>
  </si>
  <si>
    <t>Mapping and Classification of Ecologically Sensitive Marine Habitats Using Unmanned Aerial Vehicle (UAV) Imagery and Object-Based Image Analysis (OBIA)</t>
  </si>
  <si>
    <t>Ventura, D., A. Bonifazi, M.F. Gravina, A. Belluscio, and G. Ardizzone</t>
  </si>
  <si>
    <t>Habitat</t>
  </si>
  <si>
    <t>Quanum Nova Cheerson CX-20</t>
  </si>
  <si>
    <t>GoPro Hero 4 Black</t>
  </si>
  <si>
    <t>Insight into the kinematics of blue whale surface foraging through drone observations and prey data</t>
  </si>
  <si>
    <t>Torres, L.G., D.R. Barlow, T.E. Chandler, and J.D. Burnett</t>
  </si>
  <si>
    <t xml:space="preserve">Torres, L.G., D.R. Barlow, T.E. Chandler, and J.D. Burnett. 2020. Insight into the kinematics of blue whale surface foraging through drone observations and prey data. PeerJ 8:e8906 http://doi.org/10.7717/peerj.8906. </t>
  </si>
  <si>
    <t>Scaling of swimming performance in baleen whales</t>
  </si>
  <si>
    <t>Gough, W.T., P.S. Segre, K.C. Bierlich, D.E. Cade, J. Potvin, F.E. Fish, J. Dale, J. di Clemente, A.S. Friedlaender, D.W. Johnston, S.R. Kahane-Rapport, J. Kennedy, J.H. Long, M. Oudejans, G. Penry, M.S. Savoca, M. Simon, S.K.A. Videsen, F. Visser, D.N. Wiley, and J.A. Goldbogen</t>
  </si>
  <si>
    <t>1) quadcopter
2) hexacopter</t>
  </si>
  <si>
    <t>1) DJI Phantom 3 Pro &amp; Phantom 4 Pro
2) FreeFly Alta 6 &amp; custom Mikrokopter-based LemHex-44</t>
  </si>
  <si>
    <t>1) Sony EXMOR camera 
2) Sony Alpha A5100 camera with an APS-C sensor</t>
  </si>
  <si>
    <t>Challenges of collecting blow from small cetaceans</t>
  </si>
  <si>
    <t>Raudino, H.C., J.A. Tyne, A. Smith, K. Ottewell, S. McArthur, A.M. Kopps, D. Chabanne, R.G. Harcourt, V. Pirotta , and K. Waples</t>
  </si>
  <si>
    <t>Raudino, H.C., J.A. Tyne, A. Smith, K. Ottewell, S. McArthur, A.M. Kopps, D. Chabanne, R.G. Harcourt, V. Pirotta , and K. Waples. 2019. Challenges of collecting blow from small cetaceans. Ecosphere 10(10): e02901. 10.1002/ecs2.2901.</t>
  </si>
  <si>
    <t>custom-built</t>
  </si>
  <si>
    <t>Colefax, A.P., B.P. Kelaher, D.E. Pagendam, and P.A. Butcher</t>
  </si>
  <si>
    <t>Mamaev, E.G.</t>
  </si>
  <si>
    <t>Nature Conservation Research</t>
  </si>
  <si>
    <t>Phantom 4 Pro</t>
  </si>
  <si>
    <t>Unmanned Aerial Vehicle (UAV) Use as a Tool to Assess Crawling and Swimming Speeds in Hatchling Sea Turtles</t>
  </si>
  <si>
    <t>Tapilatu, R.F., A.N. Bonka, W.G. Iwanggin, H. Wona, T. Ampnir, R. Rumbiak, R. Bawole, and T. Wibbels</t>
  </si>
  <si>
    <t>Drones that see through waves – preliminary results from airborne fluid lensing for centimetre-scale aquatic conservation</t>
  </si>
  <si>
    <t>Chirayath, V. and S.A. Earle</t>
  </si>
  <si>
    <t>Chirayath, V. and S.A. Earle. 2016. Drones that see through waves – preliminary results from airborne fluid lensing for centimetre-scale aquatic conservation. Aquatic Conservation: Marine and Freshwater Ecosystems 26 (Suppl. 2): 237–250.</t>
  </si>
  <si>
    <t>video camera</t>
  </si>
  <si>
    <t>Assessing variation in assemblages of large marine fauna off ocean beaches using drones</t>
  </si>
  <si>
    <t>Kelaher, B.P., A.P. Colefax, A. Tagliafico, M.J. Bishop, A. Giles, and P.A. Butcher</t>
  </si>
  <si>
    <t>Using unmanned aerial vehicles (UAVs) to measure jellyfish aggregations</t>
  </si>
  <si>
    <t>Schaub, J. B.P. V. Hunt, E.A. Pakhomov, K. Holmes,
Y. Lu, and L. Quayle</t>
  </si>
  <si>
    <t>Schaub, J. B.P. V. Hunt, E.A. Pakhomov, K. Holmes,
Y. Lu, and L. Quayle. 2018. Using unmanned aerial vehicles (UAVs) to measure jellyfish aggregations. Marine Ecology Progress Series 591: 29–36.</t>
  </si>
  <si>
    <t>Ulmaridae</t>
  </si>
  <si>
    <t>Doan, M.D. and S.M. Kajiura</t>
  </si>
  <si>
    <t>Carcharhinidae, Sphyrnidae</t>
  </si>
  <si>
    <t>Gore, M., L. Abels, S. Wasik, L. Saddler, and R. Ormond</t>
  </si>
  <si>
    <t>Are close-following and breaching behaviours by basking sharks at aggregation sites related to courtship?</t>
  </si>
  <si>
    <t>Journal of the Marine Biological Association of the United Kingdom</t>
  </si>
  <si>
    <t>Gore, M., L. Abels, S. Wasik, L. Saddler, and R. Ormond. 2019. Are close-following and breaching behaviours by basking sharks at aggregation sites related to courtship? Journal of the Marine Biological Association of the United Kingdom 99: 681–693.</t>
  </si>
  <si>
    <t>Cetorhinidae</t>
  </si>
  <si>
    <t>Whale carcass scavenging by sharks</t>
  </si>
  <si>
    <t>Tucker, J.T., B. Vercoe, I.R. Santos, M. Dujmovic, and P.A. Butcher</t>
  </si>
  <si>
    <t xml:space="preserve">Tucker, J.T., B. Vercoe, I.R. Santos, M. Dujmovic, and P.A. Butcher. 2019. Whale carcass scavenging by sharks. Global Ecology and Conservation 19 e00655. https://doi.org/10.1016/j.gecco.2019.e00655. </t>
  </si>
  <si>
    <t>A low-cost drone based application for identifying and mapping of coastal fish nursery grounds</t>
  </si>
  <si>
    <t>Estuarine, Coastal and Shelf Science</t>
  </si>
  <si>
    <t>Ventura, D., M. Bruno, G.J. Lasinio, A. Belluscio,
and G. Ardizzone</t>
  </si>
  <si>
    <t>Ventura, D., M. Bruno, G.J. Lasinio, A. Belluscio,
and G. Ardizzone. 2016. A low-cost drone based application for identifying and mapping of coastal fish nursery grounds. Estuarine, Coastal and Shelf Science 171: 85-98.</t>
  </si>
  <si>
    <t>Assessing climate change associated sea‐level rise impacts on sea turtle nesting beaches using drones, photogrammetry and a novel GPS system</t>
  </si>
  <si>
    <t>Global Change Biology</t>
  </si>
  <si>
    <t>Varela, M.R., A.R. Patrício, K. Anderson, A.C. Broderick, L. DeBell, L.A. Hawkes, D. Tilley, R.T.E. Snape, M.J. Westoby, and B.J. Godley</t>
  </si>
  <si>
    <t>Canon S100 12-MP camera</t>
  </si>
  <si>
    <t>Saqib, M., S.D. Khan, N. Sharma, P. Scully-Power, P. Butcher, A. Colefax, and M. Blumenstein</t>
  </si>
  <si>
    <t>Proceedings of the 2018 International Conference on Image and Vision Computing New Zealand</t>
  </si>
  <si>
    <t>data analysis, convoltional neural networks</t>
  </si>
  <si>
    <t>Zmarz, A.,  M. Korczak-Abshire, R. Storvold, M. Rodzewicz, and I. Kedzierska</t>
  </si>
  <si>
    <t>Indicator species population monitoring in Antarctica with UAV</t>
  </si>
  <si>
    <t>Zmarz, A.,  M. Korczak-Abshire, R. Storvold, M. Rodzewicz, and I. Kedzierska. 2015. Indicator species population monitoring in Antarctica with UAV. The International Archives of the Photogrammetry, Remote Sensing and Spatial Information Sciences, Volume XL-1/W4: 189-193. International Conference on Unmanned Aerial Vehicles in Geomatics, August 30-September 2, 2015, Toronto, Canada.</t>
  </si>
  <si>
    <t>Lhoest, S., J. Linchant, S. Quevauvillers, C. Vermeulen, and P. Lejeune. 2015. How Many Hippos (HOMHIP): Algorithm for Automatic Counts of Animals with Infra-Red Thermal Imagery from UAV. International Archives of the Photogrammetry, Remote Sensing and Spatial Information Sciences Volume XL-3/W3: 355-362. ISPRS Geospatial Week, September 28– October 3, 2015, La Grande Motte, France.</t>
  </si>
  <si>
    <t>Zmarz, A., M. Rodzewicz, M. Dąbski, I. Karsznia, M. Korczak-Abshire, and K.J. Chwedorzewska</t>
  </si>
  <si>
    <t>Zmarz, A., M. Rodzewicz, M. Dąbski, I. Karsznia, M. Korczak-Abshire, and K.J. Chwedorzewska. 2018. Application of UAV BVLOS remote sensing data for multi-faceted analysis of Antarctic ecosystem. Remote Sensing of Environment 217: 375-388.</t>
  </si>
  <si>
    <t>A global horizon scan of the future impacts of robotics and autonomous systems on urban ecosystems</t>
  </si>
  <si>
    <t>Nature Ecology &amp; Evolution</t>
  </si>
  <si>
    <t>Goddard, M.A., Z.G. Davies, S. Guenat, M.J. Ferguson, J.C. Fisher, A. Akanni, T. Ahjokoski, P.M.L. Anderson, F. Angeoletto, C. Antoniou, A.J. Bates, A. Barkwith, A. Berland, C.J. Bouch, C.C. Rega-Brodsky, L.B. Byrne, D. Cameron, R. Canavan, T. Chapman, S. Connop, S. Crossland, M.C. Dade, D.A. Dawson, C. Dobbs, C.T. Downs, E.C. Ellis, F.J. Escobedo, P. Gobster, N.M. Gulsrud, B. Guneralp, A.K. Hahs, J.D. Hale, C. Hassall, M. Hedblom, D.F. Hochuli, T. Inkinen, I.-C. Ioja, D. Kendal, T. Knowland, I. Kowarik, S.J. Langdale, S.B. Lerman, I. MacGregor-Fors, P. Manning, P. Massini, S. McLean, D.D. Mkwambisi, A. Ossola, G.P. Luque, L. Pérez-Urrestarazu, K. Perini, G. Perry, T.J. Pett, K.E. Plummer, R.A. Radji, U. Roll, S.G. Potts, H. Rumble, J.P. Sadler, S. de Saille, S. Sautter, C.E. Scott, A. Shwartz, T. Smith, R.P.H. Snep, C.D. Soulsbury, M.C. Stanley, T. Van de Voorde, S.J. Venn, P.H. Warren, C.-L. Washbourne, M. Whitling, N.S.G. Williams, J. Yang, K. Yeshitela, K.P. Yocom, and M. Dallimer</t>
  </si>
  <si>
    <t xml:space="preserve">Goddard, M.A., Z.G. Davies, S. Guenat, M.J. Ferguson, J.C. Fisher, A. Akanni, T. Ahjokoski, P.M.L. Anderson, F. Angeoletto, C. Antoniou, A.J. Bates, A. Barkwith, A. Berland, C.J. Bouch, C.C. Rega-Brodsky, L.B. Byrne, D. Cameron, R. Canavan, T. Chapman, S. Connop, S. Crossland, M.C. Dade, D.A. Dawson, C. Dobbs, C.T. Downs, E.C. Ellis, F.J. Escobedo, P. Gobster, N.M. Gulsrud, B. Guneralp, A.K. Hahs, J.D. Hale, C. Hassall, M. Hedblom, D.F. Hochuli, T. Inkinen, I.-C. Ioja, D. Kendal, T. Knowland, I. Kowarik, S.J. Langdale, S.B. Lerman, I. MacGregor-Fors, P. Manning, P. Massini, S. McLean, D.D. Mkwambisi, A. Ossola, G.P. Luque, L. Pérez-Urrestarazu, K. Perini, G. Perry, T.J. Pett, K.E. Plummer, R.A. Radji, U. Roll, S.G. Potts, H. Rumble, J.P. Sadler, S. de Saille, S. Sautter, C.E. Scott, A. Shwartz, T. Smith, R.P.H. Snep, C.D. Soulsbury, M.C. Stanley, T. Van de Voorde, S.J. Venn, P.H. Warren, C.-L. Washbourne, M. Whitling, N.S.G. Williams, J. Yang, K. Yeshitela, K.P. Yocom, and M. Dallimer. 2021. A global horizon scan of the future impacts of robotics and autonomous systems on urban ecosystems. Nature Ecology &amp; Evolution https://doi.org/10.1038/s41559-020-01358-z. </t>
  </si>
  <si>
    <t>Ability of Observers to Detect Herpetofaunal Models Using Video from Unmanned Aerial Vehicles</t>
  </si>
  <si>
    <t>Huerta, J.O., S.E. Henke, H.L. Perotto-Baldivieso, D.B. Wester, and M.T. Page</t>
  </si>
  <si>
    <t>20-MP video camera</t>
  </si>
  <si>
    <t>species detection, mission planning</t>
  </si>
  <si>
    <t>WWF Conservation Technology Series</t>
  </si>
  <si>
    <t>Drone Technologies for Conservation</t>
  </si>
  <si>
    <t>Duffy, J.P., K. Anderson, A.C. Shapiro, F.S. Avino, L. DeBell, and P. Glover-Kapfer</t>
  </si>
  <si>
    <t>Duffy, J.P., K. Anderson, A.C. Shapiro, F.S. Avino, L. DeBell, and P. Glover-Kapfer. 2020. Drone Technologies for Conservation. WWF Conservation Technology Series 1(5).</t>
  </si>
  <si>
    <t xml:space="preserve">review, platforms, sensors, disturbance, data analysis </t>
  </si>
  <si>
    <t>Dasyatidae</t>
  </si>
  <si>
    <t>Oleksyn, S., L. Tosetto , V. Raoult, and J.E. Williamson</t>
  </si>
  <si>
    <t>Drones as a tool to monitor human impacts and vegetation changes in parks and protected areas</t>
  </si>
  <si>
    <t>Ancin-Murguzur, F.J., L. Munoz, C. Monz, and V.H. Hausner</t>
  </si>
  <si>
    <t>UAVs in pursuit of plant conservation - Real world experiences</t>
  </si>
  <si>
    <t>Baena, S., D.S. Boyd, and J. Moata</t>
  </si>
  <si>
    <t>Baena, S., D.S. Boyd, and J. Moata. 2018. UAVs in pursuit of plant conservation - Real world experiences. Ecological Informatics 47: https://doi.org/10.1016/j.ecoinf.2017.11.001.</t>
  </si>
  <si>
    <t>Canon S110, Canon S110 NIR, Canon S110 RE</t>
  </si>
  <si>
    <t>1) Service-Drone
2) senseFly eBee</t>
  </si>
  <si>
    <t xml:space="preserve">senseFly eBee;
Aeryon Labs SkyRanger </t>
  </si>
  <si>
    <t>Drone methodologies: Taking flight in human and physical geography</t>
  </si>
  <si>
    <t>Transactions of the Institute of British Geographers</t>
  </si>
  <si>
    <t>Garrett, B. and K. Anderson</t>
  </si>
  <si>
    <t>Garrett, B. and K. Anderson. 2017. Drone methodologies: Taking flight in human and physical geography. Transactions of the Institute of British Geographers 43: 341-359.</t>
  </si>
  <si>
    <t>review, history, platforms</t>
  </si>
  <si>
    <t>González-Jorge, H., J. Martínez-Sánchez, M. Bueno, and P. Arias</t>
  </si>
  <si>
    <t>review, history, platforms, sensors, regulations</t>
  </si>
  <si>
    <t>Testing a key assumption of using drones as frightening devices: Do birds perceive drones as risky?</t>
  </si>
  <si>
    <t>Egan, C.C., B.F. Blackwell, E. Fernández-Juricic, and P.E. Klug</t>
  </si>
  <si>
    <t>The Condor</t>
  </si>
  <si>
    <t>From toys to tools: The co-evolution of technological and entrepreneurial developments in the drone industry</t>
  </si>
  <si>
    <t>Business Horizons</t>
  </si>
  <si>
    <t>Giones, F. and A. Brem</t>
  </si>
  <si>
    <t>Giones, F. and A. Brem. 2017. From toys to tools: The co-evolution of technological and entrepreneurial developments in the drone industry. Business Horizons 60: 875-884.</t>
  </si>
  <si>
    <t>review, history</t>
  </si>
  <si>
    <t>The Interplay of Technology Entrepreneurs and
Regulation in a New Industry: The Case of the Drone Industry</t>
  </si>
  <si>
    <t>Giones, F., K. Gurses, and A. Brem</t>
  </si>
  <si>
    <t>Breeding success of Eleonora’s Falcon in Cyprus revisited using survey techniques for cliff-nesting species</t>
  </si>
  <si>
    <t>GoPro 3; 
Sony HDR-CX760 24.1-MP and Sony PJ650 20.1-MP cameras</t>
  </si>
  <si>
    <t>GoPro Hero 4 video camera</t>
  </si>
  <si>
    <t>GoPro Hero 3camera</t>
  </si>
  <si>
    <t>GoPro Hero 3 camera</t>
  </si>
  <si>
    <t>Falconidae</t>
  </si>
  <si>
    <t>Accipitridae, Falconidae</t>
  </si>
  <si>
    <t>Assessing the Behavioural Responses of Small Cetaceans to Unmanned Aerial Vehicles</t>
  </si>
  <si>
    <t>Weir, J.S., L. Fiori, D.N. Orbach, S. Piwetz, C. Protheroe, and B. Würsig</t>
  </si>
  <si>
    <t>DJI Phantom 4TM</t>
  </si>
  <si>
    <t>Wilson, S.J., R.W. Hedley, M.M. Rahman, and E.M. Bayne</t>
  </si>
  <si>
    <t>Use of an unmanned aerial vehicle and sound localization to determine bird microhabitat</t>
  </si>
  <si>
    <t>senseFly SODA RGB camera</t>
  </si>
  <si>
    <t>Parulidae</t>
  </si>
  <si>
    <t>Wang, Z. and K.C. Wong</t>
  </si>
  <si>
    <t>10th International Micro-Air Vehicles Conference</t>
  </si>
  <si>
    <t>Autonomous Bird Deterrent System for Vineyards using Multiple Bio-inspired Unmanned Aerial Vehicle</t>
  </si>
  <si>
    <t>Asian Control Conference</t>
  </si>
  <si>
    <t>Autonomous Pest Bird Deterring for Agricultural Crops Using Teams of Unmanned Aerial Vehicles</t>
  </si>
  <si>
    <t>Wang, Z. and K.C. Wong. 2019. Autonomous Pest Bird Deterring for Agricultural Crops Using Teams of Unmanned Aerial Vehicles. Asian Control Conference, June 2019, Kitakyushu, Japan.</t>
  </si>
  <si>
    <t>Evaluation of two unmanned aircraft systems as tools for protecting crops from blackbird damage</t>
  </si>
  <si>
    <t>Wandrie, L.J., P.E. Klug, and M.E. Clark</t>
  </si>
  <si>
    <t>Fourthwing Vireo;
DJI Inspire</t>
  </si>
  <si>
    <t>Psychological warfare in vineyard: using drones and bird psychology to control bird damage to wine grapes</t>
  </si>
  <si>
    <t xml:space="preserve">Cacatuidae, Corvidae, Sturnidae, Zosteropidae
</t>
  </si>
  <si>
    <t>Biomimetic Design for Pest Bird Control UAVs: A Survey</t>
  </si>
  <si>
    <t>Wang, Z., A.S. Griffin, A. Lucas, and K.C. Wong</t>
  </si>
  <si>
    <t>Wang, Z., A. Lucas, K.C. Wong, and G. Charmitoff</t>
  </si>
  <si>
    <t>17th Australian Aerospace Congress</t>
  </si>
  <si>
    <t>Wang, Z. and K.C. Wong. 2018. Autonomous Bird Deterrent System for Vineyards using Multiple Bio-inspired Unmanned Aerial Vehicle. 10th International Micro-Air Vehicles Conference, November, 22-23, 2018. Melbourne, Australia.</t>
  </si>
  <si>
    <t>Wang, Z., A. Lucas, K.C. Wong, and G. Charmitoff. 2017. Biomimetic Design for Pest Bird Control UAVs: A Survey. 17th Australian Aerospace Congress, February 26-28, 2017, Melbourne.</t>
  </si>
  <si>
    <t>Experimenting With the Past to Improve Environmental Monitoring</t>
  </si>
  <si>
    <t>Frontiers in Ecology and Evolution</t>
  </si>
  <si>
    <t>White, E.R. and C.A. Bahlai</t>
  </si>
  <si>
    <t>Quadcopter applications for wildlife monitoring</t>
  </si>
  <si>
    <t>IOP Conference Series: Earth and Environmental Science</t>
  </si>
  <si>
    <t>Radiansyah, S., M.D. Kusrini, and L.B. Prasetyo</t>
  </si>
  <si>
    <t>review, sensors, disturbance, best practices</t>
  </si>
  <si>
    <t xml:space="preserve">Cameras: 12-MP W9 Sports, 12-MP GoPro Hero 4 Silver, 16-MP Canon Power-shoot A1400, 24.3-MP Sony α5100 </t>
  </si>
  <si>
    <t>Dundas, S.J., M. Vardanega, P. O’Brien and S.R. McLeod</t>
  </si>
  <si>
    <t>Quantifying Waterfowl Numbers: Comparison of Drone and Ground-Based Survey Methods for Surveying Waterfowl on Artificial Waterbodies</t>
  </si>
  <si>
    <t>Rivista Italiana di Ornitologia - Research in Ornithology</t>
  </si>
  <si>
    <t>Laridae, Spheniscidae, Fregatidae</t>
  </si>
  <si>
    <t>Harrison, L.R., C.J. Legleiter, B.T. Overstreet, T.W. Bell, and J. Hannon. 2020. Assessing the potential for spectrally based remote sensing of salmon spawning locations. River Research and Applications 36: 1618-1632.</t>
  </si>
  <si>
    <t>Harrison, L.R., C.J. Legleiter, B.T. Overstreet, T.W. Bell, and J. Hannon</t>
  </si>
  <si>
    <t>River Research and Applications</t>
  </si>
  <si>
    <t>Assessing the potential for spectrally based remote sensing of salmon spawning locations</t>
  </si>
  <si>
    <t>(a) DJI Matrice 210;
(b) DJI Matrice 600</t>
  </si>
  <si>
    <t>(a) Zenmuse X4S RGB camera;
(b) Headwall Nano-Hyperspec</t>
  </si>
  <si>
    <t>Bearing Down on Damage from Above: Drones Help to Detect and Assess Bear Damage to Crops</t>
  </si>
  <si>
    <t>The Wildlife Professional</t>
  </si>
  <si>
    <t>Alberg, C.Q., D.A. Ruid, and R.C. Willging</t>
  </si>
  <si>
    <t>Geomatics</t>
  </si>
  <si>
    <t>Train Fast While Reducing False Positives: Improving Animal Classification Performance Using Convolutional Neural Networks</t>
  </si>
  <si>
    <t>Moreni, M., J. Theau, and S. Foucher</t>
  </si>
  <si>
    <t>Moreni, M., J. Theau, and S. Foucher. 2021. Train Fast While Reducing False Positives: Improving Animal Classification Performance Using Convolutional Neural Networks. Geomatics 1: 34–49.</t>
  </si>
  <si>
    <t>Microdrones md4-1000</t>
  </si>
  <si>
    <t>Sony RXI RII camera</t>
  </si>
  <si>
    <t>Journal of Ornithology</t>
  </si>
  <si>
    <t>Bell, M. and P. Harborne</t>
  </si>
  <si>
    <t>Notornis</t>
  </si>
  <si>
    <t>Denac, D. and L. Bozic</t>
  </si>
  <si>
    <t>Acrocephalus</t>
  </si>
  <si>
    <t>Choi, H.I., H.-K. Nam, and J. Yoon</t>
  </si>
  <si>
    <t>Korean Journal of Ornithology</t>
  </si>
  <si>
    <t>The Drone Revolution of Shark Science: A Review</t>
  </si>
  <si>
    <t>Butcher, P.A., A.P. Colefax, R.A. Gorkin III, S.M. Kajiura , N.A. López, J. Mourier, C.R. Purcell, G.B. Skomal, J.P. Tucker, A.J. Walsh, J.E. Williamson, and V. Raoult</t>
  </si>
  <si>
    <t>Butcher, P.A., A.P. Colefax, R.A. Gorkin III, S.M. Kajiura , N.A. López, J. Mourier, C.R. Purcell, G.B. Skomal, J.P. Tucker, A.J. Walsh, J.E. Williamson, and V. Raoult. 2021. The Drone Revolution of Shark Science: A Review. Drones 5, 8. https://doi.org/10.3390/drones5010008.</t>
  </si>
  <si>
    <t>Apex predatory sharks and crocodiles simultaneously scavenge a whale carcass</t>
  </si>
  <si>
    <t>Gallagher, A.J., Y.P. Papastamatiou, and A. Barnett</t>
  </si>
  <si>
    <t>Journal of Ethology</t>
  </si>
  <si>
    <t>Carcharhinidae, Crocodylidae, Balaenopteridae</t>
  </si>
  <si>
    <t>Using low cost open source UAVs for marine wild life monitoring - Field Report</t>
  </si>
  <si>
    <t>Fortuna, J., F. Ferreira, R. Gomes, S. Ferreira, and J. Sousa</t>
  </si>
  <si>
    <t>2nd IFAC Workshop on Research, Education and Development of
Unmanned Aerial Systems</t>
  </si>
  <si>
    <t>Fortuna, J., F. Ferreira, R. Gomes, S. Ferreira, and J. Sousa. 2013. Using low cost open source UAVs for marine wild life monitoring - Field Report. 2nd IFAC Workshop on Research, Education and Development of Unmanned Aerial Systems, November 20-22, 2013, Compiegne, France.</t>
  </si>
  <si>
    <t>Skywalker X8</t>
  </si>
  <si>
    <t>Dines, S. and E. Gennari</t>
  </si>
  <si>
    <t>Fish, marine mammals</t>
  </si>
  <si>
    <t>Small Unmanned Aerial Systems (sUAS) for environmental remote sensing: challenges and opportunities revisited</t>
  </si>
  <si>
    <t>Hardin, P.J., V. Lulla, R.R. Jensen, and J.R. Jensen</t>
  </si>
  <si>
    <t xml:space="preserve">review, sensors, batteries, data analysis, regulations </t>
  </si>
  <si>
    <t>Longmore, S.N., R.P. Collins, S. Pfeifer, S.E. Fox, M. Mulero-Pázmány, F. Bezombes, A. Goodwin, M. De Juan Ovelar, J. H. Knapen, and S.A. Wich. 2017. Adapting astronomical source detection software to help detect animals in thermal images obtained by unmanned aerial systems. International Journal of Remote Sensing 38(8-10): 2623-2638.</t>
  </si>
  <si>
    <t>Longmore, S.N., R.P. Collins, S. Pfeifer, S.E. Fox, M. Mulero-Pázmány, F. Bezombes, A. Goodwin, M. De Juan Ovelar, J. H. Knapen, and S.A. Wich</t>
  </si>
  <si>
    <t>Adapting astronomical source detection software to help detect animals in thermal images obtained by unmanned aerial systems</t>
  </si>
  <si>
    <t>Tau 2 LWIR Thermal Imaging Camera</t>
  </si>
  <si>
    <t>Colefax, A.P.</t>
  </si>
  <si>
    <t>Developing the use of drones for non-destructive shark management and beach safety</t>
  </si>
  <si>
    <t>Colefax, A.P. 2020. Developing the use of drones for non-destructive shark management and beach safety. Dissertation. Southern Cross University, Australia.</t>
  </si>
  <si>
    <t>Drone Aerial Photography and Videography: Data Collection and Image Interpretation</t>
  </si>
  <si>
    <t>Jensen, J.R.</t>
  </si>
  <si>
    <t>Book</t>
  </si>
  <si>
    <t xml:space="preserve">Jensen, J.R. 2017. Drone Aerial Photography and Videography: Data Collection and Image Interpretation. Apple Books. https://books.apple.com/us/book/drone-aerial-photography-and-videography/id1283582147. </t>
  </si>
  <si>
    <t>Life after death: behaviour of multiple shark species scavenging a whale carcass</t>
  </si>
  <si>
    <t>Lea, J.S.E., R. Daly, C. Leon, C.A.K. Daly, and C.R. Clarke</t>
  </si>
  <si>
    <t>Lea, J.S.E., R. Daly, C. Leon, C.A.K. Daly, and C.R. Clarke. 2018. Life after death: behaviour of multiple shark species scavenging a whale carcass. Marine and Freshwater Research 70: 302-306.</t>
  </si>
  <si>
    <t>Physeteridae, Carcharhinidae, Ginglymostomatidae</t>
  </si>
  <si>
    <t>Drivers of Bornean Orangutan Distribution across a Multiple-Use Tropical Landscape</t>
  </si>
  <si>
    <t>Milne, S., J.G.A. Martin, G. Reynolds, C.S. Vairappan, E.M. Slade, J.F. Brodie, S.A. Wich, N. Williamson, and D.F.R.P. Burslem</t>
  </si>
  <si>
    <t>Milne, S., J.G.A. Martin, G. Reynolds, C.S. Vairappan, E.M. Slade, J.F. Brodie, S.A. Wich, N. Williamson, and D.F.R.P. Burslem. 2021. Drivers of Bornean Orangutan Distribution across a Multiple-Use Tropical Landscape. Remote Sensing 13, 458. https://doi.org/10.3390/rs13030458.</t>
  </si>
  <si>
    <t xml:space="preserve">(a) Zeta Phantom FX 61
(b) DJI Phantom 4 Pro </t>
  </si>
  <si>
    <t>(a) fixed-wing
(b) quadcopter</t>
  </si>
  <si>
    <t>Marine Policy</t>
  </si>
  <si>
    <t>Stokes, D., K. Apps, P.A. Butcher, B. Weiler, H. Luke, and A.P. Colefax</t>
  </si>
  <si>
    <t>Beach-user perceptions and attitudes towards drone surveillance as a shark-bite mitigation tool</t>
  </si>
  <si>
    <t>Comparing distributions of white, bull, and tiger sharks near and away from the surf break using three tech-based methods</t>
  </si>
  <si>
    <t>Colefax, A.P., P.A. Butcher, D.E. Pagendam, and B.P. Kelaher. 2020. Comparing distributions of white, bull, and tiger sharks near and away from the surf break using three tech-based methods. Ocean and Coastal Management 198. https://doi.org/10.1016/j.ocecoaman.2020.105366.</t>
  </si>
  <si>
    <t>White shark behaviour altered by stranded whale carcasses: Insights from drones and implications for beach management</t>
  </si>
  <si>
    <t>Tucker, J.P., A.P. Colefax, I.R. Santos, B.P. Kelaher, D.E. Pagendam, and P.A. Butcher</t>
  </si>
  <si>
    <t>Risk Perception and the Public Acceptance of Drones</t>
  </si>
  <si>
    <t>Clothier, R.A., D.A. Greer, D.G. Greer, and A.M. Mehta</t>
  </si>
  <si>
    <t>Risk Analysis</t>
  </si>
  <si>
    <t>Clothier, R.A., D.A. Greer, D.G. Greer, and A.M. Mehta. 2015. Risk Perception and the Public Acceptance of Drones. Risk Analysis 35: 1167-1183.</t>
  </si>
  <si>
    <t>na</t>
  </si>
  <si>
    <t>Drones and Aerial Observation: New Technologies for Property Rights, Human Rights, and Global Development – A Primer</t>
  </si>
  <si>
    <t>Kakaes, K., editor</t>
  </si>
  <si>
    <t xml:space="preserve">Kakaes, K., ed. 2015. Drones and Aerial Observation: New Technologies for Property Rights, Human Rights, and Global Development – A Primer. New America, Washington, DC. Available at: http://drones.newamerica.org/primer/. </t>
  </si>
  <si>
    <t>Wich, S.</t>
  </si>
  <si>
    <t>Drones and Conservation</t>
  </si>
  <si>
    <t>The Other Side of Drones: Saving Wildlife in Africa and Managing Global Crime</t>
  </si>
  <si>
    <t>Bergenas, J., R. Stohl, and A. Georgieff</t>
  </si>
  <si>
    <t>Conflict Trends</t>
  </si>
  <si>
    <t>Bergenas, J., R. Stohl, and A. Georgieff. 2013. The Other Side of Drones: Saving Wildlife in Africa and Managing Global Crime. Conflict Trends 2013(3): 3-9.</t>
  </si>
  <si>
    <t>Barbedo, J.G.A. and L.V. Koenigkan</t>
  </si>
  <si>
    <t>Outlook on Agriculture</t>
  </si>
  <si>
    <t>A Review on Current and Emerging Application Possibilities for Unmanned Aerial Vehicles</t>
  </si>
  <si>
    <t>Beloev, I.H.</t>
  </si>
  <si>
    <t>Acta Technologica Agriculturae</t>
  </si>
  <si>
    <t>A computer vision for animal ecology</t>
  </si>
  <si>
    <t>Weinstein, B.G.</t>
  </si>
  <si>
    <t>Weinstein, B.G. 2017. A computer vision for animal ecology. Journal of Animal Ecology 87: 533–545.</t>
  </si>
  <si>
    <t>review, data processing, data analysis, image processing, deep learning</t>
  </si>
  <si>
    <t>Automatic animal detection using unmanned aerial vehicles in natural environments</t>
  </si>
  <si>
    <t>Smit, R.</t>
  </si>
  <si>
    <t>Smit, R. 2016. Automatic animal detection using unmanned aerial vehicles in natural environments. MS Thesis. Department of Artificial Intelligence, University of Groningen, The Netherlands.</t>
  </si>
  <si>
    <t>Automated cattle counting using Mask R-CNN in quadcopter vision system</t>
  </si>
  <si>
    <t>Xua, B., W. Wang, G. Falzon, P. Kwan, L. Guo, G. Chen, A. Tait, and D. Schneider</t>
  </si>
  <si>
    <t>Computers and Electronics in Agriculture</t>
  </si>
  <si>
    <t>Xua, B., W. Wang, G. Falzon, P. Kwan, L. Guo, G. Chen, A. Tait, and D. Schneider. 2020. Automated cattle counting using Mask R-CNN in quadcopter vision system. Computers and Electronics in Agriculture 171. https://doi.org/10.1016/j.compag.2020.105300.</t>
  </si>
  <si>
    <t>12-MP PTZ camera</t>
  </si>
  <si>
    <t>Xua, B., W. Wang, G. Falzon, P. Kwan, L. Guo, Z. Sun, and C. Li</t>
  </si>
  <si>
    <t>Livestock classification and counting in quadcopter aerial images using Mask R-CNN</t>
  </si>
  <si>
    <t>Xua, B., W. Wang, G. Falzon, P. Kwan, L. Guo, Z. Sun, and C. Li. 2020. Livestock classification and counting in quadcopter aerial images using Mask R-CNN. International Journal of Remote Sensing 41: 8121-8142.</t>
  </si>
  <si>
    <t>Providing Aerial Images through UAVs</t>
  </si>
  <si>
    <t>Miller, J.O., J. Adkins, and K. Tully</t>
  </si>
  <si>
    <t>University of Maryland Extension</t>
  </si>
  <si>
    <t>Miller, J.O., J. Adkins, and K. Tully. 2017. Providing Aerial Images through UAVs. Fact Sheet FS-1056. University of Maryland Extension, College Park, MD. February.</t>
  </si>
  <si>
    <t>review, platforms, sensors, regulations, agriculture</t>
  </si>
  <si>
    <t>Counting Cattle in UAV Images—Dealing with Clustered Animals and Animal/Background Contrast Changes</t>
  </si>
  <si>
    <t>Barbedo, J.G.A., L.V. Koenigkan, P.M. Santos, and
A.R.B. Ribeiro</t>
  </si>
  <si>
    <t>DJI Phantom 4 Pro
DJI Mavic 2 Pro</t>
  </si>
  <si>
    <t>A Study on the Detection of Cattle in UAV Images Using Deep Learning</t>
  </si>
  <si>
    <t>Barbedo, J.G.A., L.V. Koenigkan, T.T. Santos, and P.M. Santos</t>
  </si>
  <si>
    <t>Shao, W., R. Kawakami, R. Yoshihashi, S. You, H. Kawase, and T. Naemura</t>
  </si>
  <si>
    <t>Cattle detection and counting in UAV images based on convolutional neural networks</t>
  </si>
  <si>
    <t>Shao, W., R. Kawakami, R. Yoshihashi, S. You, H. Kawase, and T. Naemura. 2020. Cattle detection and counting in UAV images based on convolutional neural networks. International Journal of Remote Sensing 41(1-2): 31-52.</t>
  </si>
  <si>
    <t>DisCountNet: Discriminating and Counting Network for Real-Time Counting and Localization of Sparse Objects in High-Resolution UAV Imagery</t>
  </si>
  <si>
    <t>Rahnemoonfar, M., D. Dobbs, M. Yari, and M.J. Starek</t>
  </si>
  <si>
    <t>Canon IXUS 127 HS 16.1-MP RGB camera</t>
  </si>
  <si>
    <t>Conservation Drones: Mapping and Measuring Biodiversity</t>
  </si>
  <si>
    <t>Wich, S.A. and L.P. Koh</t>
  </si>
  <si>
    <t>Rethinking Ecology</t>
  </si>
  <si>
    <t>Morley, C.G., J. Broadley, R. Hartley, D. Herries, D. McMorran, and I.G. McLean</t>
  </si>
  <si>
    <t>Phalangeridae</t>
  </si>
  <si>
    <t>An inventory and evaluation of unmanned aerial systems for offshore surveys of marine mammals</t>
  </si>
  <si>
    <t>Koski, W.R., P. Abgrall, amd S.B. Yazvenko</t>
  </si>
  <si>
    <t>Journal of Cetacean Research and Management</t>
  </si>
  <si>
    <t>National Oceanic and Atmospheric Administration</t>
  </si>
  <si>
    <t>NOAA Unmanned Aircraft Systems (UAS) Handbook</t>
  </si>
  <si>
    <t>National Oceanic and Atmospheric Administration. 2017. NOAA Unmanned Aircraft Systems (UAS) Handbook. Version 1.0 Initial Release. Office of Marine and Aviation Operations, Washington, DC. June.</t>
  </si>
  <si>
    <t>regulations, operational requirements</t>
  </si>
  <si>
    <t>Detection of Dugongs from Unmanned Aerial Vehicles</t>
  </si>
  <si>
    <t>2013 IEEE/RSJ International Conference on Intelligent Robots and Systems</t>
  </si>
  <si>
    <t>Maire, F., L. Mejias, A. Hodgson, and G. Duclos</t>
  </si>
  <si>
    <t>dugong, Dugong dugon</t>
  </si>
  <si>
    <t>Elephantidae, Giraffidae, Bovidae, Equidae</t>
  </si>
  <si>
    <t>Campbell, K.J., J. Beek, C.T. Eason, A.S. Glen, J. Godwin, F. Gould, N.D. Holmes, G.R. Howald, F.M. Madden, J.B. Ponder, D.W. Threadgill, A.S. Wegmann, and G.S. Baxter</t>
  </si>
  <si>
    <t>Campbell, K.J., J. Beek, C.T. Eason, A.S. Glen, J. Godwin, F. Gould, N.D. Holmes, G.R. Howald, F.M. Madden, J.B. Ponder, D.W. Threadgill, A.S. Wegmann, and G.S. Baxter. 2015. The next generation of rodent eradications: Innovative technologies and tools to improve species specificity and increase their feasibility on islands. Biological Conservation 185: 47-58.</t>
  </si>
  <si>
    <t>Cheloniidae, Dermochelyidae</t>
  </si>
  <si>
    <t>Myliobatidae, Rhincodontidae</t>
  </si>
  <si>
    <t>Nikon 12-MP camera</t>
  </si>
  <si>
    <t>Drone Ecology</t>
  </si>
  <si>
    <t>Ogden, L.W.</t>
  </si>
  <si>
    <t>Ogden, L.W. 2013. Drone Ecology. BioScience 63: 776.</t>
  </si>
  <si>
    <t>2015 IEEE International Conference on Technologies for Practical Robot Applications</t>
  </si>
  <si>
    <t>Autonomous vehicles for remote sample collection in difficult conditions: Enabling remote sample collection by marine biologists</t>
  </si>
  <si>
    <t>Bennett, A., V. Preston, J. Woo, S. Chandra, D. Diggins, R. Chapman, Z. Wang, M. Rush, L. Lye, M. Tieu, S. Hughes, I. Kerr, and A. Wee</t>
  </si>
  <si>
    <t>Marine Mammal Commission</t>
  </si>
  <si>
    <t>Development and Use of UASs by the National Marine Fisheries Service for Surveying Marine Mammals</t>
  </si>
  <si>
    <t>Marine Mammal Commission. 2016. Development and Use of UASs by the National Marine Fisheries Service for Surveying Marine Mammals. Bethesda, MD. December.</t>
  </si>
  <si>
    <t>Workshop/symposium proceedings</t>
  </si>
  <si>
    <t>Integrating multiple scales of remote sensing measurement – from satellites to kites</t>
  </si>
  <si>
    <t>Anderson, K.</t>
  </si>
  <si>
    <t>Progress in Physical Geography</t>
  </si>
  <si>
    <t>Anderson, K. 2016. Integrating multiple scales of remote sensing measurement – from satellites to kites. Progress in Physical Geography 40: 187–195.</t>
  </si>
  <si>
    <t>Marine Mammal Monitoring Surveys Using a Hybrid Fixed-Wing UAS</t>
  </si>
  <si>
    <t>Weller, D. and T. Joyce</t>
  </si>
  <si>
    <t>Study summary</t>
  </si>
  <si>
    <t>Weller, D. and T. Joyce. 2021. Marine Mammal Monitoring Surveys Using a Hybrid Fixed-Wing UAS. Study Summary. NOAA, Southwest Fisheries Science Center, Marine Mammal and Turtle Division.</t>
  </si>
  <si>
    <t>Sony a7R</t>
  </si>
  <si>
    <t>Developing a UAS-Based Approach for Surveying Northern Fur Seals in Alaska</t>
  </si>
  <si>
    <t>Sweeney, K.L.</t>
  </si>
  <si>
    <t>FLIR DUO Pro R thermal</t>
  </si>
  <si>
    <t>heavy lift hexacopter</t>
  </si>
  <si>
    <t>Aerial Imaging Solutions APH-28</t>
  </si>
  <si>
    <t>Sweeney, K. 2019. Developing a UAS-Based Approach for Surveying Northern Fur Seals in Alaska. Study Summary. NOAA, Alaska Fisheries Science Center, Marine Mammal Laboratory.</t>
  </si>
  <si>
    <t>NOAA</t>
  </si>
  <si>
    <t>Unmanned Aircraft Systems: Providing Enhanced Capabilities to Address Key NOAA Mission Areas of Interest - Program Highlights</t>
  </si>
  <si>
    <t>Fact sheet</t>
  </si>
  <si>
    <t>NOAA. 2019. Unmanned Aircraft Systems: Providing Enhanced Capabilities to Address Key NOAA Mission Areas of Interest - Program Highlights. NOAA UAS Program, Oceanic and Atmospheric Research</t>
  </si>
  <si>
    <t>Aerial surveys using an Unmanned Aerial System (UAS): comparison of different methods for estimating the surface area of sampling strips</t>
  </si>
  <si>
    <t>Lisein, J., J. Linchant, P. Lejeune, P. Bouché, and C. Vermeulen</t>
  </si>
  <si>
    <t>Lisein, J., J. Linchant, P. Lejeune, P. Bouché, and C. Vermeulen. 2013. Aerial surveys using an Unmanned Aerial System (UAS): comparison of different methods for estimating the surface area of sampling strips. Tropical Conservation Science 6: 506-520.</t>
  </si>
  <si>
    <t>image footprint projection, structure from motion, georeferencing</t>
  </si>
  <si>
    <t>10-MP Ricoh GR Digital III camera</t>
  </si>
  <si>
    <t>A Grassroots Remote Sensing Toolkit Using Live Coding, Smartphones, Kites and Lightweight Drones</t>
  </si>
  <si>
    <t>Anderson, K., D. Griffiths, L. DeBell, S. Hancock, J. P. Duffy, J.D. Shutler, W.J. Reinhardt, and A. Griffiths</t>
  </si>
  <si>
    <t>Data analysis, data capture</t>
  </si>
  <si>
    <t>Chowdhury, S., M. Marufuzzaman, H. Tunc, L. Bian, and W. Bullington</t>
  </si>
  <si>
    <t>A modified Ant Colony Optimization algorithm to solve a dynamic traveling salesman problem: A case study with drones for wildlife surveillance</t>
  </si>
  <si>
    <t>Journal of Computational Design and Engineering</t>
  </si>
  <si>
    <t>Chowdhury, S., M. Marufuzzaman, H. Tunc, L. Bian, and W. Bullington. 2019. A modified Ant Colony Optimization algorithm to solve a dynamic traveling salesman problem: A case study with drones for wildlife surveillance. Journal of Computational Design and Engineering 6: 368–386.</t>
  </si>
  <si>
    <t>New Zealand Department of Conservation</t>
  </si>
  <si>
    <t>Drone use on conservation land: Flying drones near birds</t>
  </si>
  <si>
    <t>Webpage</t>
  </si>
  <si>
    <t>Drone use on conservation land: Flying drones near marine mammals</t>
  </si>
  <si>
    <t xml:space="preserve">New Zealand Department of Conservation. 2021. Drone use on conservation land: Flying drones near birds. https://www.doc.govt.nz/get-involved/apply-for-permits/drone-use-on-conservation-land/flying-drones-near-birds/. </t>
  </si>
  <si>
    <t xml:space="preserve">New Zealand Department of Conservation. 2021. Drone use on conservation land: Flying drones near marine mammals. https://www.doc.govt.nz/get-involved/apply-for-permits/drone-use-on-conservation-land/flying-drones-near-marine-mammals/. </t>
  </si>
  <si>
    <t>Unmanned aircraft in nature conservation – an example from plant invasions</t>
  </si>
  <si>
    <t>Müllerová, J., T. Bartaloš, J. Brůna, P. Dvořák, and M. Vítková</t>
  </si>
  <si>
    <t>invasive species, species detection</t>
  </si>
  <si>
    <t>a) VUT 720
b) VUT 712
c) VUT 713</t>
  </si>
  <si>
    <t>a) Canon S100+
b) Canon S100
c) Sony A5100+</t>
  </si>
  <si>
    <t xml:space="preserve">UAVs for data collection – plugging the gap
</t>
  </si>
  <si>
    <t>New Zealand Journal of Forestry</t>
  </si>
  <si>
    <t>Heaphy, M., M.S. Watt, J.P. Dash, and G.D. Pearse</t>
  </si>
  <si>
    <t>Heaphy, M., M.S. Watt, J.P. Dash, and G.D. Pearse. 2017. UAVs for data collection – plugging the gap. New Zealand Journal of Forestry 62(1): 23-30.</t>
  </si>
  <si>
    <t>Krause, D. and J. Hinke</t>
  </si>
  <si>
    <t>Surveying Antarctic Predators to Inform Fisheries Management</t>
  </si>
  <si>
    <t>Krause, D. and J. Hinke. 2020. Surveying Antarctic Predators to Inform Fisheries Management. Study Summary. NMFS, Antarctic Ecosystem Research Division.</t>
  </si>
  <si>
    <t>Aerial Imaging Solutions APH-29</t>
  </si>
  <si>
    <t>Floreano, D. and R.J. Wood</t>
  </si>
  <si>
    <t>Science, technology and the future of small autonomous drones</t>
  </si>
  <si>
    <t xml:space="preserve">Floreano, D. and R.J. Wood. 2015. Science, technology and the future of small autonomous drones. Nature 521: 460-466. </t>
  </si>
  <si>
    <t>Unmanned aerial vehicles in forestry – reaching for a new perspective</t>
  </si>
  <si>
    <t>Hartley, R.</t>
  </si>
  <si>
    <t>Hartley, R. 2017. Unmanned aerial vehicles in forestry – reaching for a new perspective. New Zealand Journal of Forestry 62: 31-39.</t>
  </si>
  <si>
    <t>Proceedings of the NOAA UAS Symposium</t>
  </si>
  <si>
    <t>Proceedings</t>
  </si>
  <si>
    <t>NMFS</t>
  </si>
  <si>
    <t>NMFS. 2016. Proceedings of the NOAA UAS Symposium, October 25-27, 2016; Southwest Fisheries Science Center, La Jolla, CA.</t>
  </si>
  <si>
    <t>Editors</t>
  </si>
  <si>
    <t>Unmanned aerial vehicles for environmental applications</t>
  </si>
  <si>
    <t>Current Practices in UAS-based Environmental Monitoring</t>
  </si>
  <si>
    <t>Tmušić, G., S. Manfreda, H. Aasen, M.R. James, G. Gonçalves, E. Ben-Dor, A. Brook, M. Polinova, J.J. Arranz, J. Mészáros, R. Zhuang, K. Johansen, Y. Malbeteau, I.P. de Lima, C. Davids, S. Herban, and M.F. McCabe</t>
  </si>
  <si>
    <t>review, regulations, sensors, platforms, best practices, data collection, data interpretation, data analysis</t>
  </si>
  <si>
    <t>Testing unmanned aircraft systems for salmon spawning surveys</t>
  </si>
  <si>
    <t>FACETS</t>
  </si>
  <si>
    <t>Groves, P.A., B. Alcorn, M.M. Wiest, J.M. Maselko, and W.P. Connor</t>
  </si>
  <si>
    <t>Groves, P.A., B. Alcorn, M.M. Wiest, J.M. Maselko, and W.P. Connor. 2016. Testing unmanned aircraft systems for salmon spawning surveys. FACETS 1: 187–204.</t>
  </si>
  <si>
    <t>a) quadcopter
b) hexacopter</t>
  </si>
  <si>
    <t>a) Aeryon Scout
b) Mikrokopter</t>
  </si>
  <si>
    <t>GoPro model 3+ video camera</t>
  </si>
  <si>
    <t>UAS Data Acquisition Protocol for Marine Habitat Mapping: An Accuracy Assessment Study</t>
  </si>
  <si>
    <t>Doukari, M. and K. Topouzelis</t>
  </si>
  <si>
    <t>Doukari, M. and K. Topouzelis. 2020. UAS Data Acquisition Protocol for Marine Habitat Mapping: An Accuracy Assessment Study. International Archives of the Photogrammetry, Remote Sensing and Spatial Information Sciences, Volume XLIII-B3-2020, 2020 XXIV ISPRS Congress.</t>
  </si>
  <si>
    <t>best practices, flight planning</t>
  </si>
  <si>
    <t>The NOAH Project: Giving a Chance to Threatened Species in Africa with UAVs</t>
  </si>
  <si>
    <t>Olivares-Mendez, M.A., T.F. Bissyande, K. Somasundar, J. Klein, H. Voos, and Y. Le Traon</t>
  </si>
  <si>
    <t xml:space="preserve">Olivares-Mendez, M.A., T.F. Bissyande, K. Somasundar, J. Klein, H. Voos, and Y. Le Traon. 2014. The NOAH Project: Giving a Chance to Threatened Species in Africa with UAVs. Pages 198-208 in T.F. Bissyandé and G. van Stam, eds. e- Infrastructure and e-Services for Developing Countries. 5th International Conference, AFRICOMM 2013, Blantyre, Malawi, November 25-27, 2013. Lecture Notes of the Institute for Computer Sciences, Social Informatics and Telecommunications Engineering, Vol 135. Springer, New York. </t>
  </si>
  <si>
    <t>review, poaching, species monitoring</t>
  </si>
  <si>
    <t>Mapping orangutan habitat and agricultural areas using Landsat OLI imagery augmented with unmanned aircraft system aerial photography</t>
  </si>
  <si>
    <t>Szantoi, Z., S.E. Smith, G. Strona, L.P. Koh, and S.A. Wich</t>
  </si>
  <si>
    <t>Szantoi, Z., S.E. Smith, G. Strona, L.P. Koh, and S.A. Wich. 2017. Mapping orangutan habitat and agricultural areas using Landsat OLI imagery augmented with unmanned aircraft system aerial photography. International Journal of Remote Sensing 38: 2231–2245.</t>
  </si>
  <si>
    <t>Canon S100</t>
  </si>
  <si>
    <t>Hornbill Survey Skywalker</t>
  </si>
  <si>
    <t>Development of Pattern Recognition Algorithm for Automatic Bird Detection from Unmanned Aerial Vehicle Imagery</t>
  </si>
  <si>
    <t>Abd-Elrahman, A., L. Pearlstine, and F. Percival</t>
  </si>
  <si>
    <t>Surveying and Land Information Science</t>
  </si>
  <si>
    <t>Abd-Elrahman, A., L. Pearlstine, and F. Percival. 2005. Development of Pattern Recognition Algorithm for Automatic Bird Detection from Unmanned Aerial Vehicle Imagery. Surveying and Land Information Science 65: 37-45.</t>
  </si>
  <si>
    <t>Aircraft Operations Center Policy 220-1-5 Unmanned Aircraft Systems (UAS) Operations</t>
  </si>
  <si>
    <t>Policy document</t>
  </si>
  <si>
    <t>NOAA. 2019. Aircraft Operations Center Policy 220-1-5  Unmanned Aircraft Systems (UAS) Operations. Version 7. Office of Marine and Aviation Operations. December 5.</t>
  </si>
  <si>
    <t>Hyperspectral Imaging: A Review on UAV-Based Sensors, Data Processing and Applications for Agriculture and Forestry</t>
  </si>
  <si>
    <t>Adão, T., J. Hruška, L. Pádua, J. Bessa, E. Peres, R. Morais, and J.J. Sousa</t>
  </si>
  <si>
    <t>review, sensors</t>
  </si>
  <si>
    <t>Overcoming the challenges of studying conservation physiology in large whales: a review of available methods</t>
  </si>
  <si>
    <t>Hunt, K.E., M.J. Moore, R.M. Rolland, N.M. Kellar, A.J. Hall, J. Kershaw, S.A. Raverty, C.E. Davis, L.C. Yeates, D.A. Fauquier, T.K. Rowles, and S.D. Kraus</t>
  </si>
  <si>
    <t>review, physiology, health</t>
  </si>
  <si>
    <t>The impact of number and spatial distribution of GCPs on the positional accuracy of geospatial
products derived from low-cost UASs</t>
  </si>
  <si>
    <t>Rangel, J.M.G., G.R. Gonçalves, and J.A. Pérez</t>
  </si>
  <si>
    <t>mission planning, data analysis</t>
  </si>
  <si>
    <t>ground vs aerial surveys, abundance, focal group follows, Australia</t>
  </si>
  <si>
    <t>Olympus E-PM1</t>
  </si>
  <si>
    <t>UAV S500</t>
  </si>
  <si>
    <t>Laborie, J., F. Christiansen, K. Beedholm, P.T. Madsen, and K. Heerah</t>
  </si>
  <si>
    <t>DJI Mavic 2 ZOOM</t>
  </si>
  <si>
    <t>DJI camera</t>
  </si>
  <si>
    <t>DJI 20-MP camera</t>
  </si>
  <si>
    <t>DJI 12.4-MP camera</t>
  </si>
  <si>
    <t>DJI camera, FLIR MSX (multispectral dynamic imaging)</t>
  </si>
  <si>
    <t>DJI 21-MP camera</t>
  </si>
  <si>
    <t>Image Analysis of a Sea Turtle Nesting Beach Using Unmanned Aerial Vehicles (UAVs)</t>
  </si>
  <si>
    <t>Flores, J.G.E., S. Sandoval, and I. Sosa-Cornejo</t>
  </si>
  <si>
    <t>Parrot ANAFI</t>
  </si>
  <si>
    <t>59 bird species</t>
  </si>
  <si>
    <t>24 bird species</t>
  </si>
  <si>
    <t>review, human-wildlife conflict, poaching</t>
  </si>
  <si>
    <t>review, wildlife monitoring, sensors, platforms, cost, accuracy</t>
  </si>
  <si>
    <t>Delparte, D.M., K. Bly, T. Stone, S. Olimb, M. Kinsey, M. Belt, and T. Calton</t>
  </si>
  <si>
    <t>sUAS for Wildlife Conservation - Assessing Habitat Quality for the Endangered Black-footed Ferret</t>
  </si>
  <si>
    <t>Topcon Sirius Pro</t>
  </si>
  <si>
    <t>16-MP Panasonic DMC-GX1 camera</t>
  </si>
  <si>
    <t>Mustelidae, Sciuridae</t>
  </si>
  <si>
    <t>Book chapter (do not have pdf)</t>
  </si>
  <si>
    <t>UAS for Nature Conservation - Monitoring Invasive Species</t>
  </si>
  <si>
    <t>Mullerova, J.</t>
  </si>
  <si>
    <t>Small Unmanned Aerial Systems (sUAS) and Structure from Motion for Identifying, Documenting, and Monitoring Cultural and Natural Resources</t>
  </si>
  <si>
    <t>Madden, M., T. Jordan, S. Bernardes, C. Goetcheus, K. Olson, and D. Cotton</t>
  </si>
  <si>
    <t>Flying UAVs in Constrained Environments: Best Practices for Flying within Complex Forest Canopies</t>
  </si>
  <si>
    <t>Sivanpillai, R., G.K. Brown, and B.S. Gellis</t>
  </si>
  <si>
    <t>Applications of Small Unmanned Aircraft Systems: Best Practices and Case Studies</t>
  </si>
  <si>
    <t>Sharma, J.B. 2019. Applications of Small Unmanned Aircraft Systems: Best Practices and Case Studies. CRC Press, Boca Raton, FL.</t>
  </si>
  <si>
    <t>Unmanned Aerial Remote Sensing: UAS for Environmental Applications</t>
  </si>
  <si>
    <t>Green, D.R., B.J. Gregory, and A.R. Karachak, eds.</t>
  </si>
  <si>
    <t>Sharma, J.B., ed.</t>
  </si>
  <si>
    <t>Book (pdf of TOC)</t>
  </si>
  <si>
    <t>Turner, R.L.</t>
  </si>
  <si>
    <t>Evaluation of a Small Unmanned Aircraft System (sUAS) for Big Game Survey</t>
  </si>
  <si>
    <t>Samiappan, S., G. Turnage, L. Hathcock, L. Casagrande, P. Stinson, and R. Moorhead</t>
  </si>
  <si>
    <t>Phragmites australis</t>
  </si>
  <si>
    <t>Wilson, S.J., R.W. Hedley, M.M. Rahman, and E.M. Bayne. 2021. Use of an unmanned aerial vehicle and sound localization to determine bird microhabitat. Journal of Unmanned Vehicle Systems 9: 59–66. dx.doi.org/10.1139/juvs-2020-0021.</t>
  </si>
  <si>
    <t>Hill, D.J., C. Tarasoff, G.E. Whitworth, J. Baron, J.L. Bradshaw, asnd J.S. Church</t>
  </si>
  <si>
    <t>Invasive species</t>
  </si>
  <si>
    <t>invasive species</t>
  </si>
  <si>
    <t>Drone-Monitoring: Improving the Detectability of Threatened Marine Megafauna</t>
  </si>
  <si>
    <t>Barreto, J., L. Cajaíba, J.B. Teixeira, L. Nascimento, A. Giacomo, N. Barcelos, T. Fettermann, and A. Martins</t>
  </si>
  <si>
    <t>birds, fish, marine mammals, reptiles</t>
  </si>
  <si>
    <t>DJI Mavic 2 Zoom</t>
  </si>
  <si>
    <t>Martin, J., H.H. Edwards, M.A. Burgess, H.F. Percival, D.E. Fagan, B.E. Gardner, J.G. Ortega-Ortiz, P.G. Ifju, B.S. Evers, and T.J. Rambo</t>
  </si>
  <si>
    <t>Estimating Distribution of Hidden Objects with Drones: From Tennis Balls to Manatees</t>
  </si>
  <si>
    <t>detection, distribution</t>
  </si>
  <si>
    <t>Nova 2.1</t>
  </si>
  <si>
    <t>10-MP Olympus E-420 camera</t>
  </si>
  <si>
    <t>Autonomous UAV-based Insect Monitoring</t>
  </si>
  <si>
    <t>Fahrentrapp, J., P. Roosjen, L. Kooistra, D.R. Green, and B.J. Gregory</t>
  </si>
  <si>
    <t>Green, D.R., B.J. Gregory, and A.R. Karachak, eds. 2021. Unmanned Aerial Remote Sensing: UAS for Environmental Applications. CRC Press, Boca Raton, FL.</t>
  </si>
  <si>
    <t>Invertebrates</t>
  </si>
  <si>
    <t>DJI Inspire 1, Parrot Bebop 2, DJI Spark, DJI Mavic 1, DJI Mavic 2 Pro, DJI Mavic Zoom</t>
  </si>
  <si>
    <t>Up in the air: drone images reveal underestimation of entanglement rates in large rorqual whales</t>
  </si>
  <si>
    <t>Ramp, C., D. Gaspard, K. Gavrilchuk, M. Unger, A. Schleimer, J. Delarue, S. Landry, and R. Sears</t>
  </si>
  <si>
    <t>DJI Phantom 4 Pro
DJI Inspire 2</t>
  </si>
  <si>
    <t>20-MP camera
X5S camera</t>
  </si>
  <si>
    <t>Bhatnagar, S., L. Gill, S. Regan, S. Waldren, and B. Ghosh</t>
  </si>
  <si>
    <t>A nested drone-satellite approach to monitoring the ecological conditions of wetlands</t>
  </si>
  <si>
    <t>Bhatnagar, S., L. Gill, S. Regan, S. Waldren, and B. Ghosh. 2021. A nested drone-satellite approach to monitoring the ecological conditions of wetlands. ISPRS Journal of Photogrammetry and Remote Sensing 174: 151–165.</t>
  </si>
  <si>
    <t>Automated detection of wildlife using drones: Synthesis, opportunities and constraints</t>
  </si>
  <si>
    <t>Corcoran, E., M. Winsen, A. Sudholz, and G. Hamilton</t>
  </si>
  <si>
    <t>review, machine learning, species detection</t>
  </si>
  <si>
    <t>Modelling wildlife species abundance using automated detections from drone surveillance</t>
  </si>
  <si>
    <t>23rd International Congress on Modeling and Simulation</t>
  </si>
  <si>
    <t>machine learning, species detection</t>
  </si>
  <si>
    <t>Un‑crewed aerial vehicle population survey of three sympatrically breeding seabird species at Signy Island, South Orkney Islands</t>
  </si>
  <si>
    <t>Dunn, M.J, S. Adlard, A.P. Taylor, A.G. Wood, P.N. Trathan, and N. Ratcliffe</t>
  </si>
  <si>
    <t>Spheniscidae, Phalacrocoracidae</t>
  </si>
  <si>
    <t>Turkey Vulture Responses to Approach By Two Unmanned Aerial Systems in a landfill: A Preliminary Study</t>
  </si>
  <si>
    <t>Pfeiffer, M.B., B.F. Blackwell, T.W. Seamans, B.N. Buckingham, E. Fernandez-Juricic, and T.L. DeVault</t>
  </si>
  <si>
    <t>North American Bird Strike Conference</t>
  </si>
  <si>
    <t>Report/Book/
Conference</t>
  </si>
  <si>
    <t>fixed-wing &amp; ornithopter</t>
  </si>
  <si>
    <t>Cathartidae</t>
  </si>
  <si>
    <t>Fiola, M.-L., M. Allard, S. Gagnon, F. Chambon, L. Ruscitti, and P. Molina</t>
  </si>
  <si>
    <t>Lasers, Drones and Speakers: The Testing of Bird Control Tools</t>
  </si>
  <si>
    <t>Rofalcon</t>
  </si>
  <si>
    <t xml:space="preserve">Cicoria, J. </t>
  </si>
  <si>
    <t>Efficacy of Robotic Falcons as a Bird Strike Reduction Tool at Major International Airports</t>
  </si>
  <si>
    <t>Robird</t>
  </si>
  <si>
    <t>Ramesh, T., R. Kalle, and C.T. Downs</t>
  </si>
  <si>
    <t>Amphibians</t>
  </si>
  <si>
    <t>Dufresnes, C., J. Golay, J. Schuerch, T. Dejean, and S. Dubey</t>
  </si>
  <si>
    <t>Ranidae</t>
  </si>
  <si>
    <t>Drones Minimize Antarctic Predator Responses Relative to Ground Survey Methods: An Appeal for Context in Policy Advice</t>
  </si>
  <si>
    <t>Krause, D.J., J.T. Hinke, M.E. Goebel, and W.L. Perryman</t>
  </si>
  <si>
    <t>octocopter,
quadcopter</t>
  </si>
  <si>
    <t>Olympus E-PM2 camera</t>
  </si>
  <si>
    <t>review, disturbance, behavior, health, noise, acoustic effects</t>
  </si>
  <si>
    <t>Drone/sUAS Database for Wildlife Research, Management, and Conservation</t>
  </si>
  <si>
    <t>Drones and marine mammals in Svalbard, Norway</t>
  </si>
  <si>
    <t>Palomino-González, A., K.M. Kovacs, C. Lydersen, R.A. Ims, and A.D. Lowther</t>
  </si>
  <si>
    <t>Anatidae, Ursidae</t>
  </si>
  <si>
    <t>DJI Inspire 2, DJI Phantom 4, DJI Mavic Air</t>
  </si>
  <si>
    <t>Preston, T.M., M.L. Wildhaber, N.S. Green, J.L. Albers, and G.P. Debenedetto</t>
  </si>
  <si>
    <t>Enumerating White‐Tailed Deer Using Unmanned Aerial Vehicles</t>
  </si>
  <si>
    <t>FLIR Vue Pro‐R thermal camera</t>
  </si>
  <si>
    <t>Unmanned Aerial Vehicle Technology Proves an Effective and Efficient Technique for Identifying Critical Native Fish Habitat</t>
  </si>
  <si>
    <t>North American Journal of Fisheries Management</t>
  </si>
  <si>
    <t>Cyprinidae</t>
  </si>
  <si>
    <t>Zbyryt, A., Ł. Dylewski, F. Morelli, T.H. Sparks, and P. Tryjanowski</t>
  </si>
  <si>
    <t>Acta Ornithologica</t>
  </si>
  <si>
    <t>Ciconiidae</t>
  </si>
  <si>
    <t>PW-ZOOM, CryoWing</t>
  </si>
  <si>
    <t>Canon 700D, Nikon D5300, Nikon D5100, ICI 7640 LWIR camera</t>
  </si>
  <si>
    <t>Going Batty: The Challenges and Opportunities of Using Drones to Monitor the Behaviour and Habitat Use of Rays</t>
  </si>
  <si>
    <t>Oleksyn, S., L. Tosetto, V. Raoult, K.E. Joyce, and J.E. Williamson</t>
  </si>
  <si>
    <t>Ears in the Sky: Potential of Drones for the Bioacoustic Monitoring of Birds and Bats</t>
  </si>
  <si>
    <t>Michez, A., S. Broset, and P. Lejeune</t>
  </si>
  <si>
    <t>Evaluating Alternative Flight Plans in Thermal Drone Wildlife Surveys—Simulation Study</t>
  </si>
  <si>
    <t>Witczuk, J. and S. Pagacz</t>
  </si>
  <si>
    <t>Joyce, K.E., K. Anderson, and R.E. Bartolo</t>
  </si>
  <si>
    <t>Of Course We Fly Unmanned—We’re Women!</t>
  </si>
  <si>
    <t>Editorial</t>
  </si>
  <si>
    <t>Joyce, K.E., K. Anderson, and R.E. Bartolo. 2021. Of Course We Fly Unmanned—We’re Women! Drones 5, 21. https://doi.org/10.3390/drones5010021.</t>
  </si>
  <si>
    <t>terminology</t>
  </si>
  <si>
    <t>Oleksyn, S., L. Tosetto, V. Raoult, K.E. Joyce, and J.E. Williamson. 2021. Going Batty: The Challenges and Opportunities of Using Drones to Monitor the Behaviour and Habitat Use of Rays. Drones 5, 12. https://doi.org/10.3390/drones5010012.</t>
  </si>
  <si>
    <t>Michez, A., S. Broset, and P. Lejeune. 2021. Ears in the Sky: Potential of Drones for the Bioacoustic Monitoring of Birds and Bats. Drones 5, 9. https://doi.org/10.3390/drones5010009.</t>
  </si>
  <si>
    <t xml:space="preserve">Witczuk, J. and S. Pagacz. 2021. Evaluating Alternative Flight Plans in Thermal Drone Wildlife Surveys—Simulation Study. Remote Sensing 13, 1102. https://doi.org/10.3390/rs13061102. </t>
  </si>
  <si>
    <t>Disturbance, noise, behavior, best practices, regulations</t>
  </si>
  <si>
    <t>hypothetical ungulates</t>
  </si>
  <si>
    <t>Real-time Drone Surveillance and Population Estimation of Marine Animals From Aerial Imagery</t>
  </si>
  <si>
    <t>Tagliafico, A., P.A. Butcher, A.P. Colefax, G.F. Clark, and B.P. Kelaher</t>
  </si>
  <si>
    <t>Rhinobatidae</t>
  </si>
  <si>
    <t>Quadcopter - tilting</t>
  </si>
  <si>
    <t>Quadcopter; 
Fixed-wing</t>
  </si>
  <si>
    <t>Quadcopter; 
fixed-wing</t>
  </si>
  <si>
    <t>Quadcopter;  hexacopter</t>
  </si>
  <si>
    <t>Bird damage management in vineyards: Comparing efficacy of a bird psychology-incorporated unmanned aerial vehicle system with netting and visual scaring</t>
  </si>
  <si>
    <t>Wang, Z., D. Fahey, A. Lucas, A.S. Griffin, G. Chamitoff, and K.C. Wong</t>
  </si>
  <si>
    <t xml:space="preserve">Meliphagidae, Sturnidae, Zosteropidae
</t>
  </si>
  <si>
    <t>21 000 birds in 4.5 h: efficient large-scale seabird detection with machine learning</t>
  </si>
  <si>
    <t>Kellenberger, B., T. Veen, E. Folmer, and D. Tuia</t>
  </si>
  <si>
    <t>Intelligent UAVs for Pest Bird Control in Vineyards</t>
  </si>
  <si>
    <t>Wang, Z.</t>
  </si>
  <si>
    <t>Wang, Z. 2021. Intelligent UAVs for Pest Bird Control in Vineyards. Dissertation, University of Sydney, Australia.</t>
  </si>
  <si>
    <t xml:space="preserve">Cacatuidae, Corvidae, Meliphagidae, Sturnidae, Zosteropidae
</t>
  </si>
  <si>
    <t>review, platforms, data analysis, sensors</t>
  </si>
  <si>
    <t>Fritsch, C.J. and C.T. Downs</t>
  </si>
  <si>
    <t>Evaluation of low-cost consumer-grade UAVs for conducting comprehensive high-frequency population censuses of hippopotamus populations</t>
  </si>
  <si>
    <t>Conservation Science and Practice</t>
  </si>
  <si>
    <t>Fritsch, C.J. and C.T. Downs. 2020. Evaluation of low-cost consumer-grade UAVs for conducting comprehensive high-frequency population censuses of hippopotamus populations. Conservation Science and Practice https://doi.org/10.1111/csp2.281.</t>
  </si>
  <si>
    <t>Inman, V.L., R.T. Kingsford, M.J. Chase, and K.E.A. Leggett</t>
  </si>
  <si>
    <t>Use of sUAS/UAS to Cost Effectively Monitor Eagle Nesting</t>
  </si>
  <si>
    <t>Z30 Enterprise camera</t>
  </si>
  <si>
    <t>A more precise way to localize animals using drones</t>
  </si>
  <si>
    <t>Hui, N.T., E.K. Lo, J.B. Moss, G.P. Gerber, M.E. Welch, R. Kastner, and C. Schurgers</t>
  </si>
  <si>
    <t>Journal of Field Robotics</t>
  </si>
  <si>
    <t>Drone-based thermal remote sensing provides an effective new tool for monitoring the abundance of roosting fruit bats</t>
  </si>
  <si>
    <t>McCarthy, E.D., J.M. Martin, M.M. Boer, and J.A. Welbergen</t>
  </si>
  <si>
    <t>DJI Inspire 1 Ver 2.0</t>
  </si>
  <si>
    <t>Pteropodidae</t>
  </si>
  <si>
    <t>Potential of unmanned aerial sampling for monitoring insect populations in rice fields</t>
  </si>
  <si>
    <t>Kim, H.G., J.-S. Park, and D.-H. Lee</t>
  </si>
  <si>
    <t>Florida Entomologist</t>
  </si>
  <si>
    <t>Kim, H.G., J.-S. Park, and D.-H. Lee. 2018. Potential of unmanned aerial sampling for monitoring insect populations in rice fields. Florida Entomologist 101: 330-334.</t>
  </si>
  <si>
    <t>Numerous species of insects</t>
  </si>
  <si>
    <t>Jagielski, P.M., C.J. Dey, H.G. Gilchrist, E.S. Richardson, and C.A.D. Semeniuk</t>
  </si>
  <si>
    <t>Polar bear foraging on common eider eggs: estimating the energetic consequences of a climate-mediated behavioural shift</t>
  </si>
  <si>
    <t>Jagielski, P.M., C.J. Dey, H.G. Gilchrist, E.S. Richardson, and C.A.D. Semeniuk. 2021. Polar bear foraging on common eider eggs: estimating the energetic consequences of a climate-mediated behavioural shift. Animal Behaviour Animal Behaviour 171. doi.org/10.1016/j.anbehav.2020.11.009.</t>
  </si>
  <si>
    <t>DJI Phantom 3 Pro and 4 Pro</t>
  </si>
  <si>
    <t>Ursidae, Anatidae</t>
  </si>
  <si>
    <t>Frontiers in Plant Science</t>
  </si>
  <si>
    <t>Mapping the Flowering of an Invasive Plant Using Unmanned Aerial Vehicles: Is There Potential for Biocontrol Monitoring?</t>
  </si>
  <si>
    <t>de Sá, N.C., P. Castro, S. Carvalho, E. Marchante, F.A. López-Núñez, and H. Marchante</t>
  </si>
  <si>
    <t>Acacia longifolia</t>
  </si>
  <si>
    <t>RGB and CIR Cannon IXUS/ELPH
cameras</t>
  </si>
  <si>
    <t>An Automated Method for Mapping Giant Kelp Canopy Dynamics from UAV</t>
  </si>
  <si>
    <t>Cavanaugh, K.C., K.C. Cavanaugh, T.W. Bell, and E.G. Hockridge</t>
  </si>
  <si>
    <t>Frontiers in Environmental Science</t>
  </si>
  <si>
    <t xml:space="preserve">a) DJI Matrice 100;
 mounted on a DJI
b) DJI Matrice 200 </t>
  </si>
  <si>
    <t>a) MicaSense RedEdge sensor;
b) MicaSense Altum sensor</t>
  </si>
  <si>
    <t>Small Unmanned Aerial Vehicle System for Wildlife Radio Collar Tracking</t>
  </si>
  <si>
    <t>dos Santos, G.A.M., Z. Barnes, E. Lo, B. Ritoper, L. Nishizaki, X. Tejeda, A. Ke, H. Lin, C. Schurgers, A. Lin, and R. Kastner</t>
  </si>
  <si>
    <t>2014 IEEE 11th International Conference on Mobile Ad Hoc and Sensor Systems</t>
  </si>
  <si>
    <t>SPOTLIGHT: Unmanned Aircraft Systems for Wildlife Damage Management</t>
  </si>
  <si>
    <t>crop damage, human-wildlife conflict</t>
  </si>
  <si>
    <t>Using Unmanned Aerial Vehicles for Bird Harassment on Fish Ponds</t>
  </si>
  <si>
    <t>Rhoades, C.A., P.J. Allen, and D.T. King</t>
  </si>
  <si>
    <t>DJI Phantom II Vision Plus</t>
  </si>
  <si>
    <t>Hot stuff in the bushes: Thermal imagers and the detection of burrows in vegetated sites</t>
  </si>
  <si>
    <t>Cox, T.E., R. Matthews, G. Halverson, and S. Morris</t>
  </si>
  <si>
    <t>DJI Inspire 1; DJI S1000+; DJI Matrice 600</t>
  </si>
  <si>
    <t>FLIR Zenmuse XT 640; Jenoptik VarioCAM HD; Sierra-Olympic VayuHD</t>
  </si>
  <si>
    <t>Identifying optimal wavelengths to maximise the detection rates of marine fauna from aerial surveys</t>
  </si>
  <si>
    <t>Colefax, A.P., B.P. Kelaher, A.J. Walsh, C.R. Purcell,
D.E. Pagendam, D. Cagnazzi, and P.A. Butcher</t>
  </si>
  <si>
    <t>Colefax, A.P., B.P. Kelaher, A.J. Walsh, C.R. Purcell,
D.E. Pagendam, D. Cagnazzi, and P.A. Butcher. 2021. Identifying optimal wavelengths to maximise the detection rates of marine fauna from aerial surveys. Biological Conservation https://doi.org/10.1016/j.biocon.2021.109102.</t>
  </si>
  <si>
    <t>fish, marine mammals</t>
  </si>
  <si>
    <t>Lamnidae, Carcharhinidae</t>
  </si>
  <si>
    <t>Lamnidae, Balaenopteridae</t>
  </si>
  <si>
    <t>Lamnidae, Balaenopteridae, Physeteridae</t>
  </si>
  <si>
    <t>Lamnidae, Delphinidae, Rhinopteridae, Myliobatidae, Rhinobatidae, Carangidae</t>
  </si>
  <si>
    <t>Specim FX10 hyperspectral pushbroom sensor</t>
  </si>
  <si>
    <t>DJI Matrice M600</t>
  </si>
  <si>
    <t>Bycroft, R., J.X. Leon, and D. Schoeman</t>
  </si>
  <si>
    <t>Comparing random forests and convoluted neural networks for mapping ghost crab burrows using imagery from an unmanned aerial vehicle</t>
  </si>
  <si>
    <t>Bycroft, R., J.X. Leon, and D. Schoeman. 2019. Comparing random forests and convoluted neural networks for mapping ghost crab burrows using imagery from an unmanned aerial vehicle. Estuarine, Coastal and Shelf Science 224: 84–93.</t>
  </si>
  <si>
    <t>12-MP X3 camera</t>
  </si>
  <si>
    <t>Decoration Increases the Conspicuousness of Raptor Nests</t>
  </si>
  <si>
    <t>Canal, D., M. Mulero-Pázmány, J.J. Negro, and F. Sergio</t>
  </si>
  <si>
    <t>16-MP Sony Nex5 camera</t>
  </si>
  <si>
    <t>Not stated</t>
  </si>
  <si>
    <t>Assessing UAV Platform Types and Optical Sensor Specifications</t>
  </si>
  <si>
    <t>Altena, B. and T. Goedeme</t>
  </si>
  <si>
    <t>Altena, B. and T. Goedeme. 2014. Assessing UAV Platform Types and Optical Sensor Specifications. ISPRS Technical Commission V Symposium, June 23-25, 2014, Riva del Garda, Italy. ISPRS Annals of the Photogrammetry, Remote Sensing and Spatial Information Sciences, Volume II-5: 17-24.</t>
  </si>
  <si>
    <t>Trimble Gatewing UX5; Microdrone MD4-1000</t>
  </si>
  <si>
    <t>fixed-wing; quadcopter</t>
  </si>
  <si>
    <t>16-MP camera; 24-MP camera</t>
  </si>
  <si>
    <t>Four-Band Thermal Mosaicking: A New Method to Process Infrared Thermal Imagery of Urban Landscapes from UAV Flights</t>
  </si>
  <si>
    <t>Yang, Y. and X. Lee</t>
  </si>
  <si>
    <t>FLIR DUO R dual-sensor RGB/thermal camera</t>
  </si>
  <si>
    <t>Lieber, L., R. Langrock, and W.A.M. Nimmo-Smith</t>
  </si>
  <si>
    <t>A bird’s-eye view on turbulence: seabird foraging associations with evolving surface flow features</t>
  </si>
  <si>
    <t>Lieber, L., R. Langrock, and W.A.M. Nimmo-Smith. 2021. A bird’s-eye view on turbulence: seabird foraging associations with evolving surface flow features. Proceedings of the Royal Society B 288: 20210592. https://doi.org/10.1098/rspb.2021.0592.</t>
  </si>
  <si>
    <t>Northern Ireland</t>
  </si>
  <si>
    <t>Detecting, counting and following the giants of the sea: a review of monitoring methods for aquatic megavertebrates in the Caribbean</t>
  </si>
  <si>
    <t>Castelblanco-Martınez, D.N., M.P. Blanco-Parra, P. Charruau, B. Prezas, I. Zamora-Vilchis, and C.A. Nino-Torres</t>
  </si>
  <si>
    <t>Castelblanco-Martınez, D.N., M.P. Blanco-Parra, P. Charruau, B. Prezas, I. Zamora-Vilchis, and C.A. Nino-Torres. 2019. Detecting, counting and following the giants of the sea: a review of monitoring methods for aquatic megavertebrates in the Caribbean. Wildlife Research https://doi.org/10.1071/WR19008.</t>
  </si>
  <si>
    <t>See publication for species</t>
  </si>
  <si>
    <t>Sirenews</t>
  </si>
  <si>
    <t>Small drones: a tool to study, monitor, and manage free-ranging Antillean manatees in Belize and Mexico</t>
  </si>
  <si>
    <t>Harkness, P. and K.R. Sprogis</t>
  </si>
  <si>
    <t>Silver gull harassment of humpback whales in Exmouth Gulf, Western Australia</t>
  </si>
  <si>
    <t xml:space="preserve">Harkness, P. and K.R. Sprogis. 2020. Silver gull harassment of humpback whales in Exmouth Gulf, Western Australia. Marine and Freshwater Research https://doi.org/10.1071/MF20129. </t>
  </si>
  <si>
    <t>Laridae, Balaenopteridae</t>
  </si>
  <si>
    <t>species interactions, disturbance, Australia</t>
  </si>
  <si>
    <t>Drones, Gulls and Urbanity: Interaction between New Technologies and Human Subsidized Species in Coastal Areas</t>
  </si>
  <si>
    <t>Frixione, M.G. and C. Salvadeo</t>
  </si>
  <si>
    <t>Scarton, F., A. Luchetta, E. Molin, A. Sartori, and R.G. Valle</t>
  </si>
  <si>
    <t>UAV to Inform Restoration: A Case Study From a California Tidal Marsh</t>
  </si>
  <si>
    <t>Haskins, J., C. Endris, A.S. Thomsen, F. Gerbl, M.C. Fountain, and K. Wasson</t>
  </si>
  <si>
    <t>Event 38 Unmanned Systems E384</t>
  </si>
  <si>
    <t>Canon SX260 HS 12-MP camera</t>
  </si>
  <si>
    <t>Gallego, D. and J.H. Sarasola</t>
  </si>
  <si>
    <t>Using drones to reduce human disturbance while monitoring breeding status of an endangered raptor</t>
  </si>
  <si>
    <t xml:space="preserve">Gallego, D. and J.H. Sarasola. 2021. Using drones to reduce human disturbance while monitoring breeding status of an endangered raptor. Remote Sensing in Ecology and Conservation https://doi.org/10.1002/rse2.206. </t>
  </si>
  <si>
    <t>A Novel Method for Using Small Unoccupied Aerial Vehicles to Survey Wildlife Species and Model Their Density Distribution</t>
  </si>
  <si>
    <t>Evaluating new technology for biodiversity monitoring: Are drone surveys biased?</t>
  </si>
  <si>
    <t>Corcoran, E., S. Denman, and G. Hamilton. 2021. Evaluating new technology for biodiversity monitoring: Are drone surveys biased? Ecology and Evolution  https://doi.org/10.1002/ece3.7518.</t>
  </si>
  <si>
    <t>Cleguer, C., N. Kelly, J. Tyne, M. Wieser, D. Peel, and
A. Hodgson. 2021. A Novel Method for Using Small Unoccupied Aerial Vehicles to Survey Wildlife Species and Model Their Density Distribution. Frontiers in Marine Science  https://doi.org/10.3389/fmars.2021.640338.</t>
  </si>
  <si>
    <t>FLIR Tau 2 640</t>
  </si>
  <si>
    <t>Sandbrook, C., D. Clark, T. Toivonen, T. Simlai, S. O'Donnell, J. Cobbe, and W. Adams</t>
  </si>
  <si>
    <t>Principles for the socially responsible use of conservation monitoring technology and data</t>
  </si>
  <si>
    <t>Sandbrook, C., D. Clark, T. Toivonen, T. Simlai, S. O'Donnell, J. Cobbe, and W. Adams. 2021. Principles for the socially responsible use of conservation monitoring technology and data. Conservation Science and Practice https://doi.org/10.1111/csp2.374.</t>
  </si>
  <si>
    <t>NOAA Unmanned Systems Strategy: Maximizing Value for Science-based Mission Support</t>
  </si>
  <si>
    <t>Agency strategy</t>
  </si>
  <si>
    <t>National Oceanic and Atmospheric Administration. 2020. NOAA Unmanned Systems Strategy: Maximizing Value for Science-based Mission Support. Washington, DC. February.</t>
  </si>
  <si>
    <t>Applications, databases and open computer vision research from drone videos and images: a survey</t>
  </si>
  <si>
    <t>Akbari, Y., N. Almaadeed, S. Al‑maadeed, and O. Elharrouss</t>
  </si>
  <si>
    <t>Artificial Intelligence Review</t>
  </si>
  <si>
    <t>Evaluating New UAS Platform to Conduct High Priority Protected Species Research in Hawaii</t>
  </si>
  <si>
    <t>Bohlander, J.</t>
  </si>
  <si>
    <t>NOAA UAS News</t>
  </si>
  <si>
    <t>DJI Mavic Pro Government Edition</t>
  </si>
  <si>
    <t>species detection, population monitoring, Hawaii</t>
  </si>
  <si>
    <t xml:space="preserve">Laridae, Crocodylidae, Cheloniidae, </t>
  </si>
  <si>
    <t>Phocidae, Cheloniidae, Diomedeidae, Sulidae, Fregatidae, Laridae</t>
  </si>
  <si>
    <t>Lamnidae, Cheloniidae, Delphinidae, Mobulidae, Rhinobatidae</t>
  </si>
  <si>
    <t>Lamnidae, Carcharhinidae, Cheloniidae, Dasyatidae, Delphinidae, Mobulidae, Rhinobatidae</t>
  </si>
  <si>
    <t>Lamnidae, Carcharhinidae, Cheloniidae, Delphinidae, Mobulidae, Rhinobatidae</t>
  </si>
  <si>
    <t>Assessment of Disturbance to Hawaiian Monk Seals and Birds in the Northwestern Hawaiian Islands by the APH-22 Hexacopter</t>
  </si>
  <si>
    <t>Phocidae, Laridae, Fregatidae</t>
  </si>
  <si>
    <t>Machine learning to detect marine animals in UAV imagery: effect of morphology, spacing, behaviour and habitat</t>
  </si>
  <si>
    <t>Dujon, A.M., D. Ierodiaconou, J.J. Geeson, J.P.Y. Arnould, B.M. Allan, K.A. Katselidis, and G. Schofield</t>
  </si>
  <si>
    <t>Phocidae, Cheloniidae</t>
  </si>
  <si>
    <t>Otariidae, Cheloniidae, Sulidae</t>
  </si>
  <si>
    <t>DJI Phantom 4 Pro V2; DJI Phantom 3 Pro; Swellpro Splashdrone</t>
  </si>
  <si>
    <t>Applied Ecological Engineering</t>
  </si>
  <si>
    <t>Feasibility study of monitoring using UAV for egrets in Lake Izunuma</t>
  </si>
  <si>
    <t>Suzuki, T., Y. Takahashi, and T. Shimada</t>
  </si>
  <si>
    <t>Ecological Solutions and Evidence</t>
  </si>
  <si>
    <t>Using UAV-mounted thermal cameras to detect the presence of nesting nightjar in upland clear-fell: A case study in South Wales, UK</t>
  </si>
  <si>
    <t>Shewring, M.P. and J.O. Vafidis</t>
  </si>
  <si>
    <t>Caprimulgidae</t>
  </si>
  <si>
    <t>Ascending Technologies Falcon 8; DJI T600 Inspire 1</t>
  </si>
  <si>
    <t>Tau 640 thermal IR
camera; Zenmuse XT V2.0 FLIR uncooled thermal IR radiometric sensor</t>
  </si>
  <si>
    <t>Ascending Technologies Falcon 8; Microdrones GmbH MD 4 1000</t>
  </si>
  <si>
    <t>octocopter;
quadcopter</t>
  </si>
  <si>
    <t>Shewring, M.P. and J.O. Vafidis. 2021. Using UAV-mounted thermal cameras to detect the presence of nesting nightjar in upland clear-fell: A case study in South Wales, UK. Ecological Solutions and Evidence https://doi.org/10.1002/2688-8319.12052.</t>
  </si>
  <si>
    <t>Applications of digital imaging and analysis in seabird monitoring and research</t>
  </si>
  <si>
    <t>Edney, A.J. and M.J. Wood</t>
  </si>
  <si>
    <t>review, image analysis, disturbance</t>
  </si>
  <si>
    <t>seabirds</t>
  </si>
  <si>
    <t>NOAA Uncrewed Systems: Maximizing Value for Science-based Mission Support, Strategic Plan 2021-2025</t>
  </si>
  <si>
    <t>NOAA. 2021. NOAA Uncrewed Systems: Maximizing Value for Science-based Mission Support, Strategic Plan 2021-2025. U.S. Department of Commerce, Washington, DC. January 19.</t>
  </si>
  <si>
    <t>MĀUI63 Drone Created Specifically to HelpSave Endangered Dolphins from Extinction</t>
  </si>
  <si>
    <t>Dukowitz, Z.</t>
  </si>
  <si>
    <t>Dukowitz, Z.. 2021. MĀUI63 Drone Created Specifically to HelpSave Endangered Dolphins from Extinction. https://uavcoach.com/maui63-drone/. April 28.</t>
  </si>
  <si>
    <t>MAUI63</t>
  </si>
  <si>
    <t>fixed-wing/quadcopter</t>
  </si>
  <si>
    <t>Drones for Good: 25 Inspiring Examples of Drones Doing Good around the World [Updated for 2020]</t>
  </si>
  <si>
    <t>Perlman, A.</t>
  </si>
  <si>
    <t>Perlman, A. 2020. Drones for Good: 25 Inspiring Examples of Drones Doing Good around the World [Updated for 2020]. https://uavcoach.com/drones-for-good/. October 22.</t>
  </si>
  <si>
    <t>Evaluating Unmanned Aerial Systems for the Detection and Monitoring of Moose in Northeastern Minnesota</t>
  </si>
  <si>
    <t>McMahon, M.C., M.A. Ditmer, E.J. Isaac, S.A. Moore, and J.D. Forester</t>
  </si>
  <si>
    <t>moose, Alces alces</t>
  </si>
  <si>
    <t>FLIR Vue Pro 640</t>
  </si>
  <si>
    <t>Horning, N.</t>
  </si>
  <si>
    <t>McMahon, M.C., M.A. Ditmer, E.J. Isaac, S.A. Moore, and J.D. Forester. 2021. Evaluating Unmanned Aerial Systems for the Detection and Monitoring of Moose in Northeastern Minnesota. Wildlife Society Bulletin https://doi.org/10.1002/wsb.1167.</t>
  </si>
  <si>
    <t>Remotely piloted aircraft system applications in conservation and ecology</t>
  </si>
  <si>
    <t>Horning, N. 2018. Remotely piloted aircraft system applications in conservation and ecology. Remote Sensing in Ecology and Conservation  https://doi.org/10.1002/rse2.75.</t>
  </si>
  <si>
    <t>Assessing Unmanned Aerial Vehicles Equipped with Thermal Infrared to Locate and Capture White-tailed Deer Fawns</t>
  </si>
  <si>
    <t>Obermoller, T.R., A.S. Norton, E.S. Michel, and B.S. Haroldson</t>
  </si>
  <si>
    <t>Unpublished MN Dept. of Natural Resources Report</t>
  </si>
  <si>
    <t xml:space="preserve">Obermoller, T.R., A.S. Norton, E.S. Michel, and B.S. Haroldson. 2019. Assessing Unmanned Aerial Vehicles Equipped with Thermal Infrared to Locate and Capture White-tailed Deer Fawns. Unpublished MN Dept. of Natural Resources Report. https://files.dnr.state.mn.us/wildlife/research/summaries/2019/ungulates/2019ug002.pdf. </t>
  </si>
  <si>
    <t>DJI Matrice 210v2 RTK</t>
  </si>
  <si>
    <t>DJI Zenmuse XT-R thermal camera; DJI Zenmuse Z30 camera</t>
  </si>
  <si>
    <t>Sohn, E.</t>
  </si>
  <si>
    <t>Flight Plan: Drones can be high-tech helpers in the natural resource world, but they also pose potential threats to wild places and wildlife. The DNR is preparing for both scenarios</t>
  </si>
  <si>
    <t>Minnesota Conservation Volunteer Magazine</t>
  </si>
  <si>
    <t>Sohn, E. 2021. Flight Plan: Drones can be high-tech helpers in the natural resource world, but they also pose potential threats to wild places and wildlife. The DNR is preparing for both scenarios. Minnesota Conservation Volunteer Magazine May-June 2021.</t>
  </si>
  <si>
    <t>Unmanned Aerial Vehicles (UAVs) in environmental biology: a review</t>
  </si>
  <si>
    <t>Nowak, M.M., K. Dziób, and P. Bogawski</t>
  </si>
  <si>
    <t>European Journal of Ecology</t>
  </si>
  <si>
    <t xml:space="preserve">Nowak, M.M., K. Dziób, and P. Bogawski. 2018. Unmanned Aerial Vehicles (UAVs) in environmental biology: a review. European Journal of Ecology https://doi.org/10.2478/eje-2018-0012. </t>
  </si>
  <si>
    <t>A protocol for using drones to assist monitoring of large breeding bird colonies</t>
  </si>
  <si>
    <t>Lyons, M., K. Brandis, J. Wilshire, N. Murray, J. McCann, R. Kingsford, and C. Callaghan</t>
  </si>
  <si>
    <t>DJI Phantom 3 and 4 Pro</t>
  </si>
  <si>
    <t xml:space="preserve">Dunn, M.J, S. Adlard, A.P. Taylor, A.G. Wood, P.N. Trathan, and N. Ratcliffe. 2021. Un‑crewed aerial vehicle population survey of three sympatrically breeding seabird species at Signy Island, South Orkney Islands. Polar Biology
https://doi.org/10.1007/s00300-021-02831-6. </t>
  </si>
  <si>
    <t>DJI Inspire 2 and DJI Phantom 4 Pro</t>
  </si>
  <si>
    <t>Use of small unmanned aerial systems for sharp-tailed grouse lek surveys</t>
  </si>
  <si>
    <t>Rischette, A.C., T.J. Hovick, R.D. Elmore, and B.A. Geaumont</t>
  </si>
  <si>
    <t>Rischette, A.C., T.J. Hovick, R.D. Elmore, and B.A. Geaumont. 2020. Use of small unmanned aerial systems for sharp-tailed grouse lek surveys. Wildlife Biology https://doi.org/10.2981/wlb.00679.</t>
  </si>
  <si>
    <t>Magness, D.R., T. Eskelin, M. Laker, and H.M. Renner</t>
  </si>
  <si>
    <t>16.2-MP Pentax Ricoh GRII digital camera</t>
  </si>
  <si>
    <t>Systematic Evaluation of a Stock Unmanned Aerial Vehicle (UAV) System for Small-Scale Wildlife Survey Applications</t>
  </si>
  <si>
    <t>MicroPilot CropCam</t>
  </si>
  <si>
    <t>A Protocol for Aerial Survey in Coastal Areas Using UAS</t>
  </si>
  <si>
    <t>Doukari, M., M. Batsaris, A. Papakonstantinou, and K. Topouzelis</t>
  </si>
  <si>
    <t>Doukari, M., M. Batsaris, A. Papakonstantinou, and K. Topouzelis. 2019. A Protocol for Aerial Survey in Coastal Areas Using UAS. Remote Sensing https://doi.org/10.3390/rs11161913.</t>
  </si>
  <si>
    <t>Lyons, M., K. Brandis, J. Wilshire, N. Murray, J. McCann, R. Kingsford, and C. Callaghan. 2019. A protocol for using drones to assist monitoring of large breeding bird colonies. EcoEvoRxiv Preprints https://doi.org/10.32942/osf.io/p9j3f.</t>
  </si>
  <si>
    <t>EcoEvoRxiv Preprints</t>
  </si>
  <si>
    <t>Video analysis for the detection of animals using convolutional neural networks and consumer-grade drones</t>
  </si>
  <si>
    <t>Chalmers, C., P. Fergus, and C.A.C. Montanez, S.N. Longmore, and S.A. Wich</t>
  </si>
  <si>
    <t>DJI Mavic Pro 2</t>
  </si>
  <si>
    <t>Ornithological Applications</t>
  </si>
  <si>
    <t>Drones and deep learning produce accurate and efficient monitoring of large-scale seabird colonies</t>
  </si>
  <si>
    <t>Hayes, M.C., P.C. Gray, G. Harris, W.C. Sedgwick, V.D. Crawford, N. Chazal, S. Crofts, and D.W. Johnston</t>
  </si>
  <si>
    <t>Yang, B., T.L. Hawthorne , M. Hessing-Lewis, E.J. Duffy, L.Y. Reshitnyk, M. Feinman, and H. Searson. 2020. Developing an Introductory UAV/Drone Mapping Training Program for Seagrass Monitoring and Research. Drones 4, 70; https://doi.org/10.3390/drones4040070.</t>
  </si>
  <si>
    <t>Zemanova, M.A. 2020. Towards more compassionate wildlife research through the 3Rs principles: moving from invasive to non-invasive methods. Wildlife Biology https://doi.org/10.2981/wlb.00607.</t>
  </si>
  <si>
    <t>Hayes, M.C., P.C. Gray, G. Harris, W.C. Sedgwick, V.D. Crawford, N. Chazal, S. Crofts, and D.W. Johnston. 2021. Drones and deep learning produce accurate and efficient monitoring of large-scale seabird colonies. Ornithological Applications https://doi.org/10.1093/ornithapp/duab022.</t>
  </si>
  <si>
    <t>Diomedeidae, Spheniscidae</t>
  </si>
  <si>
    <t>DJI Phantom</t>
  </si>
  <si>
    <t>Ramp, C., D. Gaspard, K. Gavrilchuk, M. Unger, A. Schleimer, J. Delarue, S. Landry, and R. Sears. 2021. Up in the air: drone images reveal underestimation of entanglement rates in large rorqual whales. Endangered Species Research 44: https://doi.org/10.3354/esr0108433–44.</t>
  </si>
  <si>
    <t>Developing UAV Monitoring of South Georgia and the South Sandwich Islands’ Iconic Land-Based Marine Predators</t>
  </si>
  <si>
    <t>Dickens, J., P.R. Hollyman, T. Hart, G.V. Clucas, E.J. Murphy, S. Poncet, P.N. Trathan, and M.A. Collins</t>
  </si>
  <si>
    <t>Dickens, J., P.R. Hollyman, T. Hart, G.V. Clucas, E.J. Murphy, S. Poncet, P.N. Trathan, and M.A. Collins. 2021. Developing UAV Monitoring of South Georgia and the South Sandwich Islands’ Iconic Land-Based Marine Predators. Frontiers in Marine Science 8: https://doi.org/10.3389/fmars.2021.654215.</t>
  </si>
  <si>
    <t>birds, marine mammals</t>
  </si>
  <si>
    <t>Phocidae, Diomedeidae, Spheniscidae</t>
  </si>
  <si>
    <t>20MP RGB Hasselblad L1D-20c camera</t>
  </si>
  <si>
    <t>nest census, nest monitoring, population estimate, disturbance</t>
  </si>
  <si>
    <t>Rahman, D.A. and A.A.A.F. Rahman</t>
  </si>
  <si>
    <t>Performance of unmanned aerial vehicle with thermal imaging, camera trap, and transect survey for monitoring of wildlife</t>
  </si>
  <si>
    <t>Fewer bat passes are detected during small, commercial drone flights</t>
  </si>
  <si>
    <t>Ednie, G., D.M. Bird, and  K.H. Elliott</t>
  </si>
  <si>
    <t xml:space="preserve">Ednie, G., D.M. Bird, and  K.H. Elliott. 2021. Fewer bat passes are detected during small, commercial drone flights. Scientific Reports https://doi.org/10.1038/s41598-021-90905-0. </t>
  </si>
  <si>
    <t>Wildlife Acoustics Echometer Touch bat detector</t>
  </si>
  <si>
    <t>Vespertilionidae</t>
  </si>
  <si>
    <t>Kabir, R.H. and K. Lee</t>
  </si>
  <si>
    <t>Applied Sciences</t>
  </si>
  <si>
    <t>Wildlife Monitoring using a Multi-UAV System with Optimal Transport Theory</t>
  </si>
  <si>
    <t>detection modeling</t>
  </si>
  <si>
    <t xml:space="preserve">Kabir, R.H. and K. Lee. 2021. Wildlife Monitoring using a Multi-UAV System with Optimal Transport Theory. Applied Sciences  https://doi.org/10.3390/app11094070. </t>
  </si>
  <si>
    <t>Unmanned Aerial Systems for Civil Applications: A Review</t>
  </si>
  <si>
    <t>Applying UAV Systems in Wildlife Management</t>
  </si>
  <si>
    <t>Brinkman, M.P. and D.K. Garcelon</t>
  </si>
  <si>
    <t>Proceedings, 29th Vertebrate Pest Conference</t>
  </si>
  <si>
    <t xml:space="preserve">Brinkman, M.P. and D.K. Garcelon. 2020. Applying UAV Systems in Wildlife Management. Proceedings of the 29th Vertebrate Pest Conference, D.M. Woods, ed. March 2-5, 2020, Santa Barbara, CA. https://escholarship.org/uc/item/42s2d8q9. </t>
  </si>
  <si>
    <t>Experimental aerial survey of the Baikal seal using long-range UAVs</t>
  </si>
  <si>
    <t>Trudy VNIRO</t>
  </si>
  <si>
    <t>Bizikov, V.A., E.A. Boltnev, V.I. Chernook, E.A. Petrov, and V.A. Peterfeld</t>
  </si>
  <si>
    <t>Bizikov, V.A., E.A. Boltnev, V.I. Chernook, E.A. Petrov, and V.A. Peterfeld. 2019. Experimental aerial survey of the Baikal seal using long-range UAVs. Trudy VNIRO 175: 226-229. (Russian with English abstract)</t>
  </si>
  <si>
    <t>marine mammals</t>
  </si>
  <si>
    <t>Landeo-Yauri, S.S., D.N. Castelblanco-Martınez, Y. Henaut, M.R. Arreola, and E.A. Ramos</t>
  </si>
  <si>
    <t>Behavioural and physiological responses of captive Antillean manatees to small aerial drones</t>
  </si>
  <si>
    <t xml:space="preserve">Landeo-Yauri, S.S., D.N. Castelblanco-Martınez, Y. Henaut, M.R. Arreola, and E.A. Ramos. 2021. Behavioural and physiological responses of captive Antillean manatees to small aerial drones. Wildlife Research https://doi.org/10.1071/WR20159. </t>
  </si>
  <si>
    <t>Aubert, A., G. Le Moguedec, C. Assio, R. Blatrix, M. N. Ahizi, G.C. Hedegbetan, N.G. Kpera, V. Lapeyre, D. Martin, P. Labbe, and M.H. Shirley</t>
  </si>
  <si>
    <t>Evaluation of the use of drones to monitor a diverse crocodylian assemblage in West Africa</t>
  </si>
  <si>
    <t>Birds, Mammals, Reptiles</t>
  </si>
  <si>
    <t>A Review of Unoccupied Aerial Vehicle Use in Wetland Applications: Emerging Opportunities in Approach, Technology, and Data</t>
  </si>
  <si>
    <t>Dronova, I., C. Kislik , Z. Dinh, and M. Kelly</t>
  </si>
  <si>
    <t>Dronova, I., C. Kislik , Z. Dinh, and M. Kelly. 2021. A Review of Unoccupied Aerial Vehicle Use in Wetland Applications: Emerging Opportunities in Approach, Technology, and Data. Drones https://doi.org/10.3390/drones5020045.</t>
  </si>
  <si>
    <t>review, habitat</t>
  </si>
  <si>
    <t>Monitoring abundance of aggregated animals (Florida manatees) using an unmanned aerial system (UAS)</t>
  </si>
  <si>
    <t>Edwards, H.H., J.A. Hostetler, B.M. Stith, and J. Martin</t>
  </si>
  <si>
    <t>Edwards, H.H., J.A. Hostetler, B.M. Stith, and J. Martin. 2021. Monitoring abundance of aggregated animals (Florida manatees) using an unmanned aerial system (UAS). Scientific Reports https://doi.org/10.1038/s41598-021-92437-z.</t>
  </si>
  <si>
    <t>Modern Wildlife Monitoring Technologies: Conservationists versus Communities? A Case Study: The Terai-Arc Landscape, Nepal</t>
  </si>
  <si>
    <t>Shrestha, Y. and R. Lapeyre</t>
  </si>
  <si>
    <t>Conservation and Society</t>
  </si>
  <si>
    <t>Shrestha, Y. and R. Lapeyre. 2018. Modern Wildlife Monitoring Technologies: Conservationists versus Communities? A Case Study: The Terai-Arc Landscape, Nepal. Conservation and Society 16: 91-101.</t>
  </si>
  <si>
    <t>Shields, T., A. Currylow, B. Hanley, S. Boland, W. Boarman, and M. Vaughn</t>
  </si>
  <si>
    <t>Novel management tools for subsidized avian predators and a case study in the conservation of a threatened species</t>
  </si>
  <si>
    <t>Corvidae, Testudinidae</t>
  </si>
  <si>
    <t>Niwa, H.</t>
  </si>
  <si>
    <t>Japanese Journal of Conservation Ecology</t>
  </si>
  <si>
    <t>DJI Phantom 2 and 3</t>
  </si>
  <si>
    <t>Equidae, Bovidae</t>
  </si>
  <si>
    <t>Yang, F., Q. Shao, and Z. Jiang</t>
  </si>
  <si>
    <t>A Population Census of Large Herbivores Based on UAV and Its Effects on Grazing Pressure in the Yellow-River-Source National Park, China</t>
  </si>
  <si>
    <t>International Journal of Environmental Research and Public Health</t>
  </si>
  <si>
    <t>Yang, F., Q. Shao, and Z. Jiang. 2019. A Population Census of Large Herbivores Based on UAV and Its Effects on Grazing Pressure in the Yellow-River-Source National Park, China. International Journal of Environmental Research and Public Health https://doi.org/10.3390/ijerph16224402.</t>
  </si>
  <si>
    <t>Sony ILCE Lens-Style camera</t>
  </si>
  <si>
    <t>Lešetický, J., P. Matějka, and M. Olmr</t>
  </si>
  <si>
    <t>Detection of Animal Occurrence Using an Unmanned System</t>
  </si>
  <si>
    <t>Scientia Agriculturae Bohemica</t>
  </si>
  <si>
    <t>Lešetický, J., P. Matějka, and M. Olmr. 2019. Detection of Animal Occurrence Using an Unmanned System. Scientia Agriculturae Bohemica https://doi.org/10.2478/sab-2019-0028.</t>
  </si>
  <si>
    <t>DJI Phantom 1 F300</t>
  </si>
  <si>
    <t>Seek Thermal CompactPRO thermal camera, Eachine TX03 RGB FPV camera</t>
  </si>
  <si>
    <t>Mallory, M.L., C.J. Dey, J. McIntyre, I. Pratte, C.L. Mallory, C.M. Francis, A.L. Black, C. Geoffroy, R. Dickson, and J.F. Provencher</t>
  </si>
  <si>
    <t>Arctic</t>
  </si>
  <si>
    <t>20-MP P4P camera</t>
  </si>
  <si>
    <t>12.4-MP camera</t>
  </si>
  <si>
    <t>Semel, B.P., S.M. Karpanty, F.F. Vololonirina, and A.N. Rakotonanahary</t>
  </si>
  <si>
    <t>Folia Primatologica</t>
  </si>
  <si>
    <t>Eyes in the Sky: Assessing the Feasibility of Low-Cost, Ready-to-Use Unmanned Aerial Vehicles to Monitor Primate Populations Directly</t>
  </si>
  <si>
    <t>Semel, B.P., S.M. Karpanty, F.F. Vololonirina, and A.N. Rakotonanahary. 2020. Eyes in the Sky: Assessing the Feasibility of Low-Cost, Ready-to-Use Unmanned Aerial Vehicles to Monitor Primate Populations Directly. Folia Primatologica https://doi.org/10.1159/000496971.</t>
  </si>
  <si>
    <t>12-MP GoPro Hero 4 camera</t>
  </si>
  <si>
    <t>Indriidae</t>
  </si>
  <si>
    <t>Stark, B., B. Smith, A. Anderson, J.H. Viers, Y. Chen, and R. Kelsey</t>
  </si>
  <si>
    <t>Precision Counting of Sandhill Cranes in Staten Island by FAA Approved Small Unmanned Aerial System Night Missions</t>
  </si>
  <si>
    <t>ICI 9640P TIR camera</t>
  </si>
  <si>
    <t>World Environmental and Water Resources Congress 2017</t>
  </si>
  <si>
    <t>Using Remotely Piloted Aircraft and Infared Technology to Detect and Monitor Greater Sage-Grouse</t>
  </si>
  <si>
    <t>Thompson, T.R.</t>
  </si>
  <si>
    <t>Turner, R.L. 2018. Evaluation of a Small Unmanned Aircraft System (sUAS) for Big Game Survey. MS Thesis. Department of Geography, Planning and Recreation; Northern Arizona University, Flagstaff.</t>
  </si>
  <si>
    <t xml:space="preserve">Thompson, T.R. 2018. Using Remotely Piloted Aircraft and Infared Technology to Detect and Monitor Greater Sage-Grouse. MS Thesis. Department of Wildland Resources, Utah State University, Logan. https://digitalcommons.usu.edu/etd/6961. </t>
  </si>
  <si>
    <t>DJI-S1000</t>
  </si>
  <si>
    <t>FLIR A65sc camera and Sony A7r 36.4-MP camera</t>
  </si>
  <si>
    <t>Zbyryt, A. and S. Menderski</t>
  </si>
  <si>
    <t>Ornis Polonica</t>
  </si>
  <si>
    <t>The impact of drones on birds and their application in ornithological research and conservation.</t>
  </si>
  <si>
    <t>Zbyryt, A.</t>
  </si>
  <si>
    <t>Use of Drones in Avian Conservation: Exploring the use of commercially available drones in wetlands shorebird population monitoring</t>
  </si>
  <si>
    <t>Benjamin, S.</t>
  </si>
  <si>
    <t>Mavic Pro</t>
  </si>
  <si>
    <t>Scolopacidae, Charadriidae, Laridae, Ardeidae</t>
  </si>
  <si>
    <t>Shimada. T., K. Koyoma, A. Mori, and Y. Fujimoto</t>
  </si>
  <si>
    <t>Japanese Journal of Ornithology</t>
  </si>
  <si>
    <t>Assessment of Shorebirds and Wading Birds in Galveston Bay Using Conventional and UAV Techniques</t>
  </si>
  <si>
    <t>Vallery, A.C.</t>
  </si>
  <si>
    <t>fixed-wing &amp; quadcopter</t>
  </si>
  <si>
    <t>QuestAV Aqua &amp; DJI Phantom 4 Pro</t>
  </si>
  <si>
    <t>24.3-MP Sony A6000 camera, 12.8-MP Panasonic Lumix camera, 20-MP camera</t>
  </si>
  <si>
    <t>great blue heron, great egret, little blue heron, long-billed curlew, plover spp., reddish egret, snowy egret, tricolored heron, white ibis, willet</t>
  </si>
  <si>
    <t>Juanes, F.</t>
  </si>
  <si>
    <t>Visual and acoustic sensors for early detection of biological invasions: Current uses and future potential</t>
  </si>
  <si>
    <t>Journal for Nature Conservation</t>
  </si>
  <si>
    <t>Juanes, F. 2018. Visual and acoustic sensors for early detection of biological invasions: Current uses and future potential. Journal for Nature Conservation https://doi.org/10.1016/j.jnc.2018.01.003.</t>
  </si>
  <si>
    <t>Application of Thermal and Ultraviolet Sensors in Remote Sensing of Upland Ducks</t>
  </si>
  <si>
    <t>Helvey, M.W.</t>
  </si>
  <si>
    <t>Helvey, M.W. 2020. Application of Thermal and Ultraviolet Sensors in Remote Sensing of Upland Ducks. MS Thesis. Chester F. Carlson Center for Imaging Science, College of Science, Rochester Institute of Technology, NY.</t>
  </si>
  <si>
    <t>DRS Tamarisk 640 LWIR sensor, Mako G-419 RGB imager</t>
  </si>
  <si>
    <t>On the impact of different UAV models on Antarctic wildlife</t>
  </si>
  <si>
    <t>Ruemmler, M.-C., J. Esefeld, O. Mustafa, C. Pfeifer, and H.-U. Peter</t>
  </si>
  <si>
    <t>Abstracts XIIth SCAR Biology Symposium</t>
  </si>
  <si>
    <t>disturbance</t>
  </si>
  <si>
    <t>octocopter, quadcopter, fixed-wing</t>
  </si>
  <si>
    <t>Comparison of methods to estimate grey seal pup production at different colonies</t>
  </si>
  <si>
    <t>Hammill, M.O., J. Dale, G.B. Stenson, C. den Heyer, J.-F. Gosselin, P. Leblanc, and D.W. Johnston</t>
  </si>
  <si>
    <t>Federal agency report</t>
  </si>
  <si>
    <t>Canon S110 RGB camera</t>
  </si>
  <si>
    <t>species detection, nest monitoring, disturbance, Poland</t>
  </si>
  <si>
    <t xml:space="preserve"> DJI Phantom 4</t>
  </si>
  <si>
    <t>Feasibility of Thermal Imaging Using Unmanned Aerial Vehicles to Detect Bornean Orangutans</t>
  </si>
  <si>
    <t>Mutalib, A.H.A., N. Ruppert, S.A. Kamaruszaman, F.F. Jamsarim and N.F.N. Rosely</t>
  </si>
  <si>
    <t>Journal of Sustainability Science and Management</t>
  </si>
  <si>
    <t>Mutalib, A.H.A., N. Ruppert, S.A. Kamaruszaman, F.F. Jamsarim and N.F.N. Rosely. 2019. Feasibility of Thermal Imaging Using Unmanned Aerial Vehicles to Detect Bornean Orangutans. Journal of Sustainability Science and Management 14(5):182-194.</t>
  </si>
  <si>
    <t>DJI Phantom Pro 3</t>
  </si>
  <si>
    <t>FLIR Vue 9Hz</t>
  </si>
  <si>
    <t>The running kinematics of free-roaming giraffes, measured using a low cost unmanned aerial vehicle (UAV)</t>
  </si>
  <si>
    <t>Basu, C.K., F. Deacon, J.R. Hutchinson, and A.M. Wilson</t>
  </si>
  <si>
    <t>Basu, C.K., F. Deacon, J.R. Hutchinson, and A.M. Wilson. 2019. The running kinematics of free-roaming giraffes, measured using a low cost unmanned aerial vehicle (UAV). PeerJ http://doi.org/10.7717/peerj.6312.</t>
  </si>
  <si>
    <t>Giraffidae</t>
  </si>
  <si>
    <t>Advances in Monitoring Restoration of Juvenile Salmon Habitat with Drones</t>
  </si>
  <si>
    <t>Vierra, K.</t>
  </si>
  <si>
    <t xml:space="preserve">Vierra, K. 2020. Advances in Monitoring Restoration of Juvenile Salmon Habitat with Drones. NOAA UAS News: Dec 8. https://uas.noaa.gov/News/Articles/ArtMID/6699/ArticleID/917/Advances-in-Monitoring-Restoration-of-Juvenile-Salmon-Habitat-with-Drones. </t>
  </si>
  <si>
    <t xml:space="preserve">Bohlander, J.. 2020. Evaluating New UAS Platform to Conduct High Priority Protected Species Research in Hawaii. NOAA UAS News: June 22. https://uas.noaa.gov/News/Articles/ArtMID/6699/ArticleID/871/Evaluating-New-UAS-Platform-to-Conduct-High-Priority-Protected-Species-Research-in-Hawaii. </t>
  </si>
  <si>
    <t>Bohlander, J.. 2020. Assessment of Disturbance to Hawaiian Monk Seals and Birds in the Northwestern Hawaiian Islands by the APH-22 Hexacopter. NOAA UAS News: June 22. https://uas.noaa.gov/News/Articles/ArtMID/6699/ArticleID/870/Assessment-of-Disturbance-to-Hawaiian-Monk-Seals-and-Birds-in-the-Northwestern-Hawaiian-Islands-by-the-APH-22-Hexacopter.</t>
  </si>
  <si>
    <t>Phoenix miniRanger LiDAR System, BaySpec OCI spectrometer, Sony A7R 42MP camera</t>
  </si>
  <si>
    <t>Ornis Fennica</t>
  </si>
  <si>
    <t>Corregidor-Castro, A., T.E. Holm, and T. Bregnballe</t>
  </si>
  <si>
    <t>Counting breeding gulls with unmanned aerial vehicles: camera quality and flying height affects precision of a semi-automatic counting method</t>
  </si>
  <si>
    <t>Corregidor-Castro, A., T.E. Holm, and T. Bregnballe. 2021. Counting breeding gulls with unmanned aerial vehicles: camera quality and flying height affects precision of a semi-automatic counting method. Ornis Fennica 98:33-45.</t>
  </si>
  <si>
    <t>a) Event 38 model E384
b) DJI Matrice 210
c) DJI Phantom 4 Pro</t>
  </si>
  <si>
    <t>a) fixed-wing
b-c) quadcopter</t>
  </si>
  <si>
    <t>An Evaluation of the Factors Affecting ‘Poacher’ Detection with Drones and the Efficacy of Machine-Learning for Detection</t>
  </si>
  <si>
    <t>Doull, K.E., C. Chalmers, P. Fergus, S. Longmore, A.K. Piel, and S.A. Wich</t>
  </si>
  <si>
    <t xml:space="preserve">Doull, K.E., C. Chalmers, P. Fergus, S. Longmore, A.K. Piel, and S.A. Wich. 2021. An Evaluation of the Factors Affecting ‘Poacher’ Detection with Drones and the Efficacy of Machine-Learning for Detection. Sensors https://doi.org/10.3390/s21124074. </t>
  </si>
  <si>
    <t>DJI Mavic Enterprise
DJI Inspire 1</t>
  </si>
  <si>
    <t>RGB camera
FLIR Zenmuse XT camera</t>
  </si>
  <si>
    <t>Feasibility Analyses of Real-Time Detection of Wildlife Using UAV-Derived Thermal and RGB Images</t>
  </si>
  <si>
    <t>a) Sony ILCE-QX1 camera
b) Zenmuse X5S camera &amp; Zenmuse XT2 TIR camera
c) standard camera</t>
  </si>
  <si>
    <t>Environmental Evidence</t>
  </si>
  <si>
    <t>Use of drones to estimate saiga numbers in the north-west pre-Caspian Sea area</t>
  </si>
  <si>
    <t>Dobrynin, D.V. and O.V. Sukhova</t>
  </si>
  <si>
    <t>Saiga News</t>
  </si>
  <si>
    <t>Dobrynin, D.V. and O.V. Sukhova. 2020. Use of drones to estimate saiga numbers in the north-west pre-Caspian Sea area. Saiga News 25:Winter 2019/2020.</t>
  </si>
  <si>
    <t>population estimate</t>
  </si>
  <si>
    <t>Davis, D.R., A.P. Bogolin, M.S. Rahman, R.J. Kline, and A.F. Rahman</t>
  </si>
  <si>
    <t>Texas Comptroller of Public Accounts</t>
  </si>
  <si>
    <t>SONY ILCE α6000 camera and MAIA multispectrometer</t>
  </si>
  <si>
    <t>Inferring the rules of social interaction in migrating caribou</t>
  </si>
  <si>
    <t>Torney, C.J., M. Lamont, L. Debell, R.J. Angohiatok,
L.-M. Leclerc, and A.M. Berdahl</t>
  </si>
  <si>
    <t>Philosophical Transactions of the Royal Society B</t>
  </si>
  <si>
    <t>Torney, C.J., M. Lamont, L. Debell, R.J. Angohiatok,
L.-M. Leclerc, and A.M. Berdahl. 2018. Inferring the rules of social interaction in migrating caribou. Philosophical Transactions of the Royal Society B 8https://doi.org/10.1098/rstb.2017.0385.</t>
  </si>
  <si>
    <t>Intraseasonal Variability of Guano Stains in a Remotely Sensed Penguin Colony Using UAV and Satellite</t>
  </si>
  <si>
    <t>Firla, M., O. Mustafa, C. Pfeifer, M. Senf, and S. Hese</t>
  </si>
  <si>
    <t>Firla, M., O. Mustafa, C. Pfeifer, M. Senf, and S. Hese. 2019. Intraseasonal Variability of Guano Stains in a Remotely Sensed Penguin Colony Using UAV and Satellite. ISPRS Annals of the Photogrammetry, Remote Sensing and Spatial Information Sciences, Volume IV-2/W5:111-118. ISPRS Geospatial Week 2019, 10–14 June 2019, Enschede, The Netherlands.</t>
  </si>
  <si>
    <t>Anatidae, Ursidae, Cervidae</t>
  </si>
  <si>
    <t>Code of Conduct</t>
  </si>
  <si>
    <t>Association for Unmanned Vehicle Systems International</t>
  </si>
  <si>
    <t>Association for Unmanned Vehicle Systems International. 2021. Code of Conduct. https://www.auvsi.org/code-conduct, Accessed June 15.</t>
  </si>
  <si>
    <t>Aspinal, R.</t>
  </si>
  <si>
    <t>BB Eye: Drones and the Need for a Code of Conduct</t>
  </si>
  <si>
    <t>British Birds</t>
  </si>
  <si>
    <t xml:space="preserve">Aspinal, R. 2015. BB Eye: Drones and the Need for a Code of Conduct. British Birds 108(5):246-247. </t>
  </si>
  <si>
    <t>Fine-tuning of unmanned aerial surveillance for ecological systems</t>
  </si>
  <si>
    <t>Baxter, P.W.J. and G. Hamilton</t>
  </si>
  <si>
    <t>21st International Congress on Modelling and Simulation</t>
  </si>
  <si>
    <t>invasive species, flight paramaters, monitoring</t>
  </si>
  <si>
    <t>Perspectives on the Use of Unmanned Aerial Systems to Monitor Cattle</t>
  </si>
  <si>
    <t>Barbedo, J.G.A. and L.V. Koenigkan. 2018. Perspectives on the Use of Unmanned Aerial Systems to Monitor Cattle. Outlook on Agriculture 47:214-222.  https://doi.org/10.1177/0030727018781876.</t>
  </si>
  <si>
    <t>domestic cattle</t>
  </si>
  <si>
    <t>Ontogenetic changes in energy expenditure and resting behaviour of humpback whale mother–calf pairs examined using unmanned aerial vehicles</t>
  </si>
  <si>
    <t>Ejrnæs, D.D. and K.R. Sprogis</t>
  </si>
  <si>
    <t xml:space="preserve">Ejrnæs, D.D. and K.R. Sprogis. 2021. Ontogenetic changes in energy expenditure and resting behaviour of humpback whale mother–calf pairs examined using unmanned aerial vehicles. Wildlife Research </t>
  </si>
  <si>
    <t>A Review of Disturbance Distances in Selected Bird Species</t>
  </si>
  <si>
    <t>Ruddock, M. and D.P. Whitfield</t>
  </si>
  <si>
    <t>Scottish Natural Heritage</t>
  </si>
  <si>
    <t>Ruddock, M. and D.P. Whitfield. 2007. A Review of Disturbance Distances in Selected Bird Species. A report from Natural Research (Projects) Ltd to Scottish Natural Heritage.</t>
  </si>
  <si>
    <t>Tompkins, A., M. Osterreicher, M. Waite, K. Culver, and J. Resnick</t>
  </si>
  <si>
    <t>Drone Journalism Code of Ethics</t>
  </si>
  <si>
    <t>National Press Photographers Association</t>
  </si>
  <si>
    <t xml:space="preserve">Tompkins, A., M. Osterreicher, M. Waite, K. Culver, and J. Resnick. 2017. Drone Journalism Code of Ethics. National Press Photographers Association. Available at:  https://nppa.org/magazine/drone-code-ethics. </t>
  </si>
  <si>
    <t>ethics, social responsibility, safety</t>
  </si>
  <si>
    <t>ethics, social responsibility</t>
  </si>
  <si>
    <t>Threskiornithidae, Accipitridae, Falconidae, Corvidae, Artamidae, Charadriidae, Sturnidae, Meliphagidae, Hirundinidae</t>
  </si>
  <si>
    <t>Accipitridae, Falconidae, Pandionidae</t>
  </si>
  <si>
    <t>review, platforms, sensors, data processing</t>
  </si>
  <si>
    <t>Ridge, J.T. and D.W. Johnston. 2020. Unoccupied Aircraft Systems (UAS) for Marine Ecosystem Restoration. Frontiers in Marine Science https://doi.org/10.3389/fmars.2020.00438.</t>
  </si>
  <si>
    <t>Luque-Fernández, C.R., K. Caballero, G.A. Pauca, L. Villegas, I. Alcelay, and J. Machaca</t>
  </si>
  <si>
    <t>Revista de Biología Tropical</t>
  </si>
  <si>
    <t>Phantom 4 Advanced</t>
  </si>
  <si>
    <t>Phoenicopteridae</t>
  </si>
  <si>
    <t>Opening a new era of investigating unreachable cliff flora using smart UAVs</t>
  </si>
  <si>
    <t>Zhou, H. J. Zhu, J. Li, Y. Xu, Q. Li, E. Yan, S. Zhao, Y. Xiong, and D. Mo</t>
  </si>
  <si>
    <t>Zhou, H. J. Zhu, J. Li, Y. Xu, Q. Li, E. Yan, S. Zhao, Y. Xiong, and D. Mo. 2021. Opening a new era of investigating unreachable cliff flora using smart UAVs. Remote Sensing in Ecology and Conservation https:/doi.org/10.1002/rse2.214.</t>
  </si>
  <si>
    <t>Dickson, T., W. Rayment, and S. Dawson</t>
  </si>
  <si>
    <t>Drone photogrammetry allows refinement of acoustically derived length estimation for male sperm whales</t>
  </si>
  <si>
    <t>Dickson, T., W. Rayment, and S. Dawson. 2021. Drone photogrammetry allows refinement of acoustically derived length estimation for male sperm whales. Marine Mammal Science https://doi.org/10.1111/mms.12795.</t>
  </si>
  <si>
    <t>Physeteridae</t>
  </si>
  <si>
    <t>Olympus camera</t>
  </si>
  <si>
    <t>Emperor penguin reactions to UAVs: First observations and comparisons with effects of human approach</t>
  </si>
  <si>
    <t>Remote Sensing Applications: Society and Environment</t>
  </si>
  <si>
    <t>Rümmler, M.-C., J. Esefeld, M.T. Hallabrin, C. Pfeifer, and O. Mustafa. 2021. Emperor penguin reactions to UAVs: First observations and comparisons with effects of human approach. Remote Sensing Applications: Society and Environment 23: https://doi.org/10.1016/j.rsase.2021.100545.</t>
  </si>
  <si>
    <t>Effects of UAV overflight height, UAV type, and season on the behaviour of emperor penguin adults and chicks</t>
  </si>
  <si>
    <t>DJI Phantom 4 Pro;
MAPIR Magpy</t>
  </si>
  <si>
    <t>quadcopter;
fixed-wing</t>
  </si>
  <si>
    <t>Rummler, M.-C., J. Esefeld, M.T. Hallabrin, C. Pfeifer, and O. Mustafa</t>
  </si>
  <si>
    <t>Rummler, M.-C., J. Esefeld, C. Pfeifer, and O. Mustafa</t>
  </si>
  <si>
    <t>Rummler, M.-C., O. Mustafa, J. Maercker, H.‑U. Peter, and J. Esefeld</t>
  </si>
  <si>
    <t>Rummler, M.-C., O. Mustafa, J. Maercker, H.-U. Peter, and J. Esefeld</t>
  </si>
  <si>
    <t>Kilic, J. and C. Purckhauer</t>
  </si>
  <si>
    <t>Y-copter;
octocopter</t>
  </si>
  <si>
    <t>Sony camcorder:
GoPro HD Hero 2</t>
  </si>
  <si>
    <t xml:space="preserve">General View;
</t>
  </si>
  <si>
    <t>Kronberg, J. and K. Bauer</t>
  </si>
  <si>
    <t>Mikrokopter Okto XL2 4s</t>
  </si>
  <si>
    <t>GoPro camera &amp; Optris PI-450 IR camera</t>
  </si>
  <si>
    <t>Frazier, A.E. and K.K. Singh, eds.</t>
  </si>
  <si>
    <t>Fundamentals of Capturing and Processing Drone Imagery and Data</t>
  </si>
  <si>
    <t>Frazier, A.E. and K.K. Singh, eds. 2021. Fundamentals of Capturing and Processing Drone Imagery and Data. CRC Press, Boca Raton, FL.</t>
  </si>
  <si>
    <t>Counting Wildlife from Drone-Captured Imagery Using Visual and Semi-Automated Techniques</t>
  </si>
  <si>
    <t>Singh, K.K., K. Markham, A.E. Frazier, and J.C. Hodgson</t>
  </si>
  <si>
    <t>Sony Cyber-shot RX 100 III</t>
  </si>
  <si>
    <t>Urban Vulture Ecology, Tracking Technologies and Human Quality of Life</t>
  </si>
  <si>
    <t>Campbell, M.O.</t>
  </si>
  <si>
    <t>Campbell, M.O.. 2021. Urban Vulture Ecology, Tracking Technologies and Human Quality of Life. Pages 1-34 in M.O. Campbell and K.K. Jha, eds. Critical Research Techniques in Animal and Habitat Ecology: International Examples. Nova Science Publishers, NY.</t>
  </si>
  <si>
    <t>review, population monitoring, population census, habitat use, human-wildlife conflict</t>
  </si>
  <si>
    <t>Drones to Help with Rampant Rat Problem on Remote Pacific Islands</t>
  </si>
  <si>
    <t>uavcoach.com</t>
  </si>
  <si>
    <t xml:space="preserve">Muridae
</t>
  </si>
  <si>
    <t>Dukowitz, Z. 2021. Drones to Help with Rampant Rat Problem on Remote Pacific Islands. Https://uavcoach.com/rats-drones/.</t>
  </si>
  <si>
    <t>The Rapid Rise of Next-Generation Natural History</t>
  </si>
  <si>
    <t>Tosa, M.I., E.H. Dziedzic, C.L. Appel, J. Urbina, A. Massey, J. Ruprecht, C.E. Eriksson, J.E. Dolliver, D.B. Lesmeister, M.G. Betts, C.A. Peres, and T. Levi</t>
  </si>
  <si>
    <t>Tosa, M.I., E.H. Dziedzic, C.L. Appel, J. Urbina, A. Massey, J. Ruprecht, C.E. Eriksson, J.E. Dolliver, D.B. Lesmeister, M.G. Betts, C.A. Peres, and T. Levi. 2021. The Rapid Rise of Next-Generation Natural History. Frontiers in Ecology and Evolution 9: https://doi.org/10.3389/fevo.2021.698131.</t>
  </si>
  <si>
    <t>Fessenden, M.</t>
  </si>
  <si>
    <t>A Drone Encounters Two Eagles, and the Birds Win</t>
  </si>
  <si>
    <t>smithsonianmag.com</t>
  </si>
  <si>
    <t>Fessenden, M. 2015. A Drone Encounters Two Eagles, and the Birds Win. https://www.smithsonianmag.com/smart-news/drone-encounter-two-eagles-didnt-go-planned-180957336/.</t>
  </si>
  <si>
    <t>Can Drones Help Monitor Vultures on Mongolia’s Eastern Steppe?</t>
  </si>
  <si>
    <t>Hausheer, J.E.</t>
  </si>
  <si>
    <t>blog.nature.org</t>
  </si>
  <si>
    <t>Hausheer, J.E. 2016. Can Drones Help Monitor Vultures on Mongolia’s Eastern Steppe? https://blog.nature.org/science/2016/03/09/can-drones-help-monitor-vultures-on-mongolias-eastern-steppe/.</t>
  </si>
  <si>
    <t>When Birds Attack! — Experienced Drone Operators Discuss This (Surprisingly Common) Mission Threat</t>
  </si>
  <si>
    <t>Wade, M.</t>
  </si>
  <si>
    <t>Wade, M. 2017. When Birds Attack! — Experienced Drone Operators Discuss This (Surprisingly Common) Mission Threat. https://www.sensefly.com/blog/bird-drone-attacks-avoid-threat/.</t>
  </si>
  <si>
    <t>sensefly.com</t>
  </si>
  <si>
    <t>Headland, T., B. Ostendorf, and D. Taggart</t>
  </si>
  <si>
    <t>Bushaw, J.D., C.V. Terry, K.M. Ringelman, M.K. Johnson, K.K. Kemink, and F.C. Rohwer</t>
  </si>
  <si>
    <t>Application of Unmanned Aerial Vehicles and Thermal Imaging Cameras to Conduct Duck Brood Surveys</t>
  </si>
  <si>
    <t>Bushaw, J.D., C.V. Terry, K.M. Ringelman, M.K. Johnson, K.K. Kemink, and F.C. Rohwer. 2021. Application of Unmanned Aerial Vehicles and Thermal Imaging Cameras to Conduct Duck Brood Surveys. Wildlife Society Bulletin https:/doi.org/10.1002/wsb.1196.</t>
  </si>
  <si>
    <t xml:space="preserve">Bushaw, J.D., K.M. Ringelman, and F.C. Rohwer. 2019. Applications of Unmanned Aerial Vehicles to Survey Mesocarnivores. Drones https:/doi.org/10.3390/drones3010028. </t>
  </si>
  <si>
    <t>DJI Zenmuse XT thermal imaging camera; DJI Zenmuse X4S RGB camera</t>
  </si>
  <si>
    <t>Approaching wildlife with drones: using scientific literature to identify factors to consider for minimising disturbance</t>
  </si>
  <si>
    <t>Mo, M. and K. Bonatakis</t>
  </si>
  <si>
    <t>Australian Zoologist</t>
  </si>
  <si>
    <t>disturbance, acoustic effects, altitude</t>
  </si>
  <si>
    <t xml:space="preserve">Mo, M. and K. Bonatakis. 2021. Approaching wildlife with drones: using scientific literature to identify factors to consider for minimising disturbance. Australian Zoologist https://doi.org/10.7882/AZ.2021.015. </t>
  </si>
  <si>
    <t>Phalacrocoracidae</t>
  </si>
  <si>
    <t>Using technology to improve the management of development impacts on biodiversity</t>
  </si>
  <si>
    <t>White, E.B., L.R. Viana, G. Campbell, C. Elverum, L.A. Bennun</t>
  </si>
  <si>
    <t>Business Strategy and the Environment</t>
  </si>
  <si>
    <t>White, E.B., L.R. Viana, G. Campbell, C. Elverum, L.A. Bennun. 2021. Using technology to improve the management of development impacts on biodiversity. Business Strategy and the Environment https://doi.org/10.1002/bse.2816.</t>
  </si>
  <si>
    <t>Multispecies detection and identification of African mammals in aerial imagery using convolutional neural networks</t>
  </si>
  <si>
    <t>Delplanque, A., S. Foucher, P. Lejeune, J. Linchant, and J. Theau</t>
  </si>
  <si>
    <t>Sony-A6000, Sony-Nex7</t>
  </si>
  <si>
    <t>Determination of optimal flight altitude to minimise acoustic drone disturbance to wildlife using species audiograms</t>
  </si>
  <si>
    <t>Mammals, marine mammals</t>
  </si>
  <si>
    <t>Duporge, I., M.P. Spiegel, E.R. Thomson, T. Chapman, C. Lamberth, C. Pond, D.W. Macdonald, T. Wang, and H. Klinck. 2021. Determination of optimal flight altitude to minimise acoustic drone disturbance to wildlife using species audiograms. Methods in Ecology and Evolution https://doi.org/10.1111/2041-210X.13691.</t>
  </si>
  <si>
    <t>DJI Inspire 2, Phantom 4, Mavic 2, Mavic Pro, Mavic Pro Platinum, Mavic Mini, and Spark</t>
  </si>
  <si>
    <t>acoustic effects, disturbance, behavior</t>
  </si>
  <si>
    <t>Phocidae, Otariidae, Mustelidae, Cercopithecidae, Hominidae, Cervidae, Bovidae, Elephantidae, Equidae</t>
  </si>
  <si>
    <t>Stewart, J.D., J.W. Durban, H. Fearnbach, L.G. Barrett-Lennard, P. K. Casler, E.J.Ward, and D.R. Dapp</t>
  </si>
  <si>
    <t>Survival of the fattest: linking body condition to prey availability and survivorship of killer whales</t>
  </si>
  <si>
    <t xml:space="preserve">Stewart, J.D., J.W. Durban, H. Fearnbach, L.G. Barrett-Lennard, P. K. Casler, E.J.Ward, and D.R. Dapp. 2021. Survival of the fattest: linking body condition to prey availability and survivorship of killer whales. Ecosphere 12 https://doi.org/e03660. 10.1002/ecs2.3660. </t>
  </si>
  <si>
    <t>Drone Nest Searching Applications Using a Thermal Camera</t>
  </si>
  <si>
    <t>Stander, R., D.J. Walker, F.C. Rohwer, and R.K. Baydack</t>
  </si>
  <si>
    <t>Stander, R., D.J. Walker, F.C. Rohwer, and R.K. Baydack. 2021. Drone Nest Searching Applications Using a Thermal Camera. Wildlife Society Bulletin https://doi.org/10.1002/wsb.1211.</t>
  </si>
  <si>
    <t>DJI Inspire 1 v. 2.0</t>
  </si>
  <si>
    <t>Validating an Unmanned Aerial Vehicle (UAV) Approach to Survey Colonial Waterbirds</t>
  </si>
  <si>
    <t>Jones, L.R., E. Godollei, A. Sosa, K. Hucks, S.T. Walter, P.L. Leberg, and J. Spring</t>
  </si>
  <si>
    <t>GoPro Hero4 camera</t>
  </si>
  <si>
    <t>Ardeidae, Pelecanidae</t>
  </si>
  <si>
    <t>Steps to build a DIY low-cost fixed-wing drone for biodiversity conservation</t>
  </si>
  <si>
    <t>Mesquita, G.P., J.D. Rodrıguez-Teijeiro, R. Rocha de Oliveira, and M. Mulero-Pazmany</t>
  </si>
  <si>
    <t>Mesquita, G.P., J.D. Rodrıguez-Teijeiro, R. Rocha de Oliveira, and M. Mulero-Pazmany. 2021. Steps to build a DIY low-cost fixed-wing drone for biodiversity conservation. Plos One https://doi.org/10.1371/journal.pone.0255559.</t>
  </si>
  <si>
    <t>Hartmann, W.L., V. Fishlock, and A. Leslie</t>
  </si>
  <si>
    <t>Koedoe</t>
  </si>
  <si>
    <t>DJI Mavic Pro Platinum</t>
  </si>
  <si>
    <t>Monitoring of free-range rabbits using aerial thermal imaging</t>
  </si>
  <si>
    <t>Psiroukis, V., I. Malounas, N. Mylonas, K.-E. Grivakis, S. Fountas, and I. Hadjigeorgiou</t>
  </si>
  <si>
    <t>Smart Agricultural Technology</t>
  </si>
  <si>
    <t>Psiroukis, V., I. Malounas, N. Mylonas, K.-E. Grivakis, S. Fountas, and I. Hadjigeorgiou. 2021. Monitoring of free-range rabbits using aerial thermal imaging. Smart Agricultural Technology https://doi.org/10.1016/j.atech.2021.100002.</t>
  </si>
  <si>
    <t>DJI Phantom 4 Pro-UAV</t>
  </si>
  <si>
    <t>FLIR Vue Pro-camera</t>
  </si>
  <si>
    <t>Improving Animal Monitoring Using Small Unmanned Aircraft Systems (sUAS) and Deep Learning Networks</t>
  </si>
  <si>
    <t>Zhou, M., J.A. Elmore, S. Samiappan, K.O. Evans, M.B. Pfeiffer, B.F. Blackwell, and R.B. Iglay</t>
  </si>
  <si>
    <t>Zhou, M., J.A. Elmore, S. Samiappan, K.O. Evans, M.B. Pfeiffer, B.F. Blackwell, and R.B. Iglay. 2021. Improving Animal Monitoring Using Small Unmanned Aircraft Systems (sUAS) and Deep Learning Networks. Sensors https://doi.org/10.3390/s21175697.</t>
  </si>
  <si>
    <t>DJI Matrice 200 V2</t>
  </si>
  <si>
    <t>DJI Zenmuse XT2, DJI Zenmuse X7</t>
  </si>
  <si>
    <t>Finally Within Reach: A Drone Census of an Important, But Practically Inaccessible, Antarctic Fur Seal Colony</t>
  </si>
  <si>
    <t>Krause, D.J. and J.T. Hinke</t>
  </si>
  <si>
    <t>Olympus E-PM2 16.1 MP camera</t>
  </si>
  <si>
    <t>Krause, D.J. and J.T. Hinke. 2021. Finally Within Reach: A Drone Census of an Important, But Practically Inaccessible, Antarctic Fur Seal Colony. Aquatic Mammals https://doi.org/10.1578/AM.47.4.2021.349.</t>
  </si>
  <si>
    <t>Refs Chk</t>
  </si>
  <si>
    <t>Using drones and ROV to assess the vulnerability of marine megafauna to the Fundão tailings dam collapse</t>
  </si>
  <si>
    <t>Giacomo, A.B.D., J. Barreto, J.B. Teixeira, L. Oliveira, L. Cajaíba, J.-C. Joyeux, N. Barcelos, and A.S. Martins</t>
  </si>
  <si>
    <t>Science of the Total Environment</t>
  </si>
  <si>
    <t>Giacomo, A.B.D., J. Barreto, J.B. Teixeira, L. Oliveira, L. Cajaíba, J.-C. Joyeux, N. Barcelos, and A.S. Martins. 2021. Using drones and ROV to assess the vulnerability of marine megafauna to the Fundão tailings dam collapse. Science of the Total Environment https://doi.org/10.1016/j.scitotenv.2021.149302.</t>
  </si>
  <si>
    <t>Birds, fish, marine mammals, reptiles</t>
  </si>
  <si>
    <t>Area-Wide Prediction of Vertebrate and Invertebrate Hole Density and Depth across a Climate Gradient in Chile Based on UAV and Machine Learning</t>
  </si>
  <si>
    <t>Grigusova, P., A. Larsen, S. Achilles, A. Klug, R. Fischer, D. Kraus, K. Übernickel, L. Paulino, P. Pliscoff, R. Brandl, N. Farwig, J. Bendix</t>
  </si>
  <si>
    <t>Grigusova, P., A. Larsen, S. Achilles, A. Klug, R. Fischer, D. Kraus, K. Übernickel, L. Paulino, P. Pliscoff, R. Brandl, N. Farwig, J. Bendix. 2021. Area-Wide Prediction of Vertebrate and Invertebrate Hole Density and Depth across a Climate Gradient in Chile Based on UAV and Machine Learning. Drones https://doi.org/10.3390/drones5030086.</t>
  </si>
  <si>
    <t xml:space="preserve">3D Robotics SOLO </t>
  </si>
  <si>
    <t>GoPRO Hero 4 Black RGB camera</t>
  </si>
  <si>
    <t>ThermalTracker-3D: A thermal stereo vision system for quantifying bird and bat activity at offshore wind energy sites</t>
  </si>
  <si>
    <t>Matzner, S., T. Warfel, and  R. Hull</t>
  </si>
  <si>
    <t>Matzner, S., T. Warfel, and  R. Hull. 2020. ThermalTracker-3D: A thermal stereo vision system for quantifying bird and bat activity at offshore wind energy sites. Ecological Informatics https://doi.org/10.1016/j.ecoinf.2020.101069.</t>
  </si>
  <si>
    <t>FLIR A65</t>
  </si>
  <si>
    <t>BirdsEyeView Aerobotics FireFly6 Pro</t>
  </si>
  <si>
    <t>gulls, terns, swallows, bats</t>
  </si>
  <si>
    <t>Martin, C.</t>
  </si>
  <si>
    <t>The Drone Debate: Intersection of Drone Technology and Wildlife Work</t>
  </si>
  <si>
    <t>Martin, C. 2014. The Drone Debate: Intersection of Drone Technology and Wildlife Work. Wildlife Society Bulletin 8(4): 18-23.</t>
  </si>
  <si>
    <t>Development of an Unmanned Aerial System for Maritime Environmental Observation</t>
  </si>
  <si>
    <t>Jung, S. and W. Kim</t>
  </si>
  <si>
    <t>IEEEAccess</t>
  </si>
  <si>
    <t>Jung, S. and W. Kim. 2021. Development of an Unmanned Aerial System for Maritime Environmental Observation. IEEEAccess https://doi.org/10.1109/ACCESS.2021.3115595.</t>
  </si>
  <si>
    <t>marine environmental monitoring, UAV platform</t>
  </si>
  <si>
    <t>Temp, humidity, pressure, air quality &amp; wind sensors; RedEdge MX multispec camera; oCam RGB and Caddx Turbo EOS2 RGB cameras</t>
  </si>
  <si>
    <t>The use of an unoccupied aerial vehicle to survey shark species over sand and rocky-reef habitats in a marine protected area</t>
  </si>
  <si>
    <t>Ayres. K.A., J.T. Ketchum, R. González-Armas, F. Galván-Magaña, A. Hearn, F.R. Elorriaga-Verplancken, E.M. Hoyos-Padilla, and S.M. Kajiura</t>
  </si>
  <si>
    <t>Ayres. K.A., J.T. Ketchum, R. González-Armas, F. Galván-Magaña, A. Hearn, F.R. Elorriaga-Verplancken, E.M. Hoyos-Padilla, and S.M. Kajiura. 2021. The use of an unoccupied aerial vehicle to survey shark species over sand and rocky-reef habitats in a marine protected area. Journal of Fish Biology https://doi.org/10.1111/jfb.14838.</t>
  </si>
  <si>
    <t>Carcharhinidae,  Ginglymostomatidae</t>
  </si>
  <si>
    <t>video - specifics not provided</t>
  </si>
  <si>
    <t>Valle, R.G.</t>
  </si>
  <si>
    <t>RGB camera</t>
  </si>
  <si>
    <t>Comparison of UAV and Boat Surveys for Detecting Changes in Breeding Population Dynamics of Sea Turtles</t>
  </si>
  <si>
    <t>Yaney-Keller, A., R. San Martin, and R.D. Reina</t>
  </si>
  <si>
    <t>DJI 12.6-MP camera</t>
  </si>
  <si>
    <t>Surveys of Large Waterfowl and Their Habitats Using an Unmanned Aerial Vehicle: A Case Study on the Siberian Crane</t>
  </si>
  <si>
    <t>Wen, D., L. Su, Y. Hu, Z. Xiong, M. Liu, and Y. Long</t>
  </si>
  <si>
    <t>Wen, D., L. Su, Y. Hu, Z. Xiong, M. Liu, and Y. Long. 2021. Surveys of Large Waterfowl and Their Habitats Using an Unmanned Aerial Vehicle: A Case Study on the Siberian Crane. Drones https://doi.org/10.3390/drones5040102.</t>
  </si>
  <si>
    <t>FC6310 camera</t>
  </si>
  <si>
    <t>A Comprehensive Overview of Technologies for Species and Habitat Monitoring and Conservation</t>
  </si>
  <si>
    <t>Lahoz-Monfort, J.J. and M.J.L. Magrath</t>
  </si>
  <si>
    <t>Lahoz-Monfort, J.J. and M.J.L. Magrath. 2021. A Comprehensive Overview of Technologies for Species and Habitat Monitoring and Conservation. BioScience https://doi.org/10.1093/biosci/biab073/6322306.</t>
  </si>
  <si>
    <t>Towards Fully Autonomous UAVs: A Survey</t>
  </si>
  <si>
    <t>Elmokadem, T. and A.V. Savkin</t>
  </si>
  <si>
    <t>Elmokadem, T. and A.V. Savkin. 2021. Towards Fully Autonomous UAVs: A Survey. Sensors https://doi.org/10.3390/
s21186223.</t>
  </si>
  <si>
    <t>UAV reveals substantial but heterogeneous effects of herbivores on Arctic vegetation</t>
  </si>
  <si>
    <t>Siewert, M.B. and J. Olofsson</t>
  </si>
  <si>
    <t>Siewert, M.B. and J. Olofsson. 2021. UAV reveals substantial but heterogeneous effects of herbivores on Arctic vegetation. Scientific Reports https://doi.org/10.1038/s41598-021-98497-5.</t>
  </si>
  <si>
    <t>Parrot Sequoia multi-spectral camera, Canon G9X RGB camera</t>
  </si>
  <si>
    <t>Cricetidae</t>
  </si>
  <si>
    <t>Possibility of applying unmanned aerial vehicle and thermal imaging in several canopy cover class for wildlife monitoring – preliminary results</t>
  </si>
  <si>
    <t>Rahman, D.A. and Y. Setiawan</t>
  </si>
  <si>
    <t>FLIR</t>
  </si>
  <si>
    <t>E3S Web of Conferences, 1st JESSD Symposium 2020</t>
  </si>
  <si>
    <t xml:space="preserve">Rahman, D.A. and Y. Setiawan. 2020. Possibility of applying unmanned aerial vehicle and thermal imaging in several canopy cover class for wildlife monitoring – preliminary results. E3S Web of Conferences, 1st JESSD Symposium 2020 https://doi.org/10.1051/e3sconf/202021104007. </t>
  </si>
  <si>
    <t>Tracking wildlife energy dynamics with unoccupied aircraft systems and three-dimensional photogrammetry</t>
  </si>
  <si>
    <t>Shero, M.R., J. Dale, A.C. Seymour, M.O. Hammill, A. Mosnier, S. Mongrain, and D.W. Johnston</t>
  </si>
  <si>
    <t>Shero, M.R., J. Dale, A.C. Seymour, M.O. Hammill, A. Mosnier, S. Mongrain, and D.W. Johnston. 2021. Tracking wildlife energy dynamics with unoccupied aircraft systems and three-dimensional photogrammetry. Methods in Ecology and Evolution https://doi.org/10.1111/2041-210X.13719.</t>
  </si>
  <si>
    <t>Freefly Alta 6</t>
  </si>
  <si>
    <t>A drone-based survey for large, basking freshwater turtle species</t>
  </si>
  <si>
    <t>Bogolin, A.P., D.R. Davis, R.J. Kline, and A.F. Rahman</t>
  </si>
  <si>
    <t xml:space="preserve">Bogolin, A.P., D.R. Davis, R.J. Kline, and A.F. Rahman. 2021. A drone-based survey for large, basking freshwater turtle species. Plos ONE https://doi.org/10.1371/journal.pone.0257720. </t>
  </si>
  <si>
    <t>SONY ILCE α6000 digital camera</t>
  </si>
  <si>
    <t>Applying unmanned aerial systems (UAS) and thermal infrared technology for the detection and surveying of wild ungulates</t>
  </si>
  <si>
    <t>McMahon, M.C.</t>
  </si>
  <si>
    <t xml:space="preserve">McMahon, M.C. 2021. Applying unmanned aerial systems (UAS) and thermal infrared technology for the detection and surveying of wild ungulates. MS Thesis. University of Minnesota, MN. </t>
  </si>
  <si>
    <t>Moose: quadcopter
WTD: fixed-wing</t>
  </si>
  <si>
    <t>Moose: FLIR Vue Pro 640 &amp; FLIR Duo Pro R
WTD: FLIR Vue Pro 640</t>
  </si>
  <si>
    <t>Moose: DJI Inspire 2
WTD: Sentera PHX Pro</t>
  </si>
  <si>
    <t>A Review of Modern Thermal Imaging Sensor Technology and Applications for Autonomous Aerial Navigation</t>
  </si>
  <si>
    <t>Nguyen, T.X.B., K. Rosser, and J. Chahl</t>
  </si>
  <si>
    <t>Journal of Imaging</t>
  </si>
  <si>
    <t>review, sensors, navigation</t>
  </si>
  <si>
    <t>Nguyen, T.X.B., K. Rosser, and J. Chahl. 2021. A Review of Modern Thermal Imaging Sensor Technology and Applications for Autonomous Aerial Navigation. Journal of Imaging https://doi.org/10.3390/jimaging7100217.</t>
  </si>
  <si>
    <t>thermal</t>
  </si>
  <si>
    <t>Sociability strongly affects the behavioural responses of wild guanacos to drones</t>
  </si>
  <si>
    <t>Schroeder, N.M. and A. Panebianco</t>
  </si>
  <si>
    <t xml:space="preserve">Schroeder, N.M. and A. Panebianco. 2021. Sociability strongly affects the behavioural responses of wild guanacos to drones. Scientific Reports https://doi.org/10.1038/s41598-021-00234-5. </t>
  </si>
  <si>
    <t>Camelidae</t>
  </si>
  <si>
    <t>Lu, V., F. Xu, and M.A. Turghan</t>
  </si>
  <si>
    <t>International Journal of Zoology</t>
  </si>
  <si>
    <t>Mavic 2 Zoom</t>
  </si>
  <si>
    <t>12-MP stock DJI camera</t>
  </si>
  <si>
    <t>Noninvasive Technologies for Primate Conservation in the 21st Century</t>
  </si>
  <si>
    <t>Piel, A.K., A. Crunchant, I.E. Knot, C. Chalmers, P. Fergus, M. Mulero-Pázmány, and S.A. Wich</t>
  </si>
  <si>
    <t>International Journal of Primatology</t>
  </si>
  <si>
    <t>Piel, A.K., A. Crunchant, I.E. Knot, C. Chalmers, P. Fergus, M. Mulero-Pázmány, and S.A. Wich. 2021. Noninvasive Technologies for Primate Conservation in the 21st Century. International Journal of Primatology https://doi.org/10.1007/s10764-021-00245-z.</t>
  </si>
  <si>
    <t>Indigenous-led responsible innovation: lessons from co-developed protocols to guide the use of drones to monitor a biocultural landscape in Kakadu National Park, Australia</t>
  </si>
  <si>
    <t>Macdonald, J.M., C.J. Robinson, J. Perry, M. Lee, R.
Barrowei, B. Coleman, J. Markham, A. Barrowei, B. Markham, H. Ford, J. Douglas, J. Hunter, E. Gayoso, T. Ahwon, D. Cooper, K. May, S. Setterfield, and M. Douglas</t>
  </si>
  <si>
    <t>Journal of Responsible Innovation</t>
  </si>
  <si>
    <t>Best practices</t>
  </si>
  <si>
    <t>Macdonald, J.M., C.J. Robinson, J. Perry, M. Lee, R.
Barrowei, B. Coleman, J. Markham, A. Barrowei, B. Markham, H. Ford, J. Douglas, J. Hunter, E. Gayoso, T. Ahwon, D. Cooper, K. May, S. Setterfield, and M. Douglas. 2021. Indigenous-led responsible innovation: lessons from co-developed protocols to guide the use of drones to monitor a biocultural landscape in Kakadu National Park, Australia. Journal of Responsible Innovation https://doi.org/10.1080/23299460.2021.1964321.</t>
  </si>
  <si>
    <t>Tuia, D., B. Kellenberger, S. Beery, B.R. Costelloe, S. Zuffi, B. Risse, A. Mathis, M.W. Mathis, F. van Langevelde, T. Burghardt, R. Kays, H. Klinck, M. Wikelski, I.D. Couzin, G. van Horn, M.C. Crofoot, C.V. Stewart, and T. Berger-Wolf</t>
  </si>
  <si>
    <t>arXiv.org</t>
  </si>
  <si>
    <t>review, data analysis</t>
  </si>
  <si>
    <t>Charbonneau, P. and J. Lemaître</t>
  </si>
  <si>
    <t>Review, surveys, disturbance, behavior</t>
  </si>
  <si>
    <t>Ellis-Felege, S.N., T. Stechmann, S. Hervey, C.J. Felege, R.F. Rockwell, and A.F. Barnas</t>
  </si>
  <si>
    <t>Marchowski, D.</t>
  </si>
  <si>
    <t>Drones, automatic counting tools, and artificial neural networks in wildlife population censusing</t>
  </si>
  <si>
    <t>Marchowski, D. 2021. Drones, automatic counting tools, and artificial neural networks in wildlife population censusing. Ecology and Evolution https://doi.org/10.1002/ece3.8302.</t>
  </si>
  <si>
    <t>DJI Phantom 4 Pro V2.0</t>
  </si>
  <si>
    <t>Anatidae, Podicipedidae, Phalacrocoracidae, Ardeidae, Gruidae, Laridae</t>
  </si>
  <si>
    <t>Responses of turkey vultures to unmanned aircraft systems vary by platform</t>
  </si>
  <si>
    <t>Pfeiffer, M.B., B.F. Blackwell, T.W. Seamans, B.N. Buckingham, J.L. Hoblet, P.E. Baumhardt, T.L. DeVault, and E. Fernández‑Juricic</t>
  </si>
  <si>
    <t>DJI Inspire 1 V1.0;
E-flite Timber X 1.2 m BNF Basic;
Robird</t>
  </si>
  <si>
    <t>quadcopter;
fixed-wing;
ornithocopter</t>
  </si>
  <si>
    <t>Gray, E. and M.A. Weston</t>
  </si>
  <si>
    <t>Pilot perceptions of options to manage drone-wildlife interactions; associations with wildlife value orientations and connectedness to nature</t>
  </si>
  <si>
    <t>Gray, E. and M.A. Weston. 2021. Pilot perceptions of options to manage drone-wildlife interactions; associations with wildlife value orientations and connectedness to nature. Journal for Nature Conservation https://doi.org/10.1016/j.jnc.2021.126090.</t>
  </si>
  <si>
    <t>human-wildlife conflict, behavior, disturbance</t>
  </si>
  <si>
    <t>Hippopotamus population trends in Ndumo Game Reserve, South Africa, from 1951 to 2021</t>
  </si>
  <si>
    <t>Fritsch, C.J., C. Hanekom, and C.T. Downs</t>
  </si>
  <si>
    <t>Fritsch, C.J., C. Hanekom, and C.T. Downs. 2021. Hippopotamus population trends in Ndumo Game Reserve, South Africa, from 1951 to 2021. Global Ecology and Conservation https://doi.org/10.1016/j.gecco.2021.e01910.</t>
  </si>
  <si>
    <t>Sudholz A., S. Denman, A. Pople, M. Brennan, M. Amos, and G. Hamilton</t>
  </si>
  <si>
    <t>DJI Matrice 600 Pro, DJI M210 V2</t>
  </si>
  <si>
    <t>DJI Zenmuse XT2, FLIR Tau2</t>
  </si>
  <si>
    <t>Ayres, K.A., J.T. Ketchum, R. González-Armas, F. Galván-Magaña, A. Hearn, F.R. Elorriaga-Verplancken, R.O. Martínez-Rincón, E.M. Hoyos-Padilla, and S.M. Kajiura</t>
  </si>
  <si>
    <t>Small or Far Away? Exploiting Deep Super-Resolution and Altitude Data for Aerial Animal Surveillance</t>
  </si>
  <si>
    <t>Xue, M., T. Greenslade, M. Mirmehdi, and T. Burghardt</t>
  </si>
  <si>
    <t xml:space="preserve">Xue, M., T. Greenslade, M. Mirmehdi, and T. Burghardt. 2021. Small or Far Away? Exploiting Deep Super-Resolution and Altitude Data for Aerial Animal Surveillance. https://arxiv.org/abs/2111.06830. </t>
  </si>
  <si>
    <t>Unmanned aircraft systems for protected areas: Gadgetry or necessity?</t>
  </si>
  <si>
    <t>Seier, G., C. Hodl, J. Abermann, S. Schottl, A. Maringer, D.N. Hofstadler, U. Probstl-Haider, G.K. Lieb</t>
  </si>
  <si>
    <t>Seier, G., C. Hodl, J. Abermann, S. Schottl, A. Maringer, D.N. Hofstadler, U. Probstl-Haider, G.K. Lieb. 2021. Unmanned aircraft systems for protected areas: Gadgetry or necessity? Journal for Nature Conservation https://doi.org/10.1016/j.jnc.2021.126078.</t>
  </si>
  <si>
    <t>Verification of the Detection Performance of Drone Radio Telemetry for Tracking the Movement of Frogs</t>
  </si>
  <si>
    <t>Niwa, H. and Y. Sawai</t>
  </si>
  <si>
    <t>Niwa, H. and Y. Sawai. 2021. Verification of the Detection Performance of Drone Radio Telemetry for Tracking the Movement of Frogs. Drones https://doi.org/10.3390/drones5040139.</t>
  </si>
  <si>
    <t>Data Comets: Designing a Visualization Tool for Analyzing Autonomous Aerial Vehicle Logs with Grounded Evaluation</t>
  </si>
  <si>
    <t>Saffo, D., A. Leventidis, T. Jain, M.A. Borkin, and C. Dunne</t>
  </si>
  <si>
    <t>Renner, H., M. Renner, D. Lyons, V. Zykov, Z. Revyakina and S. Oehlers</t>
  </si>
  <si>
    <t>DJI Phantom Pro 4</t>
  </si>
  <si>
    <t>Some human, aircraft and animal factors affecting aerial surveys: how to enumerate animals from the air</t>
  </si>
  <si>
    <t>Fleming, P.J.S. and J.P. Tracey</t>
  </si>
  <si>
    <t>Fleming, P.J.S. and J.P. Tracey. 2008. Some human, aircraft and animal factors affecting aerial surveys: how to enumerate animals from the air. Wildlife Research 35:258-267. https://doi.org/10.1071/WR07081.</t>
  </si>
  <si>
    <t>Pajares, G.</t>
  </si>
  <si>
    <t>Overview and Current Status of Remote Sensing Applications Based on Unmanned Aerial Vehicles (UAVs)</t>
  </si>
  <si>
    <t>Pajares, G. 2015. Overview and Current Status of Remote Sensing Applications Based on Unmanned Aerial Vehicles (UAVs). Photogrammetric Engineering &amp; Remote Sensing https://doi.org/10.14358/PERS.81.4.281.</t>
  </si>
  <si>
    <t xml:space="preserve">review, platforms, sensors </t>
  </si>
  <si>
    <t>Effects of free-flight activities on wildlife: a poorly understood issue in conservation</t>
  </si>
  <si>
    <t>Tobajas, J., F. Guil, and A. Margalida</t>
  </si>
  <si>
    <t>Tobajas, J., F. Guil, and A. Margalida. 2021. Effects of free-flight activities on wildlife: a poorly understood issue in conservation. Environmental Conservation https://doi.org/10.1017/S0376892921000412.</t>
  </si>
  <si>
    <t>Automatic animal identification from drone camera based on point pattern analysis of herd behaviour</t>
  </si>
  <si>
    <t>Petso, T., R.S. Jamisola, Jr., D. Mpoeleng, E. Bennitt, and W. Mmereki</t>
  </si>
  <si>
    <t>Petso, T., R.S. Jamisola, Jr., D. Mpoeleng, E. Bennitt, and W. Mmereki. 2021. Automatic animal identification from drone camera based on point pattern analysis of herd behaviour. Ecological Informatics https://doi.org/10.1016/j.ecoinf.2021.101485.</t>
  </si>
  <si>
    <t>DJI Phantom III and Inspire I</t>
  </si>
  <si>
    <t>Using object-based image analysis to detect laughing gull nests</t>
  </si>
  <si>
    <t>Martini, B.F.and D.A. Miller</t>
  </si>
  <si>
    <t>Martini, B.F.and D.A. Miller. 2021. Using object-based image analysis to detect laughing gull nests. GIScience &amp; Remote Sensing https://doi.org/10.1080/15481603.2021.1999376.</t>
  </si>
  <si>
    <t>species detection</t>
  </si>
  <si>
    <t>Use of Small, Unmanned Aircraft Systems and Mist Nets to Capture Ring‐Necked Pheasants</t>
  </si>
  <si>
    <t>Shirley, T.R. and A.K. Janke</t>
  </si>
  <si>
    <t>Shirley, T.R. and A.K. Janke. 2021. Use of Small, Unmanned Aircraft Systems and Mist Nets to Capture Ring‐Necked Pheasants. Wildlife Society Bulletin https://doi.org/10.1002/wsb.1230.</t>
  </si>
  <si>
    <t>Javan langur responses to the repeated exposure of ground survey and novel stimulus, unmanned aerial vehicles</t>
  </si>
  <si>
    <t>Rahman, D.A., Y. Setiawan, A.A.A.F. Rahman, and T.R. Martiyani</t>
  </si>
  <si>
    <t>Earth and Environmental Science</t>
  </si>
  <si>
    <t>Rahman, D.A., Y. Setiawan, A.A.A.F. Rahman, and T.R. Martiyani. 2021. Javan langur responses to the repeated exposure of ground survey and novel stimulus, unmanned aerial vehicles. Earth and Environmental Science 948 https://doi.org/10.1088/1755-1315/948/1/012006.</t>
  </si>
  <si>
    <t>FLIR and RGB camera</t>
  </si>
  <si>
    <t xml:space="preserve">Rahman, D.A. and A.A.A.F. Rahman. 2021. Performance of unmanned aerial vehicle with thermal imaging, camera trap, and transect survey for monitoring of wildlife. Earth and Environmental Science 771 https//doi.org/10.1088/1755-1315/771/1/012011. </t>
  </si>
  <si>
    <t xml:space="preserve">Earth and Environmental Science </t>
  </si>
  <si>
    <t>Incorporating Geographical Scale and Multiple Environmental Factors to Delineate the Breeding Distribution of Sea Turtles</t>
  </si>
  <si>
    <t>Dickson, L.C., K.A. Katselidis , C. Eizaguirre, and G. Schofield</t>
  </si>
  <si>
    <t>Dickson, L.C., K.A. Katselidis , C. Eizaguirre, and G. Schofield. 2021. Incorporating Geographical Scale and Multiple Environmental Factors to Delineate the Breeding Distribution of Sea Turtles. Drones https://doi.org/10.3390/drones5040142.</t>
  </si>
  <si>
    <t>DJI Phantom 3 Professional</t>
  </si>
  <si>
    <t>Reis-Filho, J.A. and T. Giarrizzo</t>
  </si>
  <si>
    <t>Fisheries</t>
  </si>
  <si>
    <t>Perspectives on the Use of Unmanned Aerial Vehicle Systems as Tools for Small‐Scale Fisheries Research and Management</t>
  </si>
  <si>
    <t>Reis-Filho, J.A. and T. Giarrizzo, 2021. Perspectives on the Use of Unmanned Aerial Vehicle Systems as Tools for Small‐Scale Fisheries Research and Management. Fisheries https://doi.org/10.1002/fsh.10696.</t>
  </si>
  <si>
    <t>Falconidae, Laridae, Otariidae</t>
  </si>
  <si>
    <t>From Coastal to Montane Forest Ecosystems, Using Drones for Multi-Species Research in the Tropics</t>
  </si>
  <si>
    <t>Rahman, D.A., A.B.Y. Sitorus, and A.A. Condro</t>
  </si>
  <si>
    <t xml:space="preserve">Rahman, D.A., A.B.Y. Sitorus, and A.A. Condro. 2022. From Coastal to Montane Forest Ecosystems, Using Drones for Multi-Species Research in the Tropics. Drones https://doi.org/10.3390/drones6010006. </t>
  </si>
  <si>
    <t>DJI Matrice 300 RTK and DJI Mavic 2 Enterprise Dual</t>
  </si>
  <si>
    <t>Thermal Camera DJI H20T</t>
  </si>
  <si>
    <t>Species-Specific Responses of Bird Song Output in the Presence of Drones</t>
  </si>
  <si>
    <t>Wilson, A.M., K.S. Boyle, J.L. Gilmore, C.J. Kiefer, and M.F. Walker</t>
  </si>
  <si>
    <t>Wilson, A.M., K.S. Boyle, J.L. Gilmore, C.J. Kiefer, and M.F. Walker. 2022. Species-Specific Responses of Bird Song Output in the Presence of Drones. Drones https://doi.org/10.3390/drones6010001.</t>
  </si>
  <si>
    <t>de Kock, M.E., D. O’Donovan, T. Khafaga, and
P. Hejcmanová</t>
  </si>
  <si>
    <t>Rivas-Fuenzalida, T., Á. Molina-Medina, and P. Salazar</t>
  </si>
  <si>
    <t>Boletín Nahuelbuta Natural</t>
  </si>
  <si>
    <t>Christie, A.I., A.P. Colefax, and D. Cagnazzi</t>
  </si>
  <si>
    <t>Advances in Drone-Based Tracking Technologies for Large Birds of Prey</t>
  </si>
  <si>
    <t>Advances in Animal Science and Zoology</t>
  </si>
  <si>
    <t>Drone thermal imaging technology provides a cost-effective tool for landscape-scale monitoring of a cryptic forest-dwelling species across all population densities</t>
  </si>
  <si>
    <t>Howell, L.G., J. Clulow, N.R. Jordan, C.T. Beranek, S.A. Ryan, A. Roff, and R.R. Witt</t>
  </si>
  <si>
    <t>A Comparison of Convolutional Neural Network Architectures for Automated Detection and Identification of Waterfowl in Complex Environments</t>
  </si>
  <si>
    <t>Sa'doun, M.M., C.D. Lippitt, G. Paulus, and K.-H. Anders</t>
  </si>
  <si>
    <t>GI_Forum</t>
  </si>
  <si>
    <t>Anatidae, Gruidae</t>
  </si>
  <si>
    <t>Hasselblad L1D-20c RGB camera</t>
  </si>
  <si>
    <t>Bold Eagles: Angry Birds Are Ripping $80,000 Drones Out of the Sky</t>
  </si>
  <si>
    <t>Wall Street Journal</t>
  </si>
  <si>
    <t>The use of drone-based aerial photogrammetry in population monitoring of Southern Giant Petrels in ASMA 1, King George Island, maritime Antarctica</t>
  </si>
  <si>
    <t>Fudala, K. and R.J. Bialik. 2022. The use of drone-based aerial photogrammetry in population monitoring of Southern Giant Petrels in ASMA 1, King George Island, maritime Antarctica. Global Ecology and Conservation https://doi.org/10.1016/j.gecco.2021.e01990.</t>
  </si>
  <si>
    <t>Atkinson, S., A. Rogan, C.S. Baker, R. Dagdag, M. Redlinger, J. Polinski, J. Urban, A. Sremba, M. Branson, K. Mashburn, L. Pallin, A. Klink, D. Steel, E. Bortz, and I. Kerr</t>
  </si>
  <si>
    <t>Genetic, Endocrine, and Microbiological Assessments of Blue, Humpback and Killer Whale Health using Unoccupied Aerial Systems</t>
  </si>
  <si>
    <t>Atkinson, S., A. Rogan, C.S. Baker, R. Dagdag, M. Redlinger, J. Polinski, J. Urban, A. Sremba, M. Branson, K. Mashburn, L. Pallin, A. Klink, D. Steel, E. Bortz, and I. Kerr. 2021. Genetic, Endocrine, and Microbiological Assessments of Blue, Humpback and Killer Whale Health using Unoccupied Aerial Systems. Wildlife Society Bulletin https://doi.org/10.1002/wsb.1240.</t>
  </si>
  <si>
    <t xml:space="preserve"> Balaenopteridae, Delphinidae</t>
  </si>
  <si>
    <t>DJI Inspire 2, DJI Mavic Pro</t>
  </si>
  <si>
    <t>Use of Drones with Thermal Infrared to Locate White‐tailed Deer Neonates for Capture</t>
  </si>
  <si>
    <t>Nowlin, M.B., S.E. Roady, E. Newton, and D.W. Johnston. 2019. Applying Unoccupied Aircraft Systems to Study Human Behavior in Marine Science and Conservation Programs. Frontiers in Marine Science https://doi.org/10.3389/fmars.2019.00567.</t>
  </si>
  <si>
    <t>Oishi, Y. H. Oguma, A. Tamura, R. Nakamura, and T. Matsunaga. 2018. Animal Detection Using Thermal Images and Its Required Observation Conditions. Remote Sensing https://doi.org/10.3390/rs10071050.</t>
  </si>
  <si>
    <t>Obermoller, T.R., A.S. Norton, E.S. Michel, and B.S. Haroldson. 2021. Use of Drones with Thermal Infrared to Locate White‐tailed Deer Neonates for Capture. Wildlife Society Bulletin https://doi.org/10.1002/wsb.1242.</t>
  </si>
  <si>
    <t>DJI Zenmuse XT2 thermal camera; DJI Zenmuse Z30 20-MP camera</t>
  </si>
  <si>
    <t>Detection and tracking of belugas, kayaks and motorized boats in drone video using deep learning</t>
  </si>
  <si>
    <t>Harasyn, M.L., W.S. Chan, E.L. Ausen, and D.G. Barber</t>
  </si>
  <si>
    <t>Drone Systems and Applications</t>
  </si>
  <si>
    <t>DJI M210 RTK</t>
  </si>
  <si>
    <t>DJI Zenmuse Z30 2-MP camera</t>
  </si>
  <si>
    <t>Harasyn, M.L., W.S. Chan, E.L. Ausen, and D.G. Barber. 2022. Detection and tracking of belugas, kayaks and motorized boats in drone video using deep learning. Drone Systems and Applications https://doi.org/10.1139/juvs-2021-0024.</t>
  </si>
  <si>
    <t>The utility of drones for studying polar bear behaviour in the Canadian Arctic: opportunities and recommendations</t>
  </si>
  <si>
    <t>An examination of trends in the growing scientific literature on approaching wildlife with drones</t>
  </si>
  <si>
    <t>Jagielski, P.M., A.F. Barnas, H.G. Gilchrist, E.S. Richardson, O.P. Love, and C.A.D. Semeniuk</t>
  </si>
  <si>
    <t>Classifying Forest Structure of Red-Cockaded Woodpecker Habitat Using Structure from Motion Elevation Data De-Rived from sUAS Imagery</t>
  </si>
  <si>
    <t>Lawrence, B.</t>
  </si>
  <si>
    <t>Lawrence, B. 2022. Classifying Forest Structure of Red-Cockaded Woodpecker Habitat Using Structure from Motion Elevation Data De-Rived from sUAS Imagery. Drones https://doi.org/10.3390/drones6010026.</t>
  </si>
  <si>
    <t>Picidae</t>
  </si>
  <si>
    <t>DJI-FC220 RGB camera</t>
  </si>
  <si>
    <t>Effectiveness of using drones and convolutional neural networks to monitor aquatic megafauna</t>
  </si>
  <si>
    <t>Woolcock, A.B., S. Cotton, and A.J. Cotton</t>
  </si>
  <si>
    <t>African Journal of Ecology</t>
  </si>
  <si>
    <t>Crocodylidae, Hippopotamidae</t>
  </si>
  <si>
    <t>Woolcock, A.B., S. Cotton, and A.J. Cotton. 2022. Effectiveness of using drones and convolutional neural networks to monitor aquatic megafauna. African Journal of Ecology https://doi.org/10.1111/aje.12950.</t>
  </si>
  <si>
    <t>Behavioral responses of blue-winged teal and northern shoveler to unmanned aerial vehicle surveys</t>
  </si>
  <si>
    <t>Ryckman, M.D., K. Kemink, C.J. Felege, B. Darby, G.S. Vandeberg, and S.N. Ellis-Felege</t>
  </si>
  <si>
    <t>Ryckman, M.D., K. Kemink, C.J. Felege, B. Darby, G.S. Vandeberg, and S.N. Ellis-Felege. 2022. Behavioral responses of blue-winged teal and northern shoveler to unmanned aerial vehicle surveys. PLoS ONE https://doi.org/10.1371/journal.pone.0262393.</t>
  </si>
  <si>
    <t>Rowe, C.E., W.F. Figueira, B.P. Kelaher, A. Giles,
L.T. Mamo, S.T. Ahyong, and S.J. Keable</t>
  </si>
  <si>
    <t>review, disturbance, behavior</t>
  </si>
  <si>
    <t>Duporge, I., M.P. Spiegel, E.R. Thomson, T. Chapman, C. Lamberth, C. Pond, D.W. Macdonald, T. Wang, and H. Klinck</t>
  </si>
  <si>
    <t>Mustafa, O., J. Esefeld, H. Grämer, J. Maercker, M.-C. Rümmler, M. Senf, C. Pfeifer, and H.-U. Peter. 2017. Monitoring penguin colonies in the Antarctic using remote sensing data: Final Report. Texte 30/2017. Report No. (UBA-FB) 002498/ENG. Environmental Research of the Federal Ministry for the Environment, Nature Conservation, Building and Nuclear Safety, Germany.</t>
  </si>
  <si>
    <t>Miniaturization eliminates detectable impacts of drones on bat activity</t>
  </si>
  <si>
    <t>Kuhlmann, K., A. Fontaine, É. Brisson-Curadeau, D.M. Bird, and K.H. Elliott</t>
  </si>
  <si>
    <t>Autonomous Navigation of an Aerial Drone to Observe a Group of Wild Animals with Reduced Visual Disturbance</t>
  </si>
  <si>
    <t>IEEE Systems Journal</t>
  </si>
  <si>
    <t>Li, X., H. Huang, and A.V. Savkin</t>
  </si>
  <si>
    <t>Li, X., H. Huang, and A.V. Savkin. 2022. Autonomous Navigation of an Aerial Drone to Observe a Group of Wild Animals with Reduced Visual Disturbance. IEEE Systems Journal https://doi.org/10.1109/JSYST.2021.3135982.</t>
  </si>
  <si>
    <t>Terrestrial mammalian wildlife responses to unmanned aerial systems approaches</t>
  </si>
  <si>
    <t>Bennitt, E., H.L.A. Bartlam-Brooks, T.Y. Hubel, and A.M. Wilson. 2019. Terrestrial mammalian wildlife responses to unmanned aerial systems approaches. Scientific Reports 9:2142. https://doi.org/10.1038/s41598-019-38610-x.</t>
  </si>
  <si>
    <t>Disturbance, acoustic</t>
  </si>
  <si>
    <t>NA</t>
  </si>
  <si>
    <t>Anatidae, Canidae, Cervidae, Mephitidae, Erethizontidae</t>
  </si>
  <si>
    <t>Biodiversity Observations</t>
  </si>
  <si>
    <t>Allport, G.</t>
  </si>
  <si>
    <t>Radio-tracking wildlife with drones: a viewshed analysis quantifying survey coverage across diverse landscapes</t>
  </si>
  <si>
    <t>Saunders, D., H. Nguyen, S. Cowen, M. Magrath, K. Marsh, S. Bell, and J. Bobruk</t>
  </si>
  <si>
    <t>Saunders, D., H. Nguyen, S. Cowen, M. Magrath, K. Marsh, S. Bell, and J. Bobruk. 2022. Radio-tracking wildlife with drones: a viewshed analysis quantifying survey coverage across diverse landscapes. Wildlife Research https://doi.org/10.1071/WR21033.</t>
  </si>
  <si>
    <t>Comparing unmanned aerial systems with conventional methodology for surveying a wild white-tailed deer population</t>
  </si>
  <si>
    <t>McMahon, M.C., M.A. Ditmer, and J.D. Forester</t>
  </si>
  <si>
    <t>McMahon, M.C., M.A. Ditmer, and J.D. Forester. 2021. Comparing unmanned aerial systems with conventional methodology for surveying a wild white-tailed deer population. Wildlife Research https://doi.org/10.1071/WR20204.</t>
  </si>
  <si>
    <t>Sentera PHX Pro</t>
  </si>
  <si>
    <t>Effects of environmental factors on the detection of subsurface green turtles in aerial drone surveys</t>
  </si>
  <si>
    <t>Odzer, M.N., A.M.L. Brooks, M.R. Heithaus, and E.R. Whitman</t>
  </si>
  <si>
    <t>Odzer, M.N., A.M.L. Brooks, M.R. Heithaus, and E.R. Whitman. 2022. Effects of environmental factors on the detection of subsurface green turtles in aerial drone surveys. Wildlife Research https://doi.org/10.1071/WR20207.</t>
  </si>
  <si>
    <t>Foreword to the Special Issue on ‘The rapidly expanding role of drones as a tool for wildlife research’</t>
  </si>
  <si>
    <t>Wirsing, A.J., A.N. Johnston, and J.J. Kiszka</t>
  </si>
  <si>
    <t>Wirsing, A.J., A.N. Johnston, and J.J. Kiszka. 2022. Foreword to the Special Issue on ‘The rapidly expanding role of drones as a tool for wildlife research.’ Wildlife Research https://doi.org/10.1071/WR22006.</t>
  </si>
  <si>
    <t>Adapting Small Unmanned Aerial Systems for Behavioral Research with Coastal Marine Mammals</t>
  </si>
  <si>
    <t>Ramos, E.A.</t>
  </si>
  <si>
    <t>DJI Phantom 2 Vision+, Phantom 3 Pro, Phantom 4</t>
  </si>
  <si>
    <t>Perspectives in machine learning for wildlife conservation</t>
  </si>
  <si>
    <t>Nature Communications</t>
  </si>
  <si>
    <t>data analysis, sensors</t>
  </si>
  <si>
    <t>A Comparative Analysis of Unmanned Aircraft Systems in Low Altitude Photogrammetric Surveys</t>
  </si>
  <si>
    <t>Mugnai, F. and G. Tucci</t>
  </si>
  <si>
    <t>Mugnai, F. and G. Tucci. 2022. A Comparative Analysis of Unmanned Aircraft Systems in Low Altitude Photogrammetric Surveys. Remote Sensing https://doi.org/10.3390/rs14030726.</t>
  </si>
  <si>
    <t>DJI Phantom 4 Adv, Mavic 2 Pro, Mavic Air 2 and Mavic Mini 2</t>
  </si>
  <si>
    <t>Semi-automated counts on drone imagery of breeding seabirds using free accessible software</t>
  </si>
  <si>
    <t>Corregidor-Castro, A. and R.G. Valle</t>
  </si>
  <si>
    <t>Corregidor-Castro, A. and R.G. Valle. 2022. Semi-automated counts on drone imagery of breeding seabirds using free accessible software. Ardea 110: https://doi.org/10.5253/arde.v110i1.a7.</t>
  </si>
  <si>
    <t>16.84-MP RGB camera</t>
  </si>
  <si>
    <t>Unmanned aerial systems (UAS) for mitigating bird damage in wine grapes</t>
  </si>
  <si>
    <t>Proceedings of the 14th International Conference on Precision Agriculture</t>
  </si>
  <si>
    <t>DJI Matrice M600 Pro &amp; Phantom 3 Standard</t>
  </si>
  <si>
    <t>GoPro Hero 5 camera</t>
  </si>
  <si>
    <t>Sturnidae, Turdidae</t>
  </si>
  <si>
    <t>Use of Remotely Piloted Aerial Systems (R.P.A.S.) for Wildlife Monitoring</t>
  </si>
  <si>
    <t>Racanelli, V., S. Bartolozzi, E.S. Guerri, and F.S. Guerri</t>
  </si>
  <si>
    <t>Racanelli, V., S. Bartolozzi, E.S. Guerri, and F.S. Guerri. 2018. Use of Remotely Piloted Aerial Systems (R.P.A.S.) for Wildlife Monitoring. Pages 1611-1617 in Proceedings of the 17th International Scientific Conference – Engineering for Rural Development, 23-25 May, 2018, Jelgava, Latvia.</t>
  </si>
  <si>
    <t>Proceedings of the 17th International Scientific Conference – Engineering for Rural Development</t>
  </si>
  <si>
    <t xml:space="preserve">Yuneek Q500+ &amp;
custom </t>
  </si>
  <si>
    <t>quadcopter &amp; hexacopter</t>
  </si>
  <si>
    <t>RGB camera &amp; Flir Tau2 336  thermal camera</t>
  </si>
  <si>
    <t>The Feasibility of Using Small Unmanned Aerial Vehicles for Wildlife Research</t>
  </si>
  <si>
    <t>MLB FoldBat</t>
  </si>
  <si>
    <t>Valle, R.G., E. Verza, L. Sattin, and F. Scarton</t>
  </si>
  <si>
    <t>DJI Mavic Pro, DJI Mini, and DJI Mini2</t>
  </si>
  <si>
    <t>Wulf, T. and M. Pietsch</t>
  </si>
  <si>
    <t>DJI Matrice 200 V1</t>
  </si>
  <si>
    <t>Method of automatic counting of large herbivores from UAV images in the Source Region of Three Rivers</t>
  </si>
  <si>
    <t>Wu, F., Z. Weiwei, W. Bingfang, and Z. Xinquan</t>
  </si>
  <si>
    <t>Acta Theriologica Sinica</t>
  </si>
  <si>
    <t>DJI Inspire 2 and DJI Mavic Pro</t>
  </si>
  <si>
    <t>RGB cameras</t>
  </si>
  <si>
    <t>Bovidae, Equidae</t>
  </si>
  <si>
    <t>Grounding Drones: Big Brother’s Tool Box Needs Regulation Not Elimination</t>
  </si>
  <si>
    <t>Reid, M.</t>
  </si>
  <si>
    <t>Richmond Journal of Law and Technology</t>
  </si>
  <si>
    <t>Reid, M. 2014. Grounding Drones: Big Brother’s Tool Box Needs Regulation Not Elimination. Richmond Journal of Law and Technology 20(3): 1-73.</t>
  </si>
  <si>
    <t>Mitterbacher, M.</t>
  </si>
  <si>
    <t>Mammals, reptiles</t>
  </si>
  <si>
    <r>
      <t xml:space="preserve">bald eagle, </t>
    </r>
    <r>
      <rPr>
        <i/>
        <sz val="10"/>
        <color theme="1"/>
        <rFont val="Times New Roman"/>
        <family val="1"/>
      </rPr>
      <t>Haliaeetus leucocephalus</t>
    </r>
  </si>
  <si>
    <r>
      <t xml:space="preserve">California sea lion, </t>
    </r>
    <r>
      <rPr>
        <i/>
        <sz val="10"/>
        <color theme="1"/>
        <rFont val="Times New Roman"/>
        <family val="1"/>
      </rPr>
      <t>Zalophus californianus</t>
    </r>
  </si>
  <si>
    <r>
      <t xml:space="preserve">glossy ibis, </t>
    </r>
    <r>
      <rPr>
        <i/>
        <sz val="10"/>
        <color theme="1"/>
        <rFont val="Times New Roman"/>
        <family val="1"/>
      </rPr>
      <t>Plegadis falcinellus</t>
    </r>
  </si>
  <si>
    <r>
      <t xml:space="preserve">black bear, </t>
    </r>
    <r>
      <rPr>
        <i/>
        <sz val="10"/>
        <color theme="1"/>
        <rFont val="Times New Roman"/>
        <family val="1"/>
      </rPr>
      <t>Ursus americanus</t>
    </r>
  </si>
  <si>
    <r>
      <t xml:space="preserve">Australian fur seal, </t>
    </r>
    <r>
      <rPr>
        <i/>
        <sz val="10"/>
        <color theme="1"/>
        <rFont val="Times New Roman"/>
        <family val="1"/>
      </rPr>
      <t>Arctocephalus pusillus doriferus</t>
    </r>
  </si>
  <si>
    <r>
      <t xml:space="preserve">Fleeing by Whimbrel </t>
    </r>
    <r>
      <rPr>
        <i/>
        <sz val="10"/>
        <color theme="1"/>
        <rFont val="Times New Roman"/>
        <family val="1"/>
      </rPr>
      <t>Numenius phaeopus</t>
    </r>
    <r>
      <rPr>
        <sz val="10"/>
        <color theme="1"/>
        <rFont val="Times New Roman"/>
        <family val="1"/>
      </rPr>
      <t xml:space="preserve"> in Response to Use of a Recreational Drone in Maputo Bay, Mozambique</t>
    </r>
  </si>
  <si>
    <r>
      <t xml:space="preserve">Eurasian whimbrel, </t>
    </r>
    <r>
      <rPr>
        <i/>
        <sz val="10"/>
        <color theme="1"/>
        <rFont val="Times New Roman"/>
        <family val="1"/>
      </rPr>
      <t>Numenius phaeopus</t>
    </r>
  </si>
  <si>
    <r>
      <t xml:space="preserve">Allport, G. 2016. Fleeing by Whimbrel </t>
    </r>
    <r>
      <rPr>
        <i/>
        <sz val="10"/>
        <color theme="1"/>
        <rFont val="Times New Roman"/>
        <family val="1"/>
      </rPr>
      <t>Numenius phaeopus</t>
    </r>
    <r>
      <rPr>
        <sz val="10"/>
        <color theme="1"/>
        <rFont val="Times New Roman"/>
        <family val="1"/>
      </rPr>
      <t xml:space="preserve"> in Response to Use of a Recreational Drone in Maputo Bay, Mozambique. Biodiversity Observations 7: 1-5. https://journals.uct.ac.za/index.php/BO/article/view/337/378.</t>
    </r>
  </si>
  <si>
    <r>
      <t xml:space="preserve">humpback whale, </t>
    </r>
    <r>
      <rPr>
        <i/>
        <sz val="10"/>
        <color theme="1"/>
        <rFont val="Times New Roman"/>
        <family val="1"/>
      </rPr>
      <t>Megaptera novaeangliae</t>
    </r>
  </si>
  <si>
    <r>
      <t>Assessing the disturbance potential of small unoccupied aircraft systems (UAS) on gray seals (</t>
    </r>
    <r>
      <rPr>
        <i/>
        <sz val="10"/>
        <color theme="1"/>
        <rFont val="Times New Roman"/>
        <family val="1"/>
      </rPr>
      <t>Halichoerus grypus</t>
    </r>
    <r>
      <rPr>
        <sz val="10"/>
        <color theme="1"/>
        <rFont val="Times New Roman"/>
        <family val="1"/>
      </rPr>
      <t>) at breeding colonies in Nova Scotia, Canada</t>
    </r>
  </si>
  <si>
    <r>
      <t xml:space="preserve">gray seal, </t>
    </r>
    <r>
      <rPr>
        <i/>
        <sz val="10"/>
        <color theme="1"/>
        <rFont val="Times New Roman"/>
        <family val="1"/>
      </rPr>
      <t>Halichoerus grypus</t>
    </r>
  </si>
  <si>
    <r>
      <t xml:space="preserve">humpback whale, </t>
    </r>
    <r>
      <rPr>
        <i/>
        <sz val="10"/>
        <color theme="1"/>
        <rFont val="Times New Roman"/>
        <family val="1"/>
      </rPr>
      <t>Megaptera</t>
    </r>
    <r>
      <rPr>
        <sz val="10"/>
        <color theme="1"/>
        <rFont val="Times New Roman"/>
        <family val="1"/>
      </rPr>
      <t xml:space="preserve"> </t>
    </r>
    <r>
      <rPr>
        <i/>
        <sz val="10"/>
        <color theme="1"/>
        <rFont val="Times New Roman"/>
        <family val="1"/>
      </rPr>
      <t>novaeangliae</t>
    </r>
    <r>
      <rPr>
        <sz val="10"/>
        <color theme="1"/>
        <rFont val="Times New Roman"/>
        <family val="1"/>
      </rPr>
      <t xml:space="preserve">, blue whale, </t>
    </r>
    <r>
      <rPr>
        <i/>
        <sz val="10"/>
        <color theme="1"/>
        <rFont val="Times New Roman"/>
        <family val="1"/>
      </rPr>
      <t>Balaenoptera</t>
    </r>
    <r>
      <rPr>
        <sz val="10"/>
        <color theme="1"/>
        <rFont val="Times New Roman"/>
        <family val="1"/>
      </rPr>
      <t xml:space="preserve"> </t>
    </r>
    <r>
      <rPr>
        <i/>
        <sz val="10"/>
        <color theme="1"/>
        <rFont val="Times New Roman"/>
        <family val="1"/>
      </rPr>
      <t>musculus</t>
    </r>
    <r>
      <rPr>
        <sz val="10"/>
        <color theme="1"/>
        <rFont val="Times New Roman"/>
        <family val="1"/>
      </rPr>
      <t>, killer whale,</t>
    </r>
    <r>
      <rPr>
        <i/>
        <sz val="10"/>
        <color theme="1"/>
        <rFont val="Times New Roman"/>
        <family val="1"/>
      </rPr>
      <t xml:space="preserve"> Orcinus orca</t>
    </r>
  </si>
  <si>
    <r>
      <t xml:space="preserve">West African crocodile, </t>
    </r>
    <r>
      <rPr>
        <i/>
        <sz val="10"/>
        <color theme="1"/>
        <rFont val="Times New Roman"/>
        <family val="1"/>
      </rPr>
      <t>Crocodylus suchus</t>
    </r>
    <r>
      <rPr>
        <sz val="10"/>
        <color theme="1"/>
        <rFont val="Times New Roman"/>
        <family val="1"/>
      </rPr>
      <t xml:space="preserve">, African buffalo, </t>
    </r>
    <r>
      <rPr>
        <i/>
        <sz val="10"/>
        <color theme="1"/>
        <rFont val="Times New Roman"/>
        <family val="1"/>
      </rPr>
      <t>Syncerus caffer</t>
    </r>
    <r>
      <rPr>
        <sz val="10"/>
        <color theme="1"/>
        <rFont val="Times New Roman"/>
        <family val="1"/>
      </rPr>
      <t xml:space="preserve">, spur-winged goose, </t>
    </r>
    <r>
      <rPr>
        <i/>
        <sz val="10"/>
        <color theme="1"/>
        <rFont val="Times New Roman"/>
        <family val="1"/>
      </rPr>
      <t>Plectropterus</t>
    </r>
    <r>
      <rPr>
        <sz val="10"/>
        <color theme="1"/>
        <rFont val="Times New Roman"/>
        <family val="1"/>
      </rPr>
      <t xml:space="preserve"> </t>
    </r>
    <r>
      <rPr>
        <i/>
        <sz val="10"/>
        <color theme="1"/>
        <rFont val="Times New Roman"/>
        <family val="1"/>
      </rPr>
      <t>gambensis</t>
    </r>
    <r>
      <rPr>
        <sz val="10"/>
        <color theme="1"/>
        <rFont val="Times New Roman"/>
        <family val="1"/>
      </rPr>
      <t xml:space="preserve">, grey heron, </t>
    </r>
    <r>
      <rPr>
        <i/>
        <sz val="10"/>
        <color theme="1"/>
        <rFont val="Times New Roman"/>
        <family val="1"/>
      </rPr>
      <t>Ardea cinerea</t>
    </r>
    <r>
      <rPr>
        <sz val="10"/>
        <color theme="1"/>
        <rFont val="Times New Roman"/>
        <family val="1"/>
      </rPr>
      <t xml:space="preserve">, olive baboon, </t>
    </r>
    <r>
      <rPr>
        <i/>
        <sz val="10"/>
        <color theme="1"/>
        <rFont val="Times New Roman"/>
        <family val="1"/>
      </rPr>
      <t>Papio anubis</t>
    </r>
    <r>
      <rPr>
        <sz val="10"/>
        <color theme="1"/>
        <rFont val="Times New Roman"/>
        <family val="1"/>
      </rPr>
      <t xml:space="preserve">, hippopotamus, </t>
    </r>
    <r>
      <rPr>
        <i/>
        <sz val="10"/>
        <color theme="1"/>
        <rFont val="Times New Roman"/>
        <family val="1"/>
      </rPr>
      <t>Hippopotamus</t>
    </r>
    <r>
      <rPr>
        <sz val="10"/>
        <color theme="1"/>
        <rFont val="Times New Roman"/>
        <family val="1"/>
      </rPr>
      <t xml:space="preserve"> </t>
    </r>
    <r>
      <rPr>
        <i/>
        <sz val="10"/>
        <color theme="1"/>
        <rFont val="Times New Roman"/>
        <family val="1"/>
      </rPr>
      <t>amphibius</t>
    </r>
    <r>
      <rPr>
        <sz val="10"/>
        <color theme="1"/>
        <rFont val="Times New Roman"/>
        <family val="1"/>
      </rPr>
      <t xml:space="preserve">, bushbuck, </t>
    </r>
    <r>
      <rPr>
        <i/>
        <sz val="10"/>
        <color theme="1"/>
        <rFont val="Times New Roman"/>
        <family val="1"/>
      </rPr>
      <t>Tragelaphus</t>
    </r>
    <r>
      <rPr>
        <sz val="10"/>
        <color theme="1"/>
        <rFont val="Times New Roman"/>
        <family val="1"/>
      </rPr>
      <t xml:space="preserve"> </t>
    </r>
    <r>
      <rPr>
        <i/>
        <sz val="10"/>
        <color theme="1"/>
        <rFont val="Times New Roman"/>
        <family val="1"/>
      </rPr>
      <t>scriptus</t>
    </r>
    <r>
      <rPr>
        <sz val="10"/>
        <color theme="1"/>
        <rFont val="Times New Roman"/>
        <family val="1"/>
      </rPr>
      <t>, African elephant,</t>
    </r>
    <r>
      <rPr>
        <i/>
        <sz val="10"/>
        <color theme="1"/>
        <rFont val="Times New Roman"/>
        <family val="1"/>
      </rPr>
      <t xml:space="preserve"> Loxodonta africana</t>
    </r>
  </si>
  <si>
    <r>
      <t xml:space="preserve">Seasonal aggregations of blacktip sharks </t>
    </r>
    <r>
      <rPr>
        <i/>
        <sz val="10"/>
        <color theme="1"/>
        <rFont val="Times New Roman"/>
        <family val="1"/>
      </rPr>
      <t>Carcharhinus limbatus</t>
    </r>
    <r>
      <rPr>
        <sz val="10"/>
        <color theme="1"/>
        <rFont val="Times New Roman"/>
        <family val="1"/>
      </rPr>
      <t xml:space="preserve"> at a marine protected area in the Gulf of California, assessed by unoccupied aerial vehicle surveys</t>
    </r>
  </si>
  <si>
    <r>
      <t xml:space="preserve">blacktip shark, </t>
    </r>
    <r>
      <rPr>
        <i/>
        <sz val="10"/>
        <color theme="1"/>
        <rFont val="Times New Roman"/>
        <family val="1"/>
      </rPr>
      <t xml:space="preserve">Carcharhinus limbatus </t>
    </r>
  </si>
  <si>
    <r>
      <t xml:space="preserve">Ayres, K.A., J.T. Ketchum, R. González-Armas, F. Galván-Magaña, A. Hearn, F.R. Elorriaga-Verplancken, R.O. Martínez-Rincón, E.M. Hoyos-Padilla, and S.M. Kajiura. 2021. Seasonal aggregations of blacktip sharks </t>
    </r>
    <r>
      <rPr>
        <i/>
        <sz val="10"/>
        <color theme="1"/>
        <rFont val="Times New Roman"/>
        <family val="1"/>
      </rPr>
      <t>Carcharhinus limbatus</t>
    </r>
    <r>
      <rPr>
        <sz val="10"/>
        <color theme="1"/>
        <rFont val="Times New Roman"/>
        <family val="1"/>
      </rPr>
      <t xml:space="preserve"> at a marine protected area in the Gulf of California, assessed by unoccupied aerial vehicle surveys. Marine Ecology Progress Series https://doi.org/10.3354/meps13897.</t>
    </r>
  </si>
  <si>
    <r>
      <t xml:space="preserve">lemon shark, </t>
    </r>
    <r>
      <rPr>
        <i/>
        <sz val="10"/>
        <color theme="1"/>
        <rFont val="Times New Roman"/>
        <family val="1"/>
      </rPr>
      <t>Negaprion brevirostris</t>
    </r>
    <r>
      <rPr>
        <sz val="10"/>
        <color theme="1"/>
        <rFont val="Times New Roman"/>
        <family val="1"/>
      </rPr>
      <t xml:space="preserve">, bull shark, </t>
    </r>
    <r>
      <rPr>
        <i/>
        <sz val="10"/>
        <color theme="1"/>
        <rFont val="Times New Roman"/>
        <family val="1"/>
      </rPr>
      <t>Carcharhinus leucas</t>
    </r>
    <r>
      <rPr>
        <sz val="10"/>
        <color theme="1"/>
        <rFont val="Times New Roman"/>
        <family val="1"/>
      </rPr>
      <t xml:space="preserve">, Pacific nurse shark, </t>
    </r>
    <r>
      <rPr>
        <i/>
        <sz val="10"/>
        <color theme="1"/>
        <rFont val="Times New Roman"/>
        <family val="1"/>
      </rPr>
      <t>Ginglymostoma unami</t>
    </r>
  </si>
  <si>
    <r>
      <t xml:space="preserve">cattle, </t>
    </r>
    <r>
      <rPr>
        <i/>
        <sz val="10"/>
        <color theme="1"/>
        <rFont val="Times New Roman"/>
        <family val="1"/>
      </rPr>
      <t>Bos taurus</t>
    </r>
    <r>
      <rPr>
        <sz val="10"/>
        <color theme="1"/>
        <rFont val="Times New Roman"/>
        <family val="1"/>
      </rPr>
      <t xml:space="preserve">, wild boar, </t>
    </r>
    <r>
      <rPr>
        <i/>
        <sz val="10"/>
        <color theme="1"/>
        <rFont val="Times New Roman"/>
        <family val="1"/>
      </rPr>
      <t>Sus scrofa</t>
    </r>
    <r>
      <rPr>
        <sz val="10"/>
        <color theme="1"/>
        <rFont val="Times New Roman"/>
        <family val="1"/>
      </rPr>
      <t xml:space="preserve">, red deer, </t>
    </r>
    <r>
      <rPr>
        <i/>
        <sz val="10"/>
        <color theme="1"/>
        <rFont val="Times New Roman"/>
        <family val="1"/>
      </rPr>
      <t>Cervus</t>
    </r>
    <r>
      <rPr>
        <sz val="10"/>
        <color theme="1"/>
        <rFont val="Times New Roman"/>
        <family val="1"/>
      </rPr>
      <t xml:space="preserve"> </t>
    </r>
    <r>
      <rPr>
        <i/>
        <sz val="10"/>
        <color theme="1"/>
        <rFont val="Times New Roman"/>
        <family val="1"/>
      </rPr>
      <t>elaphus</t>
    </r>
    <r>
      <rPr>
        <sz val="10"/>
        <color theme="1"/>
        <rFont val="Times New Roman"/>
        <family val="1"/>
      </rPr>
      <t xml:space="preserve">, fallow deer, </t>
    </r>
    <r>
      <rPr>
        <i/>
        <sz val="10"/>
        <color theme="1"/>
        <rFont val="Times New Roman"/>
        <family val="1"/>
      </rPr>
      <t>Dama dama</t>
    </r>
  </si>
  <si>
    <r>
      <t xml:space="preserve">cattle, </t>
    </r>
    <r>
      <rPr>
        <i/>
        <sz val="10"/>
        <color theme="1"/>
        <rFont val="Times New Roman"/>
        <family val="1"/>
      </rPr>
      <t>Bos taurus</t>
    </r>
  </si>
  <si>
    <r>
      <t xml:space="preserve">lesser snow goose, </t>
    </r>
    <r>
      <rPr>
        <i/>
        <sz val="10"/>
        <color theme="1"/>
        <rFont val="Times New Roman"/>
        <family val="1"/>
      </rPr>
      <t>Anser caerulescens caerulescens</t>
    </r>
    <r>
      <rPr>
        <sz val="10"/>
        <color theme="1"/>
        <rFont val="Times New Roman"/>
        <family val="1"/>
      </rPr>
      <t xml:space="preserve">, polar bear, </t>
    </r>
    <r>
      <rPr>
        <i/>
        <sz val="10"/>
        <color theme="1"/>
        <rFont val="Times New Roman"/>
        <family val="1"/>
      </rPr>
      <t>Ursus martitimus</t>
    </r>
  </si>
  <si>
    <r>
      <t xml:space="preserve">lesser snow goose. </t>
    </r>
    <r>
      <rPr>
        <i/>
        <sz val="10"/>
        <color theme="1"/>
        <rFont val="Times New Roman"/>
        <family val="1"/>
      </rPr>
      <t>Anser caerulescens caerulescens</t>
    </r>
  </si>
  <si>
    <r>
      <t>A comparison of drone imagery and ground-based methods for estimating the extent of habitat destruction by lesser snow geese (</t>
    </r>
    <r>
      <rPr>
        <i/>
        <sz val="10"/>
        <color theme="1"/>
        <rFont val="Times New Roman"/>
        <family val="1"/>
      </rPr>
      <t>Anser caerulescens caerulescens</t>
    </r>
    <r>
      <rPr>
        <sz val="10"/>
        <color theme="1"/>
        <rFont val="Times New Roman"/>
        <family val="1"/>
      </rPr>
      <t>) in La Perouse Bay</t>
    </r>
  </si>
  <si>
    <r>
      <t xml:space="preserve">lesser snow goose, </t>
    </r>
    <r>
      <rPr>
        <i/>
        <sz val="10"/>
        <color theme="1"/>
        <rFont val="Times New Roman"/>
        <family val="1"/>
      </rPr>
      <t>Anser caerulescens caerulescens</t>
    </r>
  </si>
  <si>
    <r>
      <t>A pilot(less) study on the use of an unmanned aircraft system for studying polar bears (</t>
    </r>
    <r>
      <rPr>
        <i/>
        <sz val="10"/>
        <color theme="1"/>
        <rFont val="Times New Roman"/>
        <family val="1"/>
      </rPr>
      <t>Ursus maritimus</t>
    </r>
    <r>
      <rPr>
        <sz val="10"/>
        <color theme="1"/>
        <rFont val="Times New Roman"/>
        <family val="1"/>
      </rPr>
      <t>)</t>
    </r>
  </si>
  <si>
    <r>
      <t xml:space="preserve">polar bear, </t>
    </r>
    <r>
      <rPr>
        <i/>
        <sz val="10"/>
        <color theme="1"/>
        <rFont val="Times New Roman"/>
        <family val="1"/>
      </rPr>
      <t>Ursus maritimus</t>
    </r>
  </si>
  <si>
    <r>
      <t>Barnas, A.F., C.J. Felege, R.F. Rockwell, and S.N. Ellis‑Felege. 2018. A pilot(less) study on the use of an unmanned aircraft system for studying polar bears (</t>
    </r>
    <r>
      <rPr>
        <i/>
        <sz val="10"/>
        <color theme="1"/>
        <rFont val="Times New Roman"/>
        <family val="1"/>
      </rPr>
      <t>Ursus maritimus</t>
    </r>
    <r>
      <rPr>
        <sz val="10"/>
        <color theme="1"/>
        <rFont val="Times New Roman"/>
        <family val="1"/>
      </rPr>
      <t>). Polar Biology 41: 1055–1062.</t>
    </r>
  </si>
  <si>
    <r>
      <t xml:space="preserve">black skimmer, </t>
    </r>
    <r>
      <rPr>
        <i/>
        <sz val="10"/>
        <color theme="1"/>
        <rFont val="Times New Roman"/>
        <family val="1"/>
      </rPr>
      <t>Rynchops niger</t>
    </r>
    <r>
      <rPr>
        <sz val="10"/>
        <color theme="1"/>
        <rFont val="Times New Roman"/>
        <family val="1"/>
      </rPr>
      <t>, herons</t>
    </r>
  </si>
  <si>
    <r>
      <t xml:space="preserve">black skimmer, </t>
    </r>
    <r>
      <rPr>
        <i/>
        <sz val="10"/>
        <color theme="1"/>
        <rFont val="Times New Roman"/>
        <family val="1"/>
      </rPr>
      <t>Rynchops</t>
    </r>
    <r>
      <rPr>
        <sz val="10"/>
        <color theme="1"/>
        <rFont val="Times New Roman"/>
        <family val="1"/>
      </rPr>
      <t xml:space="preserve"> </t>
    </r>
    <r>
      <rPr>
        <i/>
        <sz val="10"/>
        <color theme="1"/>
        <rFont val="Times New Roman"/>
        <family val="1"/>
      </rPr>
      <t>niger</t>
    </r>
    <r>
      <rPr>
        <sz val="10"/>
        <color theme="1"/>
        <rFont val="Times New Roman"/>
        <family val="1"/>
      </rPr>
      <t xml:space="preserve">, great blue heron, </t>
    </r>
    <r>
      <rPr>
        <i/>
        <sz val="10"/>
        <color theme="1"/>
        <rFont val="Times New Roman"/>
        <family val="1"/>
      </rPr>
      <t>Ardea</t>
    </r>
    <r>
      <rPr>
        <sz val="10"/>
        <color theme="1"/>
        <rFont val="Times New Roman"/>
        <family val="1"/>
      </rPr>
      <t xml:space="preserve"> </t>
    </r>
    <r>
      <rPr>
        <i/>
        <sz val="10"/>
        <color theme="1"/>
        <rFont val="Times New Roman"/>
        <family val="1"/>
      </rPr>
      <t>herodias</t>
    </r>
    <r>
      <rPr>
        <sz val="10"/>
        <color theme="1"/>
        <rFont val="Times New Roman"/>
        <family val="1"/>
      </rPr>
      <t xml:space="preserve">, laughing gull, </t>
    </r>
    <r>
      <rPr>
        <i/>
        <sz val="10"/>
        <color theme="1"/>
        <rFont val="Times New Roman"/>
        <family val="1"/>
      </rPr>
      <t>Leucophaeus atricilla</t>
    </r>
    <r>
      <rPr>
        <sz val="10"/>
        <color theme="1"/>
        <rFont val="Times New Roman"/>
        <family val="1"/>
      </rPr>
      <t xml:space="preserve">, reddish egret, </t>
    </r>
    <r>
      <rPr>
        <i/>
        <sz val="10"/>
        <color theme="1"/>
        <rFont val="Times New Roman"/>
        <family val="1"/>
      </rPr>
      <t>Egretta</t>
    </r>
    <r>
      <rPr>
        <sz val="10"/>
        <color theme="1"/>
        <rFont val="Times New Roman"/>
        <family val="1"/>
      </rPr>
      <t xml:space="preserve"> </t>
    </r>
    <r>
      <rPr>
        <i/>
        <sz val="10"/>
        <color theme="1"/>
        <rFont val="Times New Roman"/>
        <family val="1"/>
      </rPr>
      <t>rufescens</t>
    </r>
    <r>
      <rPr>
        <sz val="10"/>
        <color theme="1"/>
        <rFont val="Times New Roman"/>
        <family val="1"/>
      </rPr>
      <t xml:space="preserve">, royal tern, </t>
    </r>
    <r>
      <rPr>
        <i/>
        <sz val="10"/>
        <color theme="1"/>
        <rFont val="Times New Roman"/>
        <family val="1"/>
      </rPr>
      <t>Thalasseus</t>
    </r>
    <r>
      <rPr>
        <sz val="10"/>
        <color theme="1"/>
        <rFont val="Times New Roman"/>
        <family val="1"/>
      </rPr>
      <t xml:space="preserve"> </t>
    </r>
    <r>
      <rPr>
        <i/>
        <sz val="10"/>
        <color theme="1"/>
        <rFont val="Times New Roman"/>
        <family val="1"/>
      </rPr>
      <t>maximus</t>
    </r>
    <r>
      <rPr>
        <sz val="10"/>
        <color theme="1"/>
        <rFont val="Times New Roman"/>
        <family val="1"/>
      </rPr>
      <t xml:space="preserve">, black-crowned night heron, </t>
    </r>
    <r>
      <rPr>
        <i/>
        <sz val="10"/>
        <color theme="1"/>
        <rFont val="Times New Roman"/>
        <family val="1"/>
      </rPr>
      <t>Nycticorax</t>
    </r>
    <r>
      <rPr>
        <sz val="10"/>
        <color theme="1"/>
        <rFont val="Times New Roman"/>
        <family val="1"/>
      </rPr>
      <t xml:space="preserve"> </t>
    </r>
    <r>
      <rPr>
        <i/>
        <sz val="10"/>
        <color theme="1"/>
        <rFont val="Times New Roman"/>
        <family val="1"/>
      </rPr>
      <t>nycticorax</t>
    </r>
    <r>
      <rPr>
        <sz val="10"/>
        <color theme="1"/>
        <rFont val="Times New Roman"/>
        <family val="1"/>
      </rPr>
      <t xml:space="preserve">, roseate spoonbill, </t>
    </r>
    <r>
      <rPr>
        <i/>
        <sz val="10"/>
        <color theme="1"/>
        <rFont val="Times New Roman"/>
        <family val="1"/>
      </rPr>
      <t>Platelea ajaja</t>
    </r>
    <r>
      <rPr>
        <sz val="10"/>
        <color theme="1"/>
        <rFont val="Times New Roman"/>
        <family val="1"/>
      </rPr>
      <t xml:space="preserve">, tricolored heron, </t>
    </r>
    <r>
      <rPr>
        <i/>
        <sz val="10"/>
        <color theme="1"/>
        <rFont val="Times New Roman"/>
        <family val="1"/>
      </rPr>
      <t>Egretta</t>
    </r>
    <r>
      <rPr>
        <sz val="10"/>
        <color theme="1"/>
        <rFont val="Times New Roman"/>
        <family val="1"/>
      </rPr>
      <t xml:space="preserve"> </t>
    </r>
    <r>
      <rPr>
        <i/>
        <sz val="10"/>
        <color theme="1"/>
        <rFont val="Times New Roman"/>
        <family val="1"/>
      </rPr>
      <t>tricolor</t>
    </r>
    <r>
      <rPr>
        <sz val="10"/>
        <color theme="1"/>
        <rFont val="Times New Roman"/>
        <family val="1"/>
      </rPr>
      <t xml:space="preserve">, white ibis, </t>
    </r>
    <r>
      <rPr>
        <i/>
        <sz val="10"/>
        <color theme="1"/>
        <rFont val="Times New Roman"/>
        <family val="1"/>
      </rPr>
      <t>Eudocimus</t>
    </r>
    <r>
      <rPr>
        <sz val="10"/>
        <color theme="1"/>
        <rFont val="Times New Roman"/>
        <family val="1"/>
      </rPr>
      <t xml:space="preserve"> </t>
    </r>
    <r>
      <rPr>
        <i/>
        <sz val="10"/>
        <color theme="1"/>
        <rFont val="Times New Roman"/>
        <family val="1"/>
      </rPr>
      <t>albus</t>
    </r>
    <r>
      <rPr>
        <sz val="10"/>
        <color theme="1"/>
        <rFont val="Times New Roman"/>
        <family val="1"/>
      </rPr>
      <t xml:space="preserve">, anhinga, </t>
    </r>
    <r>
      <rPr>
        <i/>
        <sz val="10"/>
        <color theme="1"/>
        <rFont val="Times New Roman"/>
        <family val="1"/>
      </rPr>
      <t>Anhinga</t>
    </r>
    <r>
      <rPr>
        <sz val="10"/>
        <color theme="1"/>
        <rFont val="Times New Roman"/>
        <family val="1"/>
      </rPr>
      <t xml:space="preserve"> </t>
    </r>
    <r>
      <rPr>
        <i/>
        <sz val="10"/>
        <color theme="1"/>
        <rFont val="Times New Roman"/>
        <family val="1"/>
      </rPr>
      <t>anhinga</t>
    </r>
    <r>
      <rPr>
        <sz val="10"/>
        <color theme="1"/>
        <rFont val="Times New Roman"/>
        <family val="1"/>
      </rPr>
      <t xml:space="preserve">, cattle egret, </t>
    </r>
    <r>
      <rPr>
        <i/>
        <sz val="10"/>
        <color theme="1"/>
        <rFont val="Times New Roman"/>
        <family val="1"/>
      </rPr>
      <t>Bubulcus</t>
    </r>
    <r>
      <rPr>
        <sz val="10"/>
        <color theme="1"/>
        <rFont val="Times New Roman"/>
        <family val="1"/>
      </rPr>
      <t xml:space="preserve"> </t>
    </r>
    <r>
      <rPr>
        <i/>
        <sz val="10"/>
        <color theme="1"/>
        <rFont val="Times New Roman"/>
        <family val="1"/>
      </rPr>
      <t>ibis</t>
    </r>
    <r>
      <rPr>
        <sz val="10"/>
        <color theme="1"/>
        <rFont val="Times New Roman"/>
        <family val="1"/>
      </rPr>
      <t xml:space="preserve">, great egret, </t>
    </r>
    <r>
      <rPr>
        <i/>
        <sz val="10"/>
        <color theme="1"/>
        <rFont val="Times New Roman"/>
        <family val="1"/>
      </rPr>
      <t>Ardea</t>
    </r>
    <r>
      <rPr>
        <sz val="10"/>
        <color theme="1"/>
        <rFont val="Times New Roman"/>
        <family val="1"/>
      </rPr>
      <t xml:space="preserve"> </t>
    </r>
    <r>
      <rPr>
        <i/>
        <sz val="10"/>
        <color theme="1"/>
        <rFont val="Times New Roman"/>
        <family val="1"/>
      </rPr>
      <t>alba</t>
    </r>
    <r>
      <rPr>
        <sz val="10"/>
        <color theme="1"/>
        <rFont val="Times New Roman"/>
        <family val="1"/>
      </rPr>
      <t xml:space="preserve">, snowy egret, </t>
    </r>
    <r>
      <rPr>
        <i/>
        <sz val="10"/>
        <color theme="1"/>
        <rFont val="Times New Roman"/>
        <family val="1"/>
      </rPr>
      <t>Egretta</t>
    </r>
    <r>
      <rPr>
        <sz val="10"/>
        <color theme="1"/>
        <rFont val="Times New Roman"/>
        <family val="1"/>
      </rPr>
      <t xml:space="preserve"> </t>
    </r>
    <r>
      <rPr>
        <i/>
        <sz val="10"/>
        <color theme="1"/>
        <rFont val="Times New Roman"/>
        <family val="1"/>
      </rPr>
      <t>thula</t>
    </r>
  </si>
  <si>
    <r>
      <t xml:space="preserve">magnificent frigatebird, </t>
    </r>
    <r>
      <rPr>
        <i/>
        <sz val="10"/>
        <color theme="1"/>
        <rFont val="Times New Roman"/>
        <family val="1"/>
      </rPr>
      <t>Fregata</t>
    </r>
    <r>
      <rPr>
        <sz val="10"/>
        <color theme="1"/>
        <rFont val="Times New Roman"/>
        <family val="1"/>
      </rPr>
      <t xml:space="preserve">
</t>
    </r>
    <r>
      <rPr>
        <i/>
        <sz val="10"/>
        <color theme="1"/>
        <rFont val="Times New Roman"/>
        <family val="1"/>
      </rPr>
      <t>magnificens</t>
    </r>
    <r>
      <rPr>
        <sz val="10"/>
        <color theme="1"/>
        <rFont val="Times New Roman"/>
        <family val="1"/>
      </rPr>
      <t xml:space="preserve">, brown booby, </t>
    </r>
    <r>
      <rPr>
        <i/>
        <sz val="10"/>
        <color theme="1"/>
        <rFont val="Times New Roman"/>
        <family val="1"/>
      </rPr>
      <t>Sula</t>
    </r>
    <r>
      <rPr>
        <sz val="10"/>
        <color theme="1"/>
        <rFont val="Times New Roman"/>
        <family val="1"/>
      </rPr>
      <t xml:space="preserve"> </t>
    </r>
    <r>
      <rPr>
        <i/>
        <sz val="10"/>
        <color theme="1"/>
        <rFont val="Times New Roman"/>
        <family val="1"/>
      </rPr>
      <t>leucogaster</t>
    </r>
    <r>
      <rPr>
        <sz val="10"/>
        <color theme="1"/>
        <rFont val="Times New Roman"/>
        <family val="1"/>
      </rPr>
      <t xml:space="preserve">, masked booby, </t>
    </r>
    <r>
      <rPr>
        <i/>
        <sz val="10"/>
        <color theme="1"/>
        <rFont val="Times New Roman"/>
        <family val="1"/>
      </rPr>
      <t>Sula</t>
    </r>
    <r>
      <rPr>
        <sz val="10"/>
        <color theme="1"/>
        <rFont val="Times New Roman"/>
        <family val="1"/>
      </rPr>
      <t xml:space="preserve"> </t>
    </r>
    <r>
      <rPr>
        <i/>
        <sz val="10"/>
        <color theme="1"/>
        <rFont val="Times New Roman"/>
        <family val="1"/>
      </rPr>
      <t>dactylatra</t>
    </r>
    <r>
      <rPr>
        <sz val="10"/>
        <color theme="1"/>
        <rFont val="Times New Roman"/>
        <family val="1"/>
      </rPr>
      <t xml:space="preserve">, albatross, </t>
    </r>
    <r>
      <rPr>
        <i/>
        <sz val="10"/>
        <color theme="1"/>
        <rFont val="Times New Roman"/>
        <family val="1"/>
      </rPr>
      <t>Thalassarche</t>
    </r>
    <r>
      <rPr>
        <sz val="10"/>
        <color theme="1"/>
        <rFont val="Times New Roman"/>
        <family val="1"/>
      </rPr>
      <t xml:space="preserve"> sp., common tern, </t>
    </r>
    <r>
      <rPr>
        <i/>
        <sz val="10"/>
        <color theme="1"/>
        <rFont val="Times New Roman"/>
        <family val="1"/>
      </rPr>
      <t>Sterna hirundo</t>
    </r>
    <r>
      <rPr>
        <sz val="10"/>
        <color theme="1"/>
        <rFont val="Times New Roman"/>
        <family val="1"/>
      </rPr>
      <t xml:space="preserve">, large-billed tern, </t>
    </r>
    <r>
      <rPr>
        <i/>
        <sz val="10"/>
        <color theme="1"/>
        <rFont val="Times New Roman"/>
        <family val="1"/>
      </rPr>
      <t>Phaetusa simplex</t>
    </r>
    <r>
      <rPr>
        <sz val="10"/>
        <color theme="1"/>
        <rFont val="Times New Roman"/>
        <family val="1"/>
      </rPr>
      <t xml:space="preserve">, snowy egret, </t>
    </r>
    <r>
      <rPr>
        <i/>
        <sz val="10"/>
        <color theme="1"/>
        <rFont val="Times New Roman"/>
        <family val="1"/>
      </rPr>
      <t>Egretta thula</t>
    </r>
    <r>
      <rPr>
        <sz val="10"/>
        <color theme="1"/>
        <rFont val="Times New Roman"/>
        <family val="1"/>
      </rPr>
      <t xml:space="preserve">, loggerhead, </t>
    </r>
    <r>
      <rPr>
        <i/>
        <sz val="10"/>
        <color theme="1"/>
        <rFont val="Times New Roman"/>
        <family val="1"/>
      </rPr>
      <t>Caretta caretta</t>
    </r>
    <r>
      <rPr>
        <sz val="10"/>
        <color theme="1"/>
        <rFont val="Times New Roman"/>
        <family val="1"/>
      </rPr>
      <t xml:space="preserve">, Olive ridley, </t>
    </r>
    <r>
      <rPr>
        <i/>
        <sz val="10"/>
        <color theme="1"/>
        <rFont val="Times New Roman"/>
        <family val="1"/>
      </rPr>
      <t>Lepidochelys olivacea</t>
    </r>
    <r>
      <rPr>
        <sz val="10"/>
        <color theme="1"/>
        <rFont val="Times New Roman"/>
        <family val="1"/>
      </rPr>
      <t xml:space="preserve">, green turtle, </t>
    </r>
    <r>
      <rPr>
        <i/>
        <sz val="10"/>
        <color theme="1"/>
        <rFont val="Times New Roman"/>
        <family val="1"/>
      </rPr>
      <t>Chelonia mydas</t>
    </r>
    <r>
      <rPr>
        <sz val="10"/>
        <color theme="1"/>
        <rFont val="Times New Roman"/>
        <family val="1"/>
      </rPr>
      <t xml:space="preserve">, leatherback, </t>
    </r>
    <r>
      <rPr>
        <i/>
        <sz val="10"/>
        <color theme="1"/>
        <rFont val="Times New Roman"/>
        <family val="1"/>
      </rPr>
      <t>Dermochelys coriacea</t>
    </r>
    <r>
      <rPr>
        <sz val="10"/>
        <color theme="1"/>
        <rFont val="Times New Roman"/>
        <family val="1"/>
      </rPr>
      <t>, rough-toothed dolphin,</t>
    </r>
    <r>
      <rPr>
        <i/>
        <sz val="10"/>
        <color theme="1"/>
        <rFont val="Times New Roman"/>
        <family val="1"/>
      </rPr>
      <t xml:space="preserve"> Steno bredanensis</t>
    </r>
    <r>
      <rPr>
        <sz val="10"/>
        <color theme="1"/>
        <rFont val="Times New Roman"/>
        <family val="1"/>
      </rPr>
      <t xml:space="preserve">, Guiana dolphin, </t>
    </r>
    <r>
      <rPr>
        <i/>
        <sz val="10"/>
        <color theme="1"/>
        <rFont val="Times New Roman"/>
        <family val="1"/>
      </rPr>
      <t>Sotalia guianensis</t>
    </r>
    <r>
      <rPr>
        <sz val="10"/>
        <color theme="1"/>
        <rFont val="Times New Roman"/>
        <family val="1"/>
      </rPr>
      <t xml:space="preserve">, Franciscana, </t>
    </r>
    <r>
      <rPr>
        <i/>
        <sz val="10"/>
        <color theme="1"/>
        <rFont val="Times New Roman"/>
        <family val="1"/>
      </rPr>
      <t>Pontoporia blainvillei</t>
    </r>
    <r>
      <rPr>
        <sz val="10"/>
        <color theme="1"/>
        <rFont val="Times New Roman"/>
        <family val="1"/>
      </rPr>
      <t xml:space="preserve">, black jack, </t>
    </r>
    <r>
      <rPr>
        <i/>
        <sz val="10"/>
        <color theme="1"/>
        <rFont val="Times New Roman"/>
        <family val="1"/>
      </rPr>
      <t>Caranx</t>
    </r>
    <r>
      <rPr>
        <sz val="10"/>
        <color theme="1"/>
        <rFont val="Times New Roman"/>
        <family val="1"/>
      </rPr>
      <t xml:space="preserve"> </t>
    </r>
    <r>
      <rPr>
        <i/>
        <sz val="10"/>
        <color theme="1"/>
        <rFont val="Times New Roman"/>
        <family val="1"/>
      </rPr>
      <t>lugubris</t>
    </r>
    <r>
      <rPr>
        <sz val="10"/>
        <color theme="1"/>
        <rFont val="Times New Roman"/>
        <family val="1"/>
      </rPr>
      <t xml:space="preserve">, common remora, </t>
    </r>
    <r>
      <rPr>
        <i/>
        <sz val="10"/>
        <color theme="1"/>
        <rFont val="Times New Roman"/>
        <family val="1"/>
      </rPr>
      <t>Remora</t>
    </r>
    <r>
      <rPr>
        <sz val="10"/>
        <color theme="1"/>
        <rFont val="Times New Roman"/>
        <family val="1"/>
      </rPr>
      <t xml:space="preserve"> sp., whale shark, </t>
    </r>
    <r>
      <rPr>
        <i/>
        <sz val="10"/>
        <color theme="1"/>
        <rFont val="Times New Roman"/>
        <family val="1"/>
      </rPr>
      <t>Rhincodon typus</t>
    </r>
    <r>
      <rPr>
        <sz val="10"/>
        <color theme="1"/>
        <rFont val="Times New Roman"/>
        <family val="1"/>
      </rPr>
      <t xml:space="preserve">, Spotted eagle ray, </t>
    </r>
    <r>
      <rPr>
        <i/>
        <sz val="10"/>
        <color theme="1"/>
        <rFont val="Times New Roman"/>
        <family val="1"/>
      </rPr>
      <t>Aetobatus narinari</t>
    </r>
    <r>
      <rPr>
        <sz val="10"/>
        <color theme="1"/>
        <rFont val="Times New Roman"/>
        <family val="1"/>
      </rPr>
      <t xml:space="preserve">, American cownose ray, </t>
    </r>
    <r>
      <rPr>
        <i/>
        <sz val="10"/>
        <color theme="1"/>
        <rFont val="Times New Roman"/>
        <family val="1"/>
      </rPr>
      <t>Rhinoptera bonasus</t>
    </r>
    <r>
      <rPr>
        <sz val="10"/>
        <color theme="1"/>
        <rFont val="Times New Roman"/>
        <family val="1"/>
      </rPr>
      <t xml:space="preserve">
</t>
    </r>
  </si>
  <si>
    <r>
      <t xml:space="preserve">South African giraffe, </t>
    </r>
    <r>
      <rPr>
        <i/>
        <sz val="10"/>
        <color theme="1"/>
        <rFont val="Times New Roman"/>
        <family val="1"/>
      </rPr>
      <t>Giraffa camelopardalis giraffa</t>
    </r>
  </si>
  <si>
    <r>
      <t xml:space="preserve">Baxter, P.W.J. and G. Hamilton. 2015. Fine-tuning of unmanned aerial surveillance for ecological systems. Pages 1393-1398 </t>
    </r>
    <r>
      <rPr>
        <i/>
        <sz val="10"/>
        <color theme="1"/>
        <rFont val="Times New Roman"/>
        <family val="1"/>
      </rPr>
      <t>in</t>
    </r>
    <r>
      <rPr>
        <sz val="10"/>
        <color theme="1"/>
        <rFont val="Times New Roman"/>
        <family val="1"/>
      </rPr>
      <t xml:space="preserve"> T. Weber, M.J. McPhee, and R.S. Anderssen, eds. MODSIM2015, 21st International Congress on Modelling and Simulation, Modelling and Simulation Society of Australia and New Zealand, Gold Coast, Australia, 29 Nov to 4 Dec 2015. https://doi.org/10.36334/MODSIM.2015.F12.baxter.</t>
    </r>
  </si>
  <si>
    <r>
      <t xml:space="preserve">barnacle goose, </t>
    </r>
    <r>
      <rPr>
        <i/>
        <sz val="10"/>
        <color theme="1"/>
        <rFont val="Times New Roman"/>
        <family val="1"/>
      </rPr>
      <t>Branta leucopsis</t>
    </r>
    <r>
      <rPr>
        <sz val="10"/>
        <color theme="1"/>
        <rFont val="Times New Roman"/>
        <family val="1"/>
      </rPr>
      <t xml:space="preserve">, pink-footed goose, </t>
    </r>
    <r>
      <rPr>
        <i/>
        <sz val="10"/>
        <color theme="1"/>
        <rFont val="Times New Roman"/>
        <family val="1"/>
      </rPr>
      <t>Anser brachyrhynchus</t>
    </r>
    <r>
      <rPr>
        <sz val="10"/>
        <color theme="1"/>
        <rFont val="Times New Roman"/>
        <family val="1"/>
      </rPr>
      <t xml:space="preserve">, greylag goose, </t>
    </r>
    <r>
      <rPr>
        <i/>
        <sz val="10"/>
        <color theme="1"/>
        <rFont val="Times New Roman"/>
        <family val="1"/>
      </rPr>
      <t>Anser anser</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greater white-fronted goose, </t>
    </r>
    <r>
      <rPr>
        <i/>
        <sz val="10"/>
        <color theme="1"/>
        <rFont val="Times New Roman"/>
        <family val="1"/>
      </rPr>
      <t>Anser albifrons</t>
    </r>
  </si>
  <si>
    <r>
      <t>The use of an Unmanned Aerial Vehicle to census large breeding colonies of black-billed gull (</t>
    </r>
    <r>
      <rPr>
        <i/>
        <sz val="10"/>
        <color theme="1"/>
        <rFont val="Times New Roman"/>
        <family val="1"/>
      </rPr>
      <t>Larus bulleri</t>
    </r>
    <r>
      <rPr>
        <sz val="10"/>
        <color theme="1"/>
        <rFont val="Times New Roman"/>
        <family val="1"/>
      </rPr>
      <t>) and white-fronted tern (</t>
    </r>
    <r>
      <rPr>
        <i/>
        <sz val="10"/>
        <color theme="1"/>
        <rFont val="Times New Roman"/>
        <family val="1"/>
      </rPr>
      <t>Sterna striata</t>
    </r>
    <r>
      <rPr>
        <sz val="10"/>
        <color theme="1"/>
        <rFont val="Times New Roman"/>
        <family val="1"/>
      </rPr>
      <t>) at the Ashburton River/Hakatere River mouth</t>
    </r>
  </si>
  <si>
    <r>
      <t xml:space="preserve">black-billed gull, </t>
    </r>
    <r>
      <rPr>
        <i/>
        <sz val="10"/>
        <color theme="1"/>
        <rFont val="Times New Roman"/>
        <family val="1"/>
      </rPr>
      <t>Larus bulleri,</t>
    </r>
    <r>
      <rPr>
        <sz val="10"/>
        <color theme="1"/>
        <rFont val="Times New Roman"/>
        <family val="1"/>
      </rPr>
      <t xml:space="preserve"> white-fronted tern, </t>
    </r>
    <r>
      <rPr>
        <i/>
        <sz val="10"/>
        <color theme="1"/>
        <rFont val="Times New Roman"/>
        <family val="1"/>
      </rPr>
      <t>Sterna striata</t>
    </r>
  </si>
  <si>
    <r>
      <t>Bell, M. and P. Harborne. 2019. The use of an Unmanned Aerial Vehicle to census large breeding colonies of black-billed gull (</t>
    </r>
    <r>
      <rPr>
        <i/>
        <sz val="10"/>
        <color theme="1"/>
        <rFont val="Times New Roman"/>
        <family val="1"/>
      </rPr>
      <t>Larus bulleri</t>
    </r>
    <r>
      <rPr>
        <sz val="10"/>
        <color theme="1"/>
        <rFont val="Times New Roman"/>
        <family val="1"/>
      </rPr>
      <t>) and white-fronted tern (</t>
    </r>
    <r>
      <rPr>
        <i/>
        <sz val="10"/>
        <color theme="1"/>
        <rFont val="Times New Roman"/>
        <family val="1"/>
      </rPr>
      <t>Sterna striata</t>
    </r>
    <r>
      <rPr>
        <sz val="10"/>
        <color theme="1"/>
        <rFont val="Times New Roman"/>
        <family val="1"/>
      </rPr>
      <t>) at the Ashburton River/Hakatere River mouth. Notornis 66: 95-97.</t>
    </r>
  </si>
  <si>
    <r>
      <t xml:space="preserve">bonnethead shark, </t>
    </r>
    <r>
      <rPr>
        <i/>
        <sz val="10"/>
        <color theme="1"/>
        <rFont val="Times New Roman"/>
        <family val="1"/>
      </rPr>
      <t>Sphyrna</t>
    </r>
    <r>
      <rPr>
        <sz val="10"/>
        <color theme="1"/>
        <rFont val="Times New Roman"/>
        <family val="1"/>
      </rPr>
      <t xml:space="preserve"> </t>
    </r>
    <r>
      <rPr>
        <i/>
        <sz val="10"/>
        <color theme="1"/>
        <rFont val="Times New Roman"/>
        <family val="1"/>
      </rPr>
      <t>tiburo</t>
    </r>
    <r>
      <rPr>
        <sz val="10"/>
        <color theme="1"/>
        <rFont val="Times New Roman"/>
        <family val="1"/>
      </rPr>
      <t>, decoys</t>
    </r>
  </si>
  <si>
    <r>
      <t xml:space="preserve">elephant, </t>
    </r>
    <r>
      <rPr>
        <i/>
        <sz val="10"/>
        <color theme="1"/>
        <rFont val="Times New Roman"/>
        <family val="1"/>
      </rPr>
      <t>Loxodonta</t>
    </r>
    <r>
      <rPr>
        <sz val="10"/>
        <color theme="1"/>
        <rFont val="Times New Roman"/>
        <family val="1"/>
      </rPr>
      <t xml:space="preserve"> </t>
    </r>
    <r>
      <rPr>
        <i/>
        <sz val="10"/>
        <color theme="1"/>
        <rFont val="Times New Roman"/>
        <family val="1"/>
      </rPr>
      <t>africana</t>
    </r>
    <r>
      <rPr>
        <sz val="10"/>
        <color theme="1"/>
        <rFont val="Times New Roman"/>
        <family val="1"/>
      </rPr>
      <t xml:space="preserve">, giraffe </t>
    </r>
    <r>
      <rPr>
        <i/>
        <sz val="10"/>
        <color theme="1"/>
        <rFont val="Times New Roman"/>
        <family val="1"/>
      </rPr>
      <t>Giraffa</t>
    </r>
    <r>
      <rPr>
        <sz val="10"/>
        <color theme="1"/>
        <rFont val="Times New Roman"/>
        <family val="1"/>
      </rPr>
      <t xml:space="preserve"> </t>
    </r>
    <r>
      <rPr>
        <i/>
        <sz val="10"/>
        <color theme="1"/>
        <rFont val="Times New Roman"/>
        <family val="1"/>
      </rPr>
      <t>camelopardalis</t>
    </r>
    <r>
      <rPr>
        <sz val="10"/>
        <color theme="1"/>
        <rFont val="Times New Roman"/>
        <family val="1"/>
      </rPr>
      <t xml:space="preserve">, wildebeest, </t>
    </r>
    <r>
      <rPr>
        <i/>
        <sz val="10"/>
        <color theme="1"/>
        <rFont val="Times New Roman"/>
        <family val="1"/>
      </rPr>
      <t>Connochaetes</t>
    </r>
    <r>
      <rPr>
        <sz val="10"/>
        <color theme="1"/>
        <rFont val="Times New Roman"/>
        <family val="1"/>
      </rPr>
      <t xml:space="preserve"> </t>
    </r>
    <r>
      <rPr>
        <i/>
        <sz val="10"/>
        <color theme="1"/>
        <rFont val="Times New Roman"/>
        <family val="1"/>
      </rPr>
      <t>taurinus</t>
    </r>
    <r>
      <rPr>
        <sz val="10"/>
        <color theme="1"/>
        <rFont val="Times New Roman"/>
        <family val="1"/>
      </rPr>
      <t xml:space="preserve">, zebra, </t>
    </r>
    <r>
      <rPr>
        <i/>
        <sz val="10"/>
        <color theme="1"/>
        <rFont val="Times New Roman"/>
        <family val="1"/>
      </rPr>
      <t>Equus</t>
    </r>
    <r>
      <rPr>
        <sz val="10"/>
        <color theme="1"/>
        <rFont val="Times New Roman"/>
        <family val="1"/>
      </rPr>
      <t xml:space="preserve"> </t>
    </r>
    <r>
      <rPr>
        <i/>
        <sz val="10"/>
        <color theme="1"/>
        <rFont val="Times New Roman"/>
        <family val="1"/>
      </rPr>
      <t>quagga</t>
    </r>
    <r>
      <rPr>
        <sz val="10"/>
        <color theme="1"/>
        <rFont val="Times New Roman"/>
        <family val="1"/>
      </rPr>
      <t xml:space="preserve">, impala, </t>
    </r>
    <r>
      <rPr>
        <i/>
        <sz val="10"/>
        <color theme="1"/>
        <rFont val="Times New Roman"/>
        <family val="1"/>
      </rPr>
      <t>Aepyceros</t>
    </r>
    <r>
      <rPr>
        <sz val="10"/>
        <color theme="1"/>
        <rFont val="Times New Roman"/>
        <family val="1"/>
      </rPr>
      <t xml:space="preserve"> </t>
    </r>
    <r>
      <rPr>
        <i/>
        <sz val="10"/>
        <color theme="1"/>
        <rFont val="Times New Roman"/>
        <family val="1"/>
      </rPr>
      <t>melampus</t>
    </r>
    <r>
      <rPr>
        <sz val="10"/>
        <color theme="1"/>
        <rFont val="Times New Roman"/>
        <family val="1"/>
      </rPr>
      <t xml:space="preserve">, lechwe, </t>
    </r>
    <r>
      <rPr>
        <i/>
        <sz val="10"/>
        <color theme="1"/>
        <rFont val="Times New Roman"/>
        <family val="1"/>
      </rPr>
      <t>Kobus</t>
    </r>
    <r>
      <rPr>
        <sz val="10"/>
        <color theme="1"/>
        <rFont val="Times New Roman"/>
        <family val="1"/>
      </rPr>
      <t xml:space="preserve"> </t>
    </r>
    <r>
      <rPr>
        <i/>
        <sz val="10"/>
        <color theme="1"/>
        <rFont val="Times New Roman"/>
        <family val="1"/>
      </rPr>
      <t>leche</t>
    </r>
    <r>
      <rPr>
        <sz val="10"/>
        <color theme="1"/>
        <rFont val="Times New Roman"/>
        <family val="1"/>
      </rPr>
      <t xml:space="preserve">, tsessebe, </t>
    </r>
    <r>
      <rPr>
        <i/>
        <sz val="10"/>
        <color theme="1"/>
        <rFont val="Times New Roman"/>
        <family val="1"/>
      </rPr>
      <t>Damaliscus</t>
    </r>
    <r>
      <rPr>
        <sz val="10"/>
        <color theme="1"/>
        <rFont val="Times New Roman"/>
        <family val="1"/>
      </rPr>
      <t xml:space="preserve"> </t>
    </r>
    <r>
      <rPr>
        <i/>
        <sz val="10"/>
        <color theme="1"/>
        <rFont val="Times New Roman"/>
        <family val="1"/>
      </rPr>
      <t>lunatus</t>
    </r>
  </si>
  <si>
    <r>
      <t>Trialling a real-time drone detection and validation protocol for the koala (</t>
    </r>
    <r>
      <rPr>
        <i/>
        <sz val="10"/>
        <color theme="1"/>
        <rFont val="Times New Roman"/>
        <family val="1"/>
      </rPr>
      <t>Phascolarctos cinereus</t>
    </r>
    <r>
      <rPr>
        <sz val="10"/>
        <color theme="1"/>
        <rFont val="Times New Roman"/>
        <family val="1"/>
      </rPr>
      <t>)</t>
    </r>
  </si>
  <si>
    <r>
      <t>koala,</t>
    </r>
    <r>
      <rPr>
        <i/>
        <sz val="10"/>
        <color theme="1"/>
        <rFont val="Times New Roman"/>
        <family val="1"/>
      </rPr>
      <t xml:space="preserve"> Phascolarctos cinereus</t>
    </r>
  </si>
  <si>
    <r>
      <t>Beranek, C.T., A. Roff, B. Denholm, L.G. Howell, and R.R. Witt. 2020. Trialling a real-time drone detection and validation protocol for the koala (</t>
    </r>
    <r>
      <rPr>
        <i/>
        <sz val="10"/>
        <color theme="1"/>
        <rFont val="Times New Roman"/>
        <family val="1"/>
      </rPr>
      <t>Phascolarctos cinereus</t>
    </r>
    <r>
      <rPr>
        <sz val="10"/>
        <color theme="1"/>
        <rFont val="Times New Roman"/>
        <family val="1"/>
      </rPr>
      <t>). Australian Mammalogy https://doi.org/10.1071/AM20043.</t>
    </r>
  </si>
  <si>
    <r>
      <t xml:space="preserve">green turtle, </t>
    </r>
    <r>
      <rPr>
        <i/>
        <sz val="10"/>
        <color theme="1"/>
        <rFont val="Times New Roman"/>
        <family val="1"/>
      </rPr>
      <t>Chelonia</t>
    </r>
    <r>
      <rPr>
        <sz val="10"/>
        <color theme="1"/>
        <rFont val="Times New Roman"/>
        <family val="1"/>
      </rPr>
      <t xml:space="preserve"> </t>
    </r>
    <r>
      <rPr>
        <i/>
        <sz val="10"/>
        <color theme="1"/>
        <rFont val="Times New Roman"/>
        <family val="1"/>
      </rPr>
      <t>mydas</t>
    </r>
    <r>
      <rPr>
        <sz val="10"/>
        <color theme="1"/>
        <rFont val="Times New Roman"/>
        <family val="1"/>
      </rPr>
      <t xml:space="preserve">, flatback turtle, </t>
    </r>
    <r>
      <rPr>
        <i/>
        <sz val="10"/>
        <color theme="1"/>
        <rFont val="Times New Roman"/>
        <family val="1"/>
      </rPr>
      <t>Natator</t>
    </r>
    <r>
      <rPr>
        <sz val="10"/>
        <color theme="1"/>
        <rFont val="Times New Roman"/>
        <family val="1"/>
      </rPr>
      <t xml:space="preserve"> </t>
    </r>
    <r>
      <rPr>
        <i/>
        <sz val="10"/>
        <color theme="1"/>
        <rFont val="Times New Roman"/>
        <family val="1"/>
      </rPr>
      <t>depressus</t>
    </r>
    <r>
      <rPr>
        <sz val="10"/>
        <color theme="1"/>
        <rFont val="Times New Roman"/>
        <family val="1"/>
      </rPr>
      <t xml:space="preserve">, hawksbill turtle, </t>
    </r>
    <r>
      <rPr>
        <i/>
        <sz val="10"/>
        <color theme="1"/>
        <rFont val="Times New Roman"/>
        <family val="1"/>
      </rPr>
      <t>Eretmochelys</t>
    </r>
    <r>
      <rPr>
        <sz val="10"/>
        <color theme="1"/>
        <rFont val="Times New Roman"/>
        <family val="1"/>
      </rPr>
      <t xml:space="preserve"> </t>
    </r>
    <r>
      <rPr>
        <i/>
        <sz val="10"/>
        <color theme="1"/>
        <rFont val="Times New Roman"/>
        <family val="1"/>
      </rPr>
      <t>imbricata</t>
    </r>
    <r>
      <rPr>
        <sz val="10"/>
        <color theme="1"/>
        <rFont val="Times New Roman"/>
        <family val="1"/>
      </rPr>
      <t xml:space="preserve">, saltwater crocodile, </t>
    </r>
    <r>
      <rPr>
        <i/>
        <sz val="10"/>
        <color theme="1"/>
        <rFont val="Times New Roman"/>
        <family val="1"/>
      </rPr>
      <t>Crocodylus</t>
    </r>
    <r>
      <rPr>
        <sz val="10"/>
        <color theme="1"/>
        <rFont val="Times New Roman"/>
        <family val="1"/>
      </rPr>
      <t xml:space="preserve"> </t>
    </r>
    <r>
      <rPr>
        <i/>
        <sz val="10"/>
        <color theme="1"/>
        <rFont val="Times New Roman"/>
        <family val="1"/>
      </rPr>
      <t>porosus</t>
    </r>
    <r>
      <rPr>
        <sz val="10"/>
        <color theme="1"/>
        <rFont val="Times New Roman"/>
        <family val="1"/>
      </rPr>
      <t xml:space="preserve">, crested tern, </t>
    </r>
    <r>
      <rPr>
        <i/>
        <sz val="10"/>
        <color theme="1"/>
        <rFont val="Times New Roman"/>
        <family val="1"/>
      </rPr>
      <t>Thalasseus</t>
    </r>
    <r>
      <rPr>
        <sz val="10"/>
        <color theme="1"/>
        <rFont val="Times New Roman"/>
        <family val="1"/>
      </rPr>
      <t xml:space="preserve"> </t>
    </r>
    <r>
      <rPr>
        <i/>
        <sz val="10"/>
        <color theme="1"/>
        <rFont val="Times New Roman"/>
        <family val="1"/>
      </rPr>
      <t>bergii</t>
    </r>
  </si>
  <si>
    <r>
      <t xml:space="preserve">Kemp's ridley sea turtle, </t>
    </r>
    <r>
      <rPr>
        <i/>
        <sz val="10"/>
        <color theme="1"/>
        <rFont val="Times New Roman"/>
        <family val="1"/>
      </rPr>
      <t>Lepidochelys kempii</t>
    </r>
  </si>
  <si>
    <r>
      <t>Using Unmanned Aerial Vehicle (UAV) Technology for Locating, Identifying, and Monitoring Courtship and Mating Behavior in the Green Turtle (</t>
    </r>
    <r>
      <rPr>
        <i/>
        <sz val="10"/>
        <color theme="1"/>
        <rFont val="Times New Roman"/>
        <family val="1"/>
      </rPr>
      <t>Chelonia mydas</t>
    </r>
    <r>
      <rPr>
        <sz val="10"/>
        <color theme="1"/>
        <rFont val="Times New Roman"/>
        <family val="1"/>
      </rPr>
      <t>)</t>
    </r>
  </si>
  <si>
    <r>
      <t xml:space="preserve">green turtle, </t>
    </r>
    <r>
      <rPr>
        <i/>
        <sz val="10"/>
        <color theme="1"/>
        <rFont val="Times New Roman"/>
        <family val="1"/>
      </rPr>
      <t>Chelonia mydas</t>
    </r>
  </si>
  <si>
    <r>
      <t>Bevan, E., T. Wibbels, E. Navarro, M. Rosas, B.M. Z. Najera, L. Sarti, F. Illescas, J. Montano, L.J. Peña, and P. Burchfield. 2016. Using Unmanned Aerial Vehicle (UAV) Technology for Locating, Identifying, and Monitoring Courtship and Mating Behavior in the Green Turtle (</t>
    </r>
    <r>
      <rPr>
        <i/>
        <sz val="10"/>
        <color theme="1"/>
        <rFont val="Times New Roman"/>
        <family val="1"/>
      </rPr>
      <t>Chelonia mydas</t>
    </r>
    <r>
      <rPr>
        <sz val="10"/>
        <color theme="1"/>
        <rFont val="Times New Roman"/>
        <family val="1"/>
      </rPr>
      <t>). Herpetological Review 47: 27–32.</t>
    </r>
  </si>
  <si>
    <r>
      <t xml:space="preserve">European starling, </t>
    </r>
    <r>
      <rPr>
        <i/>
        <sz val="10"/>
        <color theme="1"/>
        <rFont val="Times New Roman"/>
        <family val="1"/>
      </rPr>
      <t>Sturnus vulgaris</t>
    </r>
    <r>
      <rPr>
        <sz val="10"/>
        <color theme="1"/>
        <rFont val="Times New Roman"/>
        <family val="1"/>
      </rPr>
      <t xml:space="preserve">, American robin, </t>
    </r>
    <r>
      <rPr>
        <i/>
        <sz val="10"/>
        <color theme="1"/>
        <rFont val="Times New Roman"/>
        <family val="1"/>
      </rPr>
      <t>Turdus migratorious</t>
    </r>
  </si>
  <si>
    <r>
      <t xml:space="preserve">Adelie penguin, </t>
    </r>
    <r>
      <rPr>
        <i/>
        <sz val="10"/>
        <color theme="1"/>
        <rFont val="Times New Roman"/>
        <family val="1"/>
      </rPr>
      <t>Pygoscelis adeliae</t>
    </r>
  </si>
  <si>
    <r>
      <t xml:space="preserve">red-ear slider, </t>
    </r>
    <r>
      <rPr>
        <i/>
        <sz val="10"/>
        <color theme="1"/>
        <rFont val="Times New Roman"/>
        <family val="1"/>
      </rPr>
      <t>Trachemys scripta elegans</t>
    </r>
    <r>
      <rPr>
        <sz val="10"/>
        <color theme="1"/>
        <rFont val="Times New Roman"/>
        <family val="1"/>
      </rPr>
      <t xml:space="preserve">, European pond turtle, </t>
    </r>
    <r>
      <rPr>
        <i/>
        <sz val="10"/>
        <color theme="1"/>
        <rFont val="Times New Roman"/>
        <family val="1"/>
      </rPr>
      <t>Emys orbicularis</t>
    </r>
  </si>
  <si>
    <r>
      <t xml:space="preserve">geese, ducks, herons, egrets, shorebirds, hawks, vultures, double-crested cormorant, </t>
    </r>
    <r>
      <rPr>
        <i/>
        <sz val="10"/>
        <color theme="1"/>
        <rFont val="Times New Roman"/>
        <family val="1"/>
      </rPr>
      <t>Phalacrocorax auritus</t>
    </r>
  </si>
  <si>
    <r>
      <t>Baikal seal,</t>
    </r>
    <r>
      <rPr>
        <i/>
        <sz val="10"/>
        <color theme="1"/>
        <rFont val="Times New Roman"/>
        <family val="1"/>
      </rPr>
      <t xml:space="preserve"> Pusa sibirica</t>
    </r>
  </si>
  <si>
    <r>
      <t xml:space="preserve">glaucous-winged gull, </t>
    </r>
    <r>
      <rPr>
        <i/>
        <sz val="10"/>
        <color theme="1"/>
        <rFont val="Times New Roman"/>
        <family val="1"/>
      </rPr>
      <t>Larus glaucescens</t>
    </r>
  </si>
  <si>
    <r>
      <t>Rio Grande cooter,</t>
    </r>
    <r>
      <rPr>
        <i/>
        <sz val="10"/>
        <color theme="1"/>
        <rFont val="Times New Roman"/>
        <family val="1"/>
      </rPr>
      <t xml:space="preserve"> Pseudemys gorzugi</t>
    </r>
  </si>
  <si>
    <r>
      <t xml:space="preserve">Ruddy turnstone, </t>
    </r>
    <r>
      <rPr>
        <i/>
        <sz val="10"/>
        <color theme="1"/>
        <rFont val="Times New Roman"/>
        <family val="1"/>
      </rPr>
      <t>Arenaria interpres</t>
    </r>
    <r>
      <rPr>
        <sz val="10"/>
        <color theme="1"/>
        <rFont val="Times New Roman"/>
        <family val="1"/>
      </rPr>
      <t>. black noddy,</t>
    </r>
    <r>
      <rPr>
        <i/>
        <sz val="10"/>
        <color theme="1"/>
        <rFont val="Times New Roman"/>
        <family val="1"/>
      </rPr>
      <t xml:space="preserve"> Anous minutus</t>
    </r>
    <r>
      <rPr>
        <sz val="10"/>
        <color theme="1"/>
        <rFont val="Times New Roman"/>
        <family val="1"/>
      </rPr>
      <t xml:space="preserve">, brown noddy, </t>
    </r>
    <r>
      <rPr>
        <i/>
        <sz val="10"/>
        <color theme="1"/>
        <rFont val="Times New Roman"/>
        <family val="1"/>
      </rPr>
      <t>Anous stolidus</t>
    </r>
    <r>
      <rPr>
        <sz val="10"/>
        <color theme="1"/>
        <rFont val="Times New Roman"/>
        <family val="1"/>
      </rPr>
      <t xml:space="preserve">, blue-gray noddy, </t>
    </r>
    <r>
      <rPr>
        <i/>
        <sz val="10"/>
        <color theme="1"/>
        <rFont val="Times New Roman"/>
        <family val="1"/>
      </rPr>
      <t>Anous</t>
    </r>
    <r>
      <rPr>
        <sz val="10"/>
        <color theme="1"/>
        <rFont val="Times New Roman"/>
        <family val="1"/>
      </rPr>
      <t xml:space="preserve"> </t>
    </r>
    <r>
      <rPr>
        <i/>
        <sz val="10"/>
        <color theme="1"/>
        <rFont val="Times New Roman"/>
        <family val="1"/>
      </rPr>
      <t>ceruleus</t>
    </r>
    <r>
      <rPr>
        <sz val="10"/>
        <color theme="1"/>
        <rFont val="Times New Roman"/>
        <family val="1"/>
      </rPr>
      <t xml:space="preserve">, great frigate bird, </t>
    </r>
    <r>
      <rPr>
        <i/>
        <sz val="10"/>
        <color theme="1"/>
        <rFont val="Times New Roman"/>
        <family val="1"/>
      </rPr>
      <t>Fregata minor</t>
    </r>
    <r>
      <rPr>
        <sz val="10"/>
        <color theme="1"/>
        <rFont val="Times New Roman"/>
        <family val="1"/>
      </rPr>
      <t xml:space="preserve">, white tern, </t>
    </r>
    <r>
      <rPr>
        <i/>
        <sz val="10"/>
        <color theme="1"/>
        <rFont val="Times New Roman"/>
        <family val="1"/>
      </rPr>
      <t>Gygis alba</t>
    </r>
    <r>
      <rPr>
        <sz val="10"/>
        <color theme="1"/>
        <rFont val="Times New Roman"/>
        <family val="1"/>
      </rPr>
      <t xml:space="preserve">, Hawaiian monk seal,  </t>
    </r>
    <r>
      <rPr>
        <i/>
        <sz val="10"/>
        <color theme="1"/>
        <rFont val="Times New Roman"/>
        <family val="1"/>
      </rPr>
      <t>Neomonachus</t>
    </r>
    <r>
      <rPr>
        <sz val="10"/>
        <color theme="1"/>
        <rFont val="Times New Roman"/>
        <family val="1"/>
      </rPr>
      <t xml:space="preserve"> </t>
    </r>
    <r>
      <rPr>
        <i/>
        <sz val="10"/>
        <color theme="1"/>
        <rFont val="Times New Roman"/>
        <family val="1"/>
      </rPr>
      <t>schauinslandi</t>
    </r>
    <r>
      <rPr>
        <sz val="10"/>
        <color theme="1"/>
        <rFont val="Times New Roman"/>
        <family val="1"/>
      </rPr>
      <t xml:space="preserve"> </t>
    </r>
  </si>
  <si>
    <r>
      <t xml:space="preserve">hawksbill sea turtle, </t>
    </r>
    <r>
      <rPr>
        <i/>
        <sz val="10"/>
        <color theme="1"/>
        <rFont val="Times New Roman"/>
        <family val="1"/>
      </rPr>
      <t>Eretmochelys</t>
    </r>
    <r>
      <rPr>
        <sz val="10"/>
        <color theme="1"/>
        <rFont val="Times New Roman"/>
        <family val="1"/>
      </rPr>
      <t xml:space="preserve"> </t>
    </r>
    <r>
      <rPr>
        <i/>
        <sz val="10"/>
        <color theme="1"/>
        <rFont val="Times New Roman"/>
        <family val="1"/>
      </rPr>
      <t>imbricata</t>
    </r>
    <r>
      <rPr>
        <sz val="10"/>
        <color theme="1"/>
        <rFont val="Times New Roman"/>
        <family val="1"/>
      </rPr>
      <t xml:space="preserve">, green sea turtle, </t>
    </r>
    <r>
      <rPr>
        <i/>
        <sz val="10"/>
        <color theme="1"/>
        <rFont val="Times New Roman"/>
        <family val="1"/>
      </rPr>
      <t>Chelonia</t>
    </r>
    <r>
      <rPr>
        <sz val="10"/>
        <color theme="1"/>
        <rFont val="Times New Roman"/>
        <family val="1"/>
      </rPr>
      <t xml:space="preserve"> </t>
    </r>
    <r>
      <rPr>
        <i/>
        <sz val="10"/>
        <color theme="1"/>
        <rFont val="Times New Roman"/>
        <family val="1"/>
      </rPr>
      <t>mydas</t>
    </r>
    <r>
      <rPr>
        <sz val="10"/>
        <color theme="1"/>
        <rFont val="Times New Roman"/>
        <family val="1"/>
      </rPr>
      <t xml:space="preserve">, Hawaiian monk seal,  </t>
    </r>
    <r>
      <rPr>
        <i/>
        <sz val="10"/>
        <color theme="1"/>
        <rFont val="Times New Roman"/>
        <family val="1"/>
      </rPr>
      <t>Neomonachus</t>
    </r>
    <r>
      <rPr>
        <sz val="10"/>
        <color theme="1"/>
        <rFont val="Times New Roman"/>
        <family val="1"/>
      </rPr>
      <t xml:space="preserve"> </t>
    </r>
    <r>
      <rPr>
        <i/>
        <sz val="10"/>
        <color theme="1"/>
        <rFont val="Times New Roman"/>
        <family val="1"/>
      </rPr>
      <t>schauinslandi</t>
    </r>
    <r>
      <rPr>
        <sz val="10"/>
        <color theme="1"/>
        <rFont val="Times New Roman"/>
        <family val="1"/>
      </rPr>
      <t xml:space="preserve"> </t>
    </r>
  </si>
  <si>
    <r>
      <t xml:space="preserve">chimpanzee, </t>
    </r>
    <r>
      <rPr>
        <i/>
        <sz val="10"/>
        <color theme="1"/>
        <rFont val="Times New Roman"/>
        <family val="1"/>
      </rPr>
      <t>Pan troglodytes</t>
    </r>
  </si>
  <si>
    <r>
      <t xml:space="preserve">Adelie penguin, </t>
    </r>
    <r>
      <rPr>
        <i/>
        <sz val="10"/>
        <color theme="1"/>
        <rFont val="Times New Roman"/>
        <family val="1"/>
      </rPr>
      <t>Pygoscelis adeliae</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chinstrap penguin, </t>
    </r>
    <r>
      <rPr>
        <i/>
        <sz val="10"/>
        <color theme="1"/>
        <rFont val="Times New Roman"/>
        <family val="1"/>
      </rPr>
      <t>Pygoscelis antarctica</t>
    </r>
  </si>
  <si>
    <r>
      <t xml:space="preserve">gentoo penguin, </t>
    </r>
    <r>
      <rPr>
        <i/>
        <sz val="10"/>
        <color theme="1"/>
        <rFont val="Times New Roman"/>
        <family val="1"/>
      </rPr>
      <t>Pygoscelis papua</t>
    </r>
    <r>
      <rPr>
        <sz val="10"/>
        <color theme="1"/>
        <rFont val="Times New Roman"/>
        <family val="1"/>
      </rPr>
      <t xml:space="preserve">, Tristian albatross, </t>
    </r>
    <r>
      <rPr>
        <i/>
        <sz val="10"/>
        <color theme="1"/>
        <rFont val="Times New Roman"/>
        <family val="1"/>
      </rPr>
      <t>Diomedea dabbenena</t>
    </r>
    <r>
      <rPr>
        <sz val="10"/>
        <color theme="1"/>
        <rFont val="Times New Roman"/>
        <family val="1"/>
      </rPr>
      <t xml:space="preserve">, Adélie penguin, </t>
    </r>
    <r>
      <rPr>
        <i/>
        <sz val="10"/>
        <color theme="1"/>
        <rFont val="Times New Roman"/>
        <family val="1"/>
      </rPr>
      <t>Pygoscelis adeliae</t>
    </r>
    <r>
      <rPr>
        <sz val="10"/>
        <color theme="1"/>
        <rFont val="Times New Roman"/>
        <family val="1"/>
      </rPr>
      <t xml:space="preserve">, hooded crow, </t>
    </r>
    <r>
      <rPr>
        <i/>
        <sz val="10"/>
        <color theme="1"/>
        <rFont val="Times New Roman"/>
        <family val="1"/>
      </rPr>
      <t>Corvus cornix</t>
    </r>
    <r>
      <rPr>
        <sz val="10"/>
        <color theme="1"/>
        <rFont val="Times New Roman"/>
        <family val="1"/>
      </rPr>
      <t xml:space="preserve">, frigatebirds, </t>
    </r>
    <r>
      <rPr>
        <i/>
        <sz val="10"/>
        <color theme="1"/>
        <rFont val="Times New Roman"/>
        <family val="1"/>
      </rPr>
      <t>Fregata ariel</t>
    </r>
    <r>
      <rPr>
        <sz val="10"/>
        <color theme="1"/>
        <rFont val="Times New Roman"/>
        <family val="1"/>
      </rPr>
      <t xml:space="preserve">, crested tern, </t>
    </r>
    <r>
      <rPr>
        <i/>
        <sz val="10"/>
        <color theme="1"/>
        <rFont val="Times New Roman"/>
        <family val="1"/>
      </rPr>
      <t>Thalasseus bergii</t>
    </r>
    <r>
      <rPr>
        <sz val="10"/>
        <color theme="1"/>
        <rFont val="Times New Roman"/>
        <family val="1"/>
      </rPr>
      <t xml:space="preserve">, royal penguin, </t>
    </r>
    <r>
      <rPr>
        <i/>
        <sz val="10"/>
        <color theme="1"/>
        <rFont val="Times New Roman"/>
        <family val="1"/>
      </rPr>
      <t>Eudyptes schlegeli</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flamingo, </t>
    </r>
    <r>
      <rPr>
        <i/>
        <sz val="10"/>
        <color theme="1"/>
        <rFont val="Times New Roman"/>
        <family val="1"/>
      </rPr>
      <t>Phoenicopterus roseus</t>
    </r>
    <r>
      <rPr>
        <sz val="10"/>
        <color theme="1"/>
        <rFont val="Times New Roman"/>
        <family val="1"/>
      </rPr>
      <t xml:space="preserve">, common greenshank, </t>
    </r>
    <r>
      <rPr>
        <i/>
        <sz val="10"/>
        <color theme="1"/>
        <rFont val="Times New Roman"/>
        <family val="1"/>
      </rPr>
      <t>Tringa nebularia</t>
    </r>
    <r>
      <rPr>
        <sz val="10"/>
        <color theme="1"/>
        <rFont val="Times New Roman"/>
        <family val="1"/>
      </rPr>
      <t xml:space="preserve">, black-headed gull, </t>
    </r>
    <r>
      <rPr>
        <i/>
        <sz val="10"/>
        <color theme="1"/>
        <rFont val="Times New Roman"/>
        <family val="1"/>
      </rPr>
      <t>Chroicocephalus ridibundus</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snow goose, </t>
    </r>
    <r>
      <rPr>
        <i/>
        <sz val="10"/>
        <color theme="1"/>
        <rFont val="Times New Roman"/>
        <family val="1"/>
      </rPr>
      <t>Chen caerulescens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chinstrap penguin, </t>
    </r>
    <r>
      <rPr>
        <i/>
        <sz val="10"/>
        <color theme="1"/>
        <rFont val="Times New Roman"/>
        <family val="1"/>
      </rPr>
      <t>Pygoscelis antarctica</t>
    </r>
  </si>
  <si>
    <r>
      <t xml:space="preserve">Adélie penguin, </t>
    </r>
    <r>
      <rPr>
        <i/>
        <sz val="10"/>
        <color theme="1"/>
        <rFont val="Times New Roman"/>
        <family val="1"/>
      </rPr>
      <t>Pygoscelis adeliae</t>
    </r>
    <r>
      <rPr>
        <sz val="10"/>
        <color theme="1"/>
        <rFont val="Times New Roman"/>
        <family val="1"/>
      </rPr>
      <t xml:space="preserve">, chinstrap penguin, </t>
    </r>
    <r>
      <rPr>
        <i/>
        <sz val="10"/>
        <color theme="1"/>
        <rFont val="Times New Roman"/>
        <family val="1"/>
      </rPr>
      <t>Pygoscelis antarctica</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cape petrel, </t>
    </r>
    <r>
      <rPr>
        <i/>
        <sz val="10"/>
        <color theme="1"/>
        <rFont val="Times New Roman"/>
        <family val="1"/>
      </rPr>
      <t>Daption</t>
    </r>
    <r>
      <rPr>
        <sz val="10"/>
        <color theme="1"/>
        <rFont val="Times New Roman"/>
        <family val="1"/>
      </rPr>
      <t xml:space="preserve"> </t>
    </r>
    <r>
      <rPr>
        <i/>
        <sz val="10"/>
        <color theme="1"/>
        <rFont val="Times New Roman"/>
        <family val="1"/>
      </rPr>
      <t>capense</t>
    </r>
    <r>
      <rPr>
        <sz val="10"/>
        <color theme="1"/>
        <rFont val="Times New Roman"/>
        <family val="1"/>
      </rPr>
      <t xml:space="preserve">, brown skua, </t>
    </r>
    <r>
      <rPr>
        <i/>
        <sz val="10"/>
        <color theme="1"/>
        <rFont val="Times New Roman"/>
        <family val="1"/>
      </rPr>
      <t>Stercorarius</t>
    </r>
    <r>
      <rPr>
        <sz val="10"/>
        <color theme="1"/>
        <rFont val="Times New Roman"/>
        <family val="1"/>
      </rPr>
      <t xml:space="preserve"> </t>
    </r>
    <r>
      <rPr>
        <i/>
        <sz val="10"/>
        <color theme="1"/>
        <rFont val="Times New Roman"/>
        <family val="1"/>
      </rPr>
      <t>antarcticus</t>
    </r>
    <r>
      <rPr>
        <sz val="10"/>
        <color theme="1"/>
        <rFont val="Times New Roman"/>
        <family val="1"/>
      </rPr>
      <t xml:space="preserve">, south polar skua, </t>
    </r>
    <r>
      <rPr>
        <i/>
        <sz val="10"/>
        <color theme="1"/>
        <rFont val="Times New Roman"/>
        <family val="1"/>
      </rPr>
      <t>Stercorarius</t>
    </r>
    <r>
      <rPr>
        <sz val="10"/>
        <color theme="1"/>
        <rFont val="Times New Roman"/>
        <family val="1"/>
      </rPr>
      <t xml:space="preserve"> </t>
    </r>
    <r>
      <rPr>
        <i/>
        <sz val="10"/>
        <color theme="1"/>
        <rFont val="Times New Roman"/>
        <family val="1"/>
      </rPr>
      <t>maccormicki</t>
    </r>
    <r>
      <rPr>
        <sz val="10"/>
        <color theme="1"/>
        <rFont val="Times New Roman"/>
        <family val="1"/>
      </rPr>
      <t xml:space="preserve">, kelp gull, </t>
    </r>
    <r>
      <rPr>
        <i/>
        <sz val="10"/>
        <color theme="1"/>
        <rFont val="Times New Roman"/>
        <family val="1"/>
      </rPr>
      <t>Larus dominicanus</t>
    </r>
    <r>
      <rPr>
        <sz val="10"/>
        <color theme="1"/>
        <rFont val="Times New Roman"/>
        <family val="1"/>
      </rPr>
      <t xml:space="preserve">, Antarctic tern, </t>
    </r>
    <r>
      <rPr>
        <i/>
        <sz val="10"/>
        <color theme="1"/>
        <rFont val="Times New Roman"/>
        <family val="1"/>
      </rPr>
      <t>Sterna</t>
    </r>
    <r>
      <rPr>
        <sz val="10"/>
        <color theme="1"/>
        <rFont val="Times New Roman"/>
        <family val="1"/>
      </rPr>
      <t xml:space="preserve"> </t>
    </r>
    <r>
      <rPr>
        <i/>
        <sz val="10"/>
        <color theme="1"/>
        <rFont val="Times New Roman"/>
        <family val="1"/>
      </rPr>
      <t>vittata</t>
    </r>
    <r>
      <rPr>
        <sz val="10"/>
        <color theme="1"/>
        <rFont val="Times New Roman"/>
        <family val="1"/>
      </rPr>
      <t xml:space="preserve">, southern giant petrel, </t>
    </r>
    <r>
      <rPr>
        <i/>
        <sz val="10"/>
        <color theme="1"/>
        <rFont val="Times New Roman"/>
        <family val="1"/>
      </rPr>
      <t>Macronectes giganteus</t>
    </r>
    <r>
      <rPr>
        <sz val="10"/>
        <color theme="1"/>
        <rFont val="Times New Roman"/>
        <family val="1"/>
      </rPr>
      <t xml:space="preserve">, southern elephant seal, </t>
    </r>
    <r>
      <rPr>
        <i/>
        <sz val="10"/>
        <color theme="1"/>
        <rFont val="Times New Roman"/>
        <family val="1"/>
      </rPr>
      <t>Mirounga leonina</t>
    </r>
    <r>
      <rPr>
        <sz val="10"/>
        <color theme="1"/>
        <rFont val="Times New Roman"/>
        <family val="1"/>
      </rPr>
      <t xml:space="preserve">, Weddell seal, </t>
    </r>
    <r>
      <rPr>
        <i/>
        <sz val="10"/>
        <color theme="1"/>
        <rFont val="Times New Roman"/>
        <family val="1"/>
      </rPr>
      <t>Leptonychotes weddellii</t>
    </r>
    <r>
      <rPr>
        <sz val="10"/>
        <color theme="1"/>
        <rFont val="Times New Roman"/>
        <family val="1"/>
      </rPr>
      <t>, Antarctic fur seal,</t>
    </r>
    <r>
      <rPr>
        <i/>
        <sz val="10"/>
        <color theme="1"/>
        <rFont val="Times New Roman"/>
        <family val="1"/>
      </rPr>
      <t xml:space="preserve"> Arctocephalus gazella</t>
    </r>
  </si>
  <si>
    <r>
      <t xml:space="preserve">glaucous gull, </t>
    </r>
    <r>
      <rPr>
        <i/>
        <sz val="10"/>
        <color theme="1"/>
        <rFont val="Times New Roman"/>
        <family val="1"/>
      </rPr>
      <t>Larus hyperboreus</t>
    </r>
    <r>
      <rPr>
        <sz val="10"/>
        <color theme="1"/>
        <rFont val="Times New Roman"/>
        <family val="1"/>
      </rPr>
      <t xml:space="preserve">,
Iceland gull, </t>
    </r>
    <r>
      <rPr>
        <i/>
        <sz val="10"/>
        <color theme="1"/>
        <rFont val="Times New Roman"/>
        <family val="1"/>
      </rPr>
      <t>Larus glaucoides</t>
    </r>
    <r>
      <rPr>
        <sz val="10"/>
        <color theme="1"/>
        <rFont val="Times New Roman"/>
        <family val="1"/>
      </rPr>
      <t xml:space="preserve">, common murre, </t>
    </r>
    <r>
      <rPr>
        <i/>
        <sz val="10"/>
        <color theme="1"/>
        <rFont val="Times New Roman"/>
        <family val="1"/>
      </rPr>
      <t>Uria aalge</t>
    </r>
    <r>
      <rPr>
        <sz val="10"/>
        <color theme="1"/>
        <rFont val="Times New Roman"/>
        <family val="1"/>
      </rPr>
      <t xml:space="preserve">, thick-billed murre, </t>
    </r>
    <r>
      <rPr>
        <i/>
        <sz val="10"/>
        <color theme="1"/>
        <rFont val="Times New Roman"/>
        <family val="1"/>
      </rPr>
      <t>Uria</t>
    </r>
    <r>
      <rPr>
        <sz val="10"/>
        <color theme="1"/>
        <rFont val="Times New Roman"/>
        <family val="1"/>
      </rPr>
      <t xml:space="preserve"> </t>
    </r>
    <r>
      <rPr>
        <i/>
        <sz val="10"/>
        <color theme="1"/>
        <rFont val="Times New Roman"/>
        <family val="1"/>
      </rPr>
      <t>lomvia</t>
    </r>
  </si>
  <si>
    <r>
      <t xml:space="preserve">Hawaiian monk seal, </t>
    </r>
    <r>
      <rPr>
        <i/>
        <sz val="10"/>
        <color theme="1"/>
        <rFont val="Times New Roman"/>
        <family val="1"/>
      </rPr>
      <t>Neomonachus</t>
    </r>
    <r>
      <rPr>
        <sz val="10"/>
        <color theme="1"/>
        <rFont val="Times New Roman"/>
        <family val="1"/>
      </rPr>
      <t xml:space="preserve"> </t>
    </r>
    <r>
      <rPr>
        <i/>
        <sz val="10"/>
        <color theme="1"/>
        <rFont val="Times New Roman"/>
        <family val="1"/>
      </rPr>
      <t>schauinslandi</t>
    </r>
    <r>
      <rPr>
        <sz val="10"/>
        <color theme="1"/>
        <rFont val="Times New Roman"/>
        <family val="1"/>
      </rPr>
      <t xml:space="preserve">, green sea turtle, </t>
    </r>
    <r>
      <rPr>
        <i/>
        <sz val="10"/>
        <color theme="1"/>
        <rFont val="Times New Roman"/>
        <family val="1"/>
      </rPr>
      <t>Chelonia mydas</t>
    </r>
    <r>
      <rPr>
        <sz val="10"/>
        <color theme="1"/>
        <rFont val="Times New Roman"/>
        <family val="1"/>
      </rPr>
      <t xml:space="preserve">, black-footed albatross, </t>
    </r>
    <r>
      <rPr>
        <i/>
        <sz val="10"/>
        <color theme="1"/>
        <rFont val="Times New Roman"/>
        <family val="1"/>
      </rPr>
      <t>Phoebastria</t>
    </r>
    <r>
      <rPr>
        <sz val="10"/>
        <color theme="1"/>
        <rFont val="Times New Roman"/>
        <family val="1"/>
      </rPr>
      <t xml:space="preserve"> </t>
    </r>
    <r>
      <rPr>
        <i/>
        <sz val="10"/>
        <color theme="1"/>
        <rFont val="Times New Roman"/>
        <family val="1"/>
      </rPr>
      <t>nigripes</t>
    </r>
    <r>
      <rPr>
        <sz val="10"/>
        <color theme="1"/>
        <rFont val="Times New Roman"/>
        <family val="1"/>
      </rPr>
      <t xml:space="preserve">, Laysan albatross, </t>
    </r>
    <r>
      <rPr>
        <i/>
        <sz val="10"/>
        <color theme="1"/>
        <rFont val="Times New Roman"/>
        <family val="1"/>
      </rPr>
      <t>Phoebastria immutabili</t>
    </r>
    <r>
      <rPr>
        <sz val="10"/>
        <color theme="1"/>
        <rFont val="Times New Roman"/>
        <family val="1"/>
      </rPr>
      <t xml:space="preserve">, great frigatebird, </t>
    </r>
    <r>
      <rPr>
        <i/>
        <sz val="10"/>
        <color theme="1"/>
        <rFont val="Times New Roman"/>
        <family val="1"/>
      </rPr>
      <t>Fregata minor</t>
    </r>
    <r>
      <rPr>
        <sz val="10"/>
        <color theme="1"/>
        <rFont val="Times New Roman"/>
        <family val="1"/>
      </rPr>
      <t xml:space="preserve">, red-footed booby, </t>
    </r>
    <r>
      <rPr>
        <i/>
        <sz val="10"/>
        <color theme="1"/>
        <rFont val="Times New Roman"/>
        <family val="1"/>
      </rPr>
      <t>Sula sula</t>
    </r>
    <r>
      <rPr>
        <sz val="10"/>
        <color theme="1"/>
        <rFont val="Times New Roman"/>
        <family val="1"/>
      </rPr>
      <t xml:space="preserve">, white tern, </t>
    </r>
    <r>
      <rPr>
        <i/>
        <sz val="10"/>
        <color theme="1"/>
        <rFont val="Times New Roman"/>
        <family val="1"/>
      </rPr>
      <t>Gygis alba</t>
    </r>
  </si>
  <si>
    <r>
      <t xml:space="preserve">eastern grey kangaroo, </t>
    </r>
    <r>
      <rPr>
        <i/>
        <sz val="10"/>
        <color theme="1"/>
        <rFont val="Times New Roman"/>
        <family val="1"/>
      </rPr>
      <t>Macropus giganteus</t>
    </r>
  </si>
  <si>
    <r>
      <t xml:space="preserve">Eastern grey kangaroo, </t>
    </r>
    <r>
      <rPr>
        <i/>
        <sz val="10"/>
        <color theme="1"/>
        <rFont val="Times New Roman"/>
        <family val="1"/>
      </rPr>
      <t>Macropus giganteus</t>
    </r>
  </si>
  <si>
    <r>
      <t xml:space="preserve">riverine rabbit, </t>
    </r>
    <r>
      <rPr>
        <i/>
        <sz val="10"/>
        <color theme="1"/>
        <rFont val="Times New Roman"/>
        <family val="1"/>
      </rPr>
      <t>Bunolagus monticularis</t>
    </r>
  </si>
  <si>
    <r>
      <t xml:space="preserve">Bornean orangutan, </t>
    </r>
    <r>
      <rPr>
        <i/>
        <sz val="10"/>
        <color theme="1"/>
        <rFont val="Times New Roman"/>
        <family val="1"/>
      </rPr>
      <t>Pongo pygmaeus</t>
    </r>
  </si>
  <si>
    <r>
      <t xml:space="preserve">blue whale, </t>
    </r>
    <r>
      <rPr>
        <i/>
        <sz val="10"/>
        <color theme="1"/>
        <rFont val="Times New Roman"/>
        <family val="1"/>
      </rPr>
      <t>Balaenoptera musculus</t>
    </r>
    <r>
      <rPr>
        <sz val="10"/>
        <color theme="1"/>
        <rFont val="Times New Roman"/>
        <family val="1"/>
      </rPr>
      <t xml:space="preserve">, North Pacific gray whale, </t>
    </r>
    <r>
      <rPr>
        <i/>
        <sz val="10"/>
        <color theme="1"/>
        <rFont val="Times New Roman"/>
        <family val="1"/>
      </rPr>
      <t>Eschrichtius robustus</t>
    </r>
  </si>
  <si>
    <r>
      <t xml:space="preserve">great egret, </t>
    </r>
    <r>
      <rPr>
        <i/>
        <sz val="10"/>
        <color theme="1"/>
        <rFont val="Times New Roman"/>
        <family val="1"/>
      </rPr>
      <t>Ardea alba</t>
    </r>
    <r>
      <rPr>
        <sz val="10"/>
        <color theme="1"/>
        <rFont val="Times New Roman"/>
        <family val="1"/>
      </rPr>
      <t xml:space="preserve">, great blue heron, </t>
    </r>
    <r>
      <rPr>
        <i/>
        <sz val="10"/>
        <color theme="1"/>
        <rFont val="Times New Roman"/>
        <family val="1"/>
      </rPr>
      <t>Ardea herodias</t>
    </r>
    <r>
      <rPr>
        <sz val="10"/>
        <color theme="1"/>
        <rFont val="Times New Roman"/>
        <family val="1"/>
      </rPr>
      <t xml:space="preserve">, double-crested cormorant, </t>
    </r>
    <r>
      <rPr>
        <i/>
        <sz val="10"/>
        <color theme="1"/>
        <rFont val="Times New Roman"/>
        <family val="1"/>
      </rPr>
      <t>Phalacrocorax auritus</t>
    </r>
  </si>
  <si>
    <r>
      <t>bufflehead, blue‐winged teal, canvasback, gadwall, lesser scaup, mallard, northern shoveler, redhead, ring‐necked duck, ruddy duck, wood duck,</t>
    </r>
    <r>
      <rPr>
        <i/>
        <sz val="10"/>
        <color theme="1"/>
        <rFont val="Times New Roman"/>
        <family val="1"/>
      </rPr>
      <t xml:space="preserve"> Aix sponsa</t>
    </r>
    <r>
      <rPr>
        <sz val="10"/>
        <color theme="1"/>
        <rFont val="Times New Roman"/>
        <family val="1"/>
      </rPr>
      <t>, red fox, Vulpes vulpes, coyote, Canis latrans, striped skunk, Mephitis mephitis, white-tailed deer, Odocoileus hemionus, moose, Alces alces, American porcupine, Erethizon dorsatum</t>
    </r>
  </si>
  <si>
    <r>
      <t>bufflehead, blue‐winged teal, canvasback, gadwall, lesser scaup, mallard, northern shoveler, redhead, ring‐necked duck, ruddy duck, wood duck,</t>
    </r>
    <r>
      <rPr>
        <i/>
        <sz val="10"/>
        <color theme="1"/>
        <rFont val="Times New Roman"/>
        <family val="1"/>
      </rPr>
      <t xml:space="preserve"> Aix sponsa</t>
    </r>
  </si>
  <si>
    <r>
      <t xml:space="preserve">red fox, </t>
    </r>
    <r>
      <rPr>
        <i/>
        <sz val="10"/>
        <color theme="1"/>
        <rFont val="Times New Roman"/>
        <family val="1"/>
      </rPr>
      <t>Vulpes vulpes</t>
    </r>
    <r>
      <rPr>
        <sz val="10"/>
        <color theme="1"/>
        <rFont val="Times New Roman"/>
        <family val="1"/>
      </rPr>
      <t xml:space="preserve">, coyote, </t>
    </r>
    <r>
      <rPr>
        <i/>
        <sz val="10"/>
        <color theme="1"/>
        <rFont val="Times New Roman"/>
        <family val="1"/>
      </rPr>
      <t>Canis latrans</t>
    </r>
    <r>
      <rPr>
        <sz val="10"/>
        <color theme="1"/>
        <rFont val="Times New Roman"/>
        <family val="1"/>
      </rPr>
      <t xml:space="preserve">, striped skunk, </t>
    </r>
    <r>
      <rPr>
        <i/>
        <sz val="10"/>
        <color theme="1"/>
        <rFont val="Times New Roman"/>
        <family val="1"/>
      </rPr>
      <t xml:space="preserve">Mephitis mephitis, </t>
    </r>
    <r>
      <rPr>
        <sz val="10"/>
        <color theme="1"/>
        <rFont val="Times New Roman"/>
        <family val="1"/>
      </rPr>
      <t xml:space="preserve">white-tailed deer, </t>
    </r>
    <r>
      <rPr>
        <i/>
        <sz val="10"/>
        <color theme="1"/>
        <rFont val="Times New Roman"/>
        <family val="1"/>
      </rPr>
      <t>Odocoileus hemionus</t>
    </r>
    <r>
      <rPr>
        <sz val="10"/>
        <color theme="1"/>
        <rFont val="Times New Roman"/>
        <family val="1"/>
      </rPr>
      <t>, moose,</t>
    </r>
    <r>
      <rPr>
        <i/>
        <sz val="10"/>
        <color theme="1"/>
        <rFont val="Times New Roman"/>
        <family val="1"/>
      </rPr>
      <t xml:space="preserve"> Alces alces</t>
    </r>
    <r>
      <rPr>
        <sz val="10"/>
        <color theme="1"/>
        <rFont val="Times New Roman"/>
        <family val="1"/>
      </rPr>
      <t xml:space="preserve">, American porcupine, </t>
    </r>
    <r>
      <rPr>
        <i/>
        <sz val="10"/>
        <color theme="1"/>
        <rFont val="Times New Roman"/>
        <family val="1"/>
      </rPr>
      <t>Erethizon dorsatum</t>
    </r>
  </si>
  <si>
    <r>
      <t xml:space="preserve">canvasback, </t>
    </r>
    <r>
      <rPr>
        <i/>
        <sz val="10"/>
        <color theme="1"/>
        <rFont val="Times New Roman"/>
        <family val="1"/>
      </rPr>
      <t>Aythya</t>
    </r>
    <r>
      <rPr>
        <sz val="10"/>
        <color theme="1"/>
        <rFont val="Times New Roman"/>
        <family val="1"/>
      </rPr>
      <t xml:space="preserve"> </t>
    </r>
    <r>
      <rPr>
        <i/>
        <sz val="10"/>
        <color theme="1"/>
        <rFont val="Times New Roman"/>
        <family val="1"/>
      </rPr>
      <t>valisineria</t>
    </r>
    <r>
      <rPr>
        <sz val="10"/>
        <color theme="1"/>
        <rFont val="Times New Roman"/>
        <family val="1"/>
      </rPr>
      <t xml:space="preserve">, redhead, </t>
    </r>
    <r>
      <rPr>
        <i/>
        <sz val="10"/>
        <color theme="1"/>
        <rFont val="Times New Roman"/>
        <family val="1"/>
      </rPr>
      <t>Aythya americana</t>
    </r>
    <r>
      <rPr>
        <sz val="10"/>
        <color theme="1"/>
        <rFont val="Times New Roman"/>
        <family val="1"/>
      </rPr>
      <t xml:space="preserve">, ring-necked duck, </t>
    </r>
    <r>
      <rPr>
        <i/>
        <sz val="10"/>
        <color theme="1"/>
        <rFont val="Times New Roman"/>
        <family val="1"/>
      </rPr>
      <t>Aythya</t>
    </r>
    <r>
      <rPr>
        <sz val="10"/>
        <color theme="1"/>
        <rFont val="Times New Roman"/>
        <family val="1"/>
      </rPr>
      <t xml:space="preserve"> c</t>
    </r>
    <r>
      <rPr>
        <i/>
        <sz val="10"/>
        <color theme="1"/>
        <rFont val="Times New Roman"/>
        <family val="1"/>
      </rPr>
      <t>ollaris</t>
    </r>
    <r>
      <rPr>
        <sz val="10"/>
        <color theme="1"/>
        <rFont val="Times New Roman"/>
        <family val="1"/>
      </rPr>
      <t xml:space="preserve">, lesser scaup, </t>
    </r>
    <r>
      <rPr>
        <i/>
        <sz val="10"/>
        <color theme="1"/>
        <rFont val="Times New Roman"/>
        <family val="1"/>
      </rPr>
      <t>Aythya</t>
    </r>
    <r>
      <rPr>
        <sz val="10"/>
        <color theme="1"/>
        <rFont val="Times New Roman"/>
        <family val="1"/>
      </rPr>
      <t xml:space="preserve"> </t>
    </r>
    <r>
      <rPr>
        <i/>
        <sz val="10"/>
        <color theme="1"/>
        <rFont val="Times New Roman"/>
        <family val="1"/>
      </rPr>
      <t>affinis,</t>
    </r>
    <r>
      <rPr>
        <sz val="10"/>
        <color theme="1"/>
        <rFont val="Times New Roman"/>
        <family val="1"/>
      </rPr>
      <t xml:space="preserve"> ruddy duck, </t>
    </r>
    <r>
      <rPr>
        <i/>
        <sz val="10"/>
        <color theme="1"/>
        <rFont val="Times New Roman"/>
        <family val="1"/>
      </rPr>
      <t>Oxyuri</t>
    </r>
    <r>
      <rPr>
        <sz val="10"/>
        <color theme="1"/>
        <rFont val="Times New Roman"/>
        <family val="1"/>
      </rPr>
      <t xml:space="preserve"> </t>
    </r>
    <r>
      <rPr>
        <i/>
        <sz val="10"/>
        <color theme="1"/>
        <rFont val="Times New Roman"/>
        <family val="1"/>
      </rPr>
      <t>jamaicensis</t>
    </r>
    <r>
      <rPr>
        <sz val="10"/>
        <color theme="1"/>
        <rFont val="Times New Roman"/>
        <family val="1"/>
      </rPr>
      <t xml:space="preserve">, mallard, </t>
    </r>
    <r>
      <rPr>
        <i/>
        <sz val="10"/>
        <color theme="1"/>
        <rFont val="Times New Roman"/>
        <family val="1"/>
      </rPr>
      <t>Anas platyrhynchos</t>
    </r>
  </si>
  <si>
    <r>
      <t xml:space="preserve">ghost crab, </t>
    </r>
    <r>
      <rPr>
        <i/>
        <sz val="10"/>
        <color theme="1"/>
        <rFont val="Times New Roman"/>
        <family val="1"/>
      </rPr>
      <t>Ocypode</t>
    </r>
    <r>
      <rPr>
        <sz val="10"/>
        <color theme="1"/>
        <rFont val="Times New Roman"/>
        <family val="1"/>
      </rPr>
      <t xml:space="preserve"> spp.</t>
    </r>
  </si>
  <si>
    <r>
      <t xml:space="preserve">black vulture, </t>
    </r>
    <r>
      <rPr>
        <i/>
        <sz val="10"/>
        <color theme="1"/>
        <rFont val="Times New Roman"/>
        <family val="1"/>
      </rPr>
      <t>Coragyps atratus</t>
    </r>
    <r>
      <rPr>
        <sz val="10"/>
        <color theme="1"/>
        <rFont val="Times New Roman"/>
        <family val="1"/>
      </rPr>
      <t xml:space="preserve">, turkey vulture, </t>
    </r>
    <r>
      <rPr>
        <i/>
        <sz val="10"/>
        <color theme="1"/>
        <rFont val="Times New Roman"/>
        <family val="1"/>
      </rPr>
      <t>Cathartes aura</t>
    </r>
  </si>
  <si>
    <r>
      <t xml:space="preserve">Campbell, M.O. 2019. Advances in Drone-Based Tracking Technologies for Large Birds of Prey. Pages 1-35 </t>
    </r>
    <r>
      <rPr>
        <i/>
        <sz val="10"/>
        <color theme="1"/>
        <rFont val="Times New Roman"/>
        <family val="1"/>
      </rPr>
      <t>in</t>
    </r>
    <r>
      <rPr>
        <sz val="10"/>
        <color theme="1"/>
        <rFont val="Times New Roman"/>
        <family val="1"/>
      </rPr>
      <t xml:space="preserve"> O.P. Jenkins, ed. Advances in Animal Science and Zoology, Volume 14. Nova Science Publishers, New York, NY.</t>
    </r>
  </si>
  <si>
    <r>
      <t xml:space="preserve">Canal, D. and J.J. Negro. 2018. Use of Drones for Research and Conservation of Birds of Prey. Pages 325-337 </t>
    </r>
    <r>
      <rPr>
        <i/>
        <sz val="10"/>
        <color theme="1"/>
        <rFont val="Times New Roman"/>
        <family val="1"/>
      </rPr>
      <t>in</t>
    </r>
    <r>
      <rPr>
        <sz val="10"/>
        <color theme="1"/>
        <rFont val="Times New Roman"/>
        <family val="1"/>
      </rPr>
      <t xml:space="preserve"> J.H. Sarasola, J.M. Grande, and J.J. Negro, eds. Birds of Prey: Biology and Conservation in the XXI Century. Springer, Switzerland.</t>
    </r>
  </si>
  <si>
    <r>
      <t xml:space="preserve">black kite, </t>
    </r>
    <r>
      <rPr>
        <i/>
        <sz val="10"/>
        <color theme="1"/>
        <rFont val="Times New Roman"/>
        <family val="1"/>
      </rPr>
      <t>Milvus migrans</t>
    </r>
  </si>
  <si>
    <r>
      <t xml:space="preserve">common dolphin, </t>
    </r>
    <r>
      <rPr>
        <i/>
        <sz val="10"/>
        <color theme="1"/>
        <rFont val="Times New Roman"/>
        <family val="1"/>
      </rPr>
      <t>Delphinus delphis</t>
    </r>
    <r>
      <rPr>
        <sz val="10"/>
        <color theme="1"/>
        <rFont val="Times New Roman"/>
        <family val="1"/>
      </rPr>
      <t xml:space="preserve">, bottlenose dolphin, </t>
    </r>
    <r>
      <rPr>
        <i/>
        <sz val="10"/>
        <color theme="1"/>
        <rFont val="Times New Roman"/>
        <family val="1"/>
      </rPr>
      <t>Tursiops truncatus</t>
    </r>
  </si>
  <si>
    <r>
      <t xml:space="preserve">bottlenose dolphin, </t>
    </r>
    <r>
      <rPr>
        <i/>
        <sz val="10"/>
        <color theme="1"/>
        <rFont val="Times New Roman"/>
        <family val="1"/>
      </rPr>
      <t>Tursiops truncatus</t>
    </r>
    <r>
      <rPr>
        <sz val="10"/>
        <color theme="1"/>
        <rFont val="Times New Roman"/>
        <family val="1"/>
      </rPr>
      <t xml:space="preserve">, sperm whale, </t>
    </r>
    <r>
      <rPr>
        <i/>
        <sz val="10"/>
        <color theme="1"/>
        <rFont val="Times New Roman"/>
        <family val="1"/>
      </rPr>
      <t>Physeter macrocephalus</t>
    </r>
  </si>
  <si>
    <r>
      <t>Canada goose,</t>
    </r>
    <r>
      <rPr>
        <i/>
        <sz val="10"/>
        <color theme="1"/>
        <rFont val="Times New Roman"/>
        <family val="1"/>
      </rPr>
      <t xml:space="preserve"> Branta canadensis</t>
    </r>
    <r>
      <rPr>
        <sz val="10"/>
        <color theme="1"/>
        <rFont val="Times New Roman"/>
        <family val="1"/>
      </rPr>
      <t xml:space="preserve">, snow goose, </t>
    </r>
    <r>
      <rPr>
        <i/>
        <sz val="10"/>
        <color theme="1"/>
        <rFont val="Times New Roman"/>
        <family val="1"/>
      </rPr>
      <t>Chen caerulescens</t>
    </r>
    <r>
      <rPr>
        <sz val="10"/>
        <color theme="1"/>
        <rFont val="Times New Roman"/>
        <family val="1"/>
      </rPr>
      <t xml:space="preserve">, black bear, </t>
    </r>
    <r>
      <rPr>
        <i/>
        <sz val="10"/>
        <color theme="1"/>
        <rFont val="Times New Roman"/>
        <family val="1"/>
      </rPr>
      <t>Ursus americanus</t>
    </r>
    <r>
      <rPr>
        <sz val="10"/>
        <color theme="1"/>
        <rFont val="Times New Roman"/>
        <family val="1"/>
      </rPr>
      <t xml:space="preserve">, white-tailed deer, </t>
    </r>
    <r>
      <rPr>
        <i/>
        <sz val="10"/>
        <color theme="1"/>
        <rFont val="Times New Roman"/>
        <family val="1"/>
      </rPr>
      <t>Odocoileus virginianus</t>
    </r>
    <r>
      <rPr>
        <sz val="10"/>
        <color theme="1"/>
        <rFont val="Times New Roman"/>
        <family val="1"/>
      </rPr>
      <t xml:space="preserve">, woodland caribou, </t>
    </r>
    <r>
      <rPr>
        <i/>
        <sz val="10"/>
        <color theme="1"/>
        <rFont val="Times New Roman"/>
        <family val="1"/>
      </rPr>
      <t>Rangifer tarandus</t>
    </r>
  </si>
  <si>
    <r>
      <t xml:space="preserve">Canada goose, </t>
    </r>
    <r>
      <rPr>
        <i/>
        <sz val="10"/>
        <color theme="1"/>
        <rFont val="Times New Roman"/>
        <family val="1"/>
      </rPr>
      <t>Branta canadensis</t>
    </r>
    <r>
      <rPr>
        <sz val="10"/>
        <color theme="1"/>
        <rFont val="Times New Roman"/>
        <family val="1"/>
      </rPr>
      <t xml:space="preserve">, snow goose, </t>
    </r>
    <r>
      <rPr>
        <i/>
        <sz val="10"/>
        <color theme="1"/>
        <rFont val="Times New Roman"/>
        <family val="1"/>
      </rPr>
      <t>Chen caerulescens</t>
    </r>
  </si>
  <si>
    <r>
      <t xml:space="preserve">water soldier, </t>
    </r>
    <r>
      <rPr>
        <i/>
        <sz val="10"/>
        <color theme="1"/>
        <rFont val="Times New Roman"/>
        <family val="1"/>
      </rPr>
      <t>Stratiotes aloides</t>
    </r>
  </si>
  <si>
    <r>
      <t xml:space="preserve">common tern, </t>
    </r>
    <r>
      <rPr>
        <i/>
        <sz val="10"/>
        <color theme="1"/>
        <rFont val="Times New Roman"/>
        <family val="1"/>
      </rPr>
      <t>Sterna hirundo</t>
    </r>
  </si>
  <si>
    <r>
      <t xml:space="preserve">least bittern, </t>
    </r>
    <r>
      <rPr>
        <i/>
        <sz val="10"/>
        <color theme="1"/>
        <rFont val="Times New Roman"/>
        <family val="1"/>
      </rPr>
      <t>Ixobrychus exilis</t>
    </r>
  </si>
  <si>
    <r>
      <t>Testing the potential of lightweight drones as a tool for monitoring the status of colonially breeding Saunders's gulls (</t>
    </r>
    <r>
      <rPr>
        <i/>
        <sz val="10"/>
        <color theme="1"/>
        <rFont val="Times New Roman"/>
        <family val="1"/>
      </rPr>
      <t>Saundersilarus saundersi</t>
    </r>
    <r>
      <rPr>
        <sz val="10"/>
        <color theme="1"/>
        <rFont val="Times New Roman"/>
        <family val="1"/>
      </rPr>
      <t>)</t>
    </r>
  </si>
  <si>
    <r>
      <t xml:space="preserve">Saunders's gull, </t>
    </r>
    <r>
      <rPr>
        <i/>
        <sz val="10"/>
        <color theme="1"/>
        <rFont val="Times New Roman"/>
        <family val="1"/>
      </rPr>
      <t>Saundersilarus saundersi</t>
    </r>
  </si>
  <si>
    <r>
      <t>Choi, H.I., H.-K. Nam, and J. Yoon. 2020. Testing the potential of lightweight drones as a tool for monitoring the status of colonially breeding Saunders's gulls (</t>
    </r>
    <r>
      <rPr>
        <i/>
        <sz val="10"/>
        <color theme="1"/>
        <rFont val="Times New Roman"/>
        <family val="1"/>
      </rPr>
      <t>Saundersilarus saundersi</t>
    </r>
    <r>
      <rPr>
        <sz val="10"/>
        <color theme="1"/>
        <rFont val="Times New Roman"/>
        <family val="1"/>
      </rPr>
      <t>). Korean Journal of Ornithology 27: 10-16.</t>
    </r>
  </si>
  <si>
    <r>
      <t xml:space="preserve">American bison, </t>
    </r>
    <r>
      <rPr>
        <i/>
        <sz val="10"/>
        <color theme="1"/>
        <rFont val="Times New Roman"/>
        <family val="1"/>
      </rPr>
      <t>Bison bison</t>
    </r>
    <r>
      <rPr>
        <sz val="10"/>
        <color theme="1"/>
        <rFont val="Times New Roman"/>
        <family val="1"/>
      </rPr>
      <t xml:space="preserve">, fallow deer, </t>
    </r>
    <r>
      <rPr>
        <i/>
        <sz val="10"/>
        <color theme="1"/>
        <rFont val="Times New Roman"/>
        <family val="1"/>
      </rPr>
      <t>Dama dama</t>
    </r>
    <r>
      <rPr>
        <sz val="10"/>
        <color theme="1"/>
        <rFont val="Times New Roman"/>
        <family val="1"/>
      </rPr>
      <t xml:space="preserve">, gray wolf,  </t>
    </r>
    <r>
      <rPr>
        <i/>
        <sz val="10"/>
        <color theme="1"/>
        <rFont val="Times New Roman"/>
        <family val="1"/>
      </rPr>
      <t>Canis lupus</t>
    </r>
    <r>
      <rPr>
        <sz val="10"/>
        <color theme="1"/>
        <rFont val="Times New Roman"/>
        <family val="1"/>
      </rPr>
      <t xml:space="preserve">, elk. </t>
    </r>
    <r>
      <rPr>
        <i/>
        <sz val="10"/>
        <color theme="1"/>
        <rFont val="Times New Roman"/>
        <family val="1"/>
      </rPr>
      <t>Cervis canadensis</t>
    </r>
    <r>
      <rPr>
        <sz val="10"/>
        <color theme="1"/>
        <rFont val="Times New Roman"/>
        <family val="1"/>
      </rPr>
      <t xml:space="preserve"> (captive)</t>
    </r>
  </si>
  <si>
    <r>
      <t xml:space="preserve">white-tailed deer, </t>
    </r>
    <r>
      <rPr>
        <i/>
        <sz val="10"/>
        <color theme="1"/>
        <rFont val="Times New Roman"/>
        <family val="1"/>
      </rPr>
      <t>Odocoileus virginianus</t>
    </r>
    <r>
      <rPr>
        <sz val="10"/>
        <color theme="1"/>
        <rFont val="Times New Roman"/>
        <family val="1"/>
      </rPr>
      <t xml:space="preserve"> </t>
    </r>
  </si>
  <si>
    <r>
      <t xml:space="preserve">southern right whale, </t>
    </r>
    <r>
      <rPr>
        <i/>
        <sz val="10"/>
        <color theme="1"/>
        <rFont val="Times New Roman"/>
        <family val="1"/>
      </rPr>
      <t>Eubalaena australis</t>
    </r>
  </si>
  <si>
    <r>
      <t xml:space="preserve">North Atlantic right whale, </t>
    </r>
    <r>
      <rPr>
        <i/>
        <sz val="10"/>
        <color theme="1"/>
        <rFont val="Times New Roman"/>
        <family val="1"/>
      </rPr>
      <t>Eubalaena</t>
    </r>
    <r>
      <rPr>
        <sz val="10"/>
        <color theme="1"/>
        <rFont val="Times New Roman"/>
        <family val="1"/>
      </rPr>
      <t xml:space="preserve"> </t>
    </r>
    <r>
      <rPr>
        <i/>
        <sz val="10"/>
        <color theme="1"/>
        <rFont val="Times New Roman"/>
        <family val="1"/>
      </rPr>
      <t>glacialis</t>
    </r>
  </si>
  <si>
    <r>
      <t>Feasibility of Using Small UAVs to Derive Morphometric Measurements of Australian Snubfin (</t>
    </r>
    <r>
      <rPr>
        <i/>
        <sz val="10"/>
        <color theme="1"/>
        <rFont val="Times New Roman"/>
        <family val="1"/>
      </rPr>
      <t>Orcaella heinsohni</t>
    </r>
    <r>
      <rPr>
        <sz val="10"/>
        <color theme="1"/>
        <rFont val="Times New Roman"/>
        <family val="1"/>
      </rPr>
      <t>) and Humpback (</t>
    </r>
    <r>
      <rPr>
        <i/>
        <sz val="10"/>
        <color theme="1"/>
        <rFont val="Times New Roman"/>
        <family val="1"/>
      </rPr>
      <t>Sousa sahulensis</t>
    </r>
    <r>
      <rPr>
        <sz val="10"/>
        <color theme="1"/>
        <rFont val="Times New Roman"/>
        <family val="1"/>
      </rPr>
      <t>) Dolphins</t>
    </r>
  </si>
  <si>
    <r>
      <t xml:space="preserve">Australian snubfin dolphin, </t>
    </r>
    <r>
      <rPr>
        <i/>
        <sz val="10"/>
        <color theme="1"/>
        <rFont val="Times New Roman"/>
        <family val="1"/>
      </rPr>
      <t>Orcaella</t>
    </r>
    <r>
      <rPr>
        <sz val="10"/>
        <color theme="1"/>
        <rFont val="Times New Roman"/>
        <family val="1"/>
      </rPr>
      <t xml:space="preserve"> </t>
    </r>
    <r>
      <rPr>
        <i/>
        <sz val="10"/>
        <color theme="1"/>
        <rFont val="Times New Roman"/>
        <family val="1"/>
      </rPr>
      <t>heinsohni</t>
    </r>
    <r>
      <rPr>
        <sz val="10"/>
        <color theme="1"/>
        <rFont val="Times New Roman"/>
        <family val="1"/>
      </rPr>
      <t xml:space="preserve">, humpback dolphin, </t>
    </r>
    <r>
      <rPr>
        <i/>
        <sz val="10"/>
        <color theme="1"/>
        <rFont val="Times New Roman"/>
        <family val="1"/>
      </rPr>
      <t xml:space="preserve">Sousa sahulensis </t>
    </r>
  </si>
  <si>
    <r>
      <t>Christie, A.I., A.P. Colefax, and D. Cagnazzi. 2022. Feasibility of Using Small UAVs to Derive Morphometric Measurements of Australian Snubfin (</t>
    </r>
    <r>
      <rPr>
        <i/>
        <sz val="10"/>
        <color theme="1"/>
        <rFont val="Times New Roman"/>
        <family val="1"/>
      </rPr>
      <t>Orcaella heinsohni</t>
    </r>
    <r>
      <rPr>
        <sz val="10"/>
        <color theme="1"/>
        <rFont val="Times New Roman"/>
        <family val="1"/>
      </rPr>
      <t>) and Humpback (</t>
    </r>
    <r>
      <rPr>
        <i/>
        <sz val="10"/>
        <color theme="1"/>
        <rFont val="Times New Roman"/>
        <family val="1"/>
      </rPr>
      <t>Sousa sahulensis</t>
    </r>
    <r>
      <rPr>
        <sz val="10"/>
        <color theme="1"/>
        <rFont val="Times New Roman"/>
        <family val="1"/>
      </rPr>
      <t>) Dolphins. Remote Sensing https://doi.org/10.3390/rs14010021.</t>
    </r>
  </si>
  <si>
    <r>
      <t xml:space="preserve">Cicoria, J. 2019. P6-Efficacy of Robotic Falcons as a Bird Strike Reduction Tool at Major International Airports. Poster Abstract. Page 15 </t>
    </r>
    <r>
      <rPr>
        <i/>
        <sz val="10"/>
        <color theme="1"/>
        <rFont val="Times New Roman"/>
        <family val="1"/>
      </rPr>
      <t>in</t>
    </r>
    <r>
      <rPr>
        <sz val="10"/>
        <color theme="1"/>
        <rFont val="Times New Roman"/>
        <family val="1"/>
      </rPr>
      <t xml:space="preserve"> Conference Program for 2019 North American Bird Strike Conference, August 12-15, 2019, Halifax, Nova Scotia, Canada.</t>
    </r>
  </si>
  <si>
    <r>
      <t xml:space="preserve">Eurasian oystercatcher, </t>
    </r>
    <r>
      <rPr>
        <i/>
        <sz val="10"/>
        <color theme="1"/>
        <rFont val="Times New Roman"/>
        <family val="1"/>
      </rPr>
      <t>Haematopus</t>
    </r>
    <r>
      <rPr>
        <sz val="10"/>
        <color theme="1"/>
        <rFont val="Times New Roman"/>
        <family val="1"/>
      </rPr>
      <t xml:space="preserve"> </t>
    </r>
    <r>
      <rPr>
        <i/>
        <sz val="10"/>
        <color theme="1"/>
        <rFont val="Times New Roman"/>
        <family val="1"/>
      </rPr>
      <t>ostralegus</t>
    </r>
    <r>
      <rPr>
        <sz val="10"/>
        <color theme="1"/>
        <rFont val="Times New Roman"/>
        <family val="1"/>
      </rPr>
      <t xml:space="preserve">, Eurasian curlew, </t>
    </r>
    <r>
      <rPr>
        <i/>
        <sz val="10"/>
        <color theme="1"/>
        <rFont val="Times New Roman"/>
        <family val="1"/>
      </rPr>
      <t>Numenius</t>
    </r>
    <r>
      <rPr>
        <sz val="10"/>
        <color theme="1"/>
        <rFont val="Times New Roman"/>
        <family val="1"/>
      </rPr>
      <t xml:space="preserve"> </t>
    </r>
    <r>
      <rPr>
        <i/>
        <sz val="10"/>
        <color theme="1"/>
        <rFont val="Times New Roman"/>
        <family val="1"/>
      </rPr>
      <t>arquatus</t>
    </r>
    <r>
      <rPr>
        <sz val="10"/>
        <color theme="1"/>
        <rFont val="Times New Roman"/>
        <family val="1"/>
      </rPr>
      <t xml:space="preserve">, black-tailed godwit, </t>
    </r>
    <r>
      <rPr>
        <i/>
        <sz val="10"/>
        <color theme="1"/>
        <rFont val="Times New Roman"/>
        <family val="1"/>
      </rPr>
      <t>Limosa</t>
    </r>
    <r>
      <rPr>
        <sz val="10"/>
        <color theme="1"/>
        <rFont val="Times New Roman"/>
        <family val="1"/>
      </rPr>
      <t xml:space="preserve"> </t>
    </r>
    <r>
      <rPr>
        <i/>
        <sz val="10"/>
        <color theme="1"/>
        <rFont val="Times New Roman"/>
        <family val="1"/>
      </rPr>
      <t>limosa</t>
    </r>
    <r>
      <rPr>
        <sz val="10"/>
        <color theme="1"/>
        <rFont val="Times New Roman"/>
        <family val="1"/>
      </rPr>
      <t xml:space="preserve">, common redshank, </t>
    </r>
    <r>
      <rPr>
        <i/>
        <sz val="10"/>
        <color theme="1"/>
        <rFont val="Times New Roman"/>
        <family val="1"/>
      </rPr>
      <t>Tringa totanus</t>
    </r>
    <r>
      <rPr>
        <sz val="10"/>
        <color theme="1"/>
        <rFont val="Times New Roman"/>
        <family val="1"/>
      </rPr>
      <t xml:space="preserve">, common shelduck, </t>
    </r>
    <r>
      <rPr>
        <i/>
        <sz val="10"/>
        <color theme="1"/>
        <rFont val="Times New Roman"/>
        <family val="1"/>
      </rPr>
      <t>Tadorna tadorna</t>
    </r>
  </si>
  <si>
    <r>
      <t xml:space="preserve">dugong, </t>
    </r>
    <r>
      <rPr>
        <i/>
        <sz val="10"/>
        <color theme="1"/>
        <rFont val="Times New Roman"/>
        <family val="1"/>
      </rPr>
      <t>Dugong dugon</t>
    </r>
  </si>
  <si>
    <r>
      <t xml:space="preserve">swift parrot, </t>
    </r>
    <r>
      <rPr>
        <i/>
        <sz val="10"/>
        <color theme="1"/>
        <rFont val="Times New Roman"/>
        <family val="1"/>
      </rPr>
      <t>Lathamus</t>
    </r>
    <r>
      <rPr>
        <sz val="10"/>
        <color theme="1"/>
        <rFont val="Times New Roman"/>
        <family val="1"/>
      </rPr>
      <t xml:space="preserve"> </t>
    </r>
    <r>
      <rPr>
        <i/>
        <sz val="10"/>
        <color theme="1"/>
        <rFont val="Times New Roman"/>
        <family val="1"/>
      </rPr>
      <t>discolor</t>
    </r>
  </si>
  <si>
    <r>
      <t xml:space="preserve">white shark, </t>
    </r>
    <r>
      <rPr>
        <i/>
        <sz val="10"/>
        <color theme="1"/>
        <rFont val="Times New Roman"/>
        <family val="1"/>
      </rPr>
      <t>Carcharodon carcharias</t>
    </r>
    <r>
      <rPr>
        <sz val="10"/>
        <color theme="1"/>
        <rFont val="Times New Roman"/>
        <family val="1"/>
      </rPr>
      <t xml:space="preserve">, Indo-Pacific bottlenose dolphin, </t>
    </r>
    <r>
      <rPr>
        <i/>
        <sz val="10"/>
        <color theme="1"/>
        <rFont val="Times New Roman"/>
        <family val="1"/>
      </rPr>
      <t>Tursiops aduncus</t>
    </r>
    <r>
      <rPr>
        <sz val="10"/>
        <color theme="1"/>
        <rFont val="Times New Roman"/>
        <family val="1"/>
      </rPr>
      <t xml:space="preserve">, Australian cownose ray,  </t>
    </r>
    <r>
      <rPr>
        <i/>
        <sz val="10"/>
        <color theme="1"/>
        <rFont val="Times New Roman"/>
        <family val="1"/>
      </rPr>
      <t>Rhinoptera neglecta</t>
    </r>
    <r>
      <rPr>
        <sz val="10"/>
        <color theme="1"/>
        <rFont val="Times New Roman"/>
        <family val="1"/>
      </rPr>
      <t xml:space="preserve">, spotted eagle ray, </t>
    </r>
    <r>
      <rPr>
        <i/>
        <sz val="10"/>
        <color theme="1"/>
        <rFont val="Times New Roman"/>
        <family val="1"/>
      </rPr>
      <t>Aetobatus narinari</t>
    </r>
    <r>
      <rPr>
        <sz val="10"/>
        <color theme="1"/>
        <rFont val="Times New Roman"/>
        <family val="1"/>
      </rPr>
      <t xml:space="preserve">, white-spotted guitarfish, </t>
    </r>
    <r>
      <rPr>
        <i/>
        <sz val="10"/>
        <color theme="1"/>
        <rFont val="Times New Roman"/>
        <family val="1"/>
      </rPr>
      <t>Rhynchobatus australiae</t>
    </r>
    <r>
      <rPr>
        <sz val="10"/>
        <color theme="1"/>
        <rFont val="Times New Roman"/>
        <family val="1"/>
      </rPr>
      <t xml:space="preserve">, yellowtail amberjack, </t>
    </r>
    <r>
      <rPr>
        <i/>
        <sz val="10"/>
        <color theme="1"/>
        <rFont val="Times New Roman"/>
        <family val="1"/>
      </rPr>
      <t>Seriola lalandi</t>
    </r>
  </si>
  <si>
    <r>
      <t>Assessing White Shark (</t>
    </r>
    <r>
      <rPr>
        <i/>
        <sz val="10"/>
        <color theme="1"/>
        <rFont val="Times New Roman"/>
        <family val="1"/>
      </rPr>
      <t>Carcharodon carcharias</t>
    </r>
    <r>
      <rPr>
        <sz val="10"/>
        <color theme="1"/>
        <rFont val="Times New Roman"/>
        <family val="1"/>
      </rPr>
      <t>) Behavior Along Coastal Beaches for Conservation-Focused Shark Mitigation</t>
    </r>
  </si>
  <si>
    <r>
      <t xml:space="preserve">white shark, </t>
    </r>
    <r>
      <rPr>
        <i/>
        <sz val="10"/>
        <color theme="1"/>
        <rFont val="Times New Roman"/>
        <family val="1"/>
      </rPr>
      <t>Carcharodon carcharias</t>
    </r>
    <r>
      <rPr>
        <sz val="10"/>
        <color theme="1"/>
        <rFont val="Times New Roman"/>
        <family val="1"/>
      </rPr>
      <t>, bull shark,</t>
    </r>
    <r>
      <rPr>
        <i/>
        <sz val="10"/>
        <color theme="1"/>
        <rFont val="Times New Roman"/>
        <family val="1"/>
      </rPr>
      <t xml:space="preserve"> Carcharhinus leucas</t>
    </r>
    <r>
      <rPr>
        <sz val="10"/>
        <color theme="1"/>
        <rFont val="Times New Roman"/>
        <family val="1"/>
      </rPr>
      <t xml:space="preserve">, tiger shark, </t>
    </r>
    <r>
      <rPr>
        <i/>
        <sz val="10"/>
        <color theme="1"/>
        <rFont val="Times New Roman"/>
        <family val="1"/>
      </rPr>
      <t>Galeocerdo cuvier</t>
    </r>
  </si>
  <si>
    <r>
      <t xml:space="preserve">white shark, </t>
    </r>
    <r>
      <rPr>
        <i/>
        <sz val="10"/>
        <color theme="1"/>
        <rFont val="Times New Roman"/>
        <family val="1"/>
      </rPr>
      <t>Carcharodon carcharias</t>
    </r>
    <r>
      <rPr>
        <sz val="10"/>
        <color theme="1"/>
        <rFont val="Times New Roman"/>
        <family val="1"/>
      </rPr>
      <t xml:space="preserve">, bull shark, </t>
    </r>
    <r>
      <rPr>
        <i/>
        <sz val="10"/>
        <color theme="1"/>
        <rFont val="Times New Roman"/>
        <family val="1"/>
      </rPr>
      <t>Carcharhinus leucas</t>
    </r>
    <r>
      <rPr>
        <sz val="10"/>
        <color theme="1"/>
        <rFont val="Times New Roman"/>
        <family val="1"/>
      </rPr>
      <t xml:space="preserve">, whaler shark, </t>
    </r>
    <r>
      <rPr>
        <i/>
        <sz val="10"/>
        <color theme="1"/>
        <rFont val="Times New Roman"/>
        <family val="1"/>
      </rPr>
      <t>Carcharhinus</t>
    </r>
    <r>
      <rPr>
        <sz val="10"/>
        <color theme="1"/>
        <rFont val="Times New Roman"/>
        <family val="1"/>
      </rPr>
      <t xml:space="preserve"> spp., bottlenose dolphin, </t>
    </r>
    <r>
      <rPr>
        <i/>
        <sz val="10"/>
        <color theme="1"/>
        <rFont val="Times New Roman"/>
        <family val="1"/>
      </rPr>
      <t>Tursiops</t>
    </r>
    <r>
      <rPr>
        <sz val="10"/>
        <color theme="1"/>
        <rFont val="Times New Roman"/>
        <family val="1"/>
      </rPr>
      <t xml:space="preserve"> spp, white spotted guitarfish, </t>
    </r>
    <r>
      <rPr>
        <i/>
        <sz val="10"/>
        <color theme="1"/>
        <rFont val="Times New Roman"/>
        <family val="1"/>
      </rPr>
      <t>Aetobatus ocellatus</t>
    </r>
    <r>
      <rPr>
        <sz val="10"/>
        <color theme="1"/>
        <rFont val="Times New Roman"/>
        <family val="1"/>
      </rPr>
      <t xml:space="preserve">, southern eagle ray, </t>
    </r>
    <r>
      <rPr>
        <i/>
        <sz val="10"/>
        <color theme="1"/>
        <rFont val="Times New Roman"/>
        <family val="1"/>
      </rPr>
      <t>Myliobatis</t>
    </r>
    <r>
      <rPr>
        <sz val="10"/>
        <color theme="1"/>
        <rFont val="Times New Roman"/>
        <family val="1"/>
      </rPr>
      <t xml:space="preserve"> spp., manta ray, </t>
    </r>
    <r>
      <rPr>
        <i/>
        <sz val="10"/>
        <color theme="1"/>
        <rFont val="Times New Roman"/>
        <family val="1"/>
      </rPr>
      <t>Manta alfredi</t>
    </r>
    <r>
      <rPr>
        <sz val="10"/>
        <color theme="1"/>
        <rFont val="Times New Roman"/>
        <family val="1"/>
      </rPr>
      <t xml:space="preserve">, cownose ray, </t>
    </r>
    <r>
      <rPr>
        <i/>
        <sz val="10"/>
        <color theme="1"/>
        <rFont val="Times New Roman"/>
        <family val="1"/>
      </rPr>
      <t>Rhinoptera neglecta</t>
    </r>
    <r>
      <rPr>
        <sz val="10"/>
        <color theme="1"/>
        <rFont val="Times New Roman"/>
        <family val="1"/>
      </rPr>
      <t xml:space="preserve">, green turtle, </t>
    </r>
    <r>
      <rPr>
        <i/>
        <sz val="10"/>
        <color theme="1"/>
        <rFont val="Times New Roman"/>
        <family val="1"/>
      </rPr>
      <t>Chelonia mydas</t>
    </r>
    <r>
      <rPr>
        <sz val="10"/>
        <color theme="1"/>
        <rFont val="Times New Roman"/>
        <family val="1"/>
      </rPr>
      <t xml:space="preserve">, loggerhead turtle, </t>
    </r>
    <r>
      <rPr>
        <i/>
        <sz val="10"/>
        <color theme="1"/>
        <rFont val="Times New Roman"/>
        <family val="1"/>
      </rPr>
      <t>Caretta caretta</t>
    </r>
  </si>
  <si>
    <r>
      <t xml:space="preserve">great egret, </t>
    </r>
    <r>
      <rPr>
        <i/>
        <sz val="10"/>
        <color theme="1"/>
        <rFont val="Times New Roman"/>
        <family val="1"/>
      </rPr>
      <t>Ardea alba</t>
    </r>
  </si>
  <si>
    <r>
      <t xml:space="preserve">koala, </t>
    </r>
    <r>
      <rPr>
        <i/>
        <sz val="10"/>
        <color theme="1"/>
        <rFont val="Times New Roman"/>
        <family val="1"/>
      </rPr>
      <t>Phascolarctos cinereus</t>
    </r>
  </si>
  <si>
    <r>
      <t xml:space="preserve">Corcoran, E., S. Denman, and G. Hamilton. 2019. Modelling wildlife species abundance using automated detections from drone surveillance. Pages 678-684 </t>
    </r>
    <r>
      <rPr>
        <i/>
        <sz val="10"/>
        <color theme="1"/>
        <rFont val="Times New Roman"/>
        <family val="1"/>
      </rPr>
      <t>in</t>
    </r>
    <r>
      <rPr>
        <sz val="10"/>
        <color theme="1"/>
        <rFont val="Times New Roman"/>
        <family val="1"/>
      </rPr>
      <t xml:space="preserve"> S. Elsawah, ed. MODSIM2019, 23rd International Congress on Modeling and Simulation, Dec 1-6, 2019, Canberra, Australia. https://mssanz.org.au/modsim2019/.</t>
    </r>
  </si>
  <si>
    <r>
      <t xml:space="preserve">Mediterranean gull, </t>
    </r>
    <r>
      <rPr>
        <i/>
        <sz val="10"/>
        <color theme="1"/>
        <rFont val="Times New Roman"/>
        <family val="1"/>
      </rPr>
      <t>Ichthyateus melanocephalus</t>
    </r>
  </si>
  <si>
    <r>
      <t xml:space="preserve">herring gull, </t>
    </r>
    <r>
      <rPr>
        <i/>
        <sz val="10"/>
        <color theme="1"/>
        <rFont val="Times New Roman"/>
        <family val="1"/>
      </rPr>
      <t>Larus argentatus</t>
    </r>
    <r>
      <rPr>
        <sz val="10"/>
        <color theme="1"/>
        <rFont val="Times New Roman"/>
        <family val="1"/>
      </rPr>
      <t xml:space="preserve">, lesser black-backed gull, </t>
    </r>
    <r>
      <rPr>
        <i/>
        <sz val="10"/>
        <color theme="1"/>
        <rFont val="Times New Roman"/>
        <family val="1"/>
      </rPr>
      <t>Larus fuscus</t>
    </r>
  </si>
  <si>
    <r>
      <t xml:space="preserve">European rabbit, </t>
    </r>
    <r>
      <rPr>
        <i/>
        <sz val="10"/>
        <color theme="1"/>
        <rFont val="Times New Roman"/>
        <family val="1"/>
      </rPr>
      <t>Oryctolagus cuniculus</t>
    </r>
  </si>
  <si>
    <r>
      <t xml:space="preserve">roe deer, </t>
    </r>
    <r>
      <rPr>
        <i/>
        <sz val="10"/>
        <color theme="1"/>
        <rFont val="Times New Roman"/>
        <family val="1"/>
      </rPr>
      <t>Capreolus capreolus</t>
    </r>
  </si>
  <si>
    <r>
      <t xml:space="preserve">Monterey pine, </t>
    </r>
    <r>
      <rPr>
        <i/>
        <sz val="10"/>
        <color theme="1"/>
        <rFont val="Times New Roman"/>
        <family val="1"/>
      </rPr>
      <t>Pinus radiata</t>
    </r>
  </si>
  <si>
    <r>
      <t xml:space="preserve">Development and Application of a Novel Suite of Field Survey Methods to Inform Conservation of the Rio Grande Cooter, </t>
    </r>
    <r>
      <rPr>
        <i/>
        <sz val="10"/>
        <color theme="1"/>
        <rFont val="Times New Roman"/>
        <family val="1"/>
      </rPr>
      <t>Pseudemys gorzugi</t>
    </r>
  </si>
  <si>
    <r>
      <t xml:space="preserve">Rio Grande cooter, </t>
    </r>
    <r>
      <rPr>
        <i/>
        <sz val="10"/>
        <color theme="1"/>
        <rFont val="Times New Roman"/>
        <family val="1"/>
      </rPr>
      <t>Pseudemys gorzugi</t>
    </r>
  </si>
  <si>
    <r>
      <t xml:space="preserve">Davis, D.R., A.P. Bogolin, M.S. Rahman, R.J. Kline, and A.F. Rahman. 2019. Development and Application of a Novel Suite of Field Survey Methods to Inform Conservation of the Rio Grande Cooter, </t>
    </r>
    <r>
      <rPr>
        <i/>
        <sz val="10"/>
        <color theme="1"/>
        <rFont val="Times New Roman"/>
        <family val="1"/>
      </rPr>
      <t xml:space="preserve">Pseudemys gorzugi. </t>
    </r>
    <r>
      <rPr>
        <sz val="10"/>
        <color theme="1"/>
        <rFont val="Times New Roman"/>
        <family val="1"/>
      </rPr>
      <t>Prepared for the Texas Comptroller of Public Accounts #18-6725CS.</t>
    </r>
  </si>
  <si>
    <r>
      <t xml:space="preserve">southern right whale, </t>
    </r>
    <r>
      <rPr>
        <i/>
        <sz val="10"/>
        <color theme="1"/>
        <rFont val="Times New Roman"/>
        <family val="1"/>
      </rPr>
      <t>Eubaleana australis</t>
    </r>
  </si>
  <si>
    <r>
      <t>Zoometric data extraction from drone imagery: the Arabian oryx (</t>
    </r>
    <r>
      <rPr>
        <i/>
        <sz val="10"/>
        <color theme="1"/>
        <rFont val="Times New Roman"/>
        <family val="1"/>
      </rPr>
      <t>Oryx leucoryx</t>
    </r>
    <r>
      <rPr>
        <sz val="10"/>
        <color theme="1"/>
        <rFont val="Times New Roman"/>
        <family val="1"/>
      </rPr>
      <t>)</t>
    </r>
  </si>
  <si>
    <r>
      <t xml:space="preserve">Arabian oryx, </t>
    </r>
    <r>
      <rPr>
        <i/>
        <sz val="10"/>
        <color theme="1"/>
        <rFont val="Times New Roman"/>
        <family val="1"/>
      </rPr>
      <t>Oryx leucoryx</t>
    </r>
  </si>
  <si>
    <r>
      <t>de Kock, M.E., D. O’Donovan, T. Khafaga, and
P. Hejcmanová. 2021. Zoometric data extraction from drone imagery: the Arabian oryx (</t>
    </r>
    <r>
      <rPr>
        <i/>
        <sz val="10"/>
        <color theme="1"/>
        <rFont val="Times New Roman"/>
        <family val="1"/>
      </rPr>
      <t>Oryx leucoryx</t>
    </r>
    <r>
      <rPr>
        <sz val="10"/>
        <color theme="1"/>
        <rFont val="Times New Roman"/>
        <family val="1"/>
      </rPr>
      <t>). Environmental Conservation https://doi.org/10.1017/S0376892921000242.</t>
    </r>
  </si>
  <si>
    <r>
      <t xml:space="preserve">black-footed ferret, </t>
    </r>
    <r>
      <rPr>
        <i/>
        <sz val="10"/>
        <color theme="1"/>
        <rFont val="Times New Roman"/>
        <family val="1"/>
      </rPr>
      <t>Mustela nigripes</t>
    </r>
    <r>
      <rPr>
        <sz val="10"/>
        <color theme="1"/>
        <rFont val="Times New Roman"/>
        <family val="1"/>
      </rPr>
      <t xml:space="preserve">, black-tailed prairie dog, </t>
    </r>
    <r>
      <rPr>
        <i/>
        <sz val="10"/>
        <color theme="1"/>
        <rFont val="Times New Roman"/>
        <family val="1"/>
      </rPr>
      <t>Cynomys ludovicianus</t>
    </r>
  </si>
  <si>
    <r>
      <t xml:space="preserve">Delparte, D.M., K. Bly, T. Stone, S. Olimb, M. Kinsey, M. Belt, and T. Calton. 2019. sUAS for Wildlife Conservation - Assessing Habitat Quality for the Endangered Black-footed Ferret. Pages 115-132 </t>
    </r>
    <r>
      <rPr>
        <i/>
        <sz val="10"/>
        <color theme="1"/>
        <rFont val="Times New Roman"/>
        <family val="1"/>
      </rPr>
      <t>in</t>
    </r>
    <r>
      <rPr>
        <sz val="10"/>
        <color theme="1"/>
        <rFont val="Times New Roman"/>
        <family val="1"/>
      </rPr>
      <t xml:space="preserve"> J.B. Sharma, ed. Applications of Small Unmanned Aircraft Systems: Best Practices and Case Studies. CRC Press, Boca Raton, FL.</t>
    </r>
  </si>
  <si>
    <r>
      <t xml:space="preserve">Breeding population dynamics of Common Tern </t>
    </r>
    <r>
      <rPr>
        <i/>
        <sz val="10"/>
        <color theme="1"/>
        <rFont val="Times New Roman"/>
        <family val="1"/>
      </rPr>
      <t>Sterna hirundo</t>
    </r>
    <r>
      <rPr>
        <sz val="10"/>
        <color theme="1"/>
        <rFont val="Times New Roman"/>
        <family val="1"/>
      </rPr>
      <t xml:space="preserve"> and associated gull species with overview of conservation management in continental Slovenia</t>
    </r>
  </si>
  <si>
    <r>
      <t xml:space="preserve">Common Tern, </t>
    </r>
    <r>
      <rPr>
        <i/>
        <sz val="10"/>
        <color theme="1"/>
        <rFont val="Times New Roman"/>
        <family val="1"/>
      </rPr>
      <t xml:space="preserve">Sterna hirundo </t>
    </r>
    <r>
      <rPr>
        <sz val="10"/>
        <color theme="1"/>
        <rFont val="Times New Roman"/>
        <family val="1"/>
      </rPr>
      <t xml:space="preserve">, black-headed gull, </t>
    </r>
    <r>
      <rPr>
        <i/>
        <sz val="10"/>
        <color theme="1"/>
        <rFont val="Times New Roman"/>
        <family val="1"/>
      </rPr>
      <t>Larus ridibundus</t>
    </r>
    <r>
      <rPr>
        <sz val="10"/>
        <color theme="1"/>
        <rFont val="Times New Roman"/>
        <family val="1"/>
      </rPr>
      <t xml:space="preserve">, Mediterranean gull, </t>
    </r>
    <r>
      <rPr>
        <i/>
        <sz val="10"/>
        <color theme="1"/>
        <rFont val="Times New Roman"/>
        <family val="1"/>
      </rPr>
      <t>Larus melanocephalus</t>
    </r>
  </si>
  <si>
    <r>
      <t xml:space="preserve">Denac, D. and L. Bozic. 2019. Breeding population dynamics of Common Tern </t>
    </r>
    <r>
      <rPr>
        <i/>
        <sz val="10"/>
        <color theme="1"/>
        <rFont val="Times New Roman"/>
        <family val="1"/>
      </rPr>
      <t>Sterna hirundo</t>
    </r>
    <r>
      <rPr>
        <sz val="10"/>
        <color theme="1"/>
        <rFont val="Times New Roman"/>
        <family val="1"/>
      </rPr>
      <t xml:space="preserve"> and associated gull species with overview of conservation management in continental Slovenia. Acrocephalus 40(180/181): 5–48.</t>
    </r>
  </si>
  <si>
    <r>
      <t xml:space="preserve">slender-billed gull, </t>
    </r>
    <r>
      <rPr>
        <i/>
        <sz val="10"/>
        <color theme="1"/>
        <rFont val="Times New Roman"/>
        <family val="1"/>
      </rPr>
      <t>Chroicocephalus genei</t>
    </r>
  </si>
  <si>
    <r>
      <t xml:space="preserve">Díaz-Delgado, R., M. Mañez, A. Martínez, D. Canal, M. Ferrer, and D. Aragonés. 2017. Using UAVs to Map Aquatic Bird Colonies. Pages 277-291 </t>
    </r>
    <r>
      <rPr>
        <i/>
        <sz val="10"/>
        <color theme="1"/>
        <rFont val="Times New Roman"/>
        <family val="1"/>
      </rPr>
      <t>in</t>
    </r>
    <r>
      <rPr>
        <sz val="10"/>
        <color theme="1"/>
        <rFont val="Times New Roman"/>
        <family val="1"/>
      </rPr>
      <t xml:space="preserve"> R. Díaz-Delgado, R. Lucas, and C. Hurford, eds. The Roles of Remote Sensing in Nature Conservation. Springer, Switzerland.</t>
    </r>
  </si>
  <si>
    <r>
      <t xml:space="preserve">southern elephant seal, </t>
    </r>
    <r>
      <rPr>
        <i/>
        <sz val="10"/>
        <color theme="1"/>
        <rFont val="Times New Roman"/>
        <family val="1"/>
      </rPr>
      <t>Mirounga</t>
    </r>
    <r>
      <rPr>
        <sz val="10"/>
        <color theme="1"/>
        <rFont val="Times New Roman"/>
        <family val="1"/>
      </rPr>
      <t xml:space="preserve"> </t>
    </r>
    <r>
      <rPr>
        <i/>
        <sz val="10"/>
        <color theme="1"/>
        <rFont val="Times New Roman"/>
        <family val="1"/>
      </rPr>
      <t>leonina</t>
    </r>
    <r>
      <rPr>
        <sz val="10"/>
        <color theme="1"/>
        <rFont val="Times New Roman"/>
        <family val="1"/>
      </rPr>
      <t xml:space="preserve">, wandering albatross, </t>
    </r>
    <r>
      <rPr>
        <i/>
        <sz val="10"/>
        <color theme="1"/>
        <rFont val="Times New Roman"/>
        <family val="1"/>
      </rPr>
      <t>Diomedea</t>
    </r>
    <r>
      <rPr>
        <sz val="10"/>
        <color theme="1"/>
        <rFont val="Times New Roman"/>
        <family val="1"/>
      </rPr>
      <t xml:space="preserve"> </t>
    </r>
    <r>
      <rPr>
        <i/>
        <sz val="10"/>
        <color theme="1"/>
        <rFont val="Times New Roman"/>
        <family val="1"/>
      </rPr>
      <t>exulans</t>
    </r>
    <r>
      <rPr>
        <sz val="10"/>
        <color theme="1"/>
        <rFont val="Times New Roman"/>
        <family val="1"/>
      </rPr>
      <t xml:space="preserve">, macaroni penguin, </t>
    </r>
    <r>
      <rPr>
        <i/>
        <sz val="10"/>
        <color theme="1"/>
        <rFont val="Times New Roman"/>
        <family val="1"/>
      </rPr>
      <t>Eudyptes</t>
    </r>
    <r>
      <rPr>
        <sz val="10"/>
        <color theme="1"/>
        <rFont val="Times New Roman"/>
        <family val="1"/>
      </rPr>
      <t xml:space="preserve"> </t>
    </r>
    <r>
      <rPr>
        <i/>
        <sz val="10"/>
        <color theme="1"/>
        <rFont val="Times New Roman"/>
        <family val="1"/>
      </rPr>
      <t>chrysolophus</t>
    </r>
    <r>
      <rPr>
        <sz val="10"/>
        <color theme="1"/>
        <rFont val="Times New Roman"/>
        <family val="1"/>
      </rPr>
      <t xml:space="preserve">, king penguin, </t>
    </r>
    <r>
      <rPr>
        <i/>
        <sz val="10"/>
        <color theme="1"/>
        <rFont val="Times New Roman"/>
        <family val="1"/>
      </rPr>
      <t>Aptenodytes</t>
    </r>
    <r>
      <rPr>
        <sz val="10"/>
        <color theme="1"/>
        <rFont val="Times New Roman"/>
        <family val="1"/>
      </rPr>
      <t xml:space="preserve"> </t>
    </r>
    <r>
      <rPr>
        <i/>
        <sz val="10"/>
        <color theme="1"/>
        <rFont val="Times New Roman"/>
        <family val="1"/>
      </rPr>
      <t>patagonicus</t>
    </r>
    <r>
      <rPr>
        <sz val="10"/>
        <color theme="1"/>
        <rFont val="Times New Roman"/>
        <family val="1"/>
      </rPr>
      <t xml:space="preserve">, Adélie penguin, </t>
    </r>
    <r>
      <rPr>
        <i/>
        <sz val="10"/>
        <color theme="1"/>
        <rFont val="Times New Roman"/>
        <family val="1"/>
      </rPr>
      <t>Pygoscelis adeliae</t>
    </r>
    <r>
      <rPr>
        <sz val="10"/>
        <color theme="1"/>
        <rFont val="Times New Roman"/>
        <family val="1"/>
      </rPr>
      <t xml:space="preserve">, chinstrap penguin, </t>
    </r>
    <r>
      <rPr>
        <i/>
        <sz val="10"/>
        <color theme="1"/>
        <rFont val="Times New Roman"/>
        <family val="1"/>
      </rPr>
      <t>Pygoscelis antarcticus</t>
    </r>
  </si>
  <si>
    <r>
      <t xml:space="preserve">loggerhead sea turtle, </t>
    </r>
    <r>
      <rPr>
        <i/>
        <sz val="10"/>
        <color theme="1"/>
        <rFont val="Times New Roman"/>
        <family val="1"/>
      </rPr>
      <t>Caretta caretta</t>
    </r>
  </si>
  <si>
    <r>
      <t xml:space="preserve">sperm whale, </t>
    </r>
    <r>
      <rPr>
        <i/>
        <sz val="10"/>
        <color theme="1"/>
        <rFont val="Times New Roman"/>
        <family val="1"/>
      </rPr>
      <t>Physeter microcephalus</t>
    </r>
  </si>
  <si>
    <r>
      <t xml:space="preserve">Atlantic sharpnose shark, </t>
    </r>
    <r>
      <rPr>
        <i/>
        <sz val="10"/>
        <color theme="1"/>
        <rFont val="Times New Roman"/>
        <family val="1"/>
      </rPr>
      <t>Rhizoprionodon</t>
    </r>
    <r>
      <rPr>
        <sz val="10"/>
        <color theme="1"/>
        <rFont val="Times New Roman"/>
        <family val="1"/>
      </rPr>
      <t xml:space="preserve"> </t>
    </r>
    <r>
      <rPr>
        <i/>
        <sz val="10"/>
        <color theme="1"/>
        <rFont val="Times New Roman"/>
        <family val="1"/>
      </rPr>
      <t>terraenovae</t>
    </r>
    <r>
      <rPr>
        <sz val="10"/>
        <color theme="1"/>
        <rFont val="Times New Roman"/>
        <family val="1"/>
      </rPr>
      <t xml:space="preserve">, blacktip shark, </t>
    </r>
    <r>
      <rPr>
        <i/>
        <sz val="10"/>
        <color theme="1"/>
        <rFont val="Times New Roman"/>
        <family val="1"/>
      </rPr>
      <t>Carcharhinus</t>
    </r>
    <r>
      <rPr>
        <sz val="10"/>
        <color theme="1"/>
        <rFont val="Times New Roman"/>
        <family val="1"/>
      </rPr>
      <t xml:space="preserve"> </t>
    </r>
    <r>
      <rPr>
        <i/>
        <sz val="10"/>
        <color theme="1"/>
        <rFont val="Times New Roman"/>
        <family val="1"/>
      </rPr>
      <t>limbatus</t>
    </r>
    <r>
      <rPr>
        <sz val="10"/>
        <color theme="1"/>
        <rFont val="Times New Roman"/>
        <family val="1"/>
      </rPr>
      <t xml:space="preserve">, smooth dogfish shark, </t>
    </r>
    <r>
      <rPr>
        <i/>
        <sz val="10"/>
        <color theme="1"/>
        <rFont val="Times New Roman"/>
        <family val="1"/>
      </rPr>
      <t>Mustelus</t>
    </r>
    <r>
      <rPr>
        <sz val="10"/>
        <color theme="1"/>
        <rFont val="Times New Roman"/>
        <family val="1"/>
      </rPr>
      <t xml:space="preserve"> </t>
    </r>
    <r>
      <rPr>
        <i/>
        <sz val="10"/>
        <color theme="1"/>
        <rFont val="Times New Roman"/>
        <family val="1"/>
      </rPr>
      <t>canis</t>
    </r>
    <r>
      <rPr>
        <sz val="10"/>
        <color theme="1"/>
        <rFont val="Times New Roman"/>
        <family val="1"/>
      </rPr>
      <t xml:space="preserve">, blacknose shark, </t>
    </r>
    <r>
      <rPr>
        <i/>
        <sz val="10"/>
        <color theme="1"/>
        <rFont val="Times New Roman"/>
        <family val="1"/>
      </rPr>
      <t>Carcharhinus</t>
    </r>
    <r>
      <rPr>
        <sz val="10"/>
        <color theme="1"/>
        <rFont val="Times New Roman"/>
        <family val="1"/>
      </rPr>
      <t xml:space="preserve"> </t>
    </r>
    <r>
      <rPr>
        <i/>
        <sz val="10"/>
        <color theme="1"/>
        <rFont val="Times New Roman"/>
        <family val="1"/>
      </rPr>
      <t>acronotus</t>
    </r>
  </si>
  <si>
    <r>
      <t>First observations of white sharks (</t>
    </r>
    <r>
      <rPr>
        <i/>
        <sz val="10"/>
        <color theme="1"/>
        <rFont val="Times New Roman"/>
        <family val="1"/>
      </rPr>
      <t>Carcharodon carcharias</t>
    </r>
    <r>
      <rPr>
        <sz val="10"/>
        <color theme="1"/>
        <rFont val="Times New Roman"/>
        <family val="1"/>
      </rPr>
      <t>) attacking a live humpback whale (</t>
    </r>
    <r>
      <rPr>
        <i/>
        <sz val="10"/>
        <color theme="1"/>
        <rFont val="Times New Roman"/>
        <family val="1"/>
      </rPr>
      <t>Megaptera novaeangliae</t>
    </r>
    <r>
      <rPr>
        <sz val="10"/>
        <color theme="1"/>
        <rFont val="Times New Roman"/>
        <family val="1"/>
      </rPr>
      <t>)</t>
    </r>
  </si>
  <si>
    <r>
      <t xml:space="preserve">white shark, </t>
    </r>
    <r>
      <rPr>
        <i/>
        <sz val="10"/>
        <color theme="1"/>
        <rFont val="Times New Roman"/>
        <family val="1"/>
      </rPr>
      <t>Carcharodon carcharias</t>
    </r>
    <r>
      <rPr>
        <sz val="10"/>
        <color theme="1"/>
        <rFont val="Times New Roman"/>
        <family val="1"/>
      </rPr>
      <t xml:space="preserve">, humpback whale, </t>
    </r>
    <r>
      <rPr>
        <i/>
        <sz val="10"/>
        <color theme="1"/>
        <rFont val="Times New Roman"/>
        <family val="1"/>
      </rPr>
      <t>Megaptera novaeangliae</t>
    </r>
  </si>
  <si>
    <r>
      <t>Dines, S. and E. Gennari. 2020. First observations of white sharks (</t>
    </r>
    <r>
      <rPr>
        <i/>
        <sz val="10"/>
        <color theme="1"/>
        <rFont val="Times New Roman"/>
        <family val="1"/>
      </rPr>
      <t>Carcharodon carcharias</t>
    </r>
    <r>
      <rPr>
        <sz val="10"/>
        <color theme="1"/>
        <rFont val="Times New Roman"/>
        <family val="1"/>
      </rPr>
      <t>) attacking a live humpback whale (</t>
    </r>
    <r>
      <rPr>
        <i/>
        <sz val="10"/>
        <color theme="1"/>
        <rFont val="Times New Roman"/>
        <family val="1"/>
      </rPr>
      <t>Megaptera novaeangliae</t>
    </r>
    <r>
      <rPr>
        <sz val="10"/>
        <color theme="1"/>
        <rFont val="Times New Roman"/>
        <family val="1"/>
      </rPr>
      <t>). Marine and Freshwater Research 71: 1205-1210.</t>
    </r>
  </si>
  <si>
    <r>
      <t>Adult blacktip sharks (</t>
    </r>
    <r>
      <rPr>
        <i/>
        <sz val="10"/>
        <color theme="1"/>
        <rFont val="Times New Roman"/>
        <family val="1"/>
      </rPr>
      <t>Carcharhinus limbatus</t>
    </r>
    <r>
      <rPr>
        <sz val="10"/>
        <color theme="1"/>
        <rFont val="Times New Roman"/>
        <family val="1"/>
      </rPr>
      <t>) use shallow water as a refuge from great hammerheads (</t>
    </r>
    <r>
      <rPr>
        <i/>
        <sz val="10"/>
        <color theme="1"/>
        <rFont val="Times New Roman"/>
        <family val="1"/>
      </rPr>
      <t>Sphyrna mokarran</t>
    </r>
    <r>
      <rPr>
        <sz val="10"/>
        <color theme="1"/>
        <rFont val="Times New Roman"/>
        <family val="1"/>
      </rPr>
      <t>)</t>
    </r>
  </si>
  <si>
    <r>
      <t xml:space="preserve">blacktip sharks, </t>
    </r>
    <r>
      <rPr>
        <i/>
        <sz val="10"/>
        <color theme="1"/>
        <rFont val="Times New Roman"/>
        <family val="1"/>
      </rPr>
      <t xml:space="preserve">Carcharhinus limbatus, </t>
    </r>
    <r>
      <rPr>
        <sz val="10"/>
        <color theme="1"/>
        <rFont val="Times New Roman"/>
        <family val="1"/>
      </rPr>
      <t xml:space="preserve">great hammerhead, </t>
    </r>
    <r>
      <rPr>
        <i/>
        <sz val="10"/>
        <color theme="1"/>
        <rFont val="Times New Roman"/>
        <family val="1"/>
      </rPr>
      <t>Sphyrna mokarran</t>
    </r>
  </si>
  <si>
    <r>
      <t>saiga antelope,</t>
    </r>
    <r>
      <rPr>
        <i/>
        <sz val="10"/>
        <color theme="1"/>
        <rFont val="Times New Roman"/>
        <family val="1"/>
      </rPr>
      <t xml:space="preserve"> Saiga tatarica</t>
    </r>
  </si>
  <si>
    <r>
      <t>Effect of drone-based blow sampling on blue whale (</t>
    </r>
    <r>
      <rPr>
        <i/>
        <sz val="10"/>
        <color theme="1"/>
        <rFont val="Times New Roman"/>
        <family val="1"/>
      </rPr>
      <t>Balaenoptera musculus</t>
    </r>
    <r>
      <rPr>
        <sz val="10"/>
        <color theme="1"/>
        <rFont val="Times New Roman"/>
        <family val="1"/>
      </rPr>
      <t>) behavior</t>
    </r>
  </si>
  <si>
    <r>
      <t xml:space="preserve">blue whale, </t>
    </r>
    <r>
      <rPr>
        <i/>
        <sz val="10"/>
        <color theme="1"/>
        <rFont val="Times New Roman"/>
        <family val="1"/>
      </rPr>
      <t>Balaenoptera musculus</t>
    </r>
  </si>
  <si>
    <r>
      <t>Dominguez-Sanchez, C.A., K.A. Acevedo-Whitehouse, and D. Gendron. 2018. Effect of drone-based blow sampling on blue whale (</t>
    </r>
    <r>
      <rPr>
        <i/>
        <sz val="10"/>
        <color theme="1"/>
        <rFont val="Times New Roman"/>
        <family val="1"/>
      </rPr>
      <t>Balaenoptera musculus</t>
    </r>
    <r>
      <rPr>
        <sz val="10"/>
        <color theme="1"/>
        <rFont val="Times New Roman"/>
        <family val="1"/>
      </rPr>
      <t>) behavior. Marine Mammal Science 34: 841-850.</t>
    </r>
  </si>
  <si>
    <r>
      <t xml:space="preserve">human, </t>
    </r>
    <r>
      <rPr>
        <i/>
        <sz val="10"/>
        <color theme="1"/>
        <rFont val="Times New Roman"/>
        <family val="1"/>
      </rPr>
      <t>Homo sapiens</t>
    </r>
  </si>
  <si>
    <r>
      <t xml:space="preserve">dunlin, </t>
    </r>
    <r>
      <rPr>
        <i/>
        <sz val="10"/>
        <color theme="1"/>
        <rFont val="Times New Roman"/>
        <family val="1"/>
      </rPr>
      <t>Calidris alpina</t>
    </r>
    <r>
      <rPr>
        <sz val="10"/>
        <color theme="1"/>
        <rFont val="Times New Roman"/>
        <family val="1"/>
      </rPr>
      <t xml:space="preserve">, mallard, </t>
    </r>
    <r>
      <rPr>
        <i/>
        <sz val="10"/>
        <color theme="1"/>
        <rFont val="Times New Roman"/>
        <family val="1"/>
      </rPr>
      <t>Anas</t>
    </r>
    <r>
      <rPr>
        <sz val="10"/>
        <color theme="1"/>
        <rFont val="Times New Roman"/>
        <family val="1"/>
      </rPr>
      <t xml:space="preserve"> </t>
    </r>
    <r>
      <rPr>
        <i/>
        <sz val="10"/>
        <color theme="1"/>
        <rFont val="Times New Roman"/>
        <family val="1"/>
      </rPr>
      <t>platyrhynchos</t>
    </r>
    <r>
      <rPr>
        <sz val="10"/>
        <color theme="1"/>
        <rFont val="Times New Roman"/>
        <family val="1"/>
      </rPr>
      <t xml:space="preserve">, American green-winged teal, </t>
    </r>
    <r>
      <rPr>
        <i/>
        <sz val="10"/>
        <color theme="1"/>
        <rFont val="Times New Roman"/>
        <family val="1"/>
      </rPr>
      <t>Anas crecca</t>
    </r>
    <r>
      <rPr>
        <sz val="10"/>
        <color theme="1"/>
        <rFont val="Times New Roman"/>
        <family val="1"/>
      </rPr>
      <t xml:space="preserve">, American wigeon, </t>
    </r>
    <r>
      <rPr>
        <i/>
        <sz val="10"/>
        <color theme="1"/>
        <rFont val="Times New Roman"/>
        <family val="1"/>
      </rPr>
      <t>Anas</t>
    </r>
    <r>
      <rPr>
        <sz val="10"/>
        <color theme="1"/>
        <rFont val="Times New Roman"/>
        <family val="1"/>
      </rPr>
      <t xml:space="preserve"> </t>
    </r>
    <r>
      <rPr>
        <i/>
        <sz val="10"/>
        <color theme="1"/>
        <rFont val="Times New Roman"/>
        <family val="1"/>
      </rPr>
      <t>americana</t>
    </r>
    <r>
      <rPr>
        <sz val="10"/>
        <color theme="1"/>
        <rFont val="Times New Roman"/>
        <family val="1"/>
      </rPr>
      <t xml:space="preserve">, northern pintail, </t>
    </r>
    <r>
      <rPr>
        <i/>
        <sz val="10"/>
        <color theme="1"/>
        <rFont val="Times New Roman"/>
        <family val="1"/>
      </rPr>
      <t xml:space="preserve">Anas acuta, </t>
    </r>
    <r>
      <rPr>
        <sz val="10"/>
        <color theme="1"/>
        <rFont val="Times New Roman"/>
        <family val="1"/>
      </rPr>
      <t xml:space="preserve">marbled murrelet, </t>
    </r>
    <r>
      <rPr>
        <i/>
        <sz val="10"/>
        <color theme="1"/>
        <rFont val="Times New Roman"/>
        <family val="1"/>
      </rPr>
      <t>Brachyramphus marmoratus</t>
    </r>
  </si>
  <si>
    <r>
      <t>Monitoring of the last stronghold of native pool frogs (</t>
    </r>
    <r>
      <rPr>
        <i/>
        <sz val="10"/>
        <color theme="1"/>
        <rFont val="Times New Roman"/>
        <family val="1"/>
      </rPr>
      <t>Pelophylax lessonae</t>
    </r>
    <r>
      <rPr>
        <sz val="10"/>
        <color theme="1"/>
        <rFont val="Times New Roman"/>
        <family val="1"/>
      </rPr>
      <t>) in Western Europe, with implications for their conservation</t>
    </r>
  </si>
  <si>
    <r>
      <t xml:space="preserve">European pool frog, </t>
    </r>
    <r>
      <rPr>
        <i/>
        <sz val="10"/>
        <color theme="1"/>
        <rFont val="Times New Roman"/>
        <family val="1"/>
      </rPr>
      <t>Pelophylax lessonae</t>
    </r>
  </si>
  <si>
    <r>
      <t xml:space="preserve">Australian fur seal, </t>
    </r>
    <r>
      <rPr>
        <i/>
        <sz val="10"/>
        <color theme="1"/>
        <rFont val="Times New Roman"/>
        <family val="1"/>
      </rPr>
      <t>Arctocephalus</t>
    </r>
    <r>
      <rPr>
        <sz val="10"/>
        <color theme="1"/>
        <rFont val="Times New Roman"/>
        <family val="1"/>
      </rPr>
      <t xml:space="preserve">
</t>
    </r>
    <r>
      <rPr>
        <i/>
        <sz val="10"/>
        <color theme="1"/>
        <rFont val="Times New Roman"/>
        <family val="1"/>
      </rPr>
      <t>pusillus</t>
    </r>
    <r>
      <rPr>
        <sz val="10"/>
        <color theme="1"/>
        <rFont val="Times New Roman"/>
        <family val="1"/>
      </rPr>
      <t xml:space="preserve">, loggerhead turtle, </t>
    </r>
    <r>
      <rPr>
        <i/>
        <sz val="10"/>
        <color theme="1"/>
        <rFont val="Times New Roman"/>
        <family val="1"/>
      </rPr>
      <t>Caretta caretta</t>
    </r>
    <r>
      <rPr>
        <sz val="10"/>
        <color theme="1"/>
        <rFont val="Times New Roman"/>
        <family val="1"/>
      </rPr>
      <t xml:space="preserve">, Australasian gannet, </t>
    </r>
    <r>
      <rPr>
        <i/>
        <sz val="10"/>
        <color theme="1"/>
        <rFont val="Times New Roman"/>
        <family val="1"/>
      </rPr>
      <t>Morus serrator</t>
    </r>
  </si>
  <si>
    <r>
      <t xml:space="preserve">Polynesian rat, </t>
    </r>
    <r>
      <rPr>
        <i/>
        <sz val="10"/>
        <color theme="1"/>
        <rFont val="Times New Roman"/>
        <family val="1"/>
      </rPr>
      <t>Rattus exulans</t>
    </r>
    <r>
      <rPr>
        <sz val="10"/>
        <color theme="1"/>
        <rFont val="Times New Roman"/>
        <family val="1"/>
      </rPr>
      <t xml:space="preserve">, black rat, </t>
    </r>
    <r>
      <rPr>
        <i/>
        <sz val="10"/>
        <color theme="1"/>
        <rFont val="Times New Roman"/>
        <family val="1"/>
      </rPr>
      <t>Rattus rattus</t>
    </r>
  </si>
  <si>
    <r>
      <t xml:space="preserve">Māui dolphin, </t>
    </r>
    <r>
      <rPr>
        <i/>
        <sz val="10"/>
        <color theme="1"/>
        <rFont val="Times New Roman"/>
        <family val="1"/>
      </rPr>
      <t>Cephalorhynchus hectori maui</t>
    </r>
  </si>
  <si>
    <r>
      <t xml:space="preserve">American white pelican, </t>
    </r>
    <r>
      <rPr>
        <i/>
        <sz val="10"/>
        <color theme="1"/>
        <rFont val="Times New Roman"/>
        <family val="1"/>
      </rPr>
      <t>Pelecanus erythrorhynchos</t>
    </r>
  </si>
  <si>
    <r>
      <t xml:space="preserve">mallard, </t>
    </r>
    <r>
      <rPr>
        <i/>
        <sz val="10"/>
        <color theme="1"/>
        <rFont val="Times New Roman"/>
        <family val="1"/>
      </rPr>
      <t>Anas platyrhynchos</t>
    </r>
    <r>
      <rPr>
        <sz val="10"/>
        <color theme="1"/>
        <rFont val="Times New Roman"/>
        <family val="1"/>
      </rPr>
      <t xml:space="preserve">, northern shoveler, </t>
    </r>
    <r>
      <rPr>
        <i/>
        <sz val="10"/>
        <color theme="1"/>
        <rFont val="Times New Roman"/>
        <family val="1"/>
      </rPr>
      <t>Anas clypeata</t>
    </r>
    <r>
      <rPr>
        <sz val="10"/>
        <color theme="1"/>
        <rFont val="Times New Roman"/>
        <family val="1"/>
      </rPr>
      <t xml:space="preserve">, gadwall, </t>
    </r>
    <r>
      <rPr>
        <i/>
        <sz val="10"/>
        <color theme="1"/>
        <rFont val="Times New Roman"/>
        <family val="1"/>
      </rPr>
      <t>Anas</t>
    </r>
    <r>
      <rPr>
        <sz val="10"/>
        <color theme="1"/>
        <rFont val="Times New Roman"/>
        <family val="1"/>
      </rPr>
      <t xml:space="preserve"> </t>
    </r>
    <r>
      <rPr>
        <i/>
        <sz val="10"/>
        <color theme="1"/>
        <rFont val="Times New Roman"/>
        <family val="1"/>
      </rPr>
      <t>strepera</t>
    </r>
    <r>
      <rPr>
        <sz val="10"/>
        <color theme="1"/>
        <rFont val="Times New Roman"/>
        <family val="1"/>
      </rPr>
      <t xml:space="preserve">, blue-winged teal, </t>
    </r>
    <r>
      <rPr>
        <i/>
        <sz val="10"/>
        <color theme="1"/>
        <rFont val="Times New Roman"/>
        <family val="1"/>
      </rPr>
      <t>Anas discors</t>
    </r>
    <r>
      <rPr>
        <sz val="10"/>
        <color theme="1"/>
        <rFont val="Times New Roman"/>
        <family val="1"/>
      </rPr>
      <t xml:space="preserve">, green-winged teal, </t>
    </r>
    <r>
      <rPr>
        <i/>
        <sz val="10"/>
        <color theme="1"/>
        <rFont val="Times New Roman"/>
        <family val="1"/>
      </rPr>
      <t>Anas carolinensis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American wigeon, </t>
    </r>
    <r>
      <rPr>
        <i/>
        <sz val="10"/>
        <color theme="1"/>
        <rFont val="Times New Roman"/>
        <family val="1"/>
      </rPr>
      <t>Anas americana</t>
    </r>
    <r>
      <rPr>
        <sz val="10"/>
        <color theme="1"/>
        <rFont val="Times New Roman"/>
        <family val="1"/>
      </rPr>
      <t xml:space="preserve">, canvasback, </t>
    </r>
    <r>
      <rPr>
        <i/>
        <sz val="10"/>
        <color theme="1"/>
        <rFont val="Times New Roman"/>
        <family val="1"/>
      </rPr>
      <t>Aythya valisineria</t>
    </r>
    <r>
      <rPr>
        <sz val="10"/>
        <color theme="1"/>
        <rFont val="Times New Roman"/>
        <family val="1"/>
      </rPr>
      <t xml:space="preserve">, greater scaup, </t>
    </r>
    <r>
      <rPr>
        <i/>
        <sz val="10"/>
        <color theme="1"/>
        <rFont val="Times New Roman"/>
        <family val="1"/>
      </rPr>
      <t>Aythya marila</t>
    </r>
    <r>
      <rPr>
        <sz val="10"/>
        <color theme="1"/>
        <rFont val="Times New Roman"/>
        <family val="1"/>
      </rPr>
      <t xml:space="preserve">, lesser scaup, </t>
    </r>
    <r>
      <rPr>
        <i/>
        <sz val="10"/>
        <color theme="1"/>
        <rFont val="Times New Roman"/>
        <family val="1"/>
      </rPr>
      <t>Aythya affinis</t>
    </r>
    <r>
      <rPr>
        <sz val="10"/>
        <color theme="1"/>
        <rFont val="Times New Roman"/>
        <family val="1"/>
      </rPr>
      <t>, ring-necked duck, A</t>
    </r>
    <r>
      <rPr>
        <i/>
        <sz val="10"/>
        <color theme="1"/>
        <rFont val="Times New Roman"/>
        <family val="1"/>
      </rPr>
      <t>ythya collaris</t>
    </r>
    <r>
      <rPr>
        <sz val="10"/>
        <color theme="1"/>
        <rFont val="Times New Roman"/>
        <family val="1"/>
      </rPr>
      <t xml:space="preserve">, surf scoter, </t>
    </r>
    <r>
      <rPr>
        <i/>
        <sz val="10"/>
        <color theme="1"/>
        <rFont val="Times New Roman"/>
        <family val="1"/>
      </rPr>
      <t>Melanitta perspicillata</t>
    </r>
    <r>
      <rPr>
        <sz val="10"/>
        <color theme="1"/>
        <rFont val="Times New Roman"/>
        <family val="1"/>
      </rPr>
      <t xml:space="preserve">, American coot, </t>
    </r>
    <r>
      <rPr>
        <i/>
        <sz val="10"/>
        <color theme="1"/>
        <rFont val="Times New Roman"/>
        <family val="1"/>
      </rPr>
      <t>Fulica americana</t>
    </r>
    <r>
      <rPr>
        <sz val="10"/>
        <color theme="1"/>
        <rFont val="Times New Roman"/>
        <family val="1"/>
      </rPr>
      <t xml:space="preserve">, western grebe, </t>
    </r>
    <r>
      <rPr>
        <i/>
        <sz val="10"/>
        <color theme="1"/>
        <rFont val="Times New Roman"/>
        <family val="1"/>
      </rPr>
      <t>Aechmophorus occidentalis</t>
    </r>
    <r>
      <rPr>
        <sz val="10"/>
        <color theme="1"/>
        <rFont val="Times New Roman"/>
        <family val="1"/>
      </rPr>
      <t xml:space="preserve">, Clark's grebe, </t>
    </r>
    <r>
      <rPr>
        <i/>
        <sz val="10"/>
        <color theme="1"/>
        <rFont val="Times New Roman"/>
        <family val="1"/>
      </rPr>
      <t>Aechmophorus clarkii</t>
    </r>
    <r>
      <rPr>
        <sz val="10"/>
        <color theme="1"/>
        <rFont val="Times New Roman"/>
        <family val="1"/>
      </rPr>
      <t xml:space="preserve">, double-crested cormorant, </t>
    </r>
    <r>
      <rPr>
        <i/>
        <sz val="10"/>
        <color theme="1"/>
        <rFont val="Times New Roman"/>
        <family val="1"/>
      </rPr>
      <t>Phalacrocorax auritus</t>
    </r>
    <r>
      <rPr>
        <sz val="10"/>
        <color theme="1"/>
        <rFont val="Times New Roman"/>
        <family val="1"/>
      </rPr>
      <t xml:space="preserve">, western gull, </t>
    </r>
    <r>
      <rPr>
        <i/>
        <sz val="10"/>
        <color theme="1"/>
        <rFont val="Times New Roman"/>
        <family val="1"/>
      </rPr>
      <t>Larus occidentalis</t>
    </r>
    <r>
      <rPr>
        <sz val="10"/>
        <color theme="1"/>
        <rFont val="Times New Roman"/>
        <family val="1"/>
      </rPr>
      <t xml:space="preserve">, bufflehead, </t>
    </r>
    <r>
      <rPr>
        <i/>
        <sz val="10"/>
        <color theme="1"/>
        <rFont val="Times New Roman"/>
        <family val="1"/>
      </rPr>
      <t>Bucephala albeola</t>
    </r>
    <r>
      <rPr>
        <sz val="10"/>
        <color theme="1"/>
        <rFont val="Times New Roman"/>
        <family val="1"/>
      </rPr>
      <t xml:space="preserve">, ruddy duck, </t>
    </r>
    <r>
      <rPr>
        <i/>
        <sz val="10"/>
        <color theme="1"/>
        <rFont val="Times New Roman"/>
        <family val="1"/>
      </rPr>
      <t>Oxyura jamaicensis</t>
    </r>
    <r>
      <rPr>
        <sz val="10"/>
        <color theme="1"/>
        <rFont val="Times New Roman"/>
        <family val="1"/>
      </rPr>
      <t xml:space="preserve">, tundra swan, </t>
    </r>
    <r>
      <rPr>
        <i/>
        <sz val="10"/>
        <color theme="1"/>
        <rFont val="Times New Roman"/>
        <family val="1"/>
      </rPr>
      <t>Cygnus columbianus</t>
    </r>
  </si>
  <si>
    <r>
      <t xml:space="preserve">grey teal, </t>
    </r>
    <r>
      <rPr>
        <i/>
        <sz val="10"/>
        <color theme="1"/>
        <rFont val="Times New Roman"/>
        <family val="1"/>
      </rPr>
      <t>Anas gracilis</t>
    </r>
    <r>
      <rPr>
        <sz val="10"/>
        <color theme="1"/>
        <rFont val="Times New Roman"/>
        <family val="1"/>
      </rPr>
      <t xml:space="preserve">, Australian wood duck, </t>
    </r>
    <r>
      <rPr>
        <i/>
        <sz val="10"/>
        <color theme="1"/>
        <rFont val="Times New Roman"/>
        <family val="1"/>
      </rPr>
      <t>Chenonetta jubata</t>
    </r>
    <r>
      <rPr>
        <sz val="10"/>
        <color theme="1"/>
        <rFont val="Times New Roman"/>
        <family val="1"/>
      </rPr>
      <t xml:space="preserve">, Pacific black duck, </t>
    </r>
    <r>
      <rPr>
        <i/>
        <sz val="10"/>
        <color theme="1"/>
        <rFont val="Times New Roman"/>
        <family val="1"/>
      </rPr>
      <t>Anas superciliosa</t>
    </r>
    <r>
      <rPr>
        <sz val="10"/>
        <color theme="1"/>
        <rFont val="Times New Roman"/>
        <family val="1"/>
      </rPr>
      <t xml:space="preserve">, hardhead, </t>
    </r>
    <r>
      <rPr>
        <i/>
        <sz val="10"/>
        <color theme="1"/>
        <rFont val="Times New Roman"/>
        <family val="1"/>
      </rPr>
      <t>Aythya</t>
    </r>
    <r>
      <rPr>
        <sz val="10"/>
        <color theme="1"/>
        <rFont val="Times New Roman"/>
        <family val="1"/>
      </rPr>
      <t xml:space="preserve"> </t>
    </r>
    <r>
      <rPr>
        <i/>
        <sz val="10"/>
        <color theme="1"/>
        <rFont val="Times New Roman"/>
        <family val="1"/>
      </rPr>
      <t>australis</t>
    </r>
    <r>
      <rPr>
        <sz val="10"/>
        <color theme="1"/>
        <rFont val="Times New Roman"/>
        <family val="1"/>
      </rPr>
      <t xml:space="preserve">, chestnut teal, </t>
    </r>
    <r>
      <rPr>
        <i/>
        <sz val="10"/>
        <color theme="1"/>
        <rFont val="Times New Roman"/>
        <family val="1"/>
      </rPr>
      <t>Anas castanea</t>
    </r>
    <r>
      <rPr>
        <sz val="10"/>
        <color theme="1"/>
        <rFont val="Times New Roman"/>
        <family val="1"/>
      </rPr>
      <t xml:space="preserve">, pink-eared duck, </t>
    </r>
    <r>
      <rPr>
        <i/>
        <sz val="10"/>
        <color theme="1"/>
        <rFont val="Times New Roman"/>
        <family val="1"/>
      </rPr>
      <t>Malacorhynchus</t>
    </r>
    <r>
      <rPr>
        <sz val="10"/>
        <color theme="1"/>
        <rFont val="Times New Roman"/>
        <family val="1"/>
      </rPr>
      <t xml:space="preserve">
</t>
    </r>
    <r>
      <rPr>
        <i/>
        <sz val="10"/>
        <color theme="1"/>
        <rFont val="Times New Roman"/>
        <family val="1"/>
      </rPr>
      <t>membranaceus</t>
    </r>
    <r>
      <rPr>
        <sz val="10"/>
        <color theme="1"/>
        <rFont val="Times New Roman"/>
        <family val="1"/>
      </rPr>
      <t xml:space="preserve">, Australasian shelduck, </t>
    </r>
    <r>
      <rPr>
        <i/>
        <sz val="10"/>
        <color theme="1"/>
        <rFont val="Times New Roman"/>
        <family val="1"/>
      </rPr>
      <t>Tadorna tadornoides</t>
    </r>
    <r>
      <rPr>
        <sz val="10"/>
        <color theme="1"/>
        <rFont val="Times New Roman"/>
        <family val="1"/>
      </rPr>
      <t xml:space="preserve">, blue-winged shoveler, </t>
    </r>
    <r>
      <rPr>
        <i/>
        <sz val="10"/>
        <color theme="1"/>
        <rFont val="Times New Roman"/>
        <family val="1"/>
      </rPr>
      <t>Anas rhynchotis</t>
    </r>
    <r>
      <rPr>
        <sz val="10"/>
        <color theme="1"/>
        <rFont val="Times New Roman"/>
        <family val="1"/>
      </rPr>
      <t xml:space="preserve">, plumed whistling duck, </t>
    </r>
    <r>
      <rPr>
        <i/>
        <sz val="10"/>
        <color theme="1"/>
        <rFont val="Times New Roman"/>
        <family val="1"/>
      </rPr>
      <t>Dendrocygna eytoni</t>
    </r>
  </si>
  <si>
    <r>
      <t xml:space="preserve">chinstrap penguin, </t>
    </r>
    <r>
      <rPr>
        <i/>
        <sz val="10"/>
        <color theme="1"/>
        <rFont val="Times New Roman"/>
        <family val="1"/>
      </rPr>
      <t>Pygoscelis antarctica</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Adelie
penguin, </t>
    </r>
    <r>
      <rPr>
        <i/>
        <sz val="10"/>
        <color theme="1"/>
        <rFont val="Times New Roman"/>
        <family val="1"/>
      </rPr>
      <t>Pygoscelis adeliae</t>
    </r>
    <r>
      <rPr>
        <sz val="10"/>
        <color theme="1"/>
        <rFont val="Times New Roman"/>
        <family val="1"/>
      </rPr>
      <t xml:space="preserve">, South Georgia shag, </t>
    </r>
    <r>
      <rPr>
        <i/>
        <sz val="10"/>
        <color theme="1"/>
        <rFont val="Times New Roman"/>
        <family val="1"/>
      </rPr>
      <t>Leucocarbo atriceps georgianus</t>
    </r>
  </si>
  <si>
    <r>
      <t xml:space="preserve">common harbour seal, </t>
    </r>
    <r>
      <rPr>
        <i/>
        <sz val="10"/>
        <color theme="1"/>
        <rFont val="Times New Roman"/>
        <family val="1"/>
      </rPr>
      <t>Phoca vitulina</t>
    </r>
    <r>
      <rPr>
        <sz val="10"/>
        <color theme="1"/>
        <rFont val="Times New Roman"/>
        <family val="1"/>
      </rPr>
      <t xml:space="preserve">, California sea lion, </t>
    </r>
    <r>
      <rPr>
        <i/>
        <sz val="10"/>
        <color theme="1"/>
        <rFont val="Times New Roman"/>
        <family val="1"/>
      </rPr>
      <t>Zalophus californianus</t>
    </r>
    <r>
      <rPr>
        <sz val="10"/>
        <color theme="1"/>
        <rFont val="Times New Roman"/>
        <family val="1"/>
      </rPr>
      <t xml:space="preserve">, northern fur seal, </t>
    </r>
    <r>
      <rPr>
        <i/>
        <sz val="10"/>
        <color theme="1"/>
        <rFont val="Times New Roman"/>
        <family val="1"/>
      </rPr>
      <t>Callorhinus ursinus</t>
    </r>
    <r>
      <rPr>
        <sz val="10"/>
        <color theme="1"/>
        <rFont val="Times New Roman"/>
        <family val="1"/>
      </rPr>
      <t xml:space="preserve">, harp seal, </t>
    </r>
    <r>
      <rPr>
        <i/>
        <sz val="10"/>
        <color theme="1"/>
        <rFont val="Times New Roman"/>
        <family val="1"/>
      </rPr>
      <t>Pagophilus groenlandicus</t>
    </r>
    <r>
      <rPr>
        <sz val="10"/>
        <color theme="1"/>
        <rFont val="Times New Roman"/>
        <family val="1"/>
      </rPr>
      <t xml:space="preserve">, spotted seal, </t>
    </r>
    <r>
      <rPr>
        <i/>
        <sz val="10"/>
        <color theme="1"/>
        <rFont val="Times New Roman"/>
        <family val="1"/>
      </rPr>
      <t>Phoca largha</t>
    </r>
    <r>
      <rPr>
        <sz val="10"/>
        <color theme="1"/>
        <rFont val="Times New Roman"/>
        <family val="1"/>
      </rPr>
      <t xml:space="preserve">, sea otter, </t>
    </r>
    <r>
      <rPr>
        <i/>
        <sz val="10"/>
        <color theme="1"/>
        <rFont val="Times New Roman"/>
        <family val="1"/>
      </rPr>
      <t>Enhydra</t>
    </r>
    <r>
      <rPr>
        <sz val="10"/>
        <color theme="1"/>
        <rFont val="Times New Roman"/>
        <family val="1"/>
      </rPr>
      <t xml:space="preserve"> </t>
    </r>
    <r>
      <rPr>
        <i/>
        <sz val="10"/>
        <color theme="1"/>
        <rFont val="Times New Roman"/>
        <family val="1"/>
      </rPr>
      <t>lutris</t>
    </r>
    <r>
      <rPr>
        <sz val="10"/>
        <color theme="1"/>
        <rFont val="Times New Roman"/>
        <family val="1"/>
      </rPr>
      <t xml:space="preserve">, Rhesus macaque, </t>
    </r>
    <r>
      <rPr>
        <i/>
        <sz val="10"/>
        <color theme="1"/>
        <rFont val="Times New Roman"/>
        <family val="1"/>
      </rPr>
      <t>Macaca mulatta</t>
    </r>
    <r>
      <rPr>
        <sz val="10"/>
        <color theme="1"/>
        <rFont val="Times New Roman"/>
        <family val="1"/>
      </rPr>
      <t xml:space="preserve">, Japanese macaque, </t>
    </r>
    <r>
      <rPr>
        <i/>
        <sz val="10"/>
        <color theme="1"/>
        <rFont val="Times New Roman"/>
        <family val="1"/>
      </rPr>
      <t>Macaca fuscata</t>
    </r>
    <r>
      <rPr>
        <sz val="10"/>
        <color theme="1"/>
        <rFont val="Times New Roman"/>
        <family val="1"/>
      </rPr>
      <t xml:space="preserve">, vervet monkey, </t>
    </r>
    <r>
      <rPr>
        <i/>
        <sz val="10"/>
        <color theme="1"/>
        <rFont val="Times New Roman"/>
        <family val="1"/>
      </rPr>
      <t>Chlorocebus pygerythrus</t>
    </r>
    <r>
      <rPr>
        <sz val="10"/>
        <color theme="1"/>
        <rFont val="Times New Roman"/>
        <family val="1"/>
      </rPr>
      <t xml:space="preserve">, De Brazza's monkey, </t>
    </r>
    <r>
      <rPr>
        <i/>
        <sz val="10"/>
        <color theme="1"/>
        <rFont val="Times New Roman"/>
        <family val="1"/>
      </rPr>
      <t>Cercopithecus neglectus</t>
    </r>
    <r>
      <rPr>
        <sz val="10"/>
        <color theme="1"/>
        <rFont val="Times New Roman"/>
        <family val="1"/>
      </rPr>
      <t xml:space="preserve">, yellow baboon, </t>
    </r>
    <r>
      <rPr>
        <i/>
        <sz val="10"/>
        <color theme="1"/>
        <rFont val="Times New Roman"/>
        <family val="1"/>
      </rPr>
      <t>Papio cynocephalus</t>
    </r>
    <r>
      <rPr>
        <sz val="10"/>
        <color theme="1"/>
        <rFont val="Times New Roman"/>
        <family val="1"/>
      </rPr>
      <t xml:space="preserve">, chimpanzee, </t>
    </r>
    <r>
      <rPr>
        <i/>
        <sz val="10"/>
        <color theme="1"/>
        <rFont val="Times New Roman"/>
        <family val="1"/>
      </rPr>
      <t>Pan</t>
    </r>
    <r>
      <rPr>
        <sz val="10"/>
        <color theme="1"/>
        <rFont val="Times New Roman"/>
        <family val="1"/>
      </rPr>
      <t xml:space="preserve"> </t>
    </r>
    <r>
      <rPr>
        <i/>
        <sz val="10"/>
        <color theme="1"/>
        <rFont val="Times New Roman"/>
        <family val="1"/>
      </rPr>
      <t>troglodytes</t>
    </r>
    <r>
      <rPr>
        <sz val="10"/>
        <color theme="1"/>
        <rFont val="Times New Roman"/>
        <family val="1"/>
      </rPr>
      <t xml:space="preserve">, reindeer, </t>
    </r>
    <r>
      <rPr>
        <i/>
        <sz val="10"/>
        <color theme="1"/>
        <rFont val="Times New Roman"/>
        <family val="1"/>
      </rPr>
      <t>Rangifer tarandus</t>
    </r>
    <r>
      <rPr>
        <sz val="10"/>
        <color theme="1"/>
        <rFont val="Times New Roman"/>
        <family val="1"/>
      </rPr>
      <t xml:space="preserve">, white-tailed deer, </t>
    </r>
    <r>
      <rPr>
        <i/>
        <sz val="10"/>
        <color theme="1"/>
        <rFont val="Times New Roman"/>
        <family val="1"/>
      </rPr>
      <t>Odocoileus virginianus</t>
    </r>
    <r>
      <rPr>
        <sz val="10"/>
        <color theme="1"/>
        <rFont val="Times New Roman"/>
        <family val="1"/>
      </rPr>
      <t xml:space="preserve">, domestic goat, </t>
    </r>
    <r>
      <rPr>
        <i/>
        <sz val="10"/>
        <color theme="1"/>
        <rFont val="Times New Roman"/>
        <family val="1"/>
      </rPr>
      <t>Capra hircus</t>
    </r>
    <r>
      <rPr>
        <sz val="10"/>
        <color theme="1"/>
        <rFont val="Times New Roman"/>
        <family val="1"/>
      </rPr>
      <t xml:space="preserve">, domestic cattle, </t>
    </r>
    <r>
      <rPr>
        <i/>
        <sz val="10"/>
        <color theme="1"/>
        <rFont val="Times New Roman"/>
        <family val="1"/>
      </rPr>
      <t>Bos taurus</t>
    </r>
    <r>
      <rPr>
        <sz val="10"/>
        <color theme="1"/>
        <rFont val="Times New Roman"/>
        <family val="1"/>
      </rPr>
      <t xml:space="preserve">, alpaca, </t>
    </r>
    <r>
      <rPr>
        <i/>
        <sz val="10"/>
        <color theme="1"/>
        <rFont val="Times New Roman"/>
        <family val="1"/>
      </rPr>
      <t>Vicugna pacos</t>
    </r>
    <r>
      <rPr>
        <sz val="10"/>
        <color theme="1"/>
        <rFont val="Times New Roman"/>
        <family val="1"/>
      </rPr>
      <t>, Indian elephant,</t>
    </r>
    <r>
      <rPr>
        <i/>
        <sz val="10"/>
        <color theme="1"/>
        <rFont val="Times New Roman"/>
        <family val="1"/>
      </rPr>
      <t xml:space="preserve"> Elephas maximus</t>
    </r>
    <r>
      <rPr>
        <sz val="10"/>
        <color theme="1"/>
        <rFont val="Times New Roman"/>
        <family val="1"/>
      </rPr>
      <t xml:space="preserve">, domestic horse, </t>
    </r>
    <r>
      <rPr>
        <i/>
        <sz val="10"/>
        <color theme="1"/>
        <rFont val="Times New Roman"/>
        <family val="1"/>
      </rPr>
      <t>Equus caballus</t>
    </r>
  </si>
  <si>
    <r>
      <t xml:space="preserve">killer whale, </t>
    </r>
    <r>
      <rPr>
        <i/>
        <sz val="10"/>
        <color theme="1"/>
        <rFont val="Times New Roman"/>
        <family val="1"/>
      </rPr>
      <t>Orcinus orca</t>
    </r>
  </si>
  <si>
    <r>
      <t>sUAS Facilitate Cost-Effective Assessment of Entanglement Hazards in Osprey (</t>
    </r>
    <r>
      <rPr>
        <i/>
        <sz val="10"/>
        <color theme="1"/>
        <rFont val="Times New Roman"/>
        <family val="1"/>
      </rPr>
      <t>Pandion haliaetus</t>
    </r>
    <r>
      <rPr>
        <sz val="10"/>
        <color theme="1"/>
        <rFont val="Times New Roman"/>
        <family val="1"/>
      </rPr>
      <t>) Nest Platforms</t>
    </r>
  </si>
  <si>
    <r>
      <t xml:space="preserve">osprey, </t>
    </r>
    <r>
      <rPr>
        <i/>
        <sz val="10"/>
        <color theme="1"/>
        <rFont val="Times New Roman"/>
        <family val="1"/>
      </rPr>
      <t>Pandion haliaetus</t>
    </r>
    <r>
      <rPr>
        <sz val="10"/>
        <color theme="1"/>
        <rFont val="Times New Roman"/>
        <family val="1"/>
      </rPr>
      <t xml:space="preserve"> </t>
    </r>
  </si>
  <si>
    <r>
      <t xml:space="preserve">Use of Small Unmanned Aircraft Systems (UAS) to Assess and Quantify Risk of Entanglement in Synthetic Baling Twine in </t>
    </r>
    <r>
      <rPr>
        <i/>
        <sz val="10"/>
        <color theme="1"/>
        <rFont val="Times New Roman"/>
        <family val="1"/>
      </rPr>
      <t>Pandion haliaetus</t>
    </r>
    <r>
      <rPr>
        <sz val="10"/>
        <color theme="1"/>
        <rFont val="Times New Roman"/>
        <family val="1"/>
      </rPr>
      <t xml:space="preserve"> (Osprey) Nests</t>
    </r>
  </si>
  <si>
    <r>
      <t>osprey</t>
    </r>
    <r>
      <rPr>
        <i/>
        <sz val="10"/>
        <color theme="1"/>
        <rFont val="Times New Roman"/>
        <family val="1"/>
      </rPr>
      <t>, Pandion haliaetus</t>
    </r>
    <r>
      <rPr>
        <sz val="10"/>
        <color theme="1"/>
        <rFont val="Times New Roman"/>
        <family val="1"/>
      </rPr>
      <t xml:space="preserve"> </t>
    </r>
  </si>
  <si>
    <r>
      <t xml:space="preserve">Dwyer, J.F. and M.C. Tincher. 2018. Use of Small Unmanned Aircraft Systems (UAS) to Assess and Quantify Risk of Entanglement in Synthetic Baling Twine in </t>
    </r>
    <r>
      <rPr>
        <i/>
        <sz val="10"/>
        <color theme="1"/>
        <rFont val="Times New Roman"/>
        <family val="1"/>
      </rPr>
      <t>Pandion</t>
    </r>
    <r>
      <rPr>
        <sz val="10"/>
        <color theme="1"/>
        <rFont val="Times New Roman"/>
        <family val="1"/>
      </rPr>
      <t xml:space="preserve"> </t>
    </r>
    <r>
      <rPr>
        <i/>
        <sz val="10"/>
        <color theme="1"/>
        <rFont val="Times New Roman"/>
        <family val="1"/>
      </rPr>
      <t>haliaetus</t>
    </r>
    <r>
      <rPr>
        <sz val="10"/>
        <color theme="1"/>
        <rFont val="Times New Roman"/>
        <family val="1"/>
      </rPr>
      <t xml:space="preserve"> (Osprey) Nests. Urban Naturalist 17: 1-6.</t>
    </r>
  </si>
  <si>
    <r>
      <t xml:space="preserve">golden eagle, </t>
    </r>
    <r>
      <rPr>
        <i/>
        <sz val="10"/>
        <color theme="1"/>
        <rFont val="Times New Roman"/>
        <family val="1"/>
      </rPr>
      <t>Aquila chrysaetos</t>
    </r>
    <r>
      <rPr>
        <sz val="10"/>
        <color theme="1"/>
        <rFont val="Times New Roman"/>
        <family val="1"/>
      </rPr>
      <t xml:space="preserve">, peregrine falcon, </t>
    </r>
    <r>
      <rPr>
        <i/>
        <sz val="10"/>
        <color theme="1"/>
        <rFont val="Times New Roman"/>
        <family val="1"/>
      </rPr>
      <t xml:space="preserve">Falco peregrinus </t>
    </r>
  </si>
  <si>
    <r>
      <t xml:space="preserve">eastern red bat, </t>
    </r>
    <r>
      <rPr>
        <i/>
        <sz val="10"/>
        <color theme="1"/>
        <rFont val="Times New Roman"/>
        <family val="1"/>
      </rPr>
      <t>Lasiurus borealis</t>
    </r>
    <r>
      <rPr>
        <sz val="10"/>
        <color theme="1"/>
        <rFont val="Times New Roman"/>
        <family val="1"/>
      </rPr>
      <t xml:space="preserve">, hoary bat, </t>
    </r>
    <r>
      <rPr>
        <i/>
        <sz val="10"/>
        <color theme="1"/>
        <rFont val="Times New Roman"/>
        <family val="1"/>
      </rPr>
      <t>Lasiurus cinereus</t>
    </r>
    <r>
      <rPr>
        <sz val="10"/>
        <color theme="1"/>
        <rFont val="Times New Roman"/>
        <family val="1"/>
      </rPr>
      <t xml:space="preserve">, tricoloured
bat, </t>
    </r>
    <r>
      <rPr>
        <i/>
        <sz val="10"/>
        <color theme="1"/>
        <rFont val="Times New Roman"/>
        <family val="1"/>
      </rPr>
      <t>Perimyotis subflavus</t>
    </r>
    <r>
      <rPr>
        <sz val="10"/>
        <color theme="1"/>
        <rFont val="Times New Roman"/>
        <family val="1"/>
      </rPr>
      <t xml:space="preserve">, big brown bat, </t>
    </r>
    <r>
      <rPr>
        <i/>
        <sz val="10"/>
        <color theme="1"/>
        <rFont val="Times New Roman"/>
        <family val="1"/>
      </rPr>
      <t>Eptesicus fuscus</t>
    </r>
    <r>
      <rPr>
        <sz val="10"/>
        <color theme="1"/>
        <rFont val="Times New Roman"/>
        <family val="1"/>
      </rPr>
      <t xml:space="preserve">, silver-haired bat, </t>
    </r>
    <r>
      <rPr>
        <i/>
        <sz val="10"/>
        <color theme="1"/>
        <rFont val="Times New Roman"/>
        <family val="1"/>
      </rPr>
      <t>Lasionycteris noctivagans</t>
    </r>
    <r>
      <rPr>
        <sz val="10"/>
        <color theme="1"/>
        <rFont val="Times New Roman"/>
        <family val="1"/>
      </rPr>
      <t xml:space="preserve">, eastern small-footed bat, </t>
    </r>
    <r>
      <rPr>
        <i/>
        <sz val="10"/>
        <color theme="1"/>
        <rFont val="Times New Roman"/>
        <family val="1"/>
      </rPr>
      <t>Myotis leibii</t>
    </r>
    <r>
      <rPr>
        <sz val="10"/>
        <color theme="1"/>
        <rFont val="Times New Roman"/>
        <family val="1"/>
      </rPr>
      <t>, northern long-eared myotis,</t>
    </r>
    <r>
      <rPr>
        <i/>
        <sz val="10"/>
        <color theme="1"/>
        <rFont val="Times New Roman"/>
        <family val="1"/>
      </rPr>
      <t xml:space="preserve"> Myotis septentrionalis</t>
    </r>
    <r>
      <rPr>
        <sz val="10"/>
        <color theme="1"/>
        <rFont val="Times New Roman"/>
        <family val="1"/>
      </rPr>
      <t xml:space="preserve">, little brown bat, </t>
    </r>
    <r>
      <rPr>
        <i/>
        <sz val="10"/>
        <color theme="1"/>
        <rFont val="Times New Roman"/>
        <family val="1"/>
      </rPr>
      <t>Myotis lucifugus</t>
    </r>
  </si>
  <si>
    <r>
      <t xml:space="preserve">Florida manatee, </t>
    </r>
    <r>
      <rPr>
        <i/>
        <sz val="10"/>
        <color theme="1"/>
        <rFont val="Times New Roman"/>
        <family val="1"/>
      </rPr>
      <t>Trichechus manatus latirostris</t>
    </r>
  </si>
  <si>
    <r>
      <t xml:space="preserve">red-winged blackbird, </t>
    </r>
    <r>
      <rPr>
        <i/>
        <sz val="10"/>
        <color theme="1"/>
        <rFont val="Times New Roman"/>
        <family val="1"/>
      </rPr>
      <t>Agelaius phoeniceus</t>
    </r>
  </si>
  <si>
    <r>
      <t xml:space="preserve">African elephant, </t>
    </r>
    <r>
      <rPr>
        <i/>
        <sz val="10"/>
        <color theme="1"/>
        <rFont val="Times New Roman"/>
        <family val="1"/>
      </rPr>
      <t>Loxodonta africana</t>
    </r>
    <r>
      <rPr>
        <sz val="10"/>
        <color theme="1"/>
        <rFont val="Times New Roman"/>
        <family val="1"/>
      </rPr>
      <t xml:space="preserve">, northern giraffe, </t>
    </r>
    <r>
      <rPr>
        <i/>
        <sz val="10"/>
        <color theme="1"/>
        <rFont val="Times New Roman"/>
        <family val="1"/>
      </rPr>
      <t>Giraffa camelopardalis</t>
    </r>
    <r>
      <rPr>
        <sz val="10"/>
        <color theme="1"/>
        <rFont val="Times New Roman"/>
        <family val="1"/>
      </rPr>
      <t xml:space="preserve">, plains zebra, </t>
    </r>
    <r>
      <rPr>
        <i/>
        <sz val="10"/>
        <color theme="1"/>
        <rFont val="Times New Roman"/>
        <family val="1"/>
      </rPr>
      <t>Equus quagga</t>
    </r>
  </si>
  <si>
    <r>
      <t>Nesting common eiders (</t>
    </r>
    <r>
      <rPr>
        <i/>
        <sz val="10"/>
        <color theme="1"/>
        <rFont val="Times New Roman"/>
        <family val="1"/>
      </rPr>
      <t>Somateria mollissima</t>
    </r>
    <r>
      <rPr>
        <sz val="10"/>
        <color theme="1"/>
        <rFont val="Times New Roman"/>
        <family val="1"/>
      </rPr>
      <t>) show little behavioral response to fixed-wing drone surveys</t>
    </r>
  </si>
  <si>
    <r>
      <t xml:space="preserve">common eider, </t>
    </r>
    <r>
      <rPr>
        <i/>
        <sz val="10"/>
        <color theme="1"/>
        <rFont val="Times New Roman"/>
        <family val="1"/>
      </rPr>
      <t>Somateria mollissima</t>
    </r>
  </si>
  <si>
    <r>
      <t xml:space="preserve">American alligator, </t>
    </r>
    <r>
      <rPr>
        <i/>
        <sz val="10"/>
        <color theme="1"/>
        <rFont val="Times New Roman"/>
        <family val="1"/>
      </rPr>
      <t>Alligator mississippiensis</t>
    </r>
  </si>
  <si>
    <r>
      <t xml:space="preserve">yellow-bellied slider, </t>
    </r>
    <r>
      <rPr>
        <i/>
        <sz val="10"/>
        <color theme="1"/>
        <rFont val="Times New Roman"/>
        <family val="1"/>
      </rPr>
      <t>Trachemys scripta</t>
    </r>
    <r>
      <rPr>
        <sz val="10"/>
        <color theme="1"/>
        <rFont val="Times New Roman"/>
        <family val="1"/>
      </rPr>
      <t xml:space="preserve">, painted turtle, </t>
    </r>
    <r>
      <rPr>
        <i/>
        <sz val="10"/>
        <color theme="1"/>
        <rFont val="Times New Roman"/>
        <family val="1"/>
      </rPr>
      <t>Chrysemys picta</t>
    </r>
  </si>
  <si>
    <r>
      <t xml:space="preserve">saltwater crocodile, </t>
    </r>
    <r>
      <rPr>
        <i/>
        <sz val="10"/>
        <color theme="1"/>
        <rFont val="Times New Roman"/>
        <family val="1"/>
      </rPr>
      <t>Crocodylus porosus</t>
    </r>
  </si>
  <si>
    <r>
      <t>Spatial Ecology of Estuarine Crocodile (</t>
    </r>
    <r>
      <rPr>
        <i/>
        <sz val="10"/>
        <color theme="1"/>
        <rFont val="Times New Roman"/>
        <family val="1"/>
      </rPr>
      <t>Crocodylus porosus</t>
    </r>
    <r>
      <rPr>
        <sz val="10"/>
        <color theme="1"/>
        <rFont val="Times New Roman"/>
        <family val="1"/>
      </rPr>
      <t>) Nesting in a Fragmented Landscape</t>
    </r>
  </si>
  <si>
    <r>
      <t xml:space="preserve">Nile crocodile, </t>
    </r>
    <r>
      <rPr>
        <i/>
        <sz val="10"/>
        <color theme="1"/>
        <rFont val="Times New Roman"/>
        <family val="1"/>
      </rPr>
      <t>Crocodylus niloticus</t>
    </r>
  </si>
  <si>
    <r>
      <t xml:space="preserve">Fahrentrapp, J., P. Roosjen, L. Kooistra, D.R. Green, and B.J. Gregory. 2021. Autonomous UAV-based Insect Monitoring. Pages 137-160 </t>
    </r>
    <r>
      <rPr>
        <i/>
        <sz val="10"/>
        <color theme="1"/>
        <rFont val="Times New Roman"/>
        <family val="1"/>
      </rPr>
      <t>in</t>
    </r>
    <r>
      <rPr>
        <sz val="10"/>
        <color theme="1"/>
        <rFont val="Times New Roman"/>
        <family val="1"/>
      </rPr>
      <t xml:space="preserve"> D.R. Green, B.J. Gregory, and A.R. Karachak, eds. Unmanned Aerial Remote Sensing: UAS for Environmental Applications. CRC Press, Boca Raton, FL.</t>
    </r>
  </si>
  <si>
    <r>
      <t xml:space="preserve">bowhead whale, </t>
    </r>
    <r>
      <rPr>
        <i/>
        <sz val="10"/>
        <color theme="1"/>
        <rFont val="Times New Roman"/>
        <family val="1"/>
      </rPr>
      <t>Balaena mysticetus</t>
    </r>
    <r>
      <rPr>
        <sz val="10"/>
        <color theme="1"/>
        <rFont val="Times New Roman"/>
        <family val="1"/>
      </rPr>
      <t xml:space="preserve">, gray whale, </t>
    </r>
    <r>
      <rPr>
        <i/>
        <sz val="10"/>
        <color theme="1"/>
        <rFont val="Times New Roman"/>
        <family val="1"/>
      </rPr>
      <t>Eschrichtius robustus</t>
    </r>
    <r>
      <rPr>
        <sz val="10"/>
        <color theme="1"/>
        <rFont val="Times New Roman"/>
        <family val="1"/>
      </rPr>
      <t xml:space="preserve">, beluga whale, </t>
    </r>
    <r>
      <rPr>
        <i/>
        <sz val="10"/>
        <color theme="1"/>
        <rFont val="Times New Roman"/>
        <family val="1"/>
      </rPr>
      <t>Delphinapterus leucas</t>
    </r>
  </si>
  <si>
    <r>
      <t xml:space="preserve">golden eagle, </t>
    </r>
    <r>
      <rPr>
        <i/>
        <sz val="10"/>
        <color theme="1"/>
        <rFont val="Times New Roman"/>
        <family val="1"/>
      </rPr>
      <t>Aquila chrysaetos</t>
    </r>
    <r>
      <rPr>
        <sz val="10"/>
        <color theme="1"/>
        <rFont val="Times New Roman"/>
        <family val="1"/>
      </rPr>
      <t xml:space="preserve"> </t>
    </r>
  </si>
  <si>
    <r>
      <t>Behaviour reactions of bottlenose dolphins (</t>
    </r>
    <r>
      <rPr>
        <i/>
        <sz val="10"/>
        <color theme="1"/>
        <rFont val="Times New Roman"/>
        <family val="1"/>
      </rPr>
      <t>Tursiops truncatus</t>
    </r>
    <r>
      <rPr>
        <sz val="10"/>
        <color theme="1"/>
        <rFont val="Times New Roman"/>
        <family val="1"/>
      </rPr>
      <t>) to multirotor Unmanned Aerial Vehicles (UAVs)</t>
    </r>
  </si>
  <si>
    <r>
      <t xml:space="preserve">bottlenose dolphin, </t>
    </r>
    <r>
      <rPr>
        <i/>
        <sz val="10"/>
        <color theme="1"/>
        <rFont val="Times New Roman"/>
        <family val="1"/>
      </rPr>
      <t>Tursiops truncatus</t>
    </r>
  </si>
  <si>
    <r>
      <t>Fettermann, T., L. Fiori, M. Bader, A. Doshi, D. Breen, K.A. Stockin, and B. Bollard. 2019. Behaviour reactions of bottlenose dolphins (</t>
    </r>
    <r>
      <rPr>
        <i/>
        <sz val="10"/>
        <color theme="1"/>
        <rFont val="Times New Roman"/>
        <family val="1"/>
      </rPr>
      <t>Tursiops truncatus</t>
    </r>
    <r>
      <rPr>
        <sz val="10"/>
        <color theme="1"/>
        <rFont val="Times New Roman"/>
        <family val="1"/>
      </rPr>
      <t>) to multirotor Unmanned Aerial Vehicles (UAVs). Scientific Reports 9:8558; https://doi.org/10.1038/s41598-019-44976-9.</t>
    </r>
  </si>
  <si>
    <r>
      <t xml:space="preserve">Fiola, M.-L., M. Allard, S. Gagnon, F. Chambon, L. Ruscitti, and P. Molina. 2019. P26-Lasers, Drones and Speakers: The Testing of Bird Control Tools. Poster Abstract. Page 22 </t>
    </r>
    <r>
      <rPr>
        <i/>
        <sz val="10"/>
        <color theme="1"/>
        <rFont val="Times New Roman"/>
        <family val="1"/>
      </rPr>
      <t>in</t>
    </r>
    <r>
      <rPr>
        <sz val="10"/>
        <color theme="1"/>
        <rFont val="Times New Roman"/>
        <family val="1"/>
      </rPr>
      <t xml:space="preserve"> Conference Program for 2019 North American Bird Strike Conference, August 12-15, 2019, Halifax, Nova Scotia, Canada.</t>
    </r>
  </si>
  <si>
    <r>
      <t>Insights into the use of an unmanned aerial vehicle (UAV) to investigate the behavior of humpback whales (</t>
    </r>
    <r>
      <rPr>
        <i/>
        <sz val="10"/>
        <color theme="1"/>
        <rFont val="Times New Roman"/>
        <family val="1"/>
      </rPr>
      <t>Megaptera novaeangliae</t>
    </r>
    <r>
      <rPr>
        <sz val="10"/>
        <color theme="1"/>
        <rFont val="Times New Roman"/>
        <family val="1"/>
      </rPr>
      <t>) in Vava'u, Kingdom of Tonga</t>
    </r>
  </si>
  <si>
    <r>
      <t>Fiori, L., E. Martinez, M.K.-F. Bader, M.B. Orams, and B. Bollard. 2019. Insights into the use of an unmanned aerial vehicle (UAV) to investigate the behavior of humpback whales (</t>
    </r>
    <r>
      <rPr>
        <i/>
        <sz val="10"/>
        <color theme="1"/>
        <rFont val="Times New Roman"/>
        <family val="1"/>
      </rPr>
      <t>Megaptera novaeangliae</t>
    </r>
    <r>
      <rPr>
        <sz val="10"/>
        <color theme="1"/>
        <rFont val="Times New Roman"/>
        <family val="1"/>
      </rPr>
      <t>) in Vava'u, Kingdom of Tonga. Marine Mammal Science 36: 209-223.</t>
    </r>
  </si>
  <si>
    <r>
      <t xml:space="preserve">Adélie penguin, </t>
    </r>
    <r>
      <rPr>
        <i/>
        <sz val="10"/>
        <color theme="1"/>
        <rFont val="Times New Roman"/>
        <family val="1"/>
      </rPr>
      <t>Pygoscelis adeliae</t>
    </r>
    <r>
      <rPr>
        <sz val="10"/>
        <color theme="1"/>
        <rFont val="Times New Roman"/>
        <family val="1"/>
      </rPr>
      <t xml:space="preserve">, gentoo penguin, </t>
    </r>
    <r>
      <rPr>
        <i/>
        <sz val="10"/>
        <color theme="1"/>
        <rFont val="Times New Roman"/>
        <family val="1"/>
      </rPr>
      <t>Pygoscelis papua</t>
    </r>
  </si>
  <si>
    <r>
      <t xml:space="preserve">wild pig, </t>
    </r>
    <r>
      <rPr>
        <i/>
        <sz val="10"/>
        <color theme="1"/>
        <rFont val="Times New Roman"/>
        <family val="1"/>
      </rPr>
      <t>Sus scrofa</t>
    </r>
  </si>
  <si>
    <r>
      <t xml:space="preserve">olive ridley sea turtle, </t>
    </r>
    <r>
      <rPr>
        <i/>
        <sz val="10"/>
        <color theme="1"/>
        <rFont val="Times New Roman"/>
        <family val="1"/>
      </rPr>
      <t>Lepidochelys olivacea</t>
    </r>
  </si>
  <si>
    <r>
      <t xml:space="preserve">greater sage-grouse, </t>
    </r>
    <r>
      <rPr>
        <i/>
        <sz val="10"/>
        <color theme="1"/>
        <rFont val="Times New Roman"/>
        <family val="1"/>
      </rPr>
      <t>Centrocercus urophasianus</t>
    </r>
  </si>
  <si>
    <r>
      <t xml:space="preserve">hammerhead shark, </t>
    </r>
    <r>
      <rPr>
        <i/>
        <sz val="10"/>
        <color theme="1"/>
        <rFont val="Times New Roman"/>
        <family val="1"/>
      </rPr>
      <t>Sphyrna zygaena</t>
    </r>
  </si>
  <si>
    <r>
      <t xml:space="preserve">bowhead whale, </t>
    </r>
    <r>
      <rPr>
        <i/>
        <sz val="10"/>
        <color theme="1"/>
        <rFont val="Times New Roman"/>
        <family val="1"/>
      </rPr>
      <t>Balaena mysticetus</t>
    </r>
  </si>
  <si>
    <r>
      <t xml:space="preserve">African openbill, </t>
    </r>
    <r>
      <rPr>
        <i/>
        <sz val="10"/>
        <color theme="1"/>
        <rFont val="Times New Roman"/>
        <family val="1"/>
      </rPr>
      <t>Anastomus lamelligerus</t>
    </r>
    <r>
      <rPr>
        <sz val="10"/>
        <color theme="1"/>
        <rFont val="Times New Roman"/>
        <family val="1"/>
      </rPr>
      <t xml:space="preserve">, African sacred Ibis, </t>
    </r>
    <r>
      <rPr>
        <i/>
        <sz val="10"/>
        <color theme="1"/>
        <rFont val="Times New Roman"/>
        <family val="1"/>
      </rPr>
      <t>Threskiornis</t>
    </r>
    <r>
      <rPr>
        <sz val="10"/>
        <color theme="1"/>
        <rFont val="Times New Roman"/>
        <family val="1"/>
      </rPr>
      <t xml:space="preserve"> </t>
    </r>
    <r>
      <rPr>
        <i/>
        <sz val="10"/>
        <color theme="1"/>
        <rFont val="Times New Roman"/>
        <family val="1"/>
      </rPr>
      <t>aethiopicus</t>
    </r>
    <r>
      <rPr>
        <sz val="10"/>
        <color theme="1"/>
        <rFont val="Times New Roman"/>
        <family val="1"/>
      </rPr>
      <t xml:space="preserve">, egret spp., </t>
    </r>
    <r>
      <rPr>
        <i/>
        <sz val="10"/>
        <color theme="1"/>
        <rFont val="Times New Roman"/>
        <family val="1"/>
      </rPr>
      <t>Egretta</t>
    </r>
    <r>
      <rPr>
        <sz val="10"/>
        <color theme="1"/>
        <rFont val="Times New Roman"/>
        <family val="1"/>
      </rPr>
      <t xml:space="preserve"> spp., marabou stork, </t>
    </r>
    <r>
      <rPr>
        <i/>
        <sz val="10"/>
        <color theme="1"/>
        <rFont val="Times New Roman"/>
        <family val="1"/>
      </rPr>
      <t>Leptoptilos crumeniferus</t>
    </r>
    <r>
      <rPr>
        <sz val="10"/>
        <color theme="1"/>
        <rFont val="Times New Roman"/>
        <family val="1"/>
      </rPr>
      <t>, pink-backed pelican, P</t>
    </r>
    <r>
      <rPr>
        <i/>
        <sz val="10"/>
        <color theme="1"/>
        <rFont val="Times New Roman"/>
        <family val="1"/>
      </rPr>
      <t>elecanus rufescens</t>
    </r>
    <r>
      <rPr>
        <sz val="10"/>
        <color theme="1"/>
        <rFont val="Times New Roman"/>
        <family val="1"/>
      </rPr>
      <t xml:space="preserve">, yellow-billed stork, </t>
    </r>
    <r>
      <rPr>
        <i/>
        <sz val="10"/>
        <color theme="1"/>
        <rFont val="Times New Roman"/>
        <family val="1"/>
      </rPr>
      <t>Mycteria ibis</t>
    </r>
    <r>
      <rPr>
        <sz val="10"/>
        <color theme="1"/>
        <rFont val="Times New Roman"/>
        <family val="1"/>
      </rPr>
      <t xml:space="preserve">, Australian white ibis, </t>
    </r>
    <r>
      <rPr>
        <i/>
        <sz val="10"/>
        <color theme="1"/>
        <rFont val="Times New Roman"/>
        <family val="1"/>
      </rPr>
      <t>Threskiornis</t>
    </r>
    <r>
      <rPr>
        <sz val="10"/>
        <color theme="1"/>
        <rFont val="Times New Roman"/>
        <family val="1"/>
      </rPr>
      <t xml:space="preserve"> </t>
    </r>
    <r>
      <rPr>
        <i/>
        <sz val="10"/>
        <color theme="1"/>
        <rFont val="Times New Roman"/>
        <family val="1"/>
      </rPr>
      <t>molucca</t>
    </r>
    <r>
      <rPr>
        <sz val="10"/>
        <color theme="1"/>
        <rFont val="Times New Roman"/>
        <family val="1"/>
      </rPr>
      <t xml:space="preserve">, straw-necked ibis, </t>
    </r>
    <r>
      <rPr>
        <i/>
        <sz val="10"/>
        <color theme="1"/>
        <rFont val="Times New Roman"/>
        <family val="1"/>
      </rPr>
      <t>Threskiornis</t>
    </r>
    <r>
      <rPr>
        <sz val="10"/>
        <color theme="1"/>
        <rFont val="Times New Roman"/>
        <family val="1"/>
      </rPr>
      <t xml:space="preserve"> </t>
    </r>
    <r>
      <rPr>
        <i/>
        <sz val="10"/>
        <color theme="1"/>
        <rFont val="Times New Roman"/>
        <family val="1"/>
      </rPr>
      <t>spinicollis</t>
    </r>
  </si>
  <si>
    <r>
      <t xml:space="preserve">eastern white cedar, </t>
    </r>
    <r>
      <rPr>
        <i/>
        <sz val="10"/>
        <color theme="1"/>
        <rFont val="Times New Roman"/>
        <family val="1"/>
      </rPr>
      <t>Thuja occidentalis</t>
    </r>
    <r>
      <rPr>
        <sz val="10"/>
        <color theme="1"/>
        <rFont val="Times New Roman"/>
        <family val="1"/>
      </rPr>
      <t xml:space="preserve">, eastern white pine, </t>
    </r>
    <r>
      <rPr>
        <i/>
        <sz val="10"/>
        <color theme="1"/>
        <rFont val="Times New Roman"/>
        <family val="1"/>
      </rPr>
      <t>Pinus strobus</t>
    </r>
    <r>
      <rPr>
        <sz val="10"/>
        <color theme="1"/>
        <rFont val="Times New Roman"/>
        <family val="1"/>
      </rPr>
      <t xml:space="preserve">, white spruce, </t>
    </r>
    <r>
      <rPr>
        <i/>
        <sz val="10"/>
        <color theme="1"/>
        <rFont val="Times New Roman"/>
        <family val="1"/>
      </rPr>
      <t>Picea glauca</t>
    </r>
    <r>
      <rPr>
        <sz val="10"/>
        <color theme="1"/>
        <rFont val="Times New Roman"/>
        <family val="1"/>
      </rPr>
      <t xml:space="preserve">, sugar maple, </t>
    </r>
    <r>
      <rPr>
        <i/>
        <sz val="10"/>
        <color theme="1"/>
        <rFont val="Times New Roman"/>
        <family val="1"/>
      </rPr>
      <t>Acer saccharum</t>
    </r>
    <r>
      <rPr>
        <sz val="10"/>
        <color theme="1"/>
        <rFont val="Times New Roman"/>
        <family val="1"/>
      </rPr>
      <t xml:space="preserve">, red maple, </t>
    </r>
    <r>
      <rPr>
        <i/>
        <sz val="10"/>
        <color theme="1"/>
        <rFont val="Times New Roman"/>
        <family val="1"/>
      </rPr>
      <t>Acer rubrum</t>
    </r>
    <r>
      <rPr>
        <sz val="10"/>
        <color theme="1"/>
        <rFont val="Times New Roman"/>
        <family val="1"/>
      </rPr>
      <t xml:space="preserve">, aspen, </t>
    </r>
    <r>
      <rPr>
        <i/>
        <sz val="10"/>
        <color theme="1"/>
        <rFont val="Times New Roman"/>
        <family val="1"/>
      </rPr>
      <t>Populus tremuloides</t>
    </r>
    <r>
      <rPr>
        <sz val="10"/>
        <color theme="1"/>
        <rFont val="Times New Roman"/>
        <family val="1"/>
      </rPr>
      <t xml:space="preserve">, green ash, </t>
    </r>
    <r>
      <rPr>
        <i/>
        <sz val="10"/>
        <color theme="1"/>
        <rFont val="Times New Roman"/>
        <family val="1"/>
      </rPr>
      <t>Fraxinus pennsylvanica</t>
    </r>
    <r>
      <rPr>
        <sz val="10"/>
        <color theme="1"/>
        <rFont val="Times New Roman"/>
        <family val="1"/>
      </rPr>
      <t xml:space="preserve">, white birch, </t>
    </r>
    <r>
      <rPr>
        <i/>
        <sz val="10"/>
        <color theme="1"/>
        <rFont val="Times New Roman"/>
        <family val="1"/>
      </rPr>
      <t>Betula glauca</t>
    </r>
    <r>
      <rPr>
        <sz val="10"/>
        <color theme="1"/>
        <rFont val="Times New Roman"/>
        <family val="1"/>
      </rPr>
      <t xml:space="preserve">, basswood, </t>
    </r>
    <r>
      <rPr>
        <i/>
        <sz val="10"/>
        <color theme="1"/>
        <rFont val="Times New Roman"/>
        <family val="1"/>
      </rPr>
      <t>Tilia americana</t>
    </r>
  </si>
  <si>
    <r>
      <t xml:space="preserve">common hippopotamus, </t>
    </r>
    <r>
      <rPr>
        <i/>
        <sz val="10"/>
        <color theme="1"/>
        <rFont val="Times New Roman"/>
        <family val="1"/>
      </rPr>
      <t>Hippopotamus amphibius</t>
    </r>
  </si>
  <si>
    <r>
      <t xml:space="preserve">yellow-footed gull, </t>
    </r>
    <r>
      <rPr>
        <i/>
        <sz val="10"/>
        <color theme="1"/>
        <rFont val="Times New Roman"/>
        <family val="1"/>
      </rPr>
      <t>Larus livens</t>
    </r>
  </si>
  <si>
    <r>
      <t xml:space="preserve">golden cownose ray, </t>
    </r>
    <r>
      <rPr>
        <i/>
        <sz val="10"/>
        <color theme="1"/>
        <rFont val="Times New Roman"/>
        <family val="1"/>
      </rPr>
      <t>Rhinoptera steindachneri</t>
    </r>
    <r>
      <rPr>
        <sz val="10"/>
        <color theme="1"/>
        <rFont val="Times New Roman"/>
        <family val="1"/>
      </rPr>
      <t xml:space="preserve">, whale shark, </t>
    </r>
    <r>
      <rPr>
        <i/>
        <sz val="10"/>
        <color theme="1"/>
        <rFont val="Times New Roman"/>
        <family val="1"/>
      </rPr>
      <t>Rhincodon typus</t>
    </r>
  </si>
  <si>
    <r>
      <t>Using two drones to simultaneously monitor visual and acoustic behaviour of gray whales (</t>
    </r>
    <r>
      <rPr>
        <i/>
        <sz val="10"/>
        <color theme="1"/>
        <rFont val="Times New Roman"/>
        <family val="1"/>
      </rPr>
      <t>Eschrichtius robustus</t>
    </r>
    <r>
      <rPr>
        <sz val="10"/>
        <color theme="1"/>
        <rFont val="Times New Roman"/>
        <family val="1"/>
      </rPr>
      <t>) in Baja California, Mexico</t>
    </r>
  </si>
  <si>
    <r>
      <t xml:space="preserve">gray whale, </t>
    </r>
    <r>
      <rPr>
        <i/>
        <sz val="10"/>
        <color theme="1"/>
        <rFont val="Times New Roman"/>
        <family val="1"/>
      </rPr>
      <t>Eschrichtius robustus</t>
    </r>
  </si>
  <si>
    <r>
      <t>Frouin-Mouy, H., L. Tenorio-Hallé, A. Thode, S. Swartz, and J. Urbán. 2020. Using two drones to simultaneously monitor visual and acoustic behaviour of gray whales (</t>
    </r>
    <r>
      <rPr>
        <i/>
        <sz val="10"/>
        <color theme="1"/>
        <rFont val="Times New Roman"/>
        <family val="1"/>
      </rPr>
      <t>Eschrichtius robustus</t>
    </r>
    <r>
      <rPr>
        <sz val="10"/>
        <color theme="1"/>
        <rFont val="Times New Roman"/>
        <family val="1"/>
      </rPr>
      <t>) in Baja California, Mexico. Journal of Experimental Marine Biology and Ecology 525: https://doi.org/10.1016/j.jembe.2020.151321.</t>
    </r>
  </si>
  <si>
    <r>
      <t xml:space="preserve">Brazilian free-tailed bat, </t>
    </r>
    <r>
      <rPr>
        <i/>
        <sz val="10"/>
        <color theme="1"/>
        <rFont val="Times New Roman"/>
        <family val="1"/>
      </rPr>
      <t>Tadarida brasiliensis</t>
    </r>
  </si>
  <si>
    <r>
      <t xml:space="preserve">southern elephant seal, </t>
    </r>
    <r>
      <rPr>
        <i/>
        <sz val="10"/>
        <color theme="1"/>
        <rFont val="Times New Roman"/>
        <family val="1"/>
      </rPr>
      <t>Mirounga leonina</t>
    </r>
  </si>
  <si>
    <r>
      <t xml:space="preserve">southern giant petrel, </t>
    </r>
    <r>
      <rPr>
        <i/>
        <sz val="10"/>
        <color theme="1"/>
        <rFont val="Times New Roman"/>
        <family val="1"/>
      </rPr>
      <t>Macronectes giganteus</t>
    </r>
  </si>
  <si>
    <r>
      <t xml:space="preserve">tiger shark, </t>
    </r>
    <r>
      <rPr>
        <i/>
        <sz val="10"/>
        <color theme="1"/>
        <rFont val="Times New Roman"/>
        <family val="1"/>
      </rPr>
      <t>Galeocerdo cuvier</t>
    </r>
    <r>
      <rPr>
        <sz val="10"/>
        <color theme="1"/>
        <rFont val="Times New Roman"/>
        <family val="1"/>
      </rPr>
      <t xml:space="preserve">, saltwater crocodile, </t>
    </r>
    <r>
      <rPr>
        <i/>
        <sz val="10"/>
        <color theme="1"/>
        <rFont val="Times New Roman"/>
        <family val="1"/>
      </rPr>
      <t>Crocodylus porosus</t>
    </r>
    <r>
      <rPr>
        <sz val="10"/>
        <color theme="1"/>
        <rFont val="Times New Roman"/>
        <family val="1"/>
      </rPr>
      <t xml:space="preserve">, humpback whale, </t>
    </r>
    <r>
      <rPr>
        <i/>
        <sz val="10"/>
        <color theme="1"/>
        <rFont val="Times New Roman"/>
        <family val="1"/>
      </rPr>
      <t>Megaptera novaeangliae</t>
    </r>
  </si>
  <si>
    <r>
      <t>Chaco eagle,</t>
    </r>
    <r>
      <rPr>
        <i/>
        <sz val="10"/>
        <color theme="1"/>
        <rFont val="Times New Roman"/>
        <family val="1"/>
      </rPr>
      <t xml:space="preserve"> Buteogallus coronatus</t>
    </r>
  </si>
  <si>
    <r>
      <t xml:space="preserve">Adélie penguin, </t>
    </r>
    <r>
      <rPr>
        <i/>
        <sz val="10"/>
        <color theme="1"/>
        <rFont val="Times New Roman"/>
        <family val="1"/>
      </rPr>
      <t>Pygoscelis adeliae</t>
    </r>
    <r>
      <rPr>
        <sz val="10"/>
        <color theme="1"/>
        <rFont val="Times New Roman"/>
        <family val="1"/>
      </rPr>
      <t xml:space="preserve">, chinstrap penguin, </t>
    </r>
    <r>
      <rPr>
        <i/>
        <sz val="10"/>
        <color theme="1"/>
        <rFont val="Times New Roman"/>
        <family val="1"/>
      </rPr>
      <t>Pygoscelis antarctica</t>
    </r>
    <r>
      <rPr>
        <sz val="10"/>
        <color theme="1"/>
        <rFont val="Times New Roman"/>
        <family val="1"/>
      </rPr>
      <t xml:space="preserve">, gentoo penguin, </t>
    </r>
    <r>
      <rPr>
        <i/>
        <sz val="10"/>
        <color theme="1"/>
        <rFont val="Times New Roman"/>
        <family val="1"/>
      </rPr>
      <t>Pygoscelis papua</t>
    </r>
  </si>
  <si>
    <r>
      <t xml:space="preserve">eastern grey kangaroo, </t>
    </r>
    <r>
      <rPr>
        <i/>
        <sz val="10"/>
        <color theme="1"/>
        <rFont val="Times New Roman"/>
        <family val="1"/>
      </rPr>
      <t>Macropus</t>
    </r>
    <r>
      <rPr>
        <sz val="10"/>
        <color theme="1"/>
        <rFont val="Times New Roman"/>
        <family val="1"/>
      </rPr>
      <t xml:space="preserve"> </t>
    </r>
    <r>
      <rPr>
        <i/>
        <sz val="10"/>
        <color theme="1"/>
        <rFont val="Times New Roman"/>
        <family val="1"/>
      </rPr>
      <t>giganteus</t>
    </r>
    <r>
      <rPr>
        <sz val="10"/>
        <color theme="1"/>
        <rFont val="Times New Roman"/>
        <family val="1"/>
      </rPr>
      <t xml:space="preserve">, red kangaroo, </t>
    </r>
    <r>
      <rPr>
        <i/>
        <sz val="10"/>
        <color theme="1"/>
        <rFont val="Times New Roman"/>
        <family val="1"/>
      </rPr>
      <t>Osphranter</t>
    </r>
    <r>
      <rPr>
        <sz val="10"/>
        <color theme="1"/>
        <rFont val="Times New Roman"/>
        <family val="1"/>
      </rPr>
      <t xml:space="preserve"> </t>
    </r>
    <r>
      <rPr>
        <i/>
        <sz val="10"/>
        <color theme="1"/>
        <rFont val="Times New Roman"/>
        <family val="1"/>
      </rPr>
      <t>rufus</t>
    </r>
    <r>
      <rPr>
        <sz val="10"/>
        <color theme="1"/>
        <rFont val="Times New Roman"/>
        <family val="1"/>
      </rPr>
      <t xml:space="preserve">, common wallaroo, </t>
    </r>
    <r>
      <rPr>
        <i/>
        <sz val="10"/>
        <color theme="1"/>
        <rFont val="Times New Roman"/>
        <family val="1"/>
      </rPr>
      <t>Osphranter</t>
    </r>
    <r>
      <rPr>
        <sz val="10"/>
        <color theme="1"/>
        <rFont val="Times New Roman"/>
        <family val="1"/>
      </rPr>
      <t xml:space="preserve"> </t>
    </r>
    <r>
      <rPr>
        <i/>
        <sz val="10"/>
        <color theme="1"/>
        <rFont val="Times New Roman"/>
        <family val="1"/>
      </rPr>
      <t>robustus</t>
    </r>
    <r>
      <rPr>
        <sz val="10"/>
        <color theme="1"/>
        <rFont val="Times New Roman"/>
        <family val="1"/>
      </rPr>
      <t xml:space="preserve">, swamp wallaby, </t>
    </r>
    <r>
      <rPr>
        <i/>
        <sz val="10"/>
        <color theme="1"/>
        <rFont val="Times New Roman"/>
        <family val="1"/>
      </rPr>
      <t>Wallabia</t>
    </r>
    <r>
      <rPr>
        <sz val="10"/>
        <color theme="1"/>
        <rFont val="Times New Roman"/>
        <family val="1"/>
      </rPr>
      <t xml:space="preserve"> </t>
    </r>
    <r>
      <rPr>
        <i/>
        <sz val="10"/>
        <color theme="1"/>
        <rFont val="Times New Roman"/>
        <family val="1"/>
      </rPr>
      <t>bicolour</t>
    </r>
    <r>
      <rPr>
        <sz val="10"/>
        <color theme="1"/>
        <rFont val="Times New Roman"/>
        <family val="1"/>
      </rPr>
      <t xml:space="preserve">, red-necked wallaby, </t>
    </r>
    <r>
      <rPr>
        <i/>
        <sz val="10"/>
        <color theme="1"/>
        <rFont val="Times New Roman"/>
        <family val="1"/>
      </rPr>
      <t>Notamacropus rufogriseus</t>
    </r>
  </si>
  <si>
    <r>
      <t xml:space="preserve">large-billed tern, </t>
    </r>
    <r>
      <rPr>
        <i/>
        <sz val="10"/>
        <color theme="1"/>
        <rFont val="Times New Roman"/>
        <family val="1"/>
      </rPr>
      <t>Phaetusa simplex</t>
    </r>
    <r>
      <rPr>
        <sz val="10"/>
        <color theme="1"/>
        <rFont val="Times New Roman"/>
        <family val="1"/>
      </rPr>
      <t>, common tern,</t>
    </r>
    <r>
      <rPr>
        <i/>
        <sz val="10"/>
        <color theme="1"/>
        <rFont val="Times New Roman"/>
        <family val="1"/>
      </rPr>
      <t xml:space="preserve"> Sterna hirundo</t>
    </r>
    <r>
      <rPr>
        <sz val="10"/>
        <color theme="1"/>
        <rFont val="Times New Roman"/>
        <family val="1"/>
      </rPr>
      <t>, brown booby,</t>
    </r>
    <r>
      <rPr>
        <i/>
        <sz val="10"/>
        <color theme="1"/>
        <rFont val="Times New Roman"/>
        <family val="1"/>
      </rPr>
      <t xml:space="preserve"> Sula leucogaster</t>
    </r>
    <r>
      <rPr>
        <sz val="10"/>
        <color theme="1"/>
        <rFont val="Times New Roman"/>
        <family val="1"/>
      </rPr>
      <t xml:space="preserve">, masked booby, </t>
    </r>
    <r>
      <rPr>
        <i/>
        <sz val="10"/>
        <color theme="1"/>
        <rFont val="Times New Roman"/>
        <family val="1"/>
      </rPr>
      <t>Sula dactylatra</t>
    </r>
    <r>
      <rPr>
        <sz val="10"/>
        <color theme="1"/>
        <rFont val="Times New Roman"/>
        <family val="1"/>
      </rPr>
      <t xml:space="preserve">, magnificent frigatebird, </t>
    </r>
    <r>
      <rPr>
        <i/>
        <sz val="10"/>
        <color theme="1"/>
        <rFont val="Times New Roman"/>
        <family val="1"/>
      </rPr>
      <t>Fregata magnificens</t>
    </r>
    <r>
      <rPr>
        <sz val="10"/>
        <color theme="1"/>
        <rFont val="Times New Roman"/>
        <family val="1"/>
      </rPr>
      <t xml:space="preserve">, wood stork, </t>
    </r>
    <r>
      <rPr>
        <i/>
        <sz val="10"/>
        <color theme="1"/>
        <rFont val="Times New Roman"/>
        <family val="1"/>
      </rPr>
      <t>Mycteria</t>
    </r>
    <r>
      <rPr>
        <sz val="10"/>
        <color theme="1"/>
        <rFont val="Times New Roman"/>
        <family val="1"/>
      </rPr>
      <t xml:space="preserve"> </t>
    </r>
    <r>
      <rPr>
        <i/>
        <sz val="10"/>
        <color theme="1"/>
        <rFont val="Times New Roman"/>
        <family val="1"/>
      </rPr>
      <t>americana</t>
    </r>
    <r>
      <rPr>
        <sz val="10"/>
        <color theme="1"/>
        <rFont val="Times New Roman"/>
        <family val="1"/>
      </rPr>
      <t xml:space="preserve">, snowy egret, </t>
    </r>
    <r>
      <rPr>
        <i/>
        <sz val="10"/>
        <color theme="1"/>
        <rFont val="Times New Roman"/>
        <family val="1"/>
      </rPr>
      <t>Egretta thula</t>
    </r>
    <r>
      <rPr>
        <sz val="10"/>
        <color theme="1"/>
        <rFont val="Times New Roman"/>
        <family val="1"/>
      </rPr>
      <t xml:space="preserve">, green turtle, </t>
    </r>
    <r>
      <rPr>
        <i/>
        <sz val="10"/>
        <color theme="1"/>
        <rFont val="Times New Roman"/>
        <family val="1"/>
      </rPr>
      <t>Chelonia mydas</t>
    </r>
    <r>
      <rPr>
        <sz val="10"/>
        <color theme="1"/>
        <rFont val="Times New Roman"/>
        <family val="1"/>
      </rPr>
      <t xml:space="preserve">, leatherback turtle, </t>
    </r>
    <r>
      <rPr>
        <i/>
        <sz val="10"/>
        <color theme="1"/>
        <rFont val="Times New Roman"/>
        <family val="1"/>
      </rPr>
      <t>Dermochelys coriacea</t>
    </r>
    <r>
      <rPr>
        <sz val="10"/>
        <color theme="1"/>
        <rFont val="Times New Roman"/>
        <family val="1"/>
      </rPr>
      <t xml:space="preserve">, olive ridley, </t>
    </r>
    <r>
      <rPr>
        <i/>
        <sz val="10"/>
        <color theme="1"/>
        <rFont val="Times New Roman"/>
        <family val="1"/>
      </rPr>
      <t>Lepidochelys olivacea</t>
    </r>
    <r>
      <rPr>
        <sz val="10"/>
        <color theme="1"/>
        <rFont val="Times New Roman"/>
        <family val="1"/>
      </rPr>
      <t xml:space="preserve">, loggerhead, </t>
    </r>
    <r>
      <rPr>
        <i/>
        <sz val="10"/>
        <color theme="1"/>
        <rFont val="Times New Roman"/>
        <family val="1"/>
      </rPr>
      <t>Caretta</t>
    </r>
    <r>
      <rPr>
        <sz val="10"/>
        <color theme="1"/>
        <rFont val="Times New Roman"/>
        <family val="1"/>
      </rPr>
      <t xml:space="preserve"> </t>
    </r>
    <r>
      <rPr>
        <i/>
        <sz val="10"/>
        <color theme="1"/>
        <rFont val="Times New Roman"/>
        <family val="1"/>
      </rPr>
      <t>caretta</t>
    </r>
    <r>
      <rPr>
        <sz val="10"/>
        <color theme="1"/>
        <rFont val="Times New Roman"/>
        <family val="1"/>
      </rPr>
      <t xml:space="preserve">, Guiana dolphin, </t>
    </r>
    <r>
      <rPr>
        <i/>
        <sz val="10"/>
        <color theme="1"/>
        <rFont val="Times New Roman"/>
        <family val="1"/>
      </rPr>
      <t>Sotalia guianensis</t>
    </r>
    <r>
      <rPr>
        <sz val="10"/>
        <color theme="1"/>
        <rFont val="Times New Roman"/>
        <family val="1"/>
      </rPr>
      <t xml:space="preserve">, franciscana, </t>
    </r>
    <r>
      <rPr>
        <i/>
        <sz val="10"/>
        <color theme="1"/>
        <rFont val="Times New Roman"/>
        <family val="1"/>
      </rPr>
      <t>Pontoporia</t>
    </r>
    <r>
      <rPr>
        <sz val="10"/>
        <color theme="1"/>
        <rFont val="Times New Roman"/>
        <family val="1"/>
      </rPr>
      <t xml:space="preserve"> </t>
    </r>
    <r>
      <rPr>
        <i/>
        <sz val="10"/>
        <color theme="1"/>
        <rFont val="Times New Roman"/>
        <family val="1"/>
      </rPr>
      <t>blainvillei</t>
    </r>
    <r>
      <rPr>
        <sz val="10"/>
        <color theme="1"/>
        <rFont val="Times New Roman"/>
        <family val="1"/>
      </rPr>
      <t xml:space="preserve">, rough-toothed dolphin, </t>
    </r>
    <r>
      <rPr>
        <i/>
        <sz val="10"/>
        <color theme="1"/>
        <rFont val="Times New Roman"/>
        <family val="1"/>
      </rPr>
      <t>Steno</t>
    </r>
    <r>
      <rPr>
        <sz val="10"/>
        <color theme="1"/>
        <rFont val="Times New Roman"/>
        <family val="1"/>
      </rPr>
      <t xml:space="preserve"> </t>
    </r>
    <r>
      <rPr>
        <i/>
        <sz val="10"/>
        <color theme="1"/>
        <rFont val="Times New Roman"/>
        <family val="1"/>
      </rPr>
      <t>bredanensis</t>
    </r>
    <r>
      <rPr>
        <sz val="10"/>
        <color theme="1"/>
        <rFont val="Times New Roman"/>
        <family val="1"/>
      </rPr>
      <t xml:space="preserve">, whale shark, </t>
    </r>
    <r>
      <rPr>
        <i/>
        <sz val="10"/>
        <color theme="1"/>
        <rFont val="Times New Roman"/>
        <family val="1"/>
      </rPr>
      <t xml:space="preserve">Rhincodon typus, </t>
    </r>
    <r>
      <rPr>
        <sz val="10"/>
        <color theme="1"/>
        <rFont val="Times New Roman"/>
        <family val="1"/>
      </rPr>
      <t>spotted eagle ray,</t>
    </r>
    <r>
      <rPr>
        <i/>
        <sz val="10"/>
        <color theme="1"/>
        <rFont val="Times New Roman"/>
        <family val="1"/>
      </rPr>
      <t xml:space="preserve"> Aetobatus narinari </t>
    </r>
  </si>
  <si>
    <r>
      <t>Responses of bottlenose dolphins (</t>
    </r>
    <r>
      <rPr>
        <i/>
        <sz val="10"/>
        <color theme="1"/>
        <rFont val="Times New Roman"/>
        <family val="1"/>
      </rPr>
      <t>Tursiops</t>
    </r>
    <r>
      <rPr>
        <sz val="10"/>
        <color theme="1"/>
        <rFont val="Times New Roman"/>
        <family val="1"/>
      </rPr>
      <t xml:space="preserve"> spp.) to small drones</t>
    </r>
  </si>
  <si>
    <r>
      <t xml:space="preserve">common bottlenose dolphin, </t>
    </r>
    <r>
      <rPr>
        <i/>
        <sz val="10"/>
        <color theme="1"/>
        <rFont val="Times New Roman"/>
        <family val="1"/>
      </rPr>
      <t>Tursiops</t>
    </r>
    <r>
      <rPr>
        <sz val="10"/>
        <color theme="1"/>
        <rFont val="Times New Roman"/>
        <family val="1"/>
      </rPr>
      <t xml:space="preserve"> </t>
    </r>
    <r>
      <rPr>
        <i/>
        <sz val="10"/>
        <color theme="1"/>
        <rFont val="Times New Roman"/>
        <family val="1"/>
      </rPr>
      <t>truncatus</t>
    </r>
    <r>
      <rPr>
        <sz val="10"/>
        <color theme="1"/>
        <rFont val="Times New Roman"/>
        <family val="1"/>
      </rPr>
      <t xml:space="preserve">, Indo-Pacific bottlenose dolphin, </t>
    </r>
    <r>
      <rPr>
        <i/>
        <sz val="10"/>
        <color theme="1"/>
        <rFont val="Times New Roman"/>
        <family val="1"/>
      </rPr>
      <t>Tursiops aduncus</t>
    </r>
  </si>
  <si>
    <r>
      <t xml:space="preserve">Giones, F., K. Gurses, and A. Brem. 2019. The Interplay of Technology Entrepreneurs and Regulation in a New Industry: The Case of the Drone Industry. Pages 73-91 </t>
    </r>
    <r>
      <rPr>
        <i/>
        <sz val="10"/>
        <color theme="1"/>
        <rFont val="Times New Roman"/>
        <family val="1"/>
      </rPr>
      <t xml:space="preserve">in </t>
    </r>
    <r>
      <rPr>
        <sz val="10"/>
        <color theme="1"/>
        <rFont val="Times New Roman"/>
        <family val="1"/>
      </rPr>
      <t>F. Thérin, F.P. Appio, and H. Yoon, eds. Handbook of Research on Techno-Entrepreneurship: Ecosystems, Innovation and Development. 3rd ed. Edward Elgar Publishing Ltd., Cheltenham, UK.</t>
    </r>
  </si>
  <si>
    <r>
      <t xml:space="preserve">Antarctic fur seal, </t>
    </r>
    <r>
      <rPr>
        <i/>
        <sz val="10"/>
        <color theme="1"/>
        <rFont val="Times New Roman"/>
        <family val="1"/>
      </rPr>
      <t>Arctocephalus gazella</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chinstrap penguin, </t>
    </r>
    <r>
      <rPr>
        <i/>
        <sz val="10"/>
        <color theme="1"/>
        <rFont val="Times New Roman"/>
        <family val="1"/>
      </rPr>
      <t>Pygoscelis antarctica</t>
    </r>
    <r>
      <rPr>
        <sz val="10"/>
        <color theme="1"/>
        <rFont val="Times New Roman"/>
        <family val="1"/>
      </rPr>
      <t xml:space="preserve">, leopard seal, </t>
    </r>
    <r>
      <rPr>
        <i/>
        <sz val="10"/>
        <color theme="1"/>
        <rFont val="Times New Roman"/>
        <family val="1"/>
      </rPr>
      <t>Hydrurga leptonyx</t>
    </r>
  </si>
  <si>
    <r>
      <t xml:space="preserve">New Zealand fur seal, </t>
    </r>
    <r>
      <rPr>
        <i/>
        <sz val="10"/>
        <color theme="1"/>
        <rFont val="Times New Roman"/>
        <family val="1"/>
      </rPr>
      <t>Arctocephalus forsteri</t>
    </r>
  </si>
  <si>
    <r>
      <t xml:space="preserve">basking shark, </t>
    </r>
    <r>
      <rPr>
        <i/>
        <sz val="10"/>
        <color theme="1"/>
        <rFont val="Times New Roman"/>
        <family val="1"/>
      </rPr>
      <t>Cetorhinus maximus</t>
    </r>
  </si>
  <si>
    <r>
      <t xml:space="preserve">humpback whale, </t>
    </r>
    <r>
      <rPr>
        <i/>
        <sz val="10"/>
        <color theme="1"/>
        <rFont val="Times New Roman"/>
        <family val="1"/>
      </rPr>
      <t>Megaptera novaeangliae</t>
    </r>
    <r>
      <rPr>
        <sz val="10"/>
        <color theme="1"/>
        <rFont val="Times New Roman"/>
        <family val="1"/>
      </rPr>
      <t xml:space="preserve">, bluewhale, </t>
    </r>
    <r>
      <rPr>
        <i/>
        <sz val="10"/>
        <color theme="1"/>
        <rFont val="Times New Roman"/>
        <family val="1"/>
      </rPr>
      <t>Balaenoptera</t>
    </r>
    <r>
      <rPr>
        <sz val="10"/>
        <color theme="1"/>
        <rFont val="Times New Roman"/>
        <family val="1"/>
      </rPr>
      <t xml:space="preserve"> </t>
    </r>
    <r>
      <rPr>
        <i/>
        <sz val="10"/>
        <color theme="1"/>
        <rFont val="Times New Roman"/>
        <family val="1"/>
      </rPr>
      <t>musculus</t>
    </r>
    <r>
      <rPr>
        <sz val="10"/>
        <color theme="1"/>
        <rFont val="Times New Roman"/>
        <family val="1"/>
      </rPr>
      <t xml:space="preserve">, fin whale, </t>
    </r>
    <r>
      <rPr>
        <i/>
        <sz val="10"/>
        <color theme="1"/>
        <rFont val="Times New Roman"/>
        <family val="1"/>
      </rPr>
      <t>Balaenoptera</t>
    </r>
    <r>
      <rPr>
        <sz val="10"/>
        <color theme="1"/>
        <rFont val="Times New Roman"/>
        <family val="1"/>
      </rPr>
      <t xml:space="preserve"> </t>
    </r>
    <r>
      <rPr>
        <i/>
        <sz val="10"/>
        <color theme="1"/>
        <rFont val="Times New Roman"/>
        <family val="1"/>
      </rPr>
      <t>physalus</t>
    </r>
    <r>
      <rPr>
        <sz val="10"/>
        <color theme="1"/>
        <rFont val="Times New Roman"/>
        <family val="1"/>
      </rPr>
      <t xml:space="preserve">, Bryde’s whale, </t>
    </r>
    <r>
      <rPr>
        <i/>
        <sz val="10"/>
        <color theme="1"/>
        <rFont val="Times New Roman"/>
        <family val="1"/>
      </rPr>
      <t>Balaenoptera</t>
    </r>
    <r>
      <rPr>
        <sz val="10"/>
        <color theme="1"/>
        <rFont val="Times New Roman"/>
        <family val="1"/>
      </rPr>
      <t xml:space="preserve"> </t>
    </r>
    <r>
      <rPr>
        <i/>
        <sz val="10"/>
        <color theme="1"/>
        <rFont val="Times New Roman"/>
        <family val="1"/>
      </rPr>
      <t>bryde</t>
    </r>
    <r>
      <rPr>
        <sz val="10"/>
        <color theme="1"/>
        <rFont val="Times New Roman"/>
        <family val="1"/>
      </rPr>
      <t xml:space="preserve">i, Antarctic minke whale, </t>
    </r>
    <r>
      <rPr>
        <i/>
        <sz val="10"/>
        <color theme="1"/>
        <rFont val="Times New Roman"/>
        <family val="1"/>
      </rPr>
      <t>Balaenoptera bonaerensis</t>
    </r>
  </si>
  <si>
    <r>
      <t xml:space="preserve">olive ridley turtle, </t>
    </r>
    <r>
      <rPr>
        <i/>
        <sz val="10"/>
        <color theme="1"/>
        <rFont val="Times New Roman"/>
        <family val="1"/>
      </rPr>
      <t>Lepidochelys olivacea</t>
    </r>
  </si>
  <si>
    <r>
      <t xml:space="preserve">humpback whale, </t>
    </r>
    <r>
      <rPr>
        <i/>
        <sz val="10"/>
        <color theme="1"/>
        <rFont val="Times New Roman"/>
        <family val="1"/>
      </rPr>
      <t>Megaptera novaeangliae</t>
    </r>
    <r>
      <rPr>
        <sz val="10"/>
        <color theme="1"/>
        <rFont val="Times New Roman"/>
        <family val="1"/>
      </rPr>
      <t xml:space="preserve">, minke whale, </t>
    </r>
    <r>
      <rPr>
        <i/>
        <sz val="10"/>
        <color theme="1"/>
        <rFont val="Times New Roman"/>
        <family val="1"/>
      </rPr>
      <t>Balaenoptera bonaerensis</t>
    </r>
    <r>
      <rPr>
        <sz val="10"/>
        <color theme="1"/>
        <rFont val="Times New Roman"/>
        <family val="1"/>
      </rPr>
      <t xml:space="preserve">, blue whale, </t>
    </r>
    <r>
      <rPr>
        <i/>
        <sz val="10"/>
        <color theme="1"/>
        <rFont val="Times New Roman"/>
        <family val="1"/>
      </rPr>
      <t>Balaenoptera</t>
    </r>
    <r>
      <rPr>
        <sz val="10"/>
        <color theme="1"/>
        <rFont val="Times New Roman"/>
        <family val="1"/>
      </rPr>
      <t xml:space="preserve"> </t>
    </r>
    <r>
      <rPr>
        <i/>
        <sz val="10"/>
        <color theme="1"/>
        <rFont val="Times New Roman"/>
        <family val="1"/>
      </rPr>
      <t>musculus</t>
    </r>
  </si>
  <si>
    <r>
      <t>Decoys: black skimmer, terns, and white- and dark-plumaged herons;
reddish egret,</t>
    </r>
    <r>
      <rPr>
        <i/>
        <sz val="10"/>
        <color theme="1"/>
        <rFont val="Times New Roman"/>
        <family val="1"/>
      </rPr>
      <t xml:space="preserve"> Egretta rufescens</t>
    </r>
    <r>
      <rPr>
        <sz val="10"/>
        <color theme="1"/>
        <rFont val="Times New Roman"/>
        <family val="1"/>
      </rPr>
      <t xml:space="preserve">, black skimmer, </t>
    </r>
    <r>
      <rPr>
        <i/>
        <sz val="10"/>
        <color theme="1"/>
        <rFont val="Times New Roman"/>
        <family val="1"/>
      </rPr>
      <t>Rynchops niger</t>
    </r>
    <r>
      <rPr>
        <sz val="10"/>
        <color theme="1"/>
        <rFont val="Times New Roman"/>
        <family val="1"/>
      </rPr>
      <t xml:space="preserve">, gull-billed
tern, </t>
    </r>
    <r>
      <rPr>
        <i/>
        <sz val="10"/>
        <color theme="1"/>
        <rFont val="Times New Roman"/>
        <family val="1"/>
      </rPr>
      <t>Gelochelidon nilotica</t>
    </r>
    <r>
      <rPr>
        <sz val="10"/>
        <color theme="1"/>
        <rFont val="Times New Roman"/>
        <family val="1"/>
      </rPr>
      <t xml:space="preserve">, little blue heron, </t>
    </r>
    <r>
      <rPr>
        <i/>
        <sz val="10"/>
        <color theme="1"/>
        <rFont val="Times New Roman"/>
        <family val="1"/>
      </rPr>
      <t>Egretta caerulea</t>
    </r>
  </si>
  <si>
    <r>
      <t xml:space="preserve">common gull, </t>
    </r>
    <r>
      <rPr>
        <i/>
        <sz val="10"/>
        <color theme="1"/>
        <rFont val="Times New Roman"/>
        <family val="1"/>
      </rPr>
      <t>Larus canus</t>
    </r>
  </si>
  <si>
    <r>
      <t xml:space="preserve">Chinook salmon, </t>
    </r>
    <r>
      <rPr>
        <i/>
        <sz val="10"/>
        <color theme="1"/>
        <rFont val="Times New Roman"/>
        <family val="1"/>
      </rPr>
      <t>Oncorhynchus</t>
    </r>
    <r>
      <rPr>
        <sz val="10"/>
        <color theme="1"/>
        <rFont val="Times New Roman"/>
        <family val="1"/>
      </rPr>
      <t xml:space="preserve">
</t>
    </r>
    <r>
      <rPr>
        <i/>
        <sz val="10"/>
        <color theme="1"/>
        <rFont val="Times New Roman"/>
        <family val="1"/>
      </rPr>
      <t>tshawytscha</t>
    </r>
  </si>
  <si>
    <r>
      <t xml:space="preserve">kiang, </t>
    </r>
    <r>
      <rPr>
        <i/>
        <sz val="10"/>
        <color theme="1"/>
        <rFont val="Times New Roman"/>
        <family val="1"/>
      </rPr>
      <t>Equus kiang</t>
    </r>
    <r>
      <rPr>
        <sz val="10"/>
        <color theme="1"/>
        <rFont val="Times New Roman"/>
        <family val="1"/>
      </rPr>
      <t xml:space="preserve">, Tibetan gazelle, </t>
    </r>
    <r>
      <rPr>
        <i/>
        <sz val="10"/>
        <color theme="1"/>
        <rFont val="Times New Roman"/>
        <family val="1"/>
      </rPr>
      <t>Procapra picticaudata</t>
    </r>
    <r>
      <rPr>
        <sz val="10"/>
        <color theme="1"/>
        <rFont val="Times New Roman"/>
        <family val="1"/>
      </rPr>
      <t xml:space="preserve">, blue sheep, </t>
    </r>
    <r>
      <rPr>
        <i/>
        <sz val="10"/>
        <color theme="1"/>
        <rFont val="Times New Roman"/>
        <family val="1"/>
      </rPr>
      <t>Pseudois nayaur</t>
    </r>
    <r>
      <rPr>
        <sz val="10"/>
        <color theme="1"/>
        <rFont val="Times New Roman"/>
        <family val="1"/>
      </rPr>
      <t xml:space="preserve">, domestic yak, </t>
    </r>
    <r>
      <rPr>
        <i/>
        <sz val="10"/>
        <color theme="1"/>
        <rFont val="Times New Roman"/>
        <family val="1"/>
      </rPr>
      <t>Bos</t>
    </r>
    <r>
      <rPr>
        <sz val="10"/>
        <color theme="1"/>
        <rFont val="Times New Roman"/>
        <family val="1"/>
      </rPr>
      <t xml:space="preserve"> </t>
    </r>
    <r>
      <rPr>
        <i/>
        <sz val="10"/>
        <color theme="1"/>
        <rFont val="Times New Roman"/>
        <family val="1"/>
      </rPr>
      <t>grunniens</t>
    </r>
    <r>
      <rPr>
        <sz val="10"/>
        <color theme="1"/>
        <rFont val="Times New Roman"/>
        <family val="1"/>
      </rPr>
      <t xml:space="preserve">, domestic sheep, </t>
    </r>
    <r>
      <rPr>
        <i/>
        <sz val="10"/>
        <color theme="1"/>
        <rFont val="Times New Roman"/>
        <family val="1"/>
      </rPr>
      <t>Ovis aries</t>
    </r>
  </si>
  <si>
    <r>
      <t xml:space="preserve">Eleonora’s falcon, </t>
    </r>
    <r>
      <rPr>
        <i/>
        <sz val="10"/>
        <color theme="1"/>
        <rFont val="Times New Roman"/>
        <family val="1"/>
      </rPr>
      <t>Falco eleonorae</t>
    </r>
  </si>
  <si>
    <r>
      <t xml:space="preserve">African elephant, </t>
    </r>
    <r>
      <rPr>
        <i/>
        <sz val="10"/>
        <color theme="1"/>
        <rFont val="Times New Roman"/>
        <family val="1"/>
      </rPr>
      <t>Loxodonta africana</t>
    </r>
  </si>
  <si>
    <r>
      <t xml:space="preserve">grey seal, </t>
    </r>
    <r>
      <rPr>
        <i/>
        <sz val="10"/>
        <color theme="1"/>
        <rFont val="Times New Roman"/>
        <family val="1"/>
      </rPr>
      <t>Halichoerus grypus</t>
    </r>
  </si>
  <si>
    <r>
      <t xml:space="preserve">little grebe, </t>
    </r>
    <r>
      <rPr>
        <i/>
        <sz val="10"/>
        <color theme="1"/>
        <rFont val="Times New Roman"/>
        <family val="1"/>
      </rPr>
      <t>Tachybaptus ruficollis</t>
    </r>
    <r>
      <rPr>
        <sz val="10"/>
        <color theme="1"/>
        <rFont val="Times New Roman"/>
        <family val="1"/>
      </rPr>
      <t xml:space="preserve">, great crested grebe, </t>
    </r>
    <r>
      <rPr>
        <i/>
        <sz val="10"/>
        <color theme="1"/>
        <rFont val="Times New Roman"/>
        <family val="1"/>
      </rPr>
      <t>Podiceps</t>
    </r>
    <r>
      <rPr>
        <sz val="10"/>
        <color theme="1"/>
        <rFont val="Times New Roman"/>
        <family val="1"/>
      </rPr>
      <t xml:space="preserve"> </t>
    </r>
    <r>
      <rPr>
        <i/>
        <sz val="10"/>
        <color theme="1"/>
        <rFont val="Times New Roman"/>
        <family val="1"/>
      </rPr>
      <t>cristatus</t>
    </r>
    <r>
      <rPr>
        <sz val="10"/>
        <color theme="1"/>
        <rFont val="Times New Roman"/>
        <family val="1"/>
      </rPr>
      <t xml:space="preserve">, whooper swan, </t>
    </r>
    <r>
      <rPr>
        <i/>
        <sz val="10"/>
        <color theme="1"/>
        <rFont val="Times New Roman"/>
        <family val="1"/>
      </rPr>
      <t>Cygnus cygnus</t>
    </r>
    <r>
      <rPr>
        <sz val="10"/>
        <color theme="1"/>
        <rFont val="Times New Roman"/>
        <family val="1"/>
      </rPr>
      <t xml:space="preserve">, Taiga bean goose, </t>
    </r>
    <r>
      <rPr>
        <i/>
        <sz val="10"/>
        <color theme="1"/>
        <rFont val="Times New Roman"/>
        <family val="1"/>
      </rPr>
      <t>Anser fabalis</t>
    </r>
    <r>
      <rPr>
        <sz val="10"/>
        <color theme="1"/>
        <rFont val="Times New Roman"/>
        <family val="1"/>
      </rPr>
      <t xml:space="preserve">, Eurasian teal, </t>
    </r>
    <r>
      <rPr>
        <i/>
        <sz val="10"/>
        <color theme="1"/>
        <rFont val="Times New Roman"/>
        <family val="1"/>
      </rPr>
      <t>Anas crecca</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Indian spot-billed duck, </t>
    </r>
    <r>
      <rPr>
        <i/>
        <sz val="10"/>
        <color theme="1"/>
        <rFont val="Times New Roman"/>
        <family val="1"/>
      </rPr>
      <t>Anas</t>
    </r>
    <r>
      <rPr>
        <sz val="10"/>
        <color theme="1"/>
        <rFont val="Times New Roman"/>
        <family val="1"/>
      </rPr>
      <t xml:space="preserve"> </t>
    </r>
    <r>
      <rPr>
        <i/>
        <sz val="10"/>
        <color theme="1"/>
        <rFont val="Times New Roman"/>
        <family val="1"/>
      </rPr>
      <t>poecilorhyncha</t>
    </r>
    <r>
      <rPr>
        <sz val="10"/>
        <color theme="1"/>
        <rFont val="Times New Roman"/>
        <family val="1"/>
      </rPr>
      <t xml:space="preserve">, northern shoveler, </t>
    </r>
    <r>
      <rPr>
        <i/>
        <sz val="10"/>
        <color theme="1"/>
        <rFont val="Times New Roman"/>
        <family val="1"/>
      </rPr>
      <t>Anas</t>
    </r>
    <r>
      <rPr>
        <sz val="10"/>
        <color theme="1"/>
        <rFont val="Times New Roman"/>
        <family val="1"/>
      </rPr>
      <t xml:space="preserve"> </t>
    </r>
    <r>
      <rPr>
        <i/>
        <sz val="10"/>
        <color theme="1"/>
        <rFont val="Times New Roman"/>
        <family val="1"/>
      </rPr>
      <t>clypeata</t>
    </r>
    <r>
      <rPr>
        <sz val="10"/>
        <color theme="1"/>
        <rFont val="Times New Roman"/>
        <family val="1"/>
      </rPr>
      <t>, Eurasian coot,</t>
    </r>
    <r>
      <rPr>
        <i/>
        <sz val="10"/>
        <color theme="1"/>
        <rFont val="Times New Roman"/>
        <family val="1"/>
      </rPr>
      <t xml:space="preserve"> Fulica atra</t>
    </r>
    <r>
      <rPr>
        <sz val="10"/>
        <color theme="1"/>
        <rFont val="Times New Roman"/>
        <family val="1"/>
      </rPr>
      <t xml:space="preserve">, common moorhen, </t>
    </r>
    <r>
      <rPr>
        <i/>
        <sz val="10"/>
        <color theme="1"/>
        <rFont val="Times New Roman"/>
        <family val="1"/>
      </rPr>
      <t>Gallinula chloropus</t>
    </r>
    <r>
      <rPr>
        <sz val="10"/>
        <color theme="1"/>
        <rFont val="Times New Roman"/>
        <family val="1"/>
      </rPr>
      <t xml:space="preserve">, little egret, </t>
    </r>
    <r>
      <rPr>
        <i/>
        <sz val="10"/>
        <color theme="1"/>
        <rFont val="Times New Roman"/>
        <family val="1"/>
      </rPr>
      <t>Egretta garzetta</t>
    </r>
    <r>
      <rPr>
        <sz val="10"/>
        <color theme="1"/>
        <rFont val="Times New Roman"/>
        <family val="1"/>
      </rPr>
      <t xml:space="preserve">, grey heron, </t>
    </r>
    <r>
      <rPr>
        <i/>
        <sz val="10"/>
        <color theme="1"/>
        <rFont val="Times New Roman"/>
        <family val="1"/>
      </rPr>
      <t>Ardea</t>
    </r>
    <r>
      <rPr>
        <sz val="10"/>
        <color theme="1"/>
        <rFont val="Times New Roman"/>
        <family val="1"/>
      </rPr>
      <t xml:space="preserve"> </t>
    </r>
    <r>
      <rPr>
        <i/>
        <sz val="10"/>
        <color theme="1"/>
        <rFont val="Times New Roman"/>
        <family val="1"/>
      </rPr>
      <t>cinerea</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intermediate egret, </t>
    </r>
    <r>
      <rPr>
        <i/>
        <sz val="10"/>
        <color theme="1"/>
        <rFont val="Times New Roman"/>
        <family val="1"/>
      </rPr>
      <t>Egretta intermedia</t>
    </r>
    <r>
      <rPr>
        <sz val="10"/>
        <color theme="1"/>
        <rFont val="Times New Roman"/>
        <family val="1"/>
      </rPr>
      <t xml:space="preserve">, black-winged stilt, </t>
    </r>
    <r>
      <rPr>
        <i/>
        <sz val="10"/>
        <color theme="1"/>
        <rFont val="Times New Roman"/>
        <family val="1"/>
      </rPr>
      <t>Himantopus</t>
    </r>
    <r>
      <rPr>
        <sz val="10"/>
        <color theme="1"/>
        <rFont val="Times New Roman"/>
        <family val="1"/>
      </rPr>
      <t xml:space="preserve"> </t>
    </r>
    <r>
      <rPr>
        <i/>
        <sz val="10"/>
        <color theme="1"/>
        <rFont val="Times New Roman"/>
        <family val="1"/>
      </rPr>
      <t>himantopus</t>
    </r>
    <r>
      <rPr>
        <sz val="10"/>
        <color theme="1"/>
        <rFont val="Times New Roman"/>
        <family val="1"/>
      </rPr>
      <t xml:space="preserve">, large-billed crow, </t>
    </r>
    <r>
      <rPr>
        <i/>
        <sz val="10"/>
        <color theme="1"/>
        <rFont val="Times New Roman"/>
        <family val="1"/>
      </rPr>
      <t>Corvus macrorhynchos</t>
    </r>
    <r>
      <rPr>
        <sz val="10"/>
        <color theme="1"/>
        <rFont val="Times New Roman"/>
        <family val="1"/>
      </rPr>
      <t xml:space="preserve">
</t>
    </r>
  </si>
  <si>
    <r>
      <t xml:space="preserve">silver gull, </t>
    </r>
    <r>
      <rPr>
        <i/>
        <sz val="10"/>
        <color theme="1"/>
        <rFont val="Times New Roman"/>
        <family val="1"/>
      </rPr>
      <t>Chroicocephalus</t>
    </r>
    <r>
      <rPr>
        <sz val="10"/>
        <color theme="1"/>
        <rFont val="Times New Roman"/>
        <family val="1"/>
      </rPr>
      <t xml:space="preserve"> </t>
    </r>
    <r>
      <rPr>
        <i/>
        <sz val="10"/>
        <color theme="1"/>
        <rFont val="Times New Roman"/>
        <family val="1"/>
      </rPr>
      <t>novaehollandiae</t>
    </r>
    <r>
      <rPr>
        <sz val="10"/>
        <color theme="1"/>
        <rFont val="Times New Roman"/>
        <family val="1"/>
      </rPr>
      <t xml:space="preserve">, humpback whale, </t>
    </r>
    <r>
      <rPr>
        <i/>
        <sz val="10"/>
        <color theme="1"/>
        <rFont val="Times New Roman"/>
        <family val="1"/>
      </rPr>
      <t>Megaptera novaeangliae</t>
    </r>
  </si>
  <si>
    <r>
      <t xml:space="preserve">Chinook salmon, </t>
    </r>
    <r>
      <rPr>
        <i/>
        <sz val="10"/>
        <color theme="1"/>
        <rFont val="Times New Roman"/>
        <family val="1"/>
      </rPr>
      <t>Oncorhynchus tshawytscha</t>
    </r>
    <r>
      <rPr>
        <sz val="10"/>
        <color theme="1"/>
        <rFont val="Times New Roman"/>
        <family val="1"/>
      </rPr>
      <t xml:space="preserve">, steelhead, </t>
    </r>
    <r>
      <rPr>
        <i/>
        <sz val="10"/>
        <color theme="1"/>
        <rFont val="Times New Roman"/>
        <family val="1"/>
      </rPr>
      <t>Oncorhynchus mykiss</t>
    </r>
  </si>
  <si>
    <r>
      <t>Continuous Focal Group Follows Operated by a Drone Enable Analysis of the Relation Between Sociality and Position in a Group of Male Risso’s Dolphins (</t>
    </r>
    <r>
      <rPr>
        <i/>
        <sz val="10"/>
        <color theme="1"/>
        <rFont val="Times New Roman"/>
        <family val="1"/>
      </rPr>
      <t>Grampus griseus</t>
    </r>
    <r>
      <rPr>
        <sz val="10"/>
        <color theme="1"/>
        <rFont val="Times New Roman"/>
        <family val="1"/>
      </rPr>
      <t>)</t>
    </r>
  </si>
  <si>
    <r>
      <t xml:space="preserve">Risso’s dolphin, </t>
    </r>
    <r>
      <rPr>
        <i/>
        <sz val="10"/>
        <color theme="1"/>
        <rFont val="Times New Roman"/>
        <family val="1"/>
      </rPr>
      <t>Grampus griseus</t>
    </r>
  </si>
  <si>
    <r>
      <t>First guidelines and suggested best protocol for surveying African elephants (</t>
    </r>
    <r>
      <rPr>
        <i/>
        <sz val="10"/>
        <color theme="1"/>
        <rFont val="Times New Roman"/>
        <family val="1"/>
      </rPr>
      <t>Loxodonta</t>
    </r>
    <r>
      <rPr>
        <sz val="10"/>
        <color theme="1"/>
        <rFont val="Times New Roman"/>
        <family val="1"/>
      </rPr>
      <t xml:space="preserve"> </t>
    </r>
    <r>
      <rPr>
        <i/>
        <sz val="10"/>
        <color theme="1"/>
        <rFont val="Times New Roman"/>
        <family val="1"/>
      </rPr>
      <t>africana</t>
    </r>
    <r>
      <rPr>
        <sz val="10"/>
        <color theme="1"/>
        <rFont val="Times New Roman"/>
        <family val="1"/>
      </rPr>
      <t>) using a drone</t>
    </r>
  </si>
  <si>
    <r>
      <t>Hartmann, W.L., V. Fishlock, and A. Leslie. 2021. First guidelines and suggested best protocol for surveying African elephants (</t>
    </r>
    <r>
      <rPr>
        <i/>
        <sz val="10"/>
        <color theme="1"/>
        <rFont val="Times New Roman"/>
        <family val="1"/>
      </rPr>
      <t>Loxodonta</t>
    </r>
    <r>
      <rPr>
        <sz val="10"/>
        <color theme="1"/>
        <rFont val="Times New Roman"/>
        <family val="1"/>
      </rPr>
      <t xml:space="preserve"> </t>
    </r>
    <r>
      <rPr>
        <i/>
        <sz val="10"/>
        <color theme="1"/>
        <rFont val="Times New Roman"/>
        <family val="1"/>
      </rPr>
      <t>africana</t>
    </r>
    <r>
      <rPr>
        <sz val="10"/>
        <color theme="1"/>
        <rFont val="Times New Roman"/>
        <family val="1"/>
      </rPr>
      <t>) using a drone. Koedoe https://doi.org/10.4102/koedoe.v63i1.1687.</t>
    </r>
  </si>
  <si>
    <r>
      <t xml:space="preserve">cinereous vulture, </t>
    </r>
    <r>
      <rPr>
        <i/>
        <sz val="10"/>
        <color theme="1"/>
        <rFont val="Times New Roman"/>
        <family val="1"/>
      </rPr>
      <t>Aegypius monachus</t>
    </r>
  </si>
  <si>
    <r>
      <t xml:space="preserve">black-browed albatross, </t>
    </r>
    <r>
      <rPr>
        <i/>
        <sz val="10"/>
        <color theme="1"/>
        <rFont val="Times New Roman"/>
        <family val="1"/>
      </rPr>
      <t>Thalassarche</t>
    </r>
    <r>
      <rPr>
        <sz val="10"/>
        <color theme="1"/>
        <rFont val="Times New Roman"/>
        <family val="1"/>
      </rPr>
      <t xml:space="preserve"> </t>
    </r>
    <r>
      <rPr>
        <i/>
        <sz val="10"/>
        <color theme="1"/>
        <rFont val="Times New Roman"/>
        <family val="1"/>
      </rPr>
      <t>melanophris</t>
    </r>
    <r>
      <rPr>
        <sz val="10"/>
        <color theme="1"/>
        <rFont val="Times New Roman"/>
        <family val="1"/>
      </rPr>
      <t xml:space="preserve">, southern rockhopper penguin, </t>
    </r>
    <r>
      <rPr>
        <i/>
        <sz val="10"/>
        <color theme="1"/>
        <rFont val="Times New Roman"/>
        <family val="1"/>
      </rPr>
      <t>Eudyptes c. chrysocome</t>
    </r>
  </si>
  <si>
    <r>
      <t xml:space="preserve">Sichuan snub nosed monkey, </t>
    </r>
    <r>
      <rPr>
        <i/>
        <sz val="10"/>
        <color theme="1"/>
        <rFont val="Times New Roman"/>
        <family val="1"/>
      </rPr>
      <t>Rhinopithecus roxellana</t>
    </r>
  </si>
  <si>
    <r>
      <t>The behavioral responses of a nocturnal burrowing marsupial (</t>
    </r>
    <r>
      <rPr>
        <i/>
        <sz val="10"/>
        <color theme="1"/>
        <rFont val="Times New Roman"/>
        <family val="1"/>
      </rPr>
      <t>Lasiorhinus latifrons</t>
    </r>
    <r>
      <rPr>
        <sz val="10"/>
        <color theme="1"/>
        <rFont val="Times New Roman"/>
        <family val="1"/>
      </rPr>
      <t>) to drone flight</t>
    </r>
  </si>
  <si>
    <r>
      <t xml:space="preserve">southern hairy-nosed wombat, </t>
    </r>
    <r>
      <rPr>
        <i/>
        <sz val="10"/>
        <color theme="1"/>
        <rFont val="Times New Roman"/>
        <family val="1"/>
      </rPr>
      <t>Lasiorhinus latifrons</t>
    </r>
  </si>
  <si>
    <r>
      <t>Headland, T., B. Ostendorf, and D. Taggart. 2021. The behavioral responses of a nocturnal burrowing marsupial (</t>
    </r>
    <r>
      <rPr>
        <i/>
        <sz val="10"/>
        <color theme="1"/>
        <rFont val="Times New Roman"/>
        <family val="1"/>
      </rPr>
      <t>Lasiorhinus latifrons</t>
    </r>
    <r>
      <rPr>
        <sz val="10"/>
        <color theme="1"/>
        <rFont val="Times New Roman"/>
        <family val="1"/>
      </rPr>
      <t>) to drone flight. Ecology and Evolution https:/doi.org/10.1002/ece3.7981.</t>
    </r>
  </si>
  <si>
    <r>
      <t xml:space="preserve">lemon shark, </t>
    </r>
    <r>
      <rPr>
        <i/>
        <sz val="10"/>
        <color theme="1"/>
        <rFont val="Times New Roman"/>
        <family val="1"/>
      </rPr>
      <t>Negaprion brevirostris</t>
    </r>
    <r>
      <rPr>
        <sz val="10"/>
        <color theme="1"/>
        <rFont val="Times New Roman"/>
        <family val="1"/>
      </rPr>
      <t xml:space="preserve">, nurse shark, </t>
    </r>
    <r>
      <rPr>
        <i/>
        <sz val="10"/>
        <color theme="1"/>
        <rFont val="Times New Roman"/>
        <family val="1"/>
      </rPr>
      <t>Ginglymostoma cirratum</t>
    </r>
    <r>
      <rPr>
        <sz val="10"/>
        <color theme="1"/>
        <rFont val="Times New Roman"/>
        <family val="1"/>
      </rPr>
      <t xml:space="preserve">, bonnethead shark, </t>
    </r>
    <r>
      <rPr>
        <i/>
        <sz val="10"/>
        <color theme="1"/>
        <rFont val="Times New Roman"/>
        <family val="1"/>
      </rPr>
      <t>Sphyrna tiburo</t>
    </r>
    <r>
      <rPr>
        <sz val="10"/>
        <color theme="1"/>
        <rFont val="Times New Roman"/>
        <family val="1"/>
      </rPr>
      <t xml:space="preserve">, southern stingray, </t>
    </r>
    <r>
      <rPr>
        <i/>
        <sz val="10"/>
        <color theme="1"/>
        <rFont val="Times New Roman"/>
        <family val="1"/>
      </rPr>
      <t>Dasyatis americana</t>
    </r>
    <r>
      <rPr>
        <sz val="10"/>
        <color theme="1"/>
        <rFont val="Times New Roman"/>
        <family val="1"/>
      </rPr>
      <t xml:space="preserve">, spotted eagle ray, </t>
    </r>
    <r>
      <rPr>
        <i/>
        <sz val="10"/>
        <color theme="1"/>
        <rFont val="Times New Roman"/>
        <family val="1"/>
      </rPr>
      <t>Aetobatus narinari</t>
    </r>
    <r>
      <rPr>
        <sz val="10"/>
        <color theme="1"/>
        <rFont val="Times New Roman"/>
        <family val="1"/>
      </rPr>
      <t xml:space="preserve">, hawksbill turtle, </t>
    </r>
    <r>
      <rPr>
        <i/>
        <sz val="10"/>
        <color theme="1"/>
        <rFont val="Times New Roman"/>
        <family val="1"/>
      </rPr>
      <t>Eretmochelys imbricata</t>
    </r>
    <r>
      <rPr>
        <sz val="10"/>
        <color theme="1"/>
        <rFont val="Times New Roman"/>
        <family val="1"/>
      </rPr>
      <t xml:space="preserve">,  green turtle, </t>
    </r>
    <r>
      <rPr>
        <i/>
        <sz val="10"/>
        <color theme="1"/>
        <rFont val="Times New Roman"/>
        <family val="1"/>
      </rPr>
      <t>Chelonia mydas</t>
    </r>
  </si>
  <si>
    <r>
      <t>Utility of unmanned aerial vehicles for mapping invasive plant species: a case study on yellow flag iris (</t>
    </r>
    <r>
      <rPr>
        <i/>
        <sz val="10"/>
        <color theme="1"/>
        <rFont val="Times New Roman"/>
        <family val="1"/>
      </rPr>
      <t>Iris pseudacorus</t>
    </r>
    <r>
      <rPr>
        <sz val="10"/>
        <color theme="1"/>
        <rFont val="Times New Roman"/>
        <family val="1"/>
      </rPr>
      <t xml:space="preserve"> L.)</t>
    </r>
  </si>
  <si>
    <r>
      <t xml:space="preserve">yellow flag iris, </t>
    </r>
    <r>
      <rPr>
        <i/>
        <sz val="10"/>
        <color theme="1"/>
        <rFont val="Times New Roman"/>
        <family val="1"/>
      </rPr>
      <t>Iris pseudacorus</t>
    </r>
  </si>
  <si>
    <r>
      <t xml:space="preserve">Australian sea lion, </t>
    </r>
    <r>
      <rPr>
        <i/>
        <sz val="10"/>
        <color theme="1"/>
        <rFont val="Times New Roman"/>
        <family val="1"/>
      </rPr>
      <t>Neophoca cinerea</t>
    </r>
  </si>
  <si>
    <r>
      <t xml:space="preserve">greater crested tern, </t>
    </r>
    <r>
      <rPr>
        <i/>
        <sz val="10"/>
        <color theme="1"/>
        <rFont val="Times New Roman"/>
        <family val="1"/>
      </rPr>
      <t>Thalasseus bergii</t>
    </r>
  </si>
  <si>
    <r>
      <t xml:space="preserve">lesser frigatebird, </t>
    </r>
    <r>
      <rPr>
        <i/>
        <sz val="10"/>
        <color theme="1"/>
        <rFont val="Times New Roman"/>
        <family val="1"/>
      </rPr>
      <t>Fregata ariel</t>
    </r>
    <r>
      <rPr>
        <sz val="10"/>
        <color theme="1"/>
        <rFont val="Times New Roman"/>
        <family val="1"/>
      </rPr>
      <t xml:space="preserve">, crested tern, </t>
    </r>
    <r>
      <rPr>
        <i/>
        <sz val="10"/>
        <color theme="1"/>
        <rFont val="Times New Roman"/>
        <family val="1"/>
      </rPr>
      <t>Thalasseus bergii</t>
    </r>
    <r>
      <rPr>
        <sz val="10"/>
        <color theme="1"/>
        <rFont val="Times New Roman"/>
        <family val="1"/>
      </rPr>
      <t xml:space="preserve">, royal penguin, </t>
    </r>
    <r>
      <rPr>
        <i/>
        <sz val="10"/>
        <color theme="1"/>
        <rFont val="Times New Roman"/>
        <family val="1"/>
      </rPr>
      <t>Eudyptes schlegeli</t>
    </r>
  </si>
  <si>
    <r>
      <t xml:space="preserve">spot-billed duck, </t>
    </r>
    <r>
      <rPr>
        <i/>
        <sz val="10"/>
        <color theme="1"/>
        <rFont val="Times New Roman"/>
        <family val="1"/>
      </rPr>
      <t>Anas poecilorhyncha</t>
    </r>
    <r>
      <rPr>
        <sz val="10"/>
        <color theme="1"/>
        <rFont val="Times New Roman"/>
        <family val="1"/>
      </rPr>
      <t xml:space="preserve">, green-winged teal, </t>
    </r>
    <r>
      <rPr>
        <i/>
        <sz val="10"/>
        <color theme="1"/>
        <rFont val="Times New Roman"/>
        <family val="1"/>
      </rPr>
      <t>Anas crecca</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gray heron, </t>
    </r>
    <r>
      <rPr>
        <i/>
        <sz val="10"/>
        <color theme="1"/>
        <rFont val="Times New Roman"/>
        <family val="1"/>
      </rPr>
      <t>Ardea cinerea</t>
    </r>
    <r>
      <rPr>
        <sz val="10"/>
        <color theme="1"/>
        <rFont val="Times New Roman"/>
        <family val="1"/>
      </rPr>
      <t>, bird decoys</t>
    </r>
  </si>
  <si>
    <r>
      <t xml:space="preserve">Estimating the population size of migrating Tibetan antelopes </t>
    </r>
    <r>
      <rPr>
        <i/>
        <sz val="10"/>
        <color theme="1"/>
        <rFont val="Times New Roman"/>
        <family val="1"/>
      </rPr>
      <t>Pantholops hodgsonii</t>
    </r>
    <r>
      <rPr>
        <sz val="10"/>
        <color theme="1"/>
        <rFont val="Times New Roman"/>
        <family val="1"/>
      </rPr>
      <t xml:space="preserve"> with unmanned aerial vehicles</t>
    </r>
  </si>
  <si>
    <r>
      <t xml:space="preserve">Tibetan antelope, </t>
    </r>
    <r>
      <rPr>
        <i/>
        <sz val="10"/>
        <color theme="1"/>
        <rFont val="Times New Roman"/>
        <family val="1"/>
      </rPr>
      <t xml:space="preserve">Pantholops hodgsonii </t>
    </r>
  </si>
  <si>
    <r>
      <t xml:space="preserve">rhinoceros iguana, </t>
    </r>
    <r>
      <rPr>
        <i/>
        <sz val="10"/>
        <color theme="1"/>
        <rFont val="Times New Roman"/>
        <family val="1"/>
      </rPr>
      <t>Cyclura cornuta</t>
    </r>
    <r>
      <rPr>
        <sz val="10"/>
        <color theme="1"/>
        <rFont val="Times New Roman"/>
        <family val="1"/>
      </rPr>
      <t xml:space="preserve">, Lesser Caymans iguana, </t>
    </r>
    <r>
      <rPr>
        <i/>
        <sz val="10"/>
        <color theme="1"/>
        <rFont val="Times New Roman"/>
        <family val="1"/>
      </rPr>
      <t>Cyclura nubila caymanensis</t>
    </r>
  </si>
  <si>
    <r>
      <t xml:space="preserve">Lesser Caymans iguana, </t>
    </r>
    <r>
      <rPr>
        <i/>
        <sz val="10"/>
        <color theme="1"/>
        <rFont val="Times New Roman"/>
        <family val="1"/>
      </rPr>
      <t>Cyclura nubila caymanensis</t>
    </r>
  </si>
  <si>
    <r>
      <t>Drone-based effective counting and ageing of hippopotamus (</t>
    </r>
    <r>
      <rPr>
        <i/>
        <sz val="10"/>
        <color theme="1"/>
        <rFont val="Times New Roman"/>
        <family val="1"/>
      </rPr>
      <t>Hippopotamus amphibius</t>
    </r>
    <r>
      <rPr>
        <sz val="10"/>
        <color theme="1"/>
        <rFont val="Times New Roman"/>
        <family val="1"/>
      </rPr>
      <t>) in the Okavango Delta in Botswana</t>
    </r>
  </si>
  <si>
    <r>
      <t>Inman, V.L., R.T. Kingsford, M.J. Chase, and K.E.A. Leggett. 2019. Drone-based effective counting and ageing of hippopotamus (</t>
    </r>
    <r>
      <rPr>
        <i/>
        <sz val="10"/>
        <color theme="1"/>
        <rFont val="Times New Roman"/>
        <family val="1"/>
      </rPr>
      <t>Hippopotamus amphibius</t>
    </r>
    <r>
      <rPr>
        <sz val="10"/>
        <color theme="1"/>
        <rFont val="Times New Roman"/>
        <family val="1"/>
      </rPr>
      <t xml:space="preserve">) in the Okavango Delta in Botswana. PLoS ONE 14(12): e0219652. https://
doi.org/10.1371/journal.pone.0219652. </t>
    </r>
  </si>
  <si>
    <r>
      <t>feral horse,</t>
    </r>
    <r>
      <rPr>
        <i/>
        <sz val="10"/>
        <color theme="1"/>
        <rFont val="Times New Roman"/>
        <family val="1"/>
      </rPr>
      <t xml:space="preserve"> Equus caballus</t>
    </r>
  </si>
  <si>
    <r>
      <t xml:space="preserve">guanay cormorant, </t>
    </r>
    <r>
      <rPr>
        <i/>
        <sz val="10"/>
        <color theme="1"/>
        <rFont val="Times New Roman"/>
        <family val="1"/>
      </rPr>
      <t>Phalacrocorax bougainvilli</t>
    </r>
    <r>
      <rPr>
        <sz val="10"/>
        <color theme="1"/>
        <rFont val="Times New Roman"/>
        <family val="1"/>
      </rPr>
      <t xml:space="preserve">, Peruvian booby, </t>
    </r>
    <r>
      <rPr>
        <i/>
        <sz val="10"/>
        <color theme="1"/>
        <rFont val="Times New Roman"/>
        <family val="1"/>
      </rPr>
      <t>Sula</t>
    </r>
    <r>
      <rPr>
        <sz val="10"/>
        <color theme="1"/>
        <rFont val="Times New Roman"/>
        <family val="1"/>
      </rPr>
      <t xml:space="preserve"> </t>
    </r>
    <r>
      <rPr>
        <i/>
        <sz val="10"/>
        <color theme="1"/>
        <rFont val="Times New Roman"/>
        <family val="1"/>
      </rPr>
      <t>variegata</t>
    </r>
    <r>
      <rPr>
        <sz val="10"/>
        <color theme="1"/>
        <rFont val="Times New Roman"/>
        <family val="1"/>
      </rPr>
      <t xml:space="preserve">, Peruvian pelican, </t>
    </r>
    <r>
      <rPr>
        <i/>
        <sz val="10"/>
        <color theme="1"/>
        <rFont val="Times New Roman"/>
        <family val="1"/>
      </rPr>
      <t>Pelecanus thagus</t>
    </r>
  </si>
  <si>
    <r>
      <t xml:space="preserve">northern lapwing, </t>
    </r>
    <r>
      <rPr>
        <i/>
        <sz val="10"/>
        <color theme="1"/>
        <rFont val="Times New Roman"/>
        <family val="1"/>
      </rPr>
      <t>Vanellus vanellus</t>
    </r>
  </si>
  <si>
    <r>
      <t xml:space="preserve">Sika deer, </t>
    </r>
    <r>
      <rPr>
        <i/>
        <sz val="10"/>
        <color theme="1"/>
        <rFont val="Times New Roman"/>
        <family val="1"/>
      </rPr>
      <t>Cervus nippon</t>
    </r>
  </si>
  <si>
    <r>
      <t xml:space="preserve">polar bear, </t>
    </r>
    <r>
      <rPr>
        <i/>
        <sz val="10"/>
        <color theme="1"/>
        <rFont val="Times New Roman"/>
        <family val="1"/>
      </rPr>
      <t>Ursus maritimus</t>
    </r>
    <r>
      <rPr>
        <sz val="10"/>
        <color theme="1"/>
        <rFont val="Times New Roman"/>
        <family val="1"/>
      </rPr>
      <t xml:space="preserve">, common eider, </t>
    </r>
    <r>
      <rPr>
        <i/>
        <sz val="10"/>
        <color theme="1"/>
        <rFont val="Times New Roman"/>
        <family val="1"/>
      </rPr>
      <t>Somateria mollissima</t>
    </r>
  </si>
  <si>
    <r>
      <t>Hake</t>
    </r>
    <r>
      <rPr>
        <sz val="10"/>
        <color theme="1"/>
        <rFont val="Times New Roman"/>
        <family val="1"/>
      </rPr>
      <t xml:space="preserve"> spp.</t>
    </r>
  </si>
  <si>
    <r>
      <t>Measurements of juvenile Atlantic bluefin tuna (</t>
    </r>
    <r>
      <rPr>
        <i/>
        <sz val="10"/>
        <color theme="1"/>
        <rFont val="Times New Roman"/>
        <family val="1"/>
      </rPr>
      <t>Thunnus thynnus</t>
    </r>
    <r>
      <rPr>
        <sz val="10"/>
        <color theme="1"/>
        <rFont val="Times New Roman"/>
        <family val="1"/>
      </rPr>
      <t>) size using an unmanned aerial system</t>
    </r>
  </si>
  <si>
    <r>
      <t xml:space="preserve">Atlantic bluefin tuna, </t>
    </r>
    <r>
      <rPr>
        <i/>
        <sz val="10"/>
        <color theme="1"/>
        <rFont val="Times New Roman"/>
        <family val="1"/>
      </rPr>
      <t>Thunnus thynnus</t>
    </r>
  </si>
  <si>
    <r>
      <t>Comparing occupied and unoccupied aircraft surveys of wildlife populations: assessing the gray seal (</t>
    </r>
    <r>
      <rPr>
        <i/>
        <sz val="10"/>
        <color theme="1"/>
        <rFont val="Times New Roman"/>
        <family val="1"/>
      </rPr>
      <t>Halichoerus grypus</t>
    </r>
    <r>
      <rPr>
        <sz val="10"/>
        <color theme="1"/>
        <rFont val="Times New Roman"/>
        <family val="1"/>
      </rPr>
      <t>) breeding colony on Muskeget Island, USA</t>
    </r>
  </si>
  <si>
    <r>
      <t xml:space="preserve">feral cat, </t>
    </r>
    <r>
      <rPr>
        <i/>
        <sz val="10"/>
        <color theme="1"/>
        <rFont val="Times New Roman"/>
        <family val="1"/>
      </rPr>
      <t>Felis catus</t>
    </r>
  </si>
  <si>
    <r>
      <t xml:space="preserve">great egret, </t>
    </r>
    <r>
      <rPr>
        <i/>
        <sz val="10"/>
        <color theme="1"/>
        <rFont val="Times New Roman"/>
        <family val="1"/>
      </rPr>
      <t>Ardea alba</t>
    </r>
    <r>
      <rPr>
        <sz val="10"/>
        <color theme="1"/>
        <rFont val="Times New Roman"/>
        <family val="1"/>
      </rPr>
      <t xml:space="preserve">, brown pelican, </t>
    </r>
    <r>
      <rPr>
        <i/>
        <sz val="10"/>
        <color theme="1"/>
        <rFont val="Times New Roman"/>
        <family val="1"/>
      </rPr>
      <t>Pelecanus occidentalis</t>
    </r>
    <r>
      <rPr>
        <sz val="10"/>
        <color theme="1"/>
        <rFont val="Times New Roman"/>
        <family val="1"/>
      </rPr>
      <t xml:space="preserve">, </t>
    </r>
  </si>
  <si>
    <r>
      <t xml:space="preserve">osprey, </t>
    </r>
    <r>
      <rPr>
        <i/>
        <sz val="10"/>
        <color theme="1"/>
        <rFont val="Times New Roman"/>
        <family val="1"/>
      </rPr>
      <t>Pandion</t>
    </r>
    <r>
      <rPr>
        <sz val="10"/>
        <color theme="1"/>
        <rFont val="Times New Roman"/>
        <family val="1"/>
      </rPr>
      <t xml:space="preserve"> </t>
    </r>
    <r>
      <rPr>
        <i/>
        <sz val="10"/>
        <color theme="1"/>
        <rFont val="Times New Roman"/>
        <family val="1"/>
      </rPr>
      <t>haliaetus</t>
    </r>
    <r>
      <rPr>
        <sz val="10"/>
        <color theme="1"/>
        <rFont val="Times New Roman"/>
        <family val="1"/>
      </rPr>
      <t xml:space="preserve">, bald eagle, </t>
    </r>
    <r>
      <rPr>
        <i/>
        <sz val="10"/>
        <color theme="1"/>
        <rFont val="Times New Roman"/>
        <family val="1"/>
      </rPr>
      <t>Haliaeetus leucocephalus</t>
    </r>
    <r>
      <rPr>
        <sz val="10"/>
        <color theme="1"/>
        <rFont val="Times New Roman"/>
        <family val="1"/>
      </rPr>
      <t xml:space="preserve">, ferruginous hawk, </t>
    </r>
    <r>
      <rPr>
        <i/>
        <sz val="10"/>
        <color theme="1"/>
        <rFont val="Times New Roman"/>
        <family val="1"/>
      </rPr>
      <t>Buteo regalis</t>
    </r>
    <r>
      <rPr>
        <sz val="10"/>
        <color theme="1"/>
        <rFont val="Times New Roman"/>
        <family val="1"/>
      </rPr>
      <t xml:space="preserve">, red-tailed hawk, </t>
    </r>
    <r>
      <rPr>
        <i/>
        <sz val="10"/>
        <color theme="1"/>
        <rFont val="Times New Roman"/>
        <family val="1"/>
      </rPr>
      <t>Buteo jamaicensis</t>
    </r>
  </si>
  <si>
    <r>
      <t xml:space="preserve">osprey, </t>
    </r>
    <r>
      <rPr>
        <i/>
        <sz val="10"/>
        <color theme="1"/>
        <rFont val="Times New Roman"/>
        <family val="1"/>
      </rPr>
      <t>Pandion haliaetus</t>
    </r>
    <r>
      <rPr>
        <sz val="10"/>
        <color theme="1"/>
        <rFont val="Times New Roman"/>
        <family val="1"/>
      </rPr>
      <t xml:space="preserve">, bald eagle, </t>
    </r>
    <r>
      <rPr>
        <i/>
        <sz val="10"/>
        <color theme="1"/>
        <rFont val="Times New Roman"/>
        <family val="1"/>
      </rPr>
      <t>Haliaeetus leucocephalus</t>
    </r>
    <r>
      <rPr>
        <sz val="10"/>
        <color theme="1"/>
        <rFont val="Times New Roman"/>
        <family val="1"/>
      </rPr>
      <t xml:space="preserve">, ferruginous
hawk, </t>
    </r>
    <r>
      <rPr>
        <i/>
        <sz val="10"/>
        <color theme="1"/>
        <rFont val="Times New Roman"/>
        <family val="1"/>
      </rPr>
      <t>Buteo regalis</t>
    </r>
    <r>
      <rPr>
        <sz val="10"/>
        <color theme="1"/>
        <rFont val="Times New Roman"/>
        <family val="1"/>
      </rPr>
      <t xml:space="preserve">, red-tailed hawk, </t>
    </r>
    <r>
      <rPr>
        <i/>
        <sz val="10"/>
        <color theme="1"/>
        <rFont val="Times New Roman"/>
        <family val="1"/>
      </rPr>
      <t>Buteo jamaicensis</t>
    </r>
  </si>
  <si>
    <r>
      <t xml:space="preserve">black-handed spider monkey, </t>
    </r>
    <r>
      <rPr>
        <i/>
        <sz val="10"/>
        <color theme="1"/>
        <rFont val="Times New Roman"/>
        <family val="1"/>
      </rPr>
      <t>Ateles geoffroyi</t>
    </r>
    <r>
      <rPr>
        <sz val="10"/>
        <color theme="1"/>
        <rFont val="Times New Roman"/>
        <family val="1"/>
      </rPr>
      <t xml:space="preserve">, mantled howler monkey, </t>
    </r>
    <r>
      <rPr>
        <i/>
        <sz val="10"/>
        <color theme="1"/>
        <rFont val="Times New Roman"/>
        <family val="1"/>
      </rPr>
      <t>Alouatta palliata</t>
    </r>
    <r>
      <rPr>
        <sz val="10"/>
        <color theme="1"/>
        <rFont val="Times New Roman"/>
        <family val="1"/>
      </rPr>
      <t xml:space="preserve">, kinkajous, </t>
    </r>
    <r>
      <rPr>
        <i/>
        <sz val="10"/>
        <color theme="1"/>
        <rFont val="Times New Roman"/>
        <family val="1"/>
      </rPr>
      <t>Ochroma</t>
    </r>
    <r>
      <rPr>
        <sz val="10"/>
        <color theme="1"/>
        <rFont val="Times New Roman"/>
        <family val="1"/>
      </rPr>
      <t xml:space="preserve"> </t>
    </r>
    <r>
      <rPr>
        <i/>
        <sz val="10"/>
        <color theme="1"/>
        <rFont val="Times New Roman"/>
        <family val="1"/>
      </rPr>
      <t>pyramidale</t>
    </r>
  </si>
  <si>
    <r>
      <t xml:space="preserve">white shark, </t>
    </r>
    <r>
      <rPr>
        <i/>
        <sz val="10"/>
        <color theme="1"/>
        <rFont val="Times New Roman"/>
        <family val="1"/>
      </rPr>
      <t>Carcharodon carcharias</t>
    </r>
    <r>
      <rPr>
        <sz val="10"/>
        <color theme="1"/>
        <rFont val="Times New Roman"/>
        <family val="1"/>
      </rPr>
      <t xml:space="preserve">, manta ray, </t>
    </r>
    <r>
      <rPr>
        <i/>
        <sz val="10"/>
        <color theme="1"/>
        <rFont val="Times New Roman"/>
        <family val="1"/>
      </rPr>
      <t>Manta birostris</t>
    </r>
    <r>
      <rPr>
        <sz val="10"/>
        <color theme="1"/>
        <rFont val="Times New Roman"/>
        <family val="1"/>
      </rPr>
      <t xml:space="preserve">, Indo-Pacific bottlenose dolphin, </t>
    </r>
    <r>
      <rPr>
        <i/>
        <sz val="10"/>
        <color theme="1"/>
        <rFont val="Times New Roman"/>
        <family val="1"/>
      </rPr>
      <t>Tursiops aduncus</t>
    </r>
    <r>
      <rPr>
        <sz val="10"/>
        <color theme="1"/>
        <rFont val="Times New Roman"/>
        <family val="1"/>
      </rPr>
      <t>, green turtle,</t>
    </r>
    <r>
      <rPr>
        <i/>
        <sz val="10"/>
        <color theme="1"/>
        <rFont val="Times New Roman"/>
        <family val="1"/>
      </rPr>
      <t xml:space="preserve"> Chelonia mydas, </t>
    </r>
    <r>
      <rPr>
        <sz val="10"/>
        <color theme="1"/>
        <rFont val="Times New Roman"/>
        <family val="1"/>
      </rPr>
      <t xml:space="preserve">whaler shark, </t>
    </r>
    <r>
      <rPr>
        <i/>
        <sz val="10"/>
        <color theme="1"/>
        <rFont val="Times New Roman"/>
        <family val="1"/>
      </rPr>
      <t>Carcharhinus</t>
    </r>
    <r>
      <rPr>
        <sz val="10"/>
        <color theme="1"/>
        <rFont val="Times New Roman"/>
        <family val="1"/>
      </rPr>
      <t xml:space="preserve"> spp.</t>
    </r>
  </si>
  <si>
    <r>
      <t xml:space="preserve">royal tern, </t>
    </r>
    <r>
      <rPr>
        <i/>
        <sz val="10"/>
        <color theme="1"/>
        <rFont val="Times New Roman"/>
        <family val="1"/>
      </rPr>
      <t>Thalasseus maximus</t>
    </r>
    <r>
      <rPr>
        <sz val="10"/>
        <color theme="1"/>
        <rFont val="Times New Roman"/>
        <family val="1"/>
      </rPr>
      <t xml:space="preserve">, Caspian tern, </t>
    </r>
    <r>
      <rPr>
        <i/>
        <sz val="10"/>
        <color theme="1"/>
        <rFont val="Times New Roman"/>
        <family val="1"/>
      </rPr>
      <t>Hydroprogne caspia</t>
    </r>
    <r>
      <rPr>
        <sz val="10"/>
        <color theme="1"/>
        <rFont val="Times New Roman"/>
        <family val="1"/>
      </rPr>
      <t xml:space="preserve">, slender-billed gull, </t>
    </r>
    <r>
      <rPr>
        <i/>
        <sz val="10"/>
        <color theme="1"/>
        <rFont val="Times New Roman"/>
        <family val="1"/>
      </rPr>
      <t>Chroicocephalus genei</t>
    </r>
    <r>
      <rPr>
        <sz val="10"/>
        <color theme="1"/>
        <rFont val="Times New Roman"/>
        <family val="1"/>
      </rPr>
      <t xml:space="preserve">, grey-headed gull, </t>
    </r>
    <r>
      <rPr>
        <i/>
        <sz val="10"/>
        <color theme="1"/>
        <rFont val="Times New Roman"/>
        <family val="1"/>
      </rPr>
      <t>Chroicocephalus cirrocephalus</t>
    </r>
  </si>
  <si>
    <r>
      <t xml:space="preserve">Montagu's harrier, </t>
    </r>
    <r>
      <rPr>
        <i/>
        <sz val="10"/>
        <color theme="1"/>
        <rFont val="Times New Roman"/>
        <family val="1"/>
      </rPr>
      <t>Circus pygargus</t>
    </r>
  </si>
  <si>
    <r>
      <t xml:space="preserve">blacktip reef shark, </t>
    </r>
    <r>
      <rPr>
        <i/>
        <sz val="10"/>
        <color theme="1"/>
        <rFont val="Times New Roman"/>
        <family val="1"/>
      </rPr>
      <t>Carcharhinus</t>
    </r>
    <r>
      <rPr>
        <sz val="10"/>
        <color theme="1"/>
        <rFont val="Times New Roman"/>
        <family val="1"/>
      </rPr>
      <t xml:space="preserve"> </t>
    </r>
    <r>
      <rPr>
        <i/>
        <sz val="10"/>
        <color theme="1"/>
        <rFont val="Times New Roman"/>
        <family val="1"/>
      </rPr>
      <t>melanopterus</t>
    </r>
    <r>
      <rPr>
        <sz val="10"/>
        <color theme="1"/>
        <rFont val="Times New Roman"/>
        <family val="1"/>
      </rPr>
      <t xml:space="preserve">, pink whipray, </t>
    </r>
    <r>
      <rPr>
        <i/>
        <sz val="10"/>
        <color theme="1"/>
        <rFont val="Times New Roman"/>
        <family val="1"/>
      </rPr>
      <t>Himantura</t>
    </r>
    <r>
      <rPr>
        <sz val="10"/>
        <color theme="1"/>
        <rFont val="Times New Roman"/>
        <family val="1"/>
      </rPr>
      <t xml:space="preserve">
</t>
    </r>
    <r>
      <rPr>
        <i/>
        <sz val="10"/>
        <color theme="1"/>
        <rFont val="Times New Roman"/>
        <family val="1"/>
      </rPr>
      <t>fai</t>
    </r>
  </si>
  <si>
    <r>
      <t xml:space="preserve">Adélie penguin, </t>
    </r>
    <r>
      <rPr>
        <i/>
        <sz val="10"/>
        <color theme="1"/>
        <rFont val="Times New Roman"/>
        <family val="1"/>
      </rPr>
      <t>Pygoscelis adeliae</t>
    </r>
  </si>
  <si>
    <r>
      <t xml:space="preserve">Adélie penguin, </t>
    </r>
    <r>
      <rPr>
        <i/>
        <sz val="10"/>
        <color theme="1"/>
        <rFont val="Times New Roman"/>
        <family val="1"/>
      </rPr>
      <t>Pygoscelis adeliae</t>
    </r>
    <r>
      <rPr>
        <sz val="10"/>
        <color theme="1"/>
        <rFont val="Times New Roman"/>
        <family val="1"/>
      </rPr>
      <t xml:space="preserve">, chinstrap penguin, </t>
    </r>
    <r>
      <rPr>
        <i/>
        <sz val="10"/>
        <color theme="1"/>
        <rFont val="Times New Roman"/>
        <family val="1"/>
      </rPr>
      <t>Pygoscelis antarcticus</t>
    </r>
    <r>
      <rPr>
        <sz val="10"/>
        <color theme="1"/>
        <rFont val="Times New Roman"/>
        <family val="1"/>
      </rPr>
      <t xml:space="preserve">, southern giant petrel, </t>
    </r>
    <r>
      <rPr>
        <i/>
        <sz val="10"/>
        <color theme="1"/>
        <rFont val="Times New Roman"/>
        <family val="1"/>
      </rPr>
      <t>Macronectes</t>
    </r>
    <r>
      <rPr>
        <sz val="10"/>
        <color theme="1"/>
        <rFont val="Times New Roman"/>
        <family val="1"/>
      </rPr>
      <t xml:space="preserve"> </t>
    </r>
    <r>
      <rPr>
        <i/>
        <sz val="10"/>
        <color theme="1"/>
        <rFont val="Times New Roman"/>
        <family val="1"/>
      </rPr>
      <t>giganteus</t>
    </r>
    <r>
      <rPr>
        <sz val="10"/>
        <color theme="1"/>
        <rFont val="Times New Roman"/>
        <family val="1"/>
      </rPr>
      <t xml:space="preserve">, Antarctic shag, </t>
    </r>
    <r>
      <rPr>
        <i/>
        <sz val="10"/>
        <color theme="1"/>
        <rFont val="Times New Roman"/>
        <family val="1"/>
      </rPr>
      <t>Phalacrocorax</t>
    </r>
    <r>
      <rPr>
        <sz val="10"/>
        <color theme="1"/>
        <rFont val="Times New Roman"/>
        <family val="1"/>
      </rPr>
      <t xml:space="preserve"> </t>
    </r>
    <r>
      <rPr>
        <i/>
        <sz val="10"/>
        <color theme="1"/>
        <rFont val="Times New Roman"/>
        <family val="1"/>
      </rPr>
      <t>atriceps bransfieldensis</t>
    </r>
    <r>
      <rPr>
        <sz val="10"/>
        <color theme="1"/>
        <rFont val="Times New Roman"/>
        <family val="1"/>
      </rPr>
      <t xml:space="preserve">, southern elephant seal, </t>
    </r>
    <r>
      <rPr>
        <i/>
        <sz val="10"/>
        <color theme="1"/>
        <rFont val="Times New Roman"/>
        <family val="1"/>
      </rPr>
      <t>Mirounga leonina</t>
    </r>
    <r>
      <rPr>
        <sz val="10"/>
        <color theme="1"/>
        <rFont val="Times New Roman"/>
        <family val="1"/>
      </rPr>
      <t xml:space="preserve">, Weddell seal, </t>
    </r>
    <r>
      <rPr>
        <i/>
        <sz val="10"/>
        <color theme="1"/>
        <rFont val="Times New Roman"/>
        <family val="1"/>
      </rPr>
      <t>Leptonychotes weddellii</t>
    </r>
    <r>
      <rPr>
        <sz val="10"/>
        <color theme="1"/>
        <rFont val="Times New Roman"/>
        <family val="1"/>
      </rPr>
      <t>,</t>
    </r>
    <r>
      <rPr>
        <i/>
        <sz val="10"/>
        <color theme="1"/>
        <rFont val="Times New Roman"/>
        <family val="1"/>
      </rPr>
      <t xml:space="preserve"> </t>
    </r>
    <r>
      <rPr>
        <sz val="10"/>
        <color theme="1"/>
        <rFont val="Times New Roman"/>
        <family val="1"/>
      </rPr>
      <t xml:space="preserve">Antarctic fur seal, </t>
    </r>
    <r>
      <rPr>
        <i/>
        <sz val="10"/>
        <color theme="1"/>
        <rFont val="Times New Roman"/>
        <family val="1"/>
      </rPr>
      <t>Arctocephalus gazella</t>
    </r>
  </si>
  <si>
    <r>
      <t xml:space="preserve">Evaluation of UAS for photographic re-identification of bowhead whales, </t>
    </r>
    <r>
      <rPr>
        <i/>
        <sz val="10"/>
        <color theme="1"/>
        <rFont val="Times New Roman"/>
        <family val="1"/>
      </rPr>
      <t>Balaena mysticetus</t>
    </r>
  </si>
  <si>
    <r>
      <t xml:space="preserve">Antarctic fur seal, </t>
    </r>
    <r>
      <rPr>
        <i/>
        <sz val="10"/>
        <color theme="1"/>
        <rFont val="Times New Roman"/>
        <family val="1"/>
      </rPr>
      <t xml:space="preserve">Arctocephalus gazella, </t>
    </r>
    <r>
      <rPr>
        <sz val="10"/>
        <color theme="1"/>
        <rFont val="Times New Roman"/>
        <family val="1"/>
      </rPr>
      <t>penguin</t>
    </r>
  </si>
  <si>
    <r>
      <t xml:space="preserve">Antarctic fur seal, </t>
    </r>
    <r>
      <rPr>
        <i/>
        <sz val="10"/>
        <color theme="1"/>
        <rFont val="Times New Roman"/>
        <family val="1"/>
      </rPr>
      <t>Arctocephalus gazella</t>
    </r>
  </si>
  <si>
    <r>
      <t xml:space="preserve">chinstrap penguin, </t>
    </r>
    <r>
      <rPr>
        <i/>
        <sz val="10"/>
        <color theme="1"/>
        <rFont val="Times New Roman"/>
        <family val="1"/>
      </rPr>
      <t>Pygoscelis</t>
    </r>
    <r>
      <rPr>
        <sz val="10"/>
        <color theme="1"/>
        <rFont val="Times New Roman"/>
        <family val="1"/>
      </rPr>
      <t xml:space="preserve">
</t>
    </r>
    <r>
      <rPr>
        <i/>
        <sz val="10"/>
        <color theme="1"/>
        <rFont val="Times New Roman"/>
        <family val="1"/>
      </rPr>
      <t>antarcticus</t>
    </r>
    <r>
      <rPr>
        <sz val="10"/>
        <color theme="1"/>
        <rFont val="Times New Roman"/>
        <family val="1"/>
      </rPr>
      <t xml:space="preserve">, Antarctic fur seal, </t>
    </r>
    <r>
      <rPr>
        <i/>
        <sz val="10"/>
        <color theme="1"/>
        <rFont val="Times New Roman"/>
        <family val="1"/>
      </rPr>
      <t>Arctocephalus gazella</t>
    </r>
    <r>
      <rPr>
        <sz val="10"/>
        <color theme="1"/>
        <rFont val="Times New Roman"/>
        <family val="1"/>
      </rPr>
      <t xml:space="preserve">, leopard seal, </t>
    </r>
    <r>
      <rPr>
        <i/>
        <sz val="10"/>
        <color theme="1"/>
        <rFont val="Times New Roman"/>
        <family val="1"/>
      </rPr>
      <t>Hydrurga leptonyx</t>
    </r>
  </si>
  <si>
    <r>
      <t xml:space="preserve">Leopard seal, </t>
    </r>
    <r>
      <rPr>
        <i/>
        <sz val="10"/>
        <color theme="1"/>
        <rFont val="Times New Roman"/>
        <family val="1"/>
      </rPr>
      <t>Hydrurga leptonyx</t>
    </r>
  </si>
  <si>
    <r>
      <t xml:space="preserve">Cost-effective accurate estimates of adult chum salmon, </t>
    </r>
    <r>
      <rPr>
        <i/>
        <sz val="10"/>
        <color theme="1"/>
        <rFont val="Times New Roman"/>
        <family val="1"/>
      </rPr>
      <t>Oncorhynchus keta</t>
    </r>
    <r>
      <rPr>
        <sz val="10"/>
        <color theme="1"/>
        <rFont val="Times New Roman"/>
        <family val="1"/>
      </rPr>
      <t>, abundance in a Japanese river using a radio-controlled helicopter</t>
    </r>
  </si>
  <si>
    <r>
      <t xml:space="preserve">chum salmon, </t>
    </r>
    <r>
      <rPr>
        <i/>
        <sz val="10"/>
        <color theme="1"/>
        <rFont val="Times New Roman"/>
        <family val="1"/>
      </rPr>
      <t>Oncorhynchus keta</t>
    </r>
  </si>
  <si>
    <r>
      <t xml:space="preserve">Kudoa, H., Y. Koshinoa, A. Etoa, M. Ichimura, and M. Kaeriyamaa. 2012. Cost-effective accurate estimates of adult chum salmon, </t>
    </r>
    <r>
      <rPr>
        <i/>
        <sz val="10"/>
        <color theme="1"/>
        <rFont val="Times New Roman"/>
        <family val="1"/>
      </rPr>
      <t>Oncorhynchus keta</t>
    </r>
    <r>
      <rPr>
        <sz val="10"/>
        <color theme="1"/>
        <rFont val="Times New Roman"/>
        <family val="1"/>
      </rPr>
      <t>, abundance in a Japanese river using a radio-controlled helicopter. Fisheries Research 119-120: 94-98.</t>
    </r>
  </si>
  <si>
    <r>
      <t xml:space="preserve">hoary bat, </t>
    </r>
    <r>
      <rPr>
        <i/>
        <sz val="10"/>
        <color theme="1"/>
        <rFont val="Times New Roman"/>
        <family val="1"/>
      </rPr>
      <t>Lasiurus cinereus</t>
    </r>
    <r>
      <rPr>
        <sz val="10"/>
        <color theme="1"/>
        <rFont val="Times New Roman"/>
        <family val="1"/>
      </rPr>
      <t xml:space="preserve">, silver-haired bat, </t>
    </r>
    <r>
      <rPr>
        <i/>
        <sz val="10"/>
        <color theme="1"/>
        <rFont val="Times New Roman"/>
        <family val="1"/>
      </rPr>
      <t>Lasionycteris noctivagans</t>
    </r>
    <r>
      <rPr>
        <sz val="10"/>
        <color theme="1"/>
        <rFont val="Times New Roman"/>
        <family val="1"/>
      </rPr>
      <t xml:space="preserve">, big brown bat, </t>
    </r>
    <r>
      <rPr>
        <i/>
        <sz val="10"/>
        <color theme="1"/>
        <rFont val="Times New Roman"/>
        <family val="1"/>
      </rPr>
      <t>Eptesicus fuscus</t>
    </r>
    <r>
      <rPr>
        <sz val="10"/>
        <color theme="1"/>
        <rFont val="Times New Roman"/>
        <family val="1"/>
      </rPr>
      <t xml:space="preserve">, Eastern red bat, </t>
    </r>
    <r>
      <rPr>
        <i/>
        <sz val="10"/>
        <color theme="1"/>
        <rFont val="Times New Roman"/>
        <family val="1"/>
      </rPr>
      <t>Lasiurus borealis</t>
    </r>
    <r>
      <rPr>
        <sz val="10"/>
        <color theme="1"/>
        <rFont val="Times New Roman"/>
        <family val="1"/>
      </rPr>
      <t xml:space="preserve">, tri-colored bat, </t>
    </r>
    <r>
      <rPr>
        <i/>
        <sz val="10"/>
        <color theme="1"/>
        <rFont val="Times New Roman"/>
        <family val="1"/>
      </rPr>
      <t>Perimyotis subflavus</t>
    </r>
    <r>
      <rPr>
        <sz val="10"/>
        <color theme="1"/>
        <rFont val="Times New Roman"/>
        <family val="1"/>
      </rPr>
      <t xml:space="preserve">, little brown myotis, </t>
    </r>
    <r>
      <rPr>
        <i/>
        <sz val="10"/>
        <color theme="1"/>
        <rFont val="Times New Roman"/>
        <family val="1"/>
      </rPr>
      <t>Myotis lucifugus</t>
    </r>
    <r>
      <rPr>
        <sz val="10"/>
        <color theme="1"/>
        <rFont val="Times New Roman"/>
        <family val="1"/>
      </rPr>
      <t xml:space="preserve">, northern long-eared myotis, </t>
    </r>
    <r>
      <rPr>
        <i/>
        <sz val="10"/>
        <color theme="1"/>
        <rFont val="Times New Roman"/>
        <family val="1"/>
      </rPr>
      <t>Myotis septentrionalis</t>
    </r>
    <r>
      <rPr>
        <sz val="10"/>
        <color theme="1"/>
        <rFont val="Times New Roman"/>
        <family val="1"/>
      </rPr>
      <t xml:space="preserve">, eastern small-footed myotis, </t>
    </r>
    <r>
      <rPr>
        <i/>
        <sz val="10"/>
        <color theme="1"/>
        <rFont val="Times New Roman"/>
        <family val="1"/>
      </rPr>
      <t>Myotis leibii</t>
    </r>
  </si>
  <si>
    <r>
      <t>Behavioural impact assessment of unmanned aerial vehicles on Weddell seals (</t>
    </r>
    <r>
      <rPr>
        <i/>
        <sz val="10"/>
        <color theme="1"/>
        <rFont val="Times New Roman"/>
        <family val="1"/>
      </rPr>
      <t>Leptonychotes weddellii</t>
    </r>
    <r>
      <rPr>
        <sz val="10"/>
        <color theme="1"/>
        <rFont val="Times New Roman"/>
        <family val="1"/>
      </rPr>
      <t>)</t>
    </r>
  </si>
  <si>
    <r>
      <t xml:space="preserve">Weddell seal, </t>
    </r>
    <r>
      <rPr>
        <i/>
        <sz val="10"/>
        <color theme="1"/>
        <rFont val="Times New Roman"/>
        <family val="1"/>
      </rPr>
      <t>Leptonychotes weddellii</t>
    </r>
  </si>
  <si>
    <r>
      <t xml:space="preserve">western grebe, </t>
    </r>
    <r>
      <rPr>
        <i/>
        <sz val="10"/>
        <color theme="1"/>
        <rFont val="Times New Roman"/>
        <family val="1"/>
      </rPr>
      <t>Aechmophorus occidentalis</t>
    </r>
  </si>
  <si>
    <r>
      <t xml:space="preserve">Antillean manatee, </t>
    </r>
    <r>
      <rPr>
        <i/>
        <sz val="10"/>
        <color theme="1"/>
        <rFont val="Times New Roman"/>
        <family val="1"/>
      </rPr>
      <t>Trichechus manatus manatus</t>
    </r>
  </si>
  <si>
    <r>
      <t xml:space="preserve">wedge-tailed eagle, </t>
    </r>
    <r>
      <rPr>
        <i/>
        <sz val="10"/>
        <color theme="1"/>
        <rFont val="Times New Roman"/>
        <family val="1"/>
      </rPr>
      <t>Aquila audax</t>
    </r>
  </si>
  <si>
    <r>
      <t xml:space="preserve">red-cockaded woodpecker, </t>
    </r>
    <r>
      <rPr>
        <i/>
        <sz val="10"/>
        <color theme="1"/>
        <rFont val="Times New Roman"/>
        <family val="1"/>
      </rPr>
      <t>Dryobates borealis</t>
    </r>
  </si>
  <si>
    <r>
      <t xml:space="preserve">king penguin, </t>
    </r>
    <r>
      <rPr>
        <i/>
        <sz val="10"/>
        <color theme="1"/>
        <rFont val="Times New Roman"/>
        <family val="1"/>
      </rPr>
      <t>Aptenodytes patagonicus</t>
    </r>
    <r>
      <rPr>
        <sz val="10"/>
        <color theme="1"/>
        <rFont val="Times New Roman"/>
        <family val="1"/>
      </rPr>
      <t xml:space="preserve">, emperor penguin, </t>
    </r>
    <r>
      <rPr>
        <i/>
        <sz val="10"/>
        <color theme="1"/>
        <rFont val="Times New Roman"/>
        <family val="1"/>
      </rPr>
      <t>Aptenodytes forsteri</t>
    </r>
    <r>
      <rPr>
        <sz val="10"/>
        <color theme="1"/>
        <rFont val="Times New Roman"/>
        <family val="1"/>
      </rPr>
      <t xml:space="preserve">, southern elephant seal, </t>
    </r>
    <r>
      <rPr>
        <i/>
        <sz val="10"/>
        <color theme="1"/>
        <rFont val="Times New Roman"/>
        <family val="1"/>
      </rPr>
      <t>Mirounga leonina</t>
    </r>
  </si>
  <si>
    <r>
      <t xml:space="preserve">sperm whale, </t>
    </r>
    <r>
      <rPr>
        <i/>
        <sz val="10"/>
        <color theme="1"/>
        <rFont val="Times New Roman"/>
        <family val="1"/>
      </rPr>
      <t>Physeter microcephalus,</t>
    </r>
    <r>
      <rPr>
        <sz val="10"/>
        <color theme="1"/>
        <rFont val="Times New Roman"/>
        <family val="1"/>
      </rPr>
      <t xml:space="preserve"> tiger shark, </t>
    </r>
    <r>
      <rPr>
        <i/>
        <sz val="10"/>
        <color theme="1"/>
        <rFont val="Times New Roman"/>
        <family val="1"/>
      </rPr>
      <t>Galeocerdo cuvier</t>
    </r>
    <r>
      <rPr>
        <sz val="10"/>
        <color theme="1"/>
        <rFont val="Times New Roman"/>
        <family val="1"/>
      </rPr>
      <t xml:space="preserve">, bull shark, </t>
    </r>
    <r>
      <rPr>
        <i/>
        <sz val="10"/>
        <color theme="1"/>
        <rFont val="Times New Roman"/>
        <family val="1"/>
      </rPr>
      <t>Carcharhinus leucas</t>
    </r>
    <r>
      <rPr>
        <sz val="10"/>
        <color theme="1"/>
        <rFont val="Times New Roman"/>
        <family val="1"/>
      </rPr>
      <t xml:space="preserve">, tawny nurse shark, </t>
    </r>
    <r>
      <rPr>
        <i/>
        <sz val="10"/>
        <color theme="1"/>
        <rFont val="Times New Roman"/>
        <family val="1"/>
      </rPr>
      <t>Nebrius ferrugineus</t>
    </r>
  </si>
  <si>
    <r>
      <t xml:space="preserve">alpaca, </t>
    </r>
    <r>
      <rPr>
        <i/>
        <sz val="10"/>
        <color theme="1"/>
        <rFont val="Times New Roman"/>
        <family val="1"/>
      </rPr>
      <t>Vicugna pacos</t>
    </r>
    <r>
      <rPr>
        <sz val="10"/>
        <color theme="1"/>
        <rFont val="Times New Roman"/>
        <family val="1"/>
      </rPr>
      <t xml:space="preserve">, sika deer, </t>
    </r>
    <r>
      <rPr>
        <i/>
        <sz val="10"/>
        <color theme="1"/>
        <rFont val="Times New Roman"/>
        <family val="1"/>
      </rPr>
      <t>Cervus</t>
    </r>
    <r>
      <rPr>
        <sz val="10"/>
        <color theme="1"/>
        <rFont val="Times New Roman"/>
        <family val="1"/>
      </rPr>
      <t xml:space="preserve"> </t>
    </r>
    <r>
      <rPr>
        <i/>
        <sz val="10"/>
        <color theme="1"/>
        <rFont val="Times New Roman"/>
        <family val="1"/>
      </rPr>
      <t>nippon</t>
    </r>
    <r>
      <rPr>
        <sz val="10"/>
        <color theme="1"/>
        <rFont val="Times New Roman"/>
        <family val="1"/>
      </rPr>
      <t xml:space="preserve">, ostrich, </t>
    </r>
    <r>
      <rPr>
        <i/>
        <sz val="10"/>
        <color theme="1"/>
        <rFont val="Times New Roman"/>
        <family val="1"/>
      </rPr>
      <t>Struthio camelus</t>
    </r>
    <r>
      <rPr>
        <sz val="10"/>
        <color theme="1"/>
        <rFont val="Times New Roman"/>
        <family val="1"/>
      </rPr>
      <t xml:space="preserve">, camel, </t>
    </r>
    <r>
      <rPr>
        <i/>
        <sz val="10"/>
        <color theme="1"/>
        <rFont val="Times New Roman"/>
        <family val="1"/>
      </rPr>
      <t>Camelus bactrianus</t>
    </r>
  </si>
  <si>
    <r>
      <t xml:space="preserve">pink-footed goose, </t>
    </r>
    <r>
      <rPr>
        <i/>
        <sz val="10"/>
        <color theme="1"/>
        <rFont val="Times New Roman"/>
        <family val="1"/>
      </rPr>
      <t>Anser brachyrhynchus</t>
    </r>
    <r>
      <rPr>
        <sz val="10"/>
        <color theme="1"/>
        <rFont val="Times New Roman"/>
        <family val="1"/>
      </rPr>
      <t xml:space="preserve">, common ringed plover, </t>
    </r>
    <r>
      <rPr>
        <i/>
        <sz val="10"/>
        <color theme="1"/>
        <rFont val="Times New Roman"/>
        <family val="1"/>
      </rPr>
      <t>Charadrius hiaticula</t>
    </r>
    <r>
      <rPr>
        <sz val="10"/>
        <color theme="1"/>
        <rFont val="Times New Roman"/>
        <family val="1"/>
      </rPr>
      <t xml:space="preserve">, black-faced spoonbill, </t>
    </r>
    <r>
      <rPr>
        <i/>
        <sz val="10"/>
        <color theme="1"/>
        <rFont val="Times New Roman"/>
        <family val="1"/>
      </rPr>
      <t>Platalea minor</t>
    </r>
  </si>
  <si>
    <r>
      <t xml:space="preserve">domestic dog, </t>
    </r>
    <r>
      <rPr>
        <i/>
        <sz val="10"/>
        <color theme="1"/>
        <rFont val="Times New Roman"/>
        <family val="1"/>
      </rPr>
      <t>Canis familiaris</t>
    </r>
  </si>
  <si>
    <r>
      <t xml:space="preserve">common tern, </t>
    </r>
    <r>
      <rPr>
        <i/>
        <sz val="10"/>
        <color theme="1"/>
        <rFont val="Times New Roman"/>
        <family val="1"/>
      </rPr>
      <t>Sterna hirundo</t>
    </r>
    <r>
      <rPr>
        <sz val="10"/>
        <color theme="1"/>
        <rFont val="Times New Roman"/>
        <family val="1"/>
      </rPr>
      <t xml:space="preserve">, sandwich tern, </t>
    </r>
    <r>
      <rPr>
        <i/>
        <sz val="10"/>
        <color theme="1"/>
        <rFont val="Times New Roman"/>
        <family val="1"/>
      </rPr>
      <t>Sterna</t>
    </r>
    <r>
      <rPr>
        <sz val="10"/>
        <color theme="1"/>
        <rFont val="Times New Roman"/>
        <family val="1"/>
      </rPr>
      <t xml:space="preserve"> </t>
    </r>
    <r>
      <rPr>
        <i/>
        <sz val="10"/>
        <color theme="1"/>
        <rFont val="Times New Roman"/>
        <family val="1"/>
      </rPr>
      <t>sandvicensis</t>
    </r>
    <r>
      <rPr>
        <sz val="10"/>
        <color theme="1"/>
        <rFont val="Times New Roman"/>
        <family val="1"/>
      </rPr>
      <t xml:space="preserve">, Arctic tern,  </t>
    </r>
    <r>
      <rPr>
        <i/>
        <sz val="10"/>
        <color theme="1"/>
        <rFont val="Times New Roman"/>
        <family val="1"/>
      </rPr>
      <t>Sterna paradisaea</t>
    </r>
  </si>
  <si>
    <r>
      <t>black-faced spoonbill,</t>
    </r>
    <r>
      <rPr>
        <i/>
        <sz val="10"/>
        <color theme="1"/>
        <rFont val="Times New Roman"/>
        <family val="1"/>
      </rPr>
      <t xml:space="preserve"> Platalea minor</t>
    </r>
  </si>
  <si>
    <r>
      <t>Przewalski’s Horses (</t>
    </r>
    <r>
      <rPr>
        <i/>
        <sz val="10"/>
        <color theme="1"/>
        <rFont val="Times New Roman"/>
        <family val="1"/>
      </rPr>
      <t>Equus ferus przewalskii</t>
    </r>
    <r>
      <rPr>
        <sz val="10"/>
        <color theme="1"/>
        <rFont val="Times New Roman"/>
        <family val="1"/>
      </rPr>
      <t>) Responses to Unmanned Aerial Vehicles Flights under Semireserve Conditions: Conservation Implication</t>
    </r>
  </si>
  <si>
    <r>
      <t xml:space="preserve">Przewalski’s Horse, </t>
    </r>
    <r>
      <rPr>
        <i/>
        <sz val="10"/>
        <color theme="1"/>
        <rFont val="Times New Roman"/>
        <family val="1"/>
      </rPr>
      <t>Equus ferus przewalskii</t>
    </r>
  </si>
  <si>
    <r>
      <t>Lu, V., F. Xu, and M.A. Turghan. 2021. Przewalski’s Horses (</t>
    </r>
    <r>
      <rPr>
        <i/>
        <sz val="10"/>
        <color theme="1"/>
        <rFont val="Times New Roman"/>
        <family val="1"/>
      </rPr>
      <t>Equus ferus przewalskii</t>
    </r>
    <r>
      <rPr>
        <sz val="10"/>
        <color theme="1"/>
        <rFont val="Times New Roman"/>
        <family val="1"/>
      </rPr>
      <t>) Responses to Unmanned Aerial Vehicles Flights under Semireserve Conditions: Conservation Implication. International Journal of Zoology https://doi.org/10.1155/2021/6687505.</t>
    </r>
  </si>
  <si>
    <r>
      <t xml:space="preserve">Unmanned aerial vehicle, and GIS tools, to monitor the reproduction of the flamingo </t>
    </r>
    <r>
      <rPr>
        <i/>
        <sz val="10"/>
        <color theme="1"/>
        <rFont val="Times New Roman"/>
        <family val="1"/>
      </rPr>
      <t>Phoenicopterus chilensis</t>
    </r>
    <r>
      <rPr>
        <sz val="10"/>
        <color theme="1"/>
        <rFont val="Times New Roman"/>
        <family val="1"/>
      </rPr>
      <t xml:space="preserve"> (Aves: Phoenicopteridae)</t>
    </r>
  </si>
  <si>
    <r>
      <t xml:space="preserve">Chilean flamingo, </t>
    </r>
    <r>
      <rPr>
        <i/>
        <sz val="10"/>
        <color theme="1"/>
        <rFont val="Times New Roman"/>
        <family val="1"/>
      </rPr>
      <t>Phoenicopterus chilensis</t>
    </r>
  </si>
  <si>
    <r>
      <t xml:space="preserve">Luque-Fernández, C.R., K. Caballero, G.A. Pauca, L. Villegas, I. Alcelay, and J. Machaca. 2021. Unmanned aerial vehicle, and GIS tools, to monitor the reproduction of the flamingo </t>
    </r>
    <r>
      <rPr>
        <i/>
        <sz val="10"/>
        <color theme="1"/>
        <rFont val="Times New Roman"/>
        <family val="1"/>
      </rPr>
      <t>Phoenicopterus chilensis</t>
    </r>
    <r>
      <rPr>
        <sz val="10"/>
        <color theme="1"/>
        <rFont val="Times New Roman"/>
        <family val="1"/>
      </rPr>
      <t xml:space="preserve"> (Aves: Phoenicopteridae). Revista de Biología Tropical 69:xx-xx.  https://doi.org/10.15517/RBT.V69I2.45794.</t>
    </r>
  </si>
  <si>
    <r>
      <t xml:space="preserve">straw-necked ibis, </t>
    </r>
    <r>
      <rPr>
        <i/>
        <sz val="10"/>
        <color theme="1"/>
        <rFont val="Times New Roman"/>
        <family val="1"/>
      </rPr>
      <t>Threskiornis spinicollis</t>
    </r>
    <r>
      <rPr>
        <sz val="10"/>
        <color theme="1"/>
        <rFont val="Times New Roman"/>
        <family val="1"/>
      </rPr>
      <t xml:space="preserve">, Australian white ibis, </t>
    </r>
    <r>
      <rPr>
        <i/>
        <sz val="10"/>
        <color theme="1"/>
        <rFont val="Times New Roman"/>
        <family val="1"/>
      </rPr>
      <t>Threskiornis</t>
    </r>
    <r>
      <rPr>
        <sz val="10"/>
        <color theme="1"/>
        <rFont val="Times New Roman"/>
        <family val="1"/>
      </rPr>
      <t xml:space="preserve"> </t>
    </r>
    <r>
      <rPr>
        <i/>
        <sz val="10"/>
        <color theme="1"/>
        <rFont val="Times New Roman"/>
        <family val="1"/>
      </rPr>
      <t>moluccus</t>
    </r>
    <r>
      <rPr>
        <sz val="10"/>
        <color theme="1"/>
        <rFont val="Times New Roman"/>
        <family val="1"/>
      </rPr>
      <t xml:space="preserve">, glossy ibis, </t>
    </r>
    <r>
      <rPr>
        <i/>
        <sz val="10"/>
        <color theme="1"/>
        <rFont val="Times New Roman"/>
        <family val="1"/>
      </rPr>
      <t>Plegadis falcinellus</t>
    </r>
  </si>
  <si>
    <r>
      <t xml:space="preserve">straw‐necked ibis, </t>
    </r>
    <r>
      <rPr>
        <i/>
        <sz val="10"/>
        <color theme="1"/>
        <rFont val="Times New Roman"/>
        <family val="1"/>
      </rPr>
      <t>Threskiornis spinicollis</t>
    </r>
  </si>
  <si>
    <r>
      <t xml:space="preserve">Madden, M., T. Jordan, S. Bernardes, C. Goetcheus, K. Olson, and D. Cotton. 2019. Small Unmanned Aerial Systems (sUAS) and Structure from Motion for Identifying, Documenting, and Monitoring Cultural and Natural Resources. Pages 179-209 </t>
    </r>
    <r>
      <rPr>
        <i/>
        <sz val="10"/>
        <color theme="1"/>
        <rFont val="Times New Roman"/>
        <family val="1"/>
      </rPr>
      <t>in</t>
    </r>
    <r>
      <rPr>
        <sz val="10"/>
        <color theme="1"/>
        <rFont val="Times New Roman"/>
        <family val="1"/>
      </rPr>
      <t xml:space="preserve"> J.B. Sharma, ed. Applications of Small Unmanned Aircraft Systems: Best Practices and Case Studies. CRC Press, Boca Raton, FL.</t>
    </r>
  </si>
  <si>
    <r>
      <t xml:space="preserve">Evaluation of Small Unmanned Aerial Systems as a Census Tool for Aleutian Tern </t>
    </r>
    <r>
      <rPr>
        <i/>
        <sz val="10"/>
        <color theme="1"/>
        <rFont val="Times New Roman"/>
        <family val="1"/>
      </rPr>
      <t>Onychoprion</t>
    </r>
    <r>
      <rPr>
        <sz val="10"/>
        <color theme="1"/>
        <rFont val="Times New Roman"/>
        <family val="1"/>
      </rPr>
      <t xml:space="preserve"> </t>
    </r>
    <r>
      <rPr>
        <i/>
        <sz val="10"/>
        <color theme="1"/>
        <rFont val="Times New Roman"/>
        <family val="1"/>
      </rPr>
      <t>aleuticus</t>
    </r>
    <r>
      <rPr>
        <sz val="10"/>
        <color theme="1"/>
        <rFont val="Times New Roman"/>
        <family val="1"/>
      </rPr>
      <t xml:space="preserve"> Colonies</t>
    </r>
  </si>
  <si>
    <r>
      <t xml:space="preserve">Aleutian tern, </t>
    </r>
    <r>
      <rPr>
        <i/>
        <sz val="10"/>
        <color theme="1"/>
        <rFont val="Times New Roman"/>
        <family val="1"/>
      </rPr>
      <t>Onychoprion aleuticus</t>
    </r>
  </si>
  <si>
    <r>
      <t xml:space="preserve">Magness, D.R., T. Eskelin, M. Laker, and H.M. Renner. 2019. Evaluation of Small Unmanned Aerial Systems as a Census Tool for Aleutian Tern </t>
    </r>
    <r>
      <rPr>
        <i/>
        <sz val="10"/>
        <color theme="1"/>
        <rFont val="Times New Roman"/>
        <family val="1"/>
      </rPr>
      <t>Onychoprion</t>
    </r>
    <r>
      <rPr>
        <sz val="10"/>
        <color theme="1"/>
        <rFont val="Times New Roman"/>
        <family val="1"/>
      </rPr>
      <t xml:space="preserve"> </t>
    </r>
    <r>
      <rPr>
        <i/>
        <sz val="10"/>
        <color theme="1"/>
        <rFont val="Times New Roman"/>
        <family val="1"/>
      </rPr>
      <t>aleuticus</t>
    </r>
    <r>
      <rPr>
        <sz val="10"/>
        <color theme="1"/>
        <rFont val="Times New Roman"/>
        <family val="1"/>
      </rPr>
      <t xml:space="preserve"> Colonies. Marine Ornithology 47: 11-16.</t>
    </r>
  </si>
  <si>
    <r>
      <t xml:space="preserve">Maire, F., L. Mejias, A. Hodgson, and G. Duclos. 2013. Detection of Dugongs from Unmanned Aerial Vehicles. Pages 2750-2756 </t>
    </r>
    <r>
      <rPr>
        <i/>
        <sz val="10"/>
        <color theme="1"/>
        <rFont val="Times New Roman"/>
        <family val="1"/>
      </rPr>
      <t>in</t>
    </r>
    <r>
      <rPr>
        <sz val="10"/>
        <color theme="1"/>
        <rFont val="Times New Roman"/>
        <family val="1"/>
      </rPr>
      <t xml:space="preserve"> Proceedings of the 2013 IEEE/RSJ International Conference on Intelligent Robots and Systems (IROS) November 3-7, 2013, Tokyo, Japan.</t>
    </r>
  </si>
  <si>
    <r>
      <t>Long-term Declines in the Size of Northern Fulmar (</t>
    </r>
    <r>
      <rPr>
        <i/>
        <sz val="10"/>
        <color theme="1"/>
        <rFont val="Times New Roman"/>
        <family val="1"/>
      </rPr>
      <t>Fulmarus glacialis</t>
    </r>
    <r>
      <rPr>
        <sz val="10"/>
        <color theme="1"/>
        <rFont val="Times New Roman"/>
        <family val="1"/>
      </rPr>
      <t>) Colonies on Eastern Baffin Island, Canada</t>
    </r>
  </si>
  <si>
    <r>
      <t xml:space="preserve">northern fulmar, </t>
    </r>
    <r>
      <rPr>
        <i/>
        <sz val="10"/>
        <color theme="1"/>
        <rFont val="Times New Roman"/>
        <family val="1"/>
      </rPr>
      <t>Fulmarus glacialis</t>
    </r>
  </si>
  <si>
    <r>
      <t>Mallory, M.L., C.J. Dey, J. McIntyre, I. Pratte, C.L. Mallory, C.M. Francis, A.L. Black, C. Geoffroy, R. Dickson, and J.F. Provencher. 2020. Long-term Declines in the Size of Northern Fulmar (</t>
    </r>
    <r>
      <rPr>
        <i/>
        <sz val="10"/>
        <color theme="1"/>
        <rFont val="Times New Roman"/>
        <family val="1"/>
      </rPr>
      <t>Fulmarus glacialis</t>
    </r>
    <r>
      <rPr>
        <sz val="10"/>
        <color theme="1"/>
        <rFont val="Times New Roman"/>
        <family val="1"/>
      </rPr>
      <t>) Colonies on Eastern Baffin Island, Canada. Arctic https://doi.org/10.14430/arctic70290.</t>
    </r>
  </si>
  <si>
    <r>
      <t xml:space="preserve">A New Method of Counting </t>
    </r>
    <r>
      <rPr>
        <i/>
        <sz val="10"/>
        <color theme="1"/>
        <rFont val="Times New Roman"/>
        <family val="1"/>
      </rPr>
      <t>Phoca vitulina</t>
    </r>
    <r>
      <rPr>
        <sz val="10"/>
        <color theme="1"/>
        <rFont val="Times New Roman"/>
        <family val="1"/>
      </rPr>
      <t xml:space="preserve"> ssp. </t>
    </r>
    <r>
      <rPr>
        <i/>
        <sz val="10"/>
        <color theme="1"/>
        <rFont val="Times New Roman"/>
        <family val="1"/>
      </rPr>
      <t>stejnegeri</t>
    </r>
    <r>
      <rPr>
        <sz val="10"/>
        <color theme="1"/>
        <rFont val="Times New Roman"/>
        <family val="1"/>
      </rPr>
      <t xml:space="preserve"> (Phocidae, Carnivora) on the Commander Islands (Russia)</t>
    </r>
  </si>
  <si>
    <r>
      <t xml:space="preserve">Kuril seal, </t>
    </r>
    <r>
      <rPr>
        <i/>
        <sz val="10"/>
        <color theme="1"/>
        <rFont val="Times New Roman"/>
        <family val="1"/>
      </rPr>
      <t>Phoca vitulina</t>
    </r>
    <r>
      <rPr>
        <sz val="10"/>
        <color theme="1"/>
        <rFont val="Times New Roman"/>
        <family val="1"/>
      </rPr>
      <t xml:space="preserve"> ssp. </t>
    </r>
    <r>
      <rPr>
        <i/>
        <sz val="10"/>
        <color theme="1"/>
        <rFont val="Times New Roman"/>
        <family val="1"/>
      </rPr>
      <t>stejnegeri</t>
    </r>
  </si>
  <si>
    <r>
      <t xml:space="preserve">Mamaev, E.G. 2018. A New Method of Counting </t>
    </r>
    <r>
      <rPr>
        <i/>
        <sz val="10"/>
        <color theme="1"/>
        <rFont val="Times New Roman"/>
        <family val="1"/>
      </rPr>
      <t>Phoca vitulina</t>
    </r>
    <r>
      <rPr>
        <sz val="10"/>
        <color theme="1"/>
        <rFont val="Times New Roman"/>
        <family val="1"/>
      </rPr>
      <t xml:space="preserve"> ssp. </t>
    </r>
    <r>
      <rPr>
        <i/>
        <sz val="10"/>
        <color theme="1"/>
        <rFont val="Times New Roman"/>
        <family val="1"/>
      </rPr>
      <t>stejnegeri</t>
    </r>
    <r>
      <rPr>
        <sz val="10"/>
        <color theme="1"/>
        <rFont val="Times New Roman"/>
        <family val="1"/>
      </rPr>
      <t xml:space="preserve"> (Phocidae, Carnivora) on the Commander Islands (Russia). Nature Conservation Research 3(4): 44–58.</t>
    </r>
  </si>
  <si>
    <r>
      <t xml:space="preserve">least tern, </t>
    </r>
    <r>
      <rPr>
        <i/>
        <sz val="10"/>
        <color theme="1"/>
        <rFont val="Times New Roman"/>
        <family val="1"/>
      </rPr>
      <t>Sternula antillarum</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black skimmer, </t>
    </r>
    <r>
      <rPr>
        <i/>
        <sz val="10"/>
        <color theme="1"/>
        <rFont val="Times New Roman"/>
        <family val="1"/>
      </rPr>
      <t>Rynchops niger</t>
    </r>
    <r>
      <rPr>
        <sz val="10"/>
        <color theme="1"/>
        <rFont val="Times New Roman"/>
        <family val="1"/>
      </rPr>
      <t xml:space="preserve">, American oystercatcher, </t>
    </r>
    <r>
      <rPr>
        <i/>
        <sz val="10"/>
        <color theme="1"/>
        <rFont val="Times New Roman"/>
        <family val="1"/>
      </rPr>
      <t xml:space="preserve">Haematopus palliatus </t>
    </r>
  </si>
  <si>
    <r>
      <t xml:space="preserve">laughing gull, </t>
    </r>
    <r>
      <rPr>
        <i/>
        <sz val="10"/>
        <color theme="1"/>
        <rFont val="Times New Roman"/>
        <family val="1"/>
      </rPr>
      <t>Leucophaeus atricilla</t>
    </r>
  </si>
  <si>
    <r>
      <t xml:space="preserve">grey-headed flying-fox, </t>
    </r>
    <r>
      <rPr>
        <i/>
        <sz val="10"/>
        <color theme="1"/>
        <rFont val="Times New Roman"/>
        <family val="1"/>
      </rPr>
      <t>Pteropus</t>
    </r>
    <r>
      <rPr>
        <sz val="10"/>
        <color theme="1"/>
        <rFont val="Times New Roman"/>
        <family val="1"/>
      </rPr>
      <t xml:space="preserve"> </t>
    </r>
    <r>
      <rPr>
        <i/>
        <sz val="10"/>
        <color theme="1"/>
        <rFont val="Times New Roman"/>
        <family val="1"/>
      </rPr>
      <t>poliocephalus</t>
    </r>
    <r>
      <rPr>
        <sz val="10"/>
        <color theme="1"/>
        <rFont val="Times New Roman"/>
        <family val="1"/>
      </rPr>
      <t xml:space="preserve">, spectacled flying-fox, </t>
    </r>
    <r>
      <rPr>
        <i/>
        <sz val="10"/>
        <color theme="1"/>
        <rFont val="Times New Roman"/>
        <family val="1"/>
      </rPr>
      <t>Pteropus conspicillatus</t>
    </r>
  </si>
  <si>
    <r>
      <t xml:space="preserve">Tristan albatross, </t>
    </r>
    <r>
      <rPr>
        <i/>
        <sz val="10"/>
        <color theme="1"/>
        <rFont val="Times New Roman"/>
        <family val="1"/>
      </rPr>
      <t>Diomedea dabbenena</t>
    </r>
    <r>
      <rPr>
        <sz val="10"/>
        <color theme="1"/>
        <rFont val="Times New Roman"/>
        <family val="1"/>
      </rPr>
      <t xml:space="preserve">, brown skua, </t>
    </r>
    <r>
      <rPr>
        <i/>
        <sz val="10"/>
        <color theme="1"/>
        <rFont val="Times New Roman"/>
        <family val="1"/>
      </rPr>
      <t>Stercorarius antarcticus</t>
    </r>
    <r>
      <rPr>
        <sz val="10"/>
        <color theme="1"/>
        <rFont val="Times New Roman"/>
        <family val="1"/>
      </rPr>
      <t xml:space="preserve">, Atlantic yellow-nosed albatross, </t>
    </r>
    <r>
      <rPr>
        <i/>
        <sz val="10"/>
        <color theme="1"/>
        <rFont val="Times New Roman"/>
        <family val="1"/>
      </rPr>
      <t>Thalassarche chlororhynchos</t>
    </r>
    <r>
      <rPr>
        <sz val="10"/>
        <color theme="1"/>
        <rFont val="Times New Roman"/>
        <family val="1"/>
      </rPr>
      <t xml:space="preserve">, sooty albatross, </t>
    </r>
    <r>
      <rPr>
        <i/>
        <sz val="10"/>
        <color theme="1"/>
        <rFont val="Times New Roman"/>
        <family val="1"/>
      </rPr>
      <t>Phoebetria fusca</t>
    </r>
  </si>
  <si>
    <r>
      <t xml:space="preserve">peregrine falcon, </t>
    </r>
    <r>
      <rPr>
        <i/>
        <sz val="10"/>
        <color theme="1"/>
        <rFont val="Times New Roman"/>
        <family val="1"/>
      </rPr>
      <t>Falco peregrinus</t>
    </r>
    <r>
      <rPr>
        <sz val="10"/>
        <color theme="1"/>
        <rFont val="Times New Roman"/>
        <family val="1"/>
      </rPr>
      <t xml:space="preserve">, silver gull, </t>
    </r>
    <r>
      <rPr>
        <i/>
        <sz val="10"/>
        <color theme="1"/>
        <rFont val="Times New Roman"/>
        <family val="1"/>
      </rPr>
      <t>Chroicocephalus novaehollandiae</t>
    </r>
    <r>
      <rPr>
        <sz val="10"/>
        <color theme="1"/>
        <rFont val="Times New Roman"/>
        <family val="1"/>
      </rPr>
      <t xml:space="preserve">, Australian fur seal, </t>
    </r>
    <r>
      <rPr>
        <i/>
        <sz val="10"/>
        <color theme="1"/>
        <rFont val="Times New Roman"/>
        <family val="1"/>
      </rPr>
      <t>Arctocephalus pusillus doriferus</t>
    </r>
  </si>
  <si>
    <r>
      <t xml:space="preserve">moose, </t>
    </r>
    <r>
      <rPr>
        <i/>
        <sz val="10"/>
        <color theme="1"/>
        <rFont val="Times New Roman"/>
        <family val="1"/>
      </rPr>
      <t>Alces alces</t>
    </r>
    <r>
      <rPr>
        <sz val="10"/>
        <color theme="1"/>
        <rFont val="Times New Roman"/>
        <family val="1"/>
      </rPr>
      <t xml:space="preserve">, white-tailed deer, </t>
    </r>
    <r>
      <rPr>
        <i/>
        <sz val="10"/>
        <color theme="1"/>
        <rFont val="Times New Roman"/>
        <family val="1"/>
      </rPr>
      <t>Odocoileus virginianus</t>
    </r>
  </si>
  <si>
    <r>
      <t xml:space="preserve">white-tailed deer, </t>
    </r>
    <r>
      <rPr>
        <i/>
        <sz val="10"/>
        <color theme="1"/>
        <rFont val="Times New Roman"/>
        <family val="1"/>
      </rPr>
      <t>Odocoileus virginianus</t>
    </r>
  </si>
  <si>
    <r>
      <t xml:space="preserve">great dusky swift, </t>
    </r>
    <r>
      <rPr>
        <i/>
        <sz val="10"/>
        <color theme="1"/>
        <rFont val="Times New Roman"/>
        <family val="1"/>
      </rPr>
      <t>Cypseloides</t>
    </r>
    <r>
      <rPr>
        <sz val="10"/>
        <color theme="1"/>
        <rFont val="Times New Roman"/>
        <family val="1"/>
      </rPr>
      <t xml:space="preserve"> </t>
    </r>
    <r>
      <rPr>
        <i/>
        <sz val="10"/>
        <color theme="1"/>
        <rFont val="Times New Roman"/>
        <family val="1"/>
      </rPr>
      <t>senex</t>
    </r>
    <r>
      <rPr>
        <sz val="10"/>
        <color theme="1"/>
        <rFont val="Times New Roman"/>
        <family val="1"/>
      </rPr>
      <t xml:space="preserve">,  white-collared swift, </t>
    </r>
    <r>
      <rPr>
        <i/>
        <sz val="10"/>
        <color theme="1"/>
        <rFont val="Times New Roman"/>
        <family val="1"/>
      </rPr>
      <t>Streptoprocne</t>
    </r>
    <r>
      <rPr>
        <sz val="10"/>
        <color theme="1"/>
        <rFont val="Times New Roman"/>
        <family val="1"/>
      </rPr>
      <t xml:space="preserve"> </t>
    </r>
    <r>
      <rPr>
        <i/>
        <sz val="10"/>
        <color theme="1"/>
        <rFont val="Times New Roman"/>
        <family val="1"/>
      </rPr>
      <t>zonaris</t>
    </r>
    <r>
      <rPr>
        <sz val="10"/>
        <color theme="1"/>
        <rFont val="Times New Roman"/>
        <family val="1"/>
      </rPr>
      <t xml:space="preserve"> </t>
    </r>
  </si>
  <si>
    <r>
      <t>Use of unmanned aerial system to assess wildlife (</t>
    </r>
    <r>
      <rPr>
        <i/>
        <sz val="10"/>
        <color theme="1"/>
        <rFont val="Times New Roman"/>
        <family val="1"/>
      </rPr>
      <t>Sus scrofa</t>
    </r>
    <r>
      <rPr>
        <sz val="10"/>
        <color theme="1"/>
        <rFont val="Times New Roman"/>
        <family val="1"/>
      </rPr>
      <t>) damage to crops (</t>
    </r>
    <r>
      <rPr>
        <i/>
        <sz val="10"/>
        <color theme="1"/>
        <rFont val="Times New Roman"/>
        <family val="1"/>
      </rPr>
      <t>Zea mays</t>
    </r>
    <r>
      <rPr>
        <sz val="10"/>
        <color theme="1"/>
        <rFont val="Times New Roman"/>
        <family val="1"/>
      </rPr>
      <t>)</t>
    </r>
  </si>
  <si>
    <r>
      <t xml:space="preserve">Bornean orangutan, </t>
    </r>
    <r>
      <rPr>
        <i/>
        <sz val="10"/>
        <color theme="1"/>
        <rFont val="Times New Roman"/>
        <family val="1"/>
      </rPr>
      <t>Pongo pygmaeus morio</t>
    </r>
  </si>
  <si>
    <r>
      <t xml:space="preserve">ribbon seal, </t>
    </r>
    <r>
      <rPr>
        <i/>
        <sz val="10"/>
        <color theme="1"/>
        <rFont val="Times New Roman"/>
        <family val="1"/>
      </rPr>
      <t>Histriophoca fasciata</t>
    </r>
    <r>
      <rPr>
        <sz val="10"/>
        <color theme="1"/>
        <rFont val="Times New Roman"/>
        <family val="1"/>
      </rPr>
      <t xml:space="preserve">, spotted seal, </t>
    </r>
    <r>
      <rPr>
        <i/>
        <sz val="10"/>
        <color theme="1"/>
        <rFont val="Times New Roman"/>
        <family val="1"/>
      </rPr>
      <t>Phoca largha</t>
    </r>
  </si>
  <si>
    <r>
      <t xml:space="preserve">red deer, </t>
    </r>
    <r>
      <rPr>
        <i/>
        <sz val="10"/>
        <color theme="1"/>
        <rFont val="Times New Roman"/>
        <family val="1"/>
      </rPr>
      <t>Cervus elaphus</t>
    </r>
  </si>
  <si>
    <r>
      <t>The potential of using Unmanned Aerial Vehicles (UAVs) for precision pest control of possums (</t>
    </r>
    <r>
      <rPr>
        <i/>
        <sz val="10"/>
        <color theme="1"/>
        <rFont val="Times New Roman"/>
        <family val="1"/>
      </rPr>
      <t>Trichosurus vulpecula</t>
    </r>
    <r>
      <rPr>
        <sz val="10"/>
        <color theme="1"/>
        <rFont val="Times New Roman"/>
        <family val="1"/>
      </rPr>
      <t>)</t>
    </r>
  </si>
  <si>
    <r>
      <t xml:space="preserve">common brushtail possum, </t>
    </r>
    <r>
      <rPr>
        <i/>
        <sz val="10"/>
        <color theme="1"/>
        <rFont val="Times New Roman"/>
        <family val="1"/>
      </rPr>
      <t>Trichosurus vulpecula</t>
    </r>
  </si>
  <si>
    <r>
      <t xml:space="preserve">cattle, </t>
    </r>
    <r>
      <rPr>
        <i/>
        <sz val="10"/>
        <color theme="1"/>
        <rFont val="Times New Roman"/>
        <family val="1"/>
      </rPr>
      <t xml:space="preserve">Bos taurus, </t>
    </r>
    <r>
      <rPr>
        <sz val="10"/>
        <color theme="1"/>
        <rFont val="Times New Roman"/>
        <family val="1"/>
      </rPr>
      <t xml:space="preserve">black rhinoceros, </t>
    </r>
    <r>
      <rPr>
        <i/>
        <sz val="10"/>
        <color theme="1"/>
        <rFont val="Times New Roman"/>
        <family val="1"/>
      </rPr>
      <t>Diceros bicornis</t>
    </r>
    <r>
      <rPr>
        <sz val="10"/>
        <color theme="1"/>
        <rFont val="Times New Roman"/>
        <family val="1"/>
      </rPr>
      <t xml:space="preserve">, white rhinoceros, </t>
    </r>
    <r>
      <rPr>
        <i/>
        <sz val="10"/>
        <color theme="1"/>
        <rFont val="Times New Roman"/>
        <family val="1"/>
      </rPr>
      <t>Ceratotherium simum</t>
    </r>
  </si>
  <si>
    <r>
      <t xml:space="preserve">black rhinoceros, </t>
    </r>
    <r>
      <rPr>
        <i/>
        <sz val="10"/>
        <color theme="1"/>
        <rFont val="Times New Roman"/>
        <family val="1"/>
      </rPr>
      <t>Diceros bicornis</t>
    </r>
    <r>
      <rPr>
        <sz val="10"/>
        <color theme="1"/>
        <rFont val="Times New Roman"/>
        <family val="1"/>
      </rPr>
      <t xml:space="preserve">, white rhinoceros, </t>
    </r>
    <r>
      <rPr>
        <i/>
        <sz val="10"/>
        <color theme="1"/>
        <rFont val="Times New Roman"/>
        <family val="1"/>
      </rPr>
      <t>Ceratotherium simum</t>
    </r>
  </si>
  <si>
    <r>
      <t>Aerial VHF tracking of wildlife using an unmanned aerial vehicle (UAV): comparing efﬁciency of yellow-eyed penguin (</t>
    </r>
    <r>
      <rPr>
        <i/>
        <sz val="10"/>
        <color theme="1"/>
        <rFont val="Times New Roman"/>
        <family val="1"/>
      </rPr>
      <t>Megadyptes antipodes</t>
    </r>
    <r>
      <rPr>
        <sz val="10"/>
        <color theme="1"/>
        <rFont val="Times New Roman"/>
        <family val="1"/>
      </rPr>
      <t xml:space="preserve">) nest location methods
</t>
    </r>
  </si>
  <si>
    <r>
      <t xml:space="preserve">yellow-eyed penguin, </t>
    </r>
    <r>
      <rPr>
        <i/>
        <sz val="10"/>
        <color theme="1"/>
        <rFont val="Times New Roman"/>
        <family val="1"/>
      </rPr>
      <t>Megadyptes antipodes</t>
    </r>
  </si>
  <si>
    <r>
      <t xml:space="preserve">Mullerova, J. 2019. UAS for Nature Conservation - Monitoring Invasive Species. Pages 157-178 </t>
    </r>
    <r>
      <rPr>
        <i/>
        <sz val="10"/>
        <color theme="1"/>
        <rFont val="Times New Roman"/>
        <family val="1"/>
      </rPr>
      <t>in</t>
    </r>
    <r>
      <rPr>
        <sz val="10"/>
        <color theme="1"/>
        <rFont val="Times New Roman"/>
        <family val="1"/>
      </rPr>
      <t xml:space="preserve"> J.B. Sharma, ed. Applications of Small Unmanned Aircraft Systems: Best Practices and Case Studies. CRC Press, Boca Raton, FL.</t>
    </r>
  </si>
  <si>
    <r>
      <t xml:space="preserve">black locust, </t>
    </r>
    <r>
      <rPr>
        <i/>
        <sz val="10"/>
        <color theme="1"/>
        <rFont val="Times New Roman"/>
        <family val="1"/>
      </rPr>
      <t>Robinia pseudoaccacia</t>
    </r>
  </si>
  <si>
    <r>
      <t xml:space="preserve">Antarctic fur seal, </t>
    </r>
    <r>
      <rPr>
        <i/>
        <sz val="10"/>
        <color theme="1"/>
        <rFont val="Times New Roman"/>
        <family val="1"/>
      </rPr>
      <t>Arctocephalus gazella</t>
    </r>
    <r>
      <rPr>
        <sz val="10"/>
        <color theme="1"/>
        <rFont val="Times New Roman"/>
        <family val="1"/>
      </rPr>
      <t xml:space="preserve">, crabeater seal, </t>
    </r>
    <r>
      <rPr>
        <i/>
        <sz val="10"/>
        <color theme="1"/>
        <rFont val="Times New Roman"/>
        <family val="1"/>
      </rPr>
      <t>Lobodon carcinophagus</t>
    </r>
    <r>
      <rPr>
        <sz val="10"/>
        <color theme="1"/>
        <rFont val="Times New Roman"/>
        <family val="1"/>
      </rPr>
      <t xml:space="preserve">, leopard seal, </t>
    </r>
    <r>
      <rPr>
        <i/>
        <sz val="10"/>
        <color theme="1"/>
        <rFont val="Times New Roman"/>
        <family val="1"/>
      </rPr>
      <t>Hydrurga leptonyx</t>
    </r>
    <r>
      <rPr>
        <sz val="10"/>
        <color theme="1"/>
        <rFont val="Times New Roman"/>
        <family val="1"/>
      </rPr>
      <t xml:space="preserve">, southern elephant seal, </t>
    </r>
    <r>
      <rPr>
        <i/>
        <sz val="10"/>
        <color theme="1"/>
        <rFont val="Times New Roman"/>
        <family val="1"/>
      </rPr>
      <t>Mirounga leonina</t>
    </r>
    <r>
      <rPr>
        <sz val="10"/>
        <color theme="1"/>
        <rFont val="Times New Roman"/>
        <family val="1"/>
      </rPr>
      <t>, Weddell seal,</t>
    </r>
    <r>
      <rPr>
        <i/>
        <sz val="10"/>
        <color theme="1"/>
        <rFont val="Times New Roman"/>
        <family val="1"/>
      </rPr>
      <t xml:space="preserve"> Leptonychotes weddelli</t>
    </r>
    <r>
      <rPr>
        <sz val="10"/>
        <color theme="1"/>
        <rFont val="Times New Roman"/>
        <family val="1"/>
      </rPr>
      <t xml:space="preserve">, imperial shag, </t>
    </r>
    <r>
      <rPr>
        <i/>
        <sz val="10"/>
        <color theme="1"/>
        <rFont val="Times New Roman"/>
        <family val="1"/>
      </rPr>
      <t>Phalacrocorax atriceps</t>
    </r>
    <r>
      <rPr>
        <sz val="10"/>
        <color theme="1"/>
        <rFont val="Times New Roman"/>
        <family val="1"/>
      </rPr>
      <t>, Antarctic tern,</t>
    </r>
    <r>
      <rPr>
        <i/>
        <sz val="10"/>
        <color theme="1"/>
        <rFont val="Times New Roman"/>
        <family val="1"/>
      </rPr>
      <t xml:space="preserve"> Sterna vittata</t>
    </r>
    <r>
      <rPr>
        <sz val="10"/>
        <color theme="1"/>
        <rFont val="Times New Roman"/>
        <family val="1"/>
      </rPr>
      <t xml:space="preserve">, kelp gull, </t>
    </r>
    <r>
      <rPr>
        <i/>
        <sz val="10"/>
        <color theme="1"/>
        <rFont val="Times New Roman"/>
        <family val="1"/>
      </rPr>
      <t>Larus</t>
    </r>
    <r>
      <rPr>
        <sz val="10"/>
        <color theme="1"/>
        <rFont val="Times New Roman"/>
        <family val="1"/>
      </rPr>
      <t xml:space="preserve"> </t>
    </r>
    <r>
      <rPr>
        <i/>
        <sz val="10"/>
        <color theme="1"/>
        <rFont val="Times New Roman"/>
        <family val="1"/>
      </rPr>
      <t>dominicanus</t>
    </r>
    <r>
      <rPr>
        <sz val="10"/>
        <color theme="1"/>
        <rFont val="Times New Roman"/>
        <family val="1"/>
      </rPr>
      <t xml:space="preserve">, skua, </t>
    </r>
    <r>
      <rPr>
        <i/>
        <sz val="10"/>
        <color theme="1"/>
        <rFont val="Times New Roman"/>
        <family val="1"/>
      </rPr>
      <t>Catharacta</t>
    </r>
    <r>
      <rPr>
        <sz val="10"/>
        <color theme="1"/>
        <rFont val="Times New Roman"/>
        <family val="1"/>
      </rPr>
      <t xml:space="preserve"> spp., snowy sheathbill, </t>
    </r>
    <r>
      <rPr>
        <i/>
        <sz val="10"/>
        <color theme="1"/>
        <rFont val="Times New Roman"/>
        <family val="1"/>
      </rPr>
      <t>Chionis alba</t>
    </r>
    <r>
      <rPr>
        <sz val="10"/>
        <color theme="1"/>
        <rFont val="Times New Roman"/>
        <family val="1"/>
      </rPr>
      <t xml:space="preserve">, southern giant petrel, </t>
    </r>
    <r>
      <rPr>
        <i/>
        <sz val="10"/>
        <color theme="1"/>
        <rFont val="Times New Roman"/>
        <family val="1"/>
      </rPr>
      <t>Macronectes giganteus</t>
    </r>
  </si>
  <si>
    <r>
      <t xml:space="preserve">harp seal, </t>
    </r>
    <r>
      <rPr>
        <i/>
        <sz val="10"/>
        <color theme="1"/>
        <rFont val="Times New Roman"/>
        <family val="1"/>
      </rPr>
      <t>Pagophilus groenlandicus</t>
    </r>
    <r>
      <rPr>
        <sz val="10"/>
        <color theme="1"/>
        <rFont val="Times New Roman"/>
        <family val="1"/>
      </rPr>
      <t xml:space="preserve">, hooded seal, </t>
    </r>
    <r>
      <rPr>
        <i/>
        <sz val="10"/>
        <color theme="1"/>
        <rFont val="Times New Roman"/>
        <family val="1"/>
      </rPr>
      <t>Cystophora cristata</t>
    </r>
  </si>
  <si>
    <r>
      <t xml:space="preserve">sika deer, </t>
    </r>
    <r>
      <rPr>
        <i/>
        <sz val="10"/>
        <color theme="1"/>
        <rFont val="Times New Roman"/>
        <family val="1"/>
      </rPr>
      <t>Cervus nippon</t>
    </r>
  </si>
  <si>
    <r>
      <t xml:space="preserve">green sea turtle, </t>
    </r>
    <r>
      <rPr>
        <i/>
        <sz val="10"/>
        <color theme="1"/>
        <rFont val="Times New Roman"/>
        <family val="1"/>
      </rPr>
      <t>Chelonia mydas</t>
    </r>
  </si>
  <si>
    <r>
      <t xml:space="preserve">duck, Sika deer, </t>
    </r>
    <r>
      <rPr>
        <i/>
        <sz val="10"/>
        <color theme="1"/>
        <rFont val="Times New Roman"/>
        <family val="1"/>
      </rPr>
      <t>Cervus nippon</t>
    </r>
  </si>
  <si>
    <r>
      <t>Mapping out bare‑nosed wombat (</t>
    </r>
    <r>
      <rPr>
        <i/>
        <sz val="10"/>
        <color theme="1"/>
        <rFont val="Times New Roman"/>
        <family val="1"/>
      </rPr>
      <t>Vombatus ursinus</t>
    </r>
    <r>
      <rPr>
        <sz val="10"/>
        <color theme="1"/>
        <rFont val="Times New Roman"/>
        <family val="1"/>
      </rPr>
      <t>) burrows with the use of a drone</t>
    </r>
  </si>
  <si>
    <r>
      <t xml:space="preserve">bare‑nosed wombat, </t>
    </r>
    <r>
      <rPr>
        <i/>
        <sz val="10"/>
        <color theme="1"/>
        <rFont val="Times New Roman"/>
        <family val="1"/>
      </rPr>
      <t>Vombatus ursinus</t>
    </r>
  </si>
  <si>
    <r>
      <t>Old, J.M., S.H. Lin, and M.J.M. Franklin. 2019. Mapping out bare‑nosed wombat (</t>
    </r>
    <r>
      <rPr>
        <i/>
        <sz val="10"/>
        <color theme="1"/>
        <rFont val="Times New Roman"/>
        <family val="1"/>
      </rPr>
      <t>Vombatus ursinus</t>
    </r>
    <r>
      <rPr>
        <sz val="10"/>
        <color theme="1"/>
        <rFont val="Times New Roman"/>
        <family val="1"/>
      </rPr>
      <t>) burrows with the use of a drone. BMC Ecology 19:39; https://doi.org/10.1186/s12898-019-0257-5.</t>
    </r>
  </si>
  <si>
    <r>
      <t>Drone-Based Tracking of the Fine-Scale Movement of a Coastal Stingray (</t>
    </r>
    <r>
      <rPr>
        <i/>
        <sz val="10"/>
        <color theme="1"/>
        <rFont val="Times New Roman"/>
        <family val="1"/>
      </rPr>
      <t>Bathytoshia</t>
    </r>
    <r>
      <rPr>
        <sz val="10"/>
        <color theme="1"/>
        <rFont val="Times New Roman"/>
        <family val="1"/>
      </rPr>
      <t xml:space="preserve"> </t>
    </r>
    <r>
      <rPr>
        <i/>
        <sz val="10"/>
        <color theme="1"/>
        <rFont val="Times New Roman"/>
        <family val="1"/>
      </rPr>
      <t>brevicaudata</t>
    </r>
    <r>
      <rPr>
        <sz val="10"/>
        <color theme="1"/>
        <rFont val="Times New Roman"/>
        <family val="1"/>
      </rPr>
      <t>)</t>
    </r>
  </si>
  <si>
    <r>
      <t xml:space="preserve">short-tail stingray, </t>
    </r>
    <r>
      <rPr>
        <i/>
        <sz val="10"/>
        <color theme="1"/>
        <rFont val="Times New Roman"/>
        <family val="1"/>
      </rPr>
      <t>Bathytoshia</t>
    </r>
    <r>
      <rPr>
        <sz val="10"/>
        <color theme="1"/>
        <rFont val="Times New Roman"/>
        <family val="1"/>
      </rPr>
      <t xml:space="preserve"> </t>
    </r>
    <r>
      <rPr>
        <i/>
        <sz val="10"/>
        <color theme="1"/>
        <rFont val="Times New Roman"/>
        <family val="1"/>
      </rPr>
      <t>brevicaudata</t>
    </r>
  </si>
  <si>
    <r>
      <t>Oleksyn, S., L. Tosetto , V. Raoult, and J.E. Williamson. 2021. Drone-Based Tracking of the Fine-Scale Movement of a Coastal Stingray (</t>
    </r>
    <r>
      <rPr>
        <i/>
        <sz val="10"/>
        <color theme="1"/>
        <rFont val="Times New Roman"/>
        <family val="1"/>
      </rPr>
      <t>Bathytoshia brevicaudata</t>
    </r>
    <r>
      <rPr>
        <sz val="10"/>
        <color theme="1"/>
        <rFont val="Times New Roman"/>
        <family val="1"/>
      </rPr>
      <t>). Remote Sensing 13, 40. https://dx.doi.org/10.3390/rs13010040.</t>
    </r>
  </si>
  <si>
    <r>
      <t xml:space="preserve">tucuxi, </t>
    </r>
    <r>
      <rPr>
        <i/>
        <sz val="10"/>
        <color theme="1"/>
        <rFont val="Times New Roman"/>
        <family val="1"/>
      </rPr>
      <t>Sotalia fluviatilis</t>
    </r>
    <r>
      <rPr>
        <sz val="10"/>
        <color theme="1"/>
        <rFont val="Times New Roman"/>
        <family val="1"/>
      </rPr>
      <t xml:space="preserve">, pink river dolphin, </t>
    </r>
    <r>
      <rPr>
        <i/>
        <sz val="10"/>
        <color theme="1"/>
        <rFont val="Times New Roman"/>
        <family val="1"/>
      </rPr>
      <t>Inia geoffrensis</t>
    </r>
  </si>
  <si>
    <r>
      <t xml:space="preserve">pygmy rabbit, </t>
    </r>
    <r>
      <rPr>
        <i/>
        <sz val="10"/>
        <color theme="1"/>
        <rFont val="Times New Roman"/>
        <family val="1"/>
      </rPr>
      <t>Brachylagus idahoensis</t>
    </r>
  </si>
  <si>
    <r>
      <t>Unmanned aerial vehicle (UAV) survey of the Antarctic shag (</t>
    </r>
    <r>
      <rPr>
        <i/>
        <sz val="10"/>
        <color theme="1"/>
        <rFont val="Times New Roman"/>
        <family val="1"/>
      </rPr>
      <t>Leucocarbo bransfieldensis</t>
    </r>
    <r>
      <rPr>
        <sz val="10"/>
        <color theme="1"/>
        <rFont val="Times New Roman"/>
        <family val="1"/>
      </rPr>
      <t>) breeding colony at Harmony Point, Nelson Island, South Shetland Islands</t>
    </r>
  </si>
  <si>
    <r>
      <t xml:space="preserve">Antarctic shag, </t>
    </r>
    <r>
      <rPr>
        <i/>
        <sz val="10"/>
        <color theme="1"/>
        <rFont val="Times New Roman"/>
        <family val="1"/>
      </rPr>
      <t>Leucocarbo bransfieldensis</t>
    </r>
  </si>
  <si>
    <r>
      <t>Mating patterns of dusky dolphins (</t>
    </r>
    <r>
      <rPr>
        <i/>
        <sz val="10"/>
        <color theme="1"/>
        <rFont val="Times New Roman"/>
        <family val="1"/>
      </rPr>
      <t>Lagenorhynchus obscurus</t>
    </r>
    <r>
      <rPr>
        <sz val="10"/>
        <color theme="1"/>
        <rFont val="Times New Roman"/>
        <family val="1"/>
      </rPr>
      <t xml:space="preserve">) explored using an unmanned aerial vehicle
</t>
    </r>
  </si>
  <si>
    <r>
      <t xml:space="preserve">dusky dolphin, </t>
    </r>
    <r>
      <rPr>
        <i/>
        <sz val="10"/>
        <color theme="1"/>
        <rFont val="Times New Roman"/>
        <family val="1"/>
      </rPr>
      <t>Lagenorhynchusobscurus</t>
    </r>
  </si>
  <si>
    <r>
      <t xml:space="preserve">harbor seal, </t>
    </r>
    <r>
      <rPr>
        <i/>
        <sz val="10"/>
        <color theme="1"/>
        <rFont val="Times New Roman"/>
        <family val="1"/>
      </rPr>
      <t>Phoca vitulina</t>
    </r>
    <r>
      <rPr>
        <sz val="10"/>
        <color theme="1"/>
        <rFont val="Times New Roman"/>
        <family val="1"/>
      </rPr>
      <t xml:space="preserve">, walrus, </t>
    </r>
    <r>
      <rPr>
        <i/>
        <sz val="10"/>
        <color theme="1"/>
        <rFont val="Times New Roman"/>
        <family val="1"/>
      </rPr>
      <t>Odobenus rosmarus</t>
    </r>
    <r>
      <rPr>
        <sz val="10"/>
        <color theme="1"/>
        <rFont val="Times New Roman"/>
        <family val="1"/>
      </rPr>
      <t xml:space="preserve">, polar bear, </t>
    </r>
    <r>
      <rPr>
        <i/>
        <sz val="10"/>
        <color theme="1"/>
        <rFont val="Times New Roman"/>
        <family val="1"/>
      </rPr>
      <t>Ursus</t>
    </r>
    <r>
      <rPr>
        <sz val="10"/>
        <color theme="1"/>
        <rFont val="Times New Roman"/>
        <family val="1"/>
      </rPr>
      <t xml:space="preserve"> </t>
    </r>
    <r>
      <rPr>
        <i/>
        <sz val="10"/>
        <color theme="1"/>
        <rFont val="Times New Roman"/>
        <family val="1"/>
      </rPr>
      <t>maritimus</t>
    </r>
    <r>
      <rPr>
        <sz val="10"/>
        <color theme="1"/>
        <rFont val="Times New Roman"/>
        <family val="1"/>
      </rPr>
      <t xml:space="preserve">, beluga, </t>
    </r>
    <r>
      <rPr>
        <i/>
        <sz val="10"/>
        <color theme="1"/>
        <rFont val="Times New Roman"/>
        <family val="1"/>
      </rPr>
      <t>Delphinapterus leucas</t>
    </r>
  </si>
  <si>
    <r>
      <t xml:space="preserve">boreal caribou, </t>
    </r>
    <r>
      <rPr>
        <i/>
        <sz val="10"/>
        <color theme="1"/>
        <rFont val="Times New Roman"/>
        <family val="1"/>
      </rPr>
      <t>Rangifer tarandus
caribou</t>
    </r>
    <r>
      <rPr>
        <sz val="10"/>
        <color theme="1"/>
        <rFont val="Times New Roman"/>
        <family val="1"/>
      </rPr>
      <t xml:space="preserve"> (surrogate targets)</t>
    </r>
  </si>
  <si>
    <r>
      <t xml:space="preserve">northern leatherside chub, </t>
    </r>
    <r>
      <rPr>
        <i/>
        <sz val="10"/>
        <color theme="1"/>
        <rFont val="Times New Roman"/>
        <family val="1"/>
      </rPr>
      <t>Lepidomeda
copei</t>
    </r>
  </si>
  <si>
    <r>
      <t xml:space="preserve">white rhinoceros, </t>
    </r>
    <r>
      <rPr>
        <i/>
        <sz val="10"/>
        <color theme="1"/>
        <rFont val="Times New Roman"/>
        <family val="1"/>
      </rPr>
      <t>Ceratotherium simum simum</t>
    </r>
  </si>
  <si>
    <r>
      <t xml:space="preserve">Antarctic fur seal, </t>
    </r>
    <r>
      <rPr>
        <i/>
        <sz val="10"/>
        <color theme="1"/>
        <rFont val="Times New Roman"/>
        <family val="1"/>
      </rPr>
      <t>Arctocephalus gazella</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chinstrap penguin, </t>
    </r>
    <r>
      <rPr>
        <i/>
        <sz val="10"/>
        <color theme="1"/>
        <rFont val="Times New Roman"/>
        <family val="1"/>
      </rPr>
      <t>Pygoscelis antarctica</t>
    </r>
  </si>
  <si>
    <r>
      <t xml:space="preserve">Perryman, W., M.E. Goebel, N. Ash, D. LeRoi, and S. Gardner. 2014. Small Unmanned Aerial Systems for Estimating Abundance of Krill-Dependent Predators: a Feasibility Study with Preliminary Results. Pages 64-72 </t>
    </r>
    <r>
      <rPr>
        <i/>
        <sz val="10"/>
        <color theme="1"/>
        <rFont val="Times New Roman"/>
        <family val="1"/>
      </rPr>
      <t>in</t>
    </r>
    <r>
      <rPr>
        <sz val="10"/>
        <color theme="1"/>
        <rFont val="Times New Roman"/>
        <family val="1"/>
      </rPr>
      <t xml:space="preserve"> J.G. Walsh, ed. AMLR 2010-2011 Field Season Report. NOAA-TM-NMFS-SWFSC-524. National Marine Fisheries Service, Southwest Fisheries Science Center, La Jolla, CA.</t>
    </r>
  </si>
  <si>
    <r>
      <t xml:space="preserve">African elephant, </t>
    </r>
    <r>
      <rPr>
        <i/>
        <sz val="10"/>
        <color theme="1"/>
        <rFont val="Times New Roman"/>
        <family val="1"/>
      </rPr>
      <t>Loxodonta africana</t>
    </r>
    <r>
      <rPr>
        <sz val="10"/>
        <color theme="1"/>
        <rFont val="Times New Roman"/>
        <family val="1"/>
      </rPr>
      <t xml:space="preserve">, giraffe, </t>
    </r>
    <r>
      <rPr>
        <i/>
        <sz val="10"/>
        <color theme="1"/>
        <rFont val="Times New Roman"/>
        <family val="1"/>
      </rPr>
      <t>Giraffa camelopardalis</t>
    </r>
    <r>
      <rPr>
        <sz val="10"/>
        <color theme="1"/>
        <rFont val="Times New Roman"/>
        <family val="1"/>
      </rPr>
      <t xml:space="preserve">, white rhinoceros, </t>
    </r>
    <r>
      <rPr>
        <i/>
        <sz val="10"/>
        <color theme="1"/>
        <rFont val="Times New Roman"/>
        <family val="1"/>
      </rPr>
      <t>Ceratotherium simum</t>
    </r>
    <r>
      <rPr>
        <sz val="10"/>
        <color theme="1"/>
        <rFont val="Times New Roman"/>
        <family val="1"/>
      </rPr>
      <t xml:space="preserve">, wildebeest, </t>
    </r>
    <r>
      <rPr>
        <i/>
        <sz val="10"/>
        <color theme="1"/>
        <rFont val="Times New Roman"/>
        <family val="1"/>
      </rPr>
      <t>Connochaetes taurinus</t>
    </r>
    <r>
      <rPr>
        <sz val="10"/>
        <color theme="1"/>
        <rFont val="Times New Roman"/>
        <family val="1"/>
      </rPr>
      <t xml:space="preserve">, zebra, </t>
    </r>
    <r>
      <rPr>
        <i/>
        <sz val="10"/>
        <color theme="1"/>
        <rFont val="Times New Roman"/>
        <family val="1"/>
      </rPr>
      <t>Equus quaggas</t>
    </r>
  </si>
  <si>
    <r>
      <t xml:space="preserve">chinstrap penguin, </t>
    </r>
    <r>
      <rPr>
        <i/>
        <sz val="10"/>
        <color theme="1"/>
        <rFont val="Times New Roman"/>
        <family val="1"/>
      </rPr>
      <t>Pygoscelis antarcticus</t>
    </r>
  </si>
  <si>
    <r>
      <t xml:space="preserve">turkey vulture, </t>
    </r>
    <r>
      <rPr>
        <i/>
        <sz val="10"/>
        <color theme="1"/>
        <rFont val="Times New Roman"/>
        <family val="1"/>
      </rPr>
      <t>Cathartes aura</t>
    </r>
  </si>
  <si>
    <r>
      <t xml:space="preserve">Pfeiffer, M.B., B.F. Blackwell, T.W. Seamans, B.N. Buckingham, E. Fernandez-Juricic, and T.L. DeVault. 2019. Turkey Vulture Responses to Approach By Two Unmanned Aerial Systems in a landfill: A Preliminary Study. Abstract and Poster. Page 27 </t>
    </r>
    <r>
      <rPr>
        <i/>
        <sz val="10"/>
        <color theme="1"/>
        <rFont val="Times New Roman"/>
        <family val="1"/>
      </rPr>
      <t>in</t>
    </r>
    <r>
      <rPr>
        <sz val="10"/>
        <color theme="1"/>
        <rFont val="Times New Roman"/>
        <family val="1"/>
      </rPr>
      <t xml:space="preserve"> Conference Program for 2019 North American Bird Strike Conference, August 12-15, 2019, Halifax, Nova Scotia, Canada.</t>
    </r>
  </si>
  <si>
    <r>
      <t>Calibrating Sentinel-2 Imagery with Multispectral UAV Derived Information to Quantify Damages in Mediterranean Rice Crops Caused by Western Swamphen (</t>
    </r>
    <r>
      <rPr>
        <i/>
        <sz val="10"/>
        <color theme="1"/>
        <rFont val="Times New Roman"/>
        <family val="1"/>
      </rPr>
      <t>Porphyrio porphyrio</t>
    </r>
    <r>
      <rPr>
        <sz val="10"/>
        <color theme="1"/>
        <rFont val="Times New Roman"/>
        <family val="1"/>
      </rPr>
      <t>)</t>
    </r>
  </si>
  <si>
    <r>
      <t xml:space="preserve">western swamphen, </t>
    </r>
    <r>
      <rPr>
        <i/>
        <sz val="10"/>
        <color theme="1"/>
        <rFont val="Times New Roman"/>
        <family val="1"/>
      </rPr>
      <t>Porphyrio porphyrio</t>
    </r>
  </si>
  <si>
    <r>
      <t xml:space="preserve">harbor seal, </t>
    </r>
    <r>
      <rPr>
        <i/>
        <sz val="10"/>
        <color theme="1"/>
        <rFont val="Times New Roman"/>
        <family val="1"/>
      </rPr>
      <t>Phoca vitulina</t>
    </r>
    <r>
      <rPr>
        <sz val="10"/>
        <color theme="1"/>
        <rFont val="Times New Roman"/>
        <family val="1"/>
      </rPr>
      <t xml:space="preserve">, grey seal, </t>
    </r>
    <r>
      <rPr>
        <i/>
        <sz val="10"/>
        <color theme="1"/>
        <rFont val="Times New Roman"/>
        <family val="1"/>
      </rPr>
      <t>Halichoerus grypus</t>
    </r>
  </si>
  <si>
    <r>
      <t xml:space="preserve">Volitional Swimming Kinematics of Blacktip Sharks, </t>
    </r>
    <r>
      <rPr>
        <i/>
        <sz val="10"/>
        <color theme="1"/>
        <rFont val="Times New Roman"/>
        <family val="1"/>
      </rPr>
      <t>Carcharhinus limbatus</t>
    </r>
    <r>
      <rPr>
        <sz val="10"/>
        <color theme="1"/>
        <rFont val="Times New Roman"/>
        <family val="1"/>
      </rPr>
      <t>, in the Wild</t>
    </r>
  </si>
  <si>
    <r>
      <t xml:space="preserve">blacktip shark, </t>
    </r>
    <r>
      <rPr>
        <i/>
        <sz val="10"/>
        <color theme="1"/>
        <rFont val="Times New Roman"/>
        <family val="1"/>
      </rPr>
      <t>Carcharhinus limbatus</t>
    </r>
  </si>
  <si>
    <r>
      <t xml:space="preserve">Steller’s sea eagle, </t>
    </r>
    <r>
      <rPr>
        <i/>
        <sz val="10"/>
        <color theme="1"/>
        <rFont val="Times New Roman"/>
        <family val="1"/>
      </rPr>
      <t>Haliaeetus pelagicus</t>
    </r>
    <r>
      <rPr>
        <sz val="10"/>
        <color theme="1"/>
        <rFont val="Times New Roman"/>
        <family val="1"/>
      </rPr>
      <t xml:space="preserve">, hobby, </t>
    </r>
    <r>
      <rPr>
        <i/>
        <sz val="10"/>
        <color theme="1"/>
        <rFont val="Times New Roman"/>
        <family val="1"/>
      </rPr>
      <t>Falco subbuteo</t>
    </r>
  </si>
  <si>
    <r>
      <t xml:space="preserve">mallard, Anas platyrhynchos, common teal, </t>
    </r>
    <r>
      <rPr>
        <i/>
        <sz val="10"/>
        <color theme="1"/>
        <rFont val="Times New Roman"/>
        <family val="1"/>
      </rPr>
      <t>Anas crecca</t>
    </r>
    <r>
      <rPr>
        <sz val="10"/>
        <color theme="1"/>
        <rFont val="Times New Roman"/>
        <family val="1"/>
      </rPr>
      <t xml:space="preserve">, common goldeneye, </t>
    </r>
    <r>
      <rPr>
        <i/>
        <sz val="10"/>
        <color theme="1"/>
        <rFont val="Times New Roman"/>
        <family val="1"/>
      </rPr>
      <t>Bucephala clangula</t>
    </r>
  </si>
  <si>
    <r>
      <t xml:space="preserve">elk, </t>
    </r>
    <r>
      <rPr>
        <i/>
        <sz val="10"/>
        <color theme="1"/>
        <rFont val="Times New Roman"/>
        <family val="1"/>
      </rPr>
      <t>Cervus elaphus</t>
    </r>
    <r>
      <rPr>
        <sz val="10"/>
        <color theme="1"/>
        <rFont val="Times New Roman"/>
        <family val="1"/>
      </rPr>
      <t xml:space="preserve">, moose, </t>
    </r>
    <r>
      <rPr>
        <i/>
        <sz val="10"/>
        <color theme="1"/>
        <rFont val="Times New Roman"/>
        <family val="1"/>
      </rPr>
      <t>Alces alces</t>
    </r>
  </si>
  <si>
    <r>
      <t xml:space="preserve">Eurasian beaver, </t>
    </r>
    <r>
      <rPr>
        <i/>
        <sz val="10"/>
        <color theme="1"/>
        <rFont val="Times New Roman"/>
        <family val="1"/>
      </rPr>
      <t>Castor fiber</t>
    </r>
  </si>
  <si>
    <r>
      <t xml:space="preserve">roe deer, </t>
    </r>
    <r>
      <rPr>
        <i/>
        <sz val="10"/>
        <color theme="1"/>
        <rFont val="Times New Roman"/>
        <family val="1"/>
      </rPr>
      <t>Capreolus capreolus</t>
    </r>
    <r>
      <rPr>
        <sz val="10"/>
        <color theme="1"/>
        <rFont val="Times New Roman"/>
        <family val="1"/>
      </rPr>
      <t xml:space="preserve">, wild boar, </t>
    </r>
    <r>
      <rPr>
        <i/>
        <sz val="10"/>
        <color theme="1"/>
        <rFont val="Times New Roman"/>
        <family val="1"/>
      </rPr>
      <t>Sus scrofa</t>
    </r>
  </si>
  <si>
    <r>
      <t xml:space="preserve">white-bellied sea eagle, </t>
    </r>
    <r>
      <rPr>
        <i/>
        <sz val="10"/>
        <color theme="1"/>
        <rFont val="Times New Roman"/>
        <family val="1"/>
      </rPr>
      <t>Haliaeetus</t>
    </r>
    <r>
      <rPr>
        <sz val="10"/>
        <color theme="1"/>
        <rFont val="Times New Roman"/>
        <family val="1"/>
      </rPr>
      <t xml:space="preserve"> </t>
    </r>
    <r>
      <rPr>
        <i/>
        <sz val="10"/>
        <color theme="1"/>
        <rFont val="Times New Roman"/>
        <family val="1"/>
      </rPr>
      <t>leucogaster</t>
    </r>
    <r>
      <rPr>
        <sz val="10"/>
        <color theme="1"/>
        <rFont val="Times New Roman"/>
        <family val="1"/>
      </rPr>
      <t xml:space="preserve">, proboscis monkey, </t>
    </r>
    <r>
      <rPr>
        <i/>
        <sz val="10"/>
        <color theme="1"/>
        <rFont val="Times New Roman"/>
        <family val="1"/>
      </rPr>
      <t>Nasalis larvatus</t>
    </r>
  </si>
  <si>
    <r>
      <t xml:space="preserve">long-tailed macaque, </t>
    </r>
    <r>
      <rPr>
        <i/>
        <sz val="10"/>
        <color theme="1"/>
        <rFont val="Times New Roman"/>
        <family val="1"/>
      </rPr>
      <t>Macaca fascicularis</t>
    </r>
    <r>
      <rPr>
        <sz val="10"/>
        <color theme="1"/>
        <rFont val="Times New Roman"/>
        <family val="1"/>
      </rPr>
      <t xml:space="preserve">, Javan deer, </t>
    </r>
    <r>
      <rPr>
        <i/>
        <sz val="10"/>
        <color theme="1"/>
        <rFont val="Times New Roman"/>
        <family val="1"/>
      </rPr>
      <t>Rusa</t>
    </r>
    <r>
      <rPr>
        <sz val="10"/>
        <color theme="1"/>
        <rFont val="Times New Roman"/>
        <family val="1"/>
      </rPr>
      <t xml:space="preserve"> </t>
    </r>
    <r>
      <rPr>
        <i/>
        <sz val="10"/>
        <color theme="1"/>
        <rFont val="Times New Roman"/>
        <family val="1"/>
      </rPr>
      <t>timorensis</t>
    </r>
    <r>
      <rPr>
        <sz val="10"/>
        <color theme="1"/>
        <rFont val="Times New Roman"/>
        <family val="1"/>
      </rPr>
      <t xml:space="preserve">, Javan treeshrew, </t>
    </r>
    <r>
      <rPr>
        <i/>
        <sz val="10"/>
        <color theme="1"/>
        <rFont val="Times New Roman"/>
        <family val="1"/>
      </rPr>
      <t>Tupaia</t>
    </r>
    <r>
      <rPr>
        <sz val="10"/>
        <color theme="1"/>
        <rFont val="Times New Roman"/>
        <family val="1"/>
      </rPr>
      <t xml:space="preserve"> </t>
    </r>
    <r>
      <rPr>
        <i/>
        <sz val="10"/>
        <color theme="1"/>
        <rFont val="Times New Roman"/>
        <family val="1"/>
      </rPr>
      <t>javanica</t>
    </r>
    <r>
      <rPr>
        <sz val="10"/>
        <color theme="1"/>
        <rFont val="Times New Roman"/>
        <family val="1"/>
      </rPr>
      <t xml:space="preserve">, crested serpent eagle, </t>
    </r>
    <r>
      <rPr>
        <i/>
        <sz val="10"/>
        <color theme="1"/>
        <rFont val="Times New Roman"/>
        <family val="1"/>
      </rPr>
      <t>Spilornis cheela</t>
    </r>
  </si>
  <si>
    <r>
      <t xml:space="preserve">grey heron, </t>
    </r>
    <r>
      <rPr>
        <i/>
        <sz val="10"/>
        <color theme="1"/>
        <rFont val="Times New Roman"/>
        <family val="1"/>
      </rPr>
      <t>Ardea cinerea</t>
    </r>
    <r>
      <rPr>
        <sz val="10"/>
        <color theme="1"/>
        <rFont val="Times New Roman"/>
        <family val="1"/>
      </rPr>
      <t xml:space="preserve">, purple heron, </t>
    </r>
    <r>
      <rPr>
        <i/>
        <sz val="10"/>
        <color theme="1"/>
        <rFont val="Times New Roman"/>
        <family val="1"/>
      </rPr>
      <t>Ardea purpurea</t>
    </r>
    <r>
      <rPr>
        <sz val="10"/>
        <color theme="1"/>
        <rFont val="Times New Roman"/>
        <family val="1"/>
      </rPr>
      <t xml:space="preserve">, little black cormorant, </t>
    </r>
    <r>
      <rPr>
        <i/>
        <sz val="10"/>
        <color theme="1"/>
        <rFont val="Times New Roman"/>
        <family val="1"/>
      </rPr>
      <t>Phalacrocorax sulcirostris</t>
    </r>
    <r>
      <rPr>
        <sz val="10"/>
        <color theme="1"/>
        <rFont val="Times New Roman"/>
        <family val="1"/>
      </rPr>
      <t xml:space="preserve">, little egret, </t>
    </r>
    <r>
      <rPr>
        <i/>
        <sz val="10"/>
        <color theme="1"/>
        <rFont val="Times New Roman"/>
        <family val="1"/>
      </rPr>
      <t>Egretta garzetta</t>
    </r>
    <r>
      <rPr>
        <sz val="10"/>
        <color theme="1"/>
        <rFont val="Times New Roman"/>
        <family val="1"/>
      </rPr>
      <t xml:space="preserve">, black-crowned night heron, </t>
    </r>
    <r>
      <rPr>
        <i/>
        <sz val="10"/>
        <color theme="1"/>
        <rFont val="Times New Roman"/>
        <family val="1"/>
      </rPr>
      <t>Nycticorax nycticorax</t>
    </r>
    <r>
      <rPr>
        <sz val="10"/>
        <color theme="1"/>
        <rFont val="Times New Roman"/>
        <family val="1"/>
      </rPr>
      <t xml:space="preserve">, milky stork, </t>
    </r>
    <r>
      <rPr>
        <i/>
        <sz val="10"/>
        <color theme="1"/>
        <rFont val="Times New Roman"/>
        <family val="1"/>
      </rPr>
      <t>Mycteria cinerea</t>
    </r>
    <r>
      <rPr>
        <sz val="10"/>
        <color theme="1"/>
        <rFont val="Times New Roman"/>
        <family val="1"/>
      </rPr>
      <t xml:space="preserve">, Javan deer, </t>
    </r>
    <r>
      <rPr>
        <i/>
        <sz val="10"/>
        <color theme="1"/>
        <rFont val="Times New Roman"/>
        <family val="1"/>
      </rPr>
      <t>Rusa</t>
    </r>
    <r>
      <rPr>
        <sz val="10"/>
        <color theme="1"/>
        <rFont val="Times New Roman"/>
        <family val="1"/>
      </rPr>
      <t xml:space="preserve"> </t>
    </r>
    <r>
      <rPr>
        <i/>
        <sz val="10"/>
        <color theme="1"/>
        <rFont val="Times New Roman"/>
        <family val="1"/>
      </rPr>
      <t>timorensis</t>
    </r>
    <r>
      <rPr>
        <sz val="10"/>
        <color theme="1"/>
        <rFont val="Times New Roman"/>
        <family val="1"/>
      </rPr>
      <t xml:space="preserve">, water buffalo, </t>
    </r>
    <r>
      <rPr>
        <i/>
        <sz val="10"/>
        <color theme="1"/>
        <rFont val="Times New Roman"/>
        <family val="1"/>
      </rPr>
      <t>Bubalus</t>
    </r>
    <r>
      <rPr>
        <sz val="10"/>
        <color theme="1"/>
        <rFont val="Times New Roman"/>
        <family val="1"/>
      </rPr>
      <t xml:space="preserve"> </t>
    </r>
    <r>
      <rPr>
        <i/>
        <sz val="10"/>
        <color theme="1"/>
        <rFont val="Times New Roman"/>
        <family val="1"/>
      </rPr>
      <t>bubalis</t>
    </r>
    <r>
      <rPr>
        <sz val="10"/>
        <color theme="1"/>
        <rFont val="Times New Roman"/>
        <family val="1"/>
      </rPr>
      <t xml:space="preserve">, Javan gibbon, </t>
    </r>
    <r>
      <rPr>
        <i/>
        <sz val="10"/>
        <color theme="1"/>
        <rFont val="Times New Roman"/>
        <family val="1"/>
      </rPr>
      <t>Hylobathes</t>
    </r>
    <r>
      <rPr>
        <sz val="10"/>
        <color theme="1"/>
        <rFont val="Times New Roman"/>
        <family val="1"/>
      </rPr>
      <t xml:space="preserve"> </t>
    </r>
    <r>
      <rPr>
        <i/>
        <sz val="10"/>
        <color theme="1"/>
        <rFont val="Times New Roman"/>
        <family val="1"/>
      </rPr>
      <t>moloch</t>
    </r>
    <r>
      <rPr>
        <sz val="10"/>
        <color theme="1"/>
        <rFont val="Times New Roman"/>
        <family val="1"/>
      </rPr>
      <t xml:space="preserve">, Javan langur, </t>
    </r>
    <r>
      <rPr>
        <i/>
        <sz val="10"/>
        <color theme="1"/>
        <rFont val="Times New Roman"/>
        <family val="1"/>
      </rPr>
      <t>Trachypithecus</t>
    </r>
    <r>
      <rPr>
        <sz val="10"/>
        <color theme="1"/>
        <rFont val="Times New Roman"/>
        <family val="1"/>
      </rPr>
      <t xml:space="preserve"> </t>
    </r>
    <r>
      <rPr>
        <i/>
        <sz val="10"/>
        <color theme="1"/>
        <rFont val="Times New Roman"/>
        <family val="1"/>
      </rPr>
      <t>auratus</t>
    </r>
    <r>
      <rPr>
        <sz val="10"/>
        <color theme="1"/>
        <rFont val="Times New Roman"/>
        <family val="1"/>
      </rPr>
      <t xml:space="preserve">, Javan surili, </t>
    </r>
    <r>
      <rPr>
        <i/>
        <sz val="10"/>
        <color theme="1"/>
        <rFont val="Times New Roman"/>
        <family val="1"/>
      </rPr>
      <t>Presbytis comata</t>
    </r>
  </si>
  <si>
    <r>
      <t xml:space="preserve">Javan langur, </t>
    </r>
    <r>
      <rPr>
        <i/>
        <sz val="10"/>
        <color theme="1"/>
        <rFont val="Times New Roman"/>
        <family val="1"/>
      </rPr>
      <t>Trachypithecus auratus</t>
    </r>
  </si>
  <si>
    <r>
      <t>Javan deer,</t>
    </r>
    <r>
      <rPr>
        <i/>
        <sz val="10"/>
        <color theme="1"/>
        <rFont val="Times New Roman"/>
        <family val="1"/>
      </rPr>
      <t xml:space="preserve"> Rusa timorensis</t>
    </r>
    <r>
      <rPr>
        <sz val="10"/>
        <color theme="1"/>
        <rFont val="Times New Roman"/>
        <family val="1"/>
      </rPr>
      <t xml:space="preserve">, long-tailed macaque, </t>
    </r>
    <r>
      <rPr>
        <i/>
        <sz val="10"/>
        <color theme="1"/>
        <rFont val="Times New Roman"/>
        <family val="1"/>
      </rPr>
      <t>Macaca fascicularis</t>
    </r>
  </si>
  <si>
    <r>
      <t>Space use in a South African agriculture landscape by the caracal (</t>
    </r>
    <r>
      <rPr>
        <i/>
        <sz val="10"/>
        <color theme="1"/>
        <rFont val="Times New Roman"/>
        <family val="1"/>
      </rPr>
      <t>Caracal caracal</t>
    </r>
    <r>
      <rPr>
        <sz val="10"/>
        <color theme="1"/>
        <rFont val="Times New Roman"/>
        <family val="1"/>
      </rPr>
      <t>)</t>
    </r>
  </si>
  <si>
    <r>
      <t xml:space="preserve">caracal, </t>
    </r>
    <r>
      <rPr>
        <i/>
        <sz val="10"/>
        <color theme="1"/>
        <rFont val="Times New Roman"/>
        <family val="1"/>
      </rPr>
      <t>Caracal caracal</t>
    </r>
  </si>
  <si>
    <r>
      <t>Ramesh, T., R. Kalle, and C.T. Downs. 2016. Space use in a South African agriculture landscape by the caracal (</t>
    </r>
    <r>
      <rPr>
        <i/>
        <sz val="10"/>
        <color theme="1"/>
        <rFont val="Times New Roman"/>
        <family val="1"/>
      </rPr>
      <t>Caracal caracal</t>
    </r>
    <r>
      <rPr>
        <sz val="10"/>
        <color theme="1"/>
        <rFont val="Times New Roman"/>
        <family val="1"/>
      </rPr>
      <t>). European Journal of Wildlife Research 63, 11. https://doi.org/10.1007/s10344-016-1072-3.</t>
    </r>
  </si>
  <si>
    <r>
      <t xml:space="preserve">bottlenose  dolphin,  </t>
    </r>
    <r>
      <rPr>
        <i/>
        <sz val="10"/>
        <color theme="1"/>
        <rFont val="Times New Roman"/>
        <family val="1"/>
      </rPr>
      <t>Tursiops  truncatus</t>
    </r>
    <r>
      <rPr>
        <sz val="10"/>
        <color theme="1"/>
        <rFont val="Times New Roman"/>
        <family val="1"/>
      </rPr>
      <t xml:space="preserve">, Antillean manatee, </t>
    </r>
    <r>
      <rPr>
        <i/>
        <sz val="10"/>
        <color theme="1"/>
        <rFont val="Times New Roman"/>
        <family val="1"/>
      </rPr>
      <t>Trichechus  manatus  manatus</t>
    </r>
  </si>
  <si>
    <r>
      <t xml:space="preserve">bottlenose dolphin, </t>
    </r>
    <r>
      <rPr>
        <i/>
        <sz val="10"/>
        <color theme="1"/>
        <rFont val="Times New Roman"/>
        <family val="1"/>
      </rPr>
      <t>Tursiops truncatus</t>
    </r>
    <r>
      <rPr>
        <sz val="10"/>
        <color theme="1"/>
        <rFont val="Times New Roman"/>
        <family val="1"/>
      </rPr>
      <t xml:space="preserve">, Antillean manatee, </t>
    </r>
    <r>
      <rPr>
        <i/>
        <sz val="10"/>
        <color theme="1"/>
        <rFont val="Times New Roman"/>
        <family val="1"/>
      </rPr>
      <t>Trichechus manatus manatus</t>
    </r>
  </si>
  <si>
    <r>
      <t xml:space="preserve">Antillean manatee, </t>
    </r>
    <r>
      <rPr>
        <i/>
        <sz val="10"/>
        <color theme="1"/>
        <rFont val="Times New Roman"/>
        <family val="1"/>
      </rPr>
      <t>Trichechus manatus
manatus</t>
    </r>
  </si>
  <si>
    <r>
      <t xml:space="preserve">blue whale, </t>
    </r>
    <r>
      <rPr>
        <i/>
        <sz val="10"/>
        <color theme="1"/>
        <rFont val="Times New Roman"/>
        <family val="1"/>
      </rPr>
      <t>Balaenoptera musculus</t>
    </r>
    <r>
      <rPr>
        <sz val="10"/>
        <color theme="1"/>
        <rFont val="Times New Roman"/>
        <family val="1"/>
      </rPr>
      <t xml:space="preserve">, fin whale, </t>
    </r>
    <r>
      <rPr>
        <i/>
        <sz val="10"/>
        <color theme="1"/>
        <rFont val="Times New Roman"/>
        <family val="1"/>
      </rPr>
      <t>Balaenoptera physalus</t>
    </r>
    <r>
      <rPr>
        <sz val="10"/>
        <color theme="1"/>
        <rFont val="Times New Roman"/>
        <family val="1"/>
      </rPr>
      <t xml:space="preserve">, humpback whale, </t>
    </r>
    <r>
      <rPr>
        <i/>
        <sz val="10"/>
        <color theme="1"/>
        <rFont val="Times New Roman"/>
        <family val="1"/>
      </rPr>
      <t>Megaptera novaeangliae</t>
    </r>
  </si>
  <si>
    <r>
      <t xml:space="preserve">epaulette shark, </t>
    </r>
    <r>
      <rPr>
        <i/>
        <sz val="10"/>
        <color theme="1"/>
        <rFont val="Times New Roman"/>
        <family val="1"/>
      </rPr>
      <t>Hemiscyllium ocellatum</t>
    </r>
    <r>
      <rPr>
        <sz val="10"/>
        <color theme="1"/>
        <rFont val="Times New Roman"/>
        <family val="1"/>
      </rPr>
      <t xml:space="preserve">, blacktip reef shark, </t>
    </r>
    <r>
      <rPr>
        <i/>
        <sz val="10"/>
        <color theme="1"/>
        <rFont val="Times New Roman"/>
        <family val="1"/>
      </rPr>
      <t>Carcharhinus</t>
    </r>
    <r>
      <rPr>
        <sz val="10"/>
        <color theme="1"/>
        <rFont val="Times New Roman"/>
        <family val="1"/>
      </rPr>
      <t xml:space="preserve"> </t>
    </r>
    <r>
      <rPr>
        <i/>
        <sz val="10"/>
        <color theme="1"/>
        <rFont val="Times New Roman"/>
        <family val="1"/>
      </rPr>
      <t>melanopterus</t>
    </r>
    <r>
      <rPr>
        <sz val="10"/>
        <color theme="1"/>
        <rFont val="Times New Roman"/>
        <family val="1"/>
      </rPr>
      <t xml:space="preserve">, lemon shark, </t>
    </r>
    <r>
      <rPr>
        <i/>
        <sz val="10"/>
        <color theme="1"/>
        <rFont val="Times New Roman"/>
        <family val="1"/>
      </rPr>
      <t>Negaprion</t>
    </r>
    <r>
      <rPr>
        <sz val="10"/>
        <color theme="1"/>
        <rFont val="Times New Roman"/>
        <family val="1"/>
      </rPr>
      <t xml:space="preserve"> </t>
    </r>
    <r>
      <rPr>
        <i/>
        <sz val="10"/>
        <color theme="1"/>
        <rFont val="Times New Roman"/>
        <family val="1"/>
      </rPr>
      <t>acutidens</t>
    </r>
  </si>
  <si>
    <r>
      <t xml:space="preserve">gentoo penguin, </t>
    </r>
    <r>
      <rPr>
        <i/>
        <sz val="10"/>
        <color theme="1"/>
        <rFont val="Times New Roman"/>
        <family val="1"/>
      </rPr>
      <t>Pygoscelis papua</t>
    </r>
    <r>
      <rPr>
        <sz val="10"/>
        <color theme="1"/>
        <rFont val="Times New Roman"/>
        <family val="1"/>
      </rPr>
      <t xml:space="preserve">, king penguin, </t>
    </r>
    <r>
      <rPr>
        <i/>
        <sz val="10"/>
        <color theme="1"/>
        <rFont val="Times New Roman"/>
        <family val="1"/>
      </rPr>
      <t>Aptenodytes patagonicus</t>
    </r>
  </si>
  <si>
    <r>
      <t xml:space="preserve">Indo-Pacific bottlenose dolphin, </t>
    </r>
    <r>
      <rPr>
        <i/>
        <sz val="10"/>
        <color theme="1"/>
        <rFont val="Times New Roman"/>
        <family val="1"/>
      </rPr>
      <t>Tursiops aduncus</t>
    </r>
    <r>
      <rPr>
        <sz val="10"/>
        <color theme="1"/>
        <rFont val="Times New Roman"/>
        <family val="1"/>
      </rPr>
      <t xml:space="preserve">, humpback dolphin, </t>
    </r>
    <r>
      <rPr>
        <i/>
        <sz val="10"/>
        <color theme="1"/>
        <rFont val="Times New Roman"/>
        <family val="1"/>
      </rPr>
      <t>Sousa sahulensis</t>
    </r>
  </si>
  <si>
    <r>
      <t xml:space="preserve">cattle egret, </t>
    </r>
    <r>
      <rPr>
        <i/>
        <sz val="10"/>
        <color theme="1"/>
        <rFont val="Times New Roman"/>
        <family val="1"/>
      </rPr>
      <t>Bubulcus ibis</t>
    </r>
    <r>
      <rPr>
        <sz val="10"/>
        <color theme="1"/>
        <rFont val="Times New Roman"/>
        <family val="1"/>
      </rPr>
      <t xml:space="preserve">, snowy egret, </t>
    </r>
    <r>
      <rPr>
        <i/>
        <sz val="10"/>
        <color theme="1"/>
        <rFont val="Times New Roman"/>
        <family val="1"/>
      </rPr>
      <t>Egretta thula</t>
    </r>
    <r>
      <rPr>
        <sz val="10"/>
        <color theme="1"/>
        <rFont val="Times New Roman"/>
        <family val="1"/>
      </rPr>
      <t xml:space="preserve">, glossy ibis, </t>
    </r>
    <r>
      <rPr>
        <i/>
        <sz val="10"/>
        <color theme="1"/>
        <rFont val="Times New Roman"/>
        <family val="1"/>
      </rPr>
      <t>Plegadis</t>
    </r>
    <r>
      <rPr>
        <sz val="10"/>
        <color theme="1"/>
        <rFont val="Times New Roman"/>
        <family val="1"/>
      </rPr>
      <t xml:space="preserve"> </t>
    </r>
    <r>
      <rPr>
        <i/>
        <sz val="10"/>
        <color theme="1"/>
        <rFont val="Times New Roman"/>
        <family val="1"/>
      </rPr>
      <t>falcinellus</t>
    </r>
    <r>
      <rPr>
        <sz val="10"/>
        <color theme="1"/>
        <rFont val="Times New Roman"/>
        <family val="1"/>
      </rPr>
      <t xml:space="preserve">, common tern, </t>
    </r>
    <r>
      <rPr>
        <i/>
        <sz val="10"/>
        <color theme="1"/>
        <rFont val="Times New Roman"/>
        <family val="1"/>
      </rPr>
      <t>Sterna hirundo</t>
    </r>
  </si>
  <si>
    <r>
      <t xml:space="preserve">Aleutian Tern </t>
    </r>
    <r>
      <rPr>
        <i/>
        <sz val="10"/>
        <color theme="1"/>
        <rFont val="Times New Roman"/>
        <family val="1"/>
      </rPr>
      <t>Onychoprion aleuticus</t>
    </r>
    <r>
      <rPr>
        <sz val="10"/>
        <color theme="1"/>
        <rFont val="Times New Roman"/>
        <family val="1"/>
      </rPr>
      <t xml:space="preserve"> abundance estimates at four globally significant colonies</t>
    </r>
  </si>
  <si>
    <r>
      <t>Proceedings of the 18</t>
    </r>
    <r>
      <rPr>
        <vertAlign val="superscript"/>
        <sz val="10"/>
        <color theme="1"/>
        <rFont val="Times New Roman"/>
        <family val="1"/>
      </rPr>
      <t>th</t>
    </r>
    <r>
      <rPr>
        <sz val="10"/>
        <color theme="1"/>
        <rFont val="Times New Roman"/>
        <family val="1"/>
      </rPr>
      <t xml:space="preserve"> Wildlife Damage Management Conference</t>
    </r>
  </si>
  <si>
    <r>
      <t xml:space="preserve">double-crested cormorant, </t>
    </r>
    <r>
      <rPr>
        <i/>
        <sz val="10"/>
        <color theme="1"/>
        <rFont val="Times New Roman"/>
        <family val="1"/>
      </rPr>
      <t>Phalacrocorax</t>
    </r>
    <r>
      <rPr>
        <sz val="10"/>
        <color theme="1"/>
        <rFont val="Times New Roman"/>
        <family val="1"/>
      </rPr>
      <t xml:space="preserve"> </t>
    </r>
    <r>
      <rPr>
        <i/>
        <sz val="10"/>
        <color theme="1"/>
        <rFont val="Times New Roman"/>
        <family val="1"/>
      </rPr>
      <t>auritus</t>
    </r>
    <r>
      <rPr>
        <sz val="10"/>
        <color theme="1"/>
        <rFont val="Times New Roman"/>
        <family val="1"/>
      </rPr>
      <t xml:space="preserve">, American white pelican, </t>
    </r>
    <r>
      <rPr>
        <i/>
        <sz val="10"/>
        <color theme="1"/>
        <rFont val="Times New Roman"/>
        <family val="1"/>
      </rPr>
      <t>Pelecanus</t>
    </r>
    <r>
      <rPr>
        <sz val="10"/>
        <color theme="1"/>
        <rFont val="Times New Roman"/>
        <family val="1"/>
      </rPr>
      <t xml:space="preserve"> </t>
    </r>
    <r>
      <rPr>
        <i/>
        <sz val="10"/>
        <color theme="1"/>
        <rFont val="Times New Roman"/>
        <family val="1"/>
      </rPr>
      <t>erythrorhynchos</t>
    </r>
    <r>
      <rPr>
        <sz val="10"/>
        <color theme="1"/>
        <rFont val="Times New Roman"/>
        <family val="1"/>
      </rPr>
      <t xml:space="preserve">, great egret, </t>
    </r>
    <r>
      <rPr>
        <i/>
        <sz val="10"/>
        <color theme="1"/>
        <rFont val="Times New Roman"/>
        <family val="1"/>
      </rPr>
      <t>Ardea albus</t>
    </r>
    <r>
      <rPr>
        <sz val="10"/>
        <color theme="1"/>
        <rFont val="Times New Roman"/>
        <family val="1"/>
      </rPr>
      <t xml:space="preserve">, great blue heron, </t>
    </r>
    <r>
      <rPr>
        <i/>
        <sz val="10"/>
        <color theme="1"/>
        <rFont val="Times New Roman"/>
        <family val="1"/>
      </rPr>
      <t>Ardea herodias</t>
    </r>
  </si>
  <si>
    <r>
      <t xml:space="preserve">Using unmanned aerial vehicle (UAV) surveys and image analysis in the study of large surface-associated marine species: a case study on reef sharks </t>
    </r>
    <r>
      <rPr>
        <i/>
        <sz val="10"/>
        <color theme="1"/>
        <rFont val="Times New Roman"/>
        <family val="1"/>
      </rPr>
      <t xml:space="preserve">Carcharhinus melanopterus </t>
    </r>
    <r>
      <rPr>
        <sz val="10"/>
        <color theme="1"/>
        <rFont val="Times New Roman"/>
        <family val="1"/>
      </rPr>
      <t>shoaling behaviour</t>
    </r>
  </si>
  <si>
    <r>
      <t xml:space="preserve">blacktip reef shark, </t>
    </r>
    <r>
      <rPr>
        <i/>
        <sz val="10"/>
        <color theme="1"/>
        <rFont val="Times New Roman"/>
        <family val="1"/>
      </rPr>
      <t>Carcharhinus melanopterus</t>
    </r>
  </si>
  <si>
    <r>
      <t xml:space="preserve">Rieucau, G., J.J. Kiszka, J.C. Castillo, J. Mourier, K.M. Boswell, and M.R. Heithaus. 2018. Using unmanned aerial vehicle (UAV) surveys and image analysis in the study of large surface-associated marine species: a case study on reef sharks </t>
    </r>
    <r>
      <rPr>
        <i/>
        <sz val="10"/>
        <color theme="1"/>
        <rFont val="Times New Roman"/>
        <family val="1"/>
      </rPr>
      <t>Carcharhinus melanopterus</t>
    </r>
    <r>
      <rPr>
        <sz val="10"/>
        <color theme="1"/>
        <rFont val="Times New Roman"/>
        <family val="1"/>
      </rPr>
      <t xml:space="preserve"> shoaling behaviour. Journal of Fish Biology 93: 119–127.</t>
    </r>
  </si>
  <si>
    <r>
      <t xml:space="preserve">sharp-tailed grouse, </t>
    </r>
    <r>
      <rPr>
        <i/>
        <sz val="10"/>
        <color theme="1"/>
        <rFont val="Times New Roman"/>
        <family val="1"/>
      </rPr>
      <t>Tympanucus</t>
    </r>
    <r>
      <rPr>
        <sz val="10"/>
        <color theme="1"/>
        <rFont val="Times New Roman"/>
        <family val="1"/>
      </rPr>
      <t xml:space="preserve"> </t>
    </r>
    <r>
      <rPr>
        <i/>
        <sz val="10"/>
        <color theme="1"/>
        <rFont val="Times New Roman"/>
        <family val="1"/>
      </rPr>
      <t>phasianellus</t>
    </r>
  </si>
  <si>
    <r>
      <t>Primer registro del aguilucho de cola rojiza (</t>
    </r>
    <r>
      <rPr>
        <i/>
        <sz val="10"/>
        <color theme="1"/>
        <rFont val="Times New Roman"/>
        <family val="1"/>
      </rPr>
      <t>Buteo ventralis</t>
    </r>
    <r>
      <rPr>
        <sz val="10"/>
        <color theme="1"/>
        <rFont val="Times New Roman"/>
        <family val="1"/>
      </rPr>
      <t>) nidificando en un eucalipto (</t>
    </r>
    <r>
      <rPr>
        <i/>
        <sz val="10"/>
        <color theme="1"/>
        <rFont val="Times New Roman"/>
        <family val="1"/>
      </rPr>
      <t>Eucalyptus globulus</t>
    </r>
    <r>
      <rPr>
        <sz val="10"/>
        <color theme="1"/>
        <rFont val="Times New Roman"/>
        <family val="1"/>
      </rPr>
      <t>) [First record of the Rufous-tailed Hawk (</t>
    </r>
    <r>
      <rPr>
        <i/>
        <sz val="10"/>
        <color theme="1"/>
        <rFont val="Times New Roman"/>
        <family val="1"/>
      </rPr>
      <t>Buteo ventralis</t>
    </r>
    <r>
      <rPr>
        <sz val="10"/>
        <color theme="1"/>
        <rFont val="Times New Roman"/>
        <family val="1"/>
      </rPr>
      <t>) nesting in a Eucalyptus (</t>
    </r>
    <r>
      <rPr>
        <i/>
        <sz val="10"/>
        <color theme="1"/>
        <rFont val="Times New Roman"/>
        <family val="1"/>
      </rPr>
      <t>Eucalyptus globulus</t>
    </r>
    <r>
      <rPr>
        <sz val="10"/>
        <color theme="1"/>
        <rFont val="Times New Roman"/>
        <family val="1"/>
      </rPr>
      <t>)]</t>
    </r>
  </si>
  <si>
    <r>
      <t xml:space="preserve">rufous-tailed hawk, </t>
    </r>
    <r>
      <rPr>
        <i/>
        <sz val="10"/>
        <color theme="1"/>
        <rFont val="Times New Roman"/>
        <family val="1"/>
      </rPr>
      <t>Buteo ventralis</t>
    </r>
  </si>
  <si>
    <r>
      <t>Rivas-Fuenzalida, T., Á. Molina-Medina, and P. Salazar. 2020. Primer registro del aguilucho de cola rojiza (</t>
    </r>
    <r>
      <rPr>
        <i/>
        <sz val="10"/>
        <color theme="1"/>
        <rFont val="Times New Roman"/>
        <family val="1"/>
      </rPr>
      <t>Buteo ventralis</t>
    </r>
    <r>
      <rPr>
        <sz val="10"/>
        <color theme="1"/>
        <rFont val="Times New Roman"/>
        <family val="1"/>
      </rPr>
      <t>) nidificando en un eucalipto (</t>
    </r>
    <r>
      <rPr>
        <i/>
        <sz val="10"/>
        <color theme="1"/>
        <rFont val="Times New Roman"/>
        <family val="1"/>
      </rPr>
      <t>Eucalyptus globulus</t>
    </r>
    <r>
      <rPr>
        <sz val="10"/>
        <color theme="1"/>
        <rFont val="Times New Roman"/>
        <family val="1"/>
      </rPr>
      <t>) [First record of the Rufous-tailed Hawk (</t>
    </r>
    <r>
      <rPr>
        <i/>
        <sz val="10"/>
        <color theme="1"/>
        <rFont val="Times New Roman"/>
        <family val="1"/>
      </rPr>
      <t>Buteo ventralis</t>
    </r>
    <r>
      <rPr>
        <sz val="10"/>
        <color theme="1"/>
        <rFont val="Times New Roman"/>
        <family val="1"/>
      </rPr>
      <t>) nesting in a Eucalyptus (</t>
    </r>
    <r>
      <rPr>
        <i/>
        <sz val="10"/>
        <color theme="1"/>
        <rFont val="Times New Roman"/>
        <family val="1"/>
      </rPr>
      <t>Eucalyptus globulus</t>
    </r>
    <r>
      <rPr>
        <sz val="10"/>
        <color theme="1"/>
        <rFont val="Times New Roman"/>
        <family val="1"/>
      </rPr>
      <t>)]. Boletín Nahuelbuta Natural (Abril 2020) 5:3. (In Spanish with English abstract]</t>
    </r>
  </si>
  <si>
    <r>
      <t xml:space="preserve">lesser kestrel, </t>
    </r>
    <r>
      <rPr>
        <i/>
        <sz val="10"/>
        <color theme="1"/>
        <rFont val="Times New Roman"/>
        <family val="1"/>
      </rPr>
      <t>Falco naumanni</t>
    </r>
  </si>
  <si>
    <r>
      <t xml:space="preserve">dwarf bear-poppy, </t>
    </r>
    <r>
      <rPr>
        <i/>
        <sz val="10"/>
        <color theme="1"/>
        <rFont val="Times New Roman"/>
        <family val="1"/>
      </rPr>
      <t>Arctomecon humilis</t>
    </r>
  </si>
  <si>
    <r>
      <t>Evaluating the effectiveness of drones for quantifying invasive upside-down jellyfish (</t>
    </r>
    <r>
      <rPr>
        <i/>
        <sz val="10"/>
        <color theme="1"/>
        <rFont val="Times New Roman"/>
        <family val="1"/>
      </rPr>
      <t>Cassiopea</t>
    </r>
    <r>
      <rPr>
        <sz val="10"/>
        <color theme="1"/>
        <rFont val="Times New Roman"/>
        <family val="1"/>
      </rPr>
      <t xml:space="preserve"> sp.) in Lake Macquarie, Australia</t>
    </r>
  </si>
  <si>
    <r>
      <t xml:space="preserve">Upside-down jellyfish, </t>
    </r>
    <r>
      <rPr>
        <i/>
        <sz val="10"/>
        <color theme="1"/>
        <rFont val="Times New Roman"/>
        <family val="1"/>
      </rPr>
      <t>Cassiopea</t>
    </r>
    <r>
      <rPr>
        <sz val="10"/>
        <color theme="1"/>
        <rFont val="Times New Roman"/>
        <family val="1"/>
      </rPr>
      <t xml:space="preserve"> sp.</t>
    </r>
  </si>
  <si>
    <r>
      <t>Rowe, C.E., W.F. Figueira, B.P. Kelaher, A. Giles,
L.T. Mamo, S.T. Ahyong, and S.J. Keable. 2022. Evaluating the effectiveness of drones for quantifying invasive upside-down jellyfish (</t>
    </r>
    <r>
      <rPr>
        <i/>
        <sz val="10"/>
        <color theme="1"/>
        <rFont val="Times New Roman"/>
        <family val="1"/>
      </rPr>
      <t>Cassiopea</t>
    </r>
    <r>
      <rPr>
        <sz val="10"/>
        <color theme="1"/>
        <rFont val="Times New Roman"/>
        <family val="1"/>
      </rPr>
      <t xml:space="preserve"> sp.) in Lake Macquarie, Australia. PLoS ONE https://doi.org/10.1371/journal.pone.0262721.</t>
    </r>
  </si>
  <si>
    <r>
      <t xml:space="preserve">Bay watch: Using unmanned aerial vehicles (UAV’s) to survey the box jellyfish </t>
    </r>
    <r>
      <rPr>
        <i/>
        <sz val="10"/>
        <color theme="1"/>
        <rFont val="Times New Roman"/>
        <family val="1"/>
      </rPr>
      <t>Chironex fleckeri</t>
    </r>
  </si>
  <si>
    <r>
      <t xml:space="preserve">California least tern, </t>
    </r>
    <r>
      <rPr>
        <i/>
        <sz val="10"/>
        <color theme="1"/>
        <rFont val="Times New Roman"/>
        <family val="1"/>
      </rPr>
      <t>Sternula antillarum browni</t>
    </r>
  </si>
  <si>
    <r>
      <t xml:space="preserve">Ruane, M. 2018. Using unmanned aircraft systems (UAS) to fill data gaps for monitoring California least terns nesting colonies at Naval Base Ventura County. Abstract. Page 17 </t>
    </r>
    <r>
      <rPr>
        <i/>
        <sz val="10"/>
        <color theme="1"/>
        <rFont val="Times New Roman"/>
        <family val="1"/>
      </rPr>
      <t>in</t>
    </r>
    <r>
      <rPr>
        <sz val="10"/>
        <color theme="1"/>
        <rFont val="Times New Roman"/>
        <family val="1"/>
      </rPr>
      <t xml:space="preserve"> Program for National Military Fish and Wildlife Association Annual Meeting and Training Workshop, 26-20 March, 2018, Norfolk, VA.</t>
    </r>
  </si>
  <si>
    <r>
      <t xml:space="preserve">Adèlie penguin, </t>
    </r>
    <r>
      <rPr>
        <i/>
        <sz val="10"/>
        <color theme="1"/>
        <rFont val="Times New Roman"/>
        <family val="1"/>
      </rPr>
      <t>Pygoscelis adeliae</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southern giant petrel, </t>
    </r>
    <r>
      <rPr>
        <i/>
        <sz val="10"/>
        <color theme="1"/>
        <rFont val="Times New Roman"/>
        <family val="1"/>
      </rPr>
      <t>Macronectes giganteus</t>
    </r>
    <r>
      <rPr>
        <sz val="10"/>
        <color theme="1"/>
        <rFont val="Times New Roman"/>
        <family val="1"/>
      </rPr>
      <t xml:space="preserve">, kelp gull, </t>
    </r>
    <r>
      <rPr>
        <i/>
        <sz val="10"/>
        <color theme="1"/>
        <rFont val="Times New Roman"/>
        <family val="1"/>
      </rPr>
      <t>Larus dominicanus</t>
    </r>
    <r>
      <rPr>
        <sz val="10"/>
        <color theme="1"/>
        <rFont val="Times New Roman"/>
        <family val="1"/>
      </rPr>
      <t xml:space="preserve">, south polar skua, </t>
    </r>
    <r>
      <rPr>
        <i/>
        <sz val="10"/>
        <color theme="1"/>
        <rFont val="Times New Roman"/>
        <family val="1"/>
      </rPr>
      <t>Catharacta maccormicki</t>
    </r>
    <r>
      <rPr>
        <sz val="10"/>
        <color theme="1"/>
        <rFont val="Times New Roman"/>
        <family val="1"/>
      </rPr>
      <t xml:space="preserve">, brown skua, </t>
    </r>
    <r>
      <rPr>
        <i/>
        <sz val="10"/>
        <color theme="1"/>
        <rFont val="Times New Roman"/>
        <family val="1"/>
      </rPr>
      <t>Catharacta antarctica lonnbergii</t>
    </r>
    <r>
      <rPr>
        <sz val="10"/>
        <color theme="1"/>
        <rFont val="Times New Roman"/>
        <family val="1"/>
      </rPr>
      <t xml:space="preserve">, Antarctic fur seal, </t>
    </r>
    <r>
      <rPr>
        <i/>
        <sz val="10"/>
        <color theme="1"/>
        <rFont val="Times New Roman"/>
        <family val="1"/>
      </rPr>
      <t>Arctocephalus gazella</t>
    </r>
  </si>
  <si>
    <r>
      <t xml:space="preserve">Ruemmler, M.-C., J. Esefeld, O. Mustafa, C. Pfeifer, and H.-U. Peter. 2017. On the impact of different UAV models on Antarctic wildlife. Page 406 </t>
    </r>
    <r>
      <rPr>
        <i/>
        <sz val="10"/>
        <color theme="1"/>
        <rFont val="Times New Roman"/>
        <family val="1"/>
      </rPr>
      <t>in</t>
    </r>
    <r>
      <rPr>
        <sz val="10"/>
        <color theme="1"/>
        <rFont val="Times New Roman"/>
        <family val="1"/>
      </rPr>
      <t xml:space="preserve"> A. Van de Putte, ed. Book of Abstracts: XIIth SCAR Biology Symposium. Leuven, Belgium, 10-14 July 2017. Scientific Committee on Antarctic Research (SCAR), Cambridge, UK.</t>
    </r>
  </si>
  <si>
    <r>
      <t xml:space="preserve">emperor penguin, </t>
    </r>
    <r>
      <rPr>
        <i/>
        <sz val="10"/>
        <color theme="1"/>
        <rFont val="Times New Roman"/>
        <family val="1"/>
      </rPr>
      <t>Aptenodytes forsteri</t>
    </r>
  </si>
  <si>
    <r>
      <t xml:space="preserve">gentoo penguin, </t>
    </r>
    <r>
      <rPr>
        <i/>
        <sz val="10"/>
        <color theme="1"/>
        <rFont val="Times New Roman"/>
        <family val="1"/>
      </rPr>
      <t>Pygoscelis papua</t>
    </r>
    <r>
      <rPr>
        <sz val="10"/>
        <color theme="1"/>
        <rFont val="Times New Roman"/>
        <family val="1"/>
      </rPr>
      <t xml:space="preserve">, Adélie penguin, </t>
    </r>
    <r>
      <rPr>
        <i/>
        <sz val="10"/>
        <color theme="1"/>
        <rFont val="Times New Roman"/>
        <family val="1"/>
      </rPr>
      <t>Pygoscelis adeliae</t>
    </r>
  </si>
  <si>
    <r>
      <t xml:space="preserve">lesser black-backed gull, </t>
    </r>
    <r>
      <rPr>
        <i/>
        <sz val="10"/>
        <color theme="1"/>
        <rFont val="Times New Roman"/>
        <family val="1"/>
      </rPr>
      <t>Larus fuscus</t>
    </r>
  </si>
  <si>
    <r>
      <t xml:space="preserve">blue-winged teal, </t>
    </r>
    <r>
      <rPr>
        <i/>
        <sz val="10"/>
        <color theme="1"/>
        <rFont val="Times New Roman"/>
        <family val="1"/>
      </rPr>
      <t>Spatula discors</t>
    </r>
    <r>
      <rPr>
        <sz val="10"/>
        <color theme="1"/>
        <rFont val="Times New Roman"/>
        <family val="1"/>
      </rPr>
      <t xml:space="preserve">, northern shoveler, </t>
    </r>
    <r>
      <rPr>
        <i/>
        <sz val="10"/>
        <color theme="1"/>
        <rFont val="Times New Roman"/>
        <family val="1"/>
      </rPr>
      <t>Spatula clypeata</t>
    </r>
  </si>
  <si>
    <r>
      <t xml:space="preserve">American wigeon, </t>
    </r>
    <r>
      <rPr>
        <i/>
        <sz val="10"/>
        <color theme="1"/>
        <rFont val="Times New Roman"/>
        <family val="1"/>
      </rPr>
      <t>Mareca americana</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Canada goose, </t>
    </r>
    <r>
      <rPr>
        <i/>
        <sz val="10"/>
        <color theme="1"/>
        <rFont val="Times New Roman"/>
        <family val="1"/>
      </rPr>
      <t>Branta</t>
    </r>
    <r>
      <rPr>
        <sz val="10"/>
        <color theme="1"/>
        <rFont val="Times New Roman"/>
        <family val="1"/>
      </rPr>
      <t xml:space="preserve"> </t>
    </r>
    <r>
      <rPr>
        <i/>
        <sz val="10"/>
        <color theme="1"/>
        <rFont val="Times New Roman"/>
        <family val="1"/>
      </rPr>
      <t>canadensis</t>
    </r>
    <r>
      <rPr>
        <sz val="10"/>
        <color theme="1"/>
        <rFont val="Times New Roman"/>
        <family val="1"/>
      </rPr>
      <t xml:space="preserve">, teal, </t>
    </r>
    <r>
      <rPr>
        <i/>
        <sz val="10"/>
        <color theme="1"/>
        <rFont val="Times New Roman"/>
        <family val="1"/>
      </rPr>
      <t>Spatula</t>
    </r>
    <r>
      <rPr>
        <sz val="10"/>
        <color theme="1"/>
        <rFont val="Times New Roman"/>
        <family val="1"/>
      </rPr>
      <t xml:space="preserve"> spp., sandhill crane, </t>
    </r>
    <r>
      <rPr>
        <i/>
        <sz val="10"/>
        <color theme="1"/>
        <rFont val="Times New Roman"/>
        <family val="1"/>
      </rPr>
      <t>Grus canadensis</t>
    </r>
  </si>
  <si>
    <r>
      <t xml:space="preserve">Computer Graphics </t>
    </r>
    <r>
      <rPr>
        <i/>
        <sz val="10"/>
        <color theme="1"/>
        <rFont val="Times New Roman"/>
        <family val="1"/>
      </rPr>
      <t>forum</t>
    </r>
  </si>
  <si>
    <r>
      <t xml:space="preserve">Saffo, D., A. Leventidis, T. Jain, M.A. Borkin, and C. Dunne. 2020. Data Comets: Designing a Visualization Tool for Analyzing Autonomous Aerial Vehicle Logs with Grounded Evaluation. Computer Graphics </t>
    </r>
    <r>
      <rPr>
        <i/>
        <sz val="10"/>
        <color theme="1"/>
        <rFont val="Times New Roman"/>
        <family val="1"/>
      </rPr>
      <t>forum</t>
    </r>
    <r>
      <rPr>
        <sz val="10"/>
        <color theme="1"/>
        <rFont val="Times New Roman"/>
        <family val="1"/>
      </rPr>
      <t xml:space="preserve"> 39: 455-468. https://doi.org/10.1111/cgf.13994.</t>
    </r>
  </si>
  <si>
    <r>
      <t xml:space="preserve">Using unmanned aerial vehicles for high resolution remote sensing to map invasive </t>
    </r>
    <r>
      <rPr>
        <i/>
        <sz val="10"/>
        <color theme="1"/>
        <rFont val="Times New Roman"/>
        <family val="1"/>
      </rPr>
      <t>Phragmites australis</t>
    </r>
    <r>
      <rPr>
        <sz val="10"/>
        <color theme="1"/>
        <rFont val="Times New Roman"/>
        <family val="1"/>
      </rPr>
      <t xml:space="preserve"> in coastal wetlands</t>
    </r>
  </si>
  <si>
    <r>
      <t xml:space="preserve">buffel grass, </t>
    </r>
    <r>
      <rPr>
        <i/>
        <sz val="10"/>
        <color theme="1"/>
        <rFont val="Times New Roman"/>
        <family val="1"/>
      </rPr>
      <t>Cenchrus ciliaris</t>
    </r>
    <r>
      <rPr>
        <sz val="10"/>
        <color theme="1"/>
        <rFont val="Times New Roman"/>
        <family val="1"/>
      </rPr>
      <t xml:space="preserve">, spinifex, </t>
    </r>
    <r>
      <rPr>
        <i/>
        <sz val="10"/>
        <color theme="1"/>
        <rFont val="Times New Roman"/>
        <family val="1"/>
      </rPr>
      <t>Triodia</t>
    </r>
    <r>
      <rPr>
        <sz val="10"/>
        <color theme="1"/>
        <rFont val="Times New Roman"/>
        <family val="1"/>
      </rPr>
      <t xml:space="preserve"> spp.</t>
    </r>
  </si>
  <si>
    <r>
      <t xml:space="preserve">black-headed gull, </t>
    </r>
    <r>
      <rPr>
        <i/>
        <sz val="10"/>
        <color theme="1"/>
        <rFont val="Times New Roman"/>
        <family val="1"/>
      </rPr>
      <t>Chroicocephalus ridibundus</t>
    </r>
  </si>
  <si>
    <r>
      <t xml:space="preserve">Sunda pangolin, </t>
    </r>
    <r>
      <rPr>
        <i/>
        <sz val="10"/>
        <color theme="1"/>
        <rFont val="Times New Roman"/>
        <family val="1"/>
      </rPr>
      <t>Manis javanica</t>
    </r>
    <r>
      <rPr>
        <sz val="10"/>
        <color theme="1"/>
        <rFont val="Times New Roman"/>
        <family val="1"/>
      </rPr>
      <t xml:space="preserve">, koala, </t>
    </r>
    <r>
      <rPr>
        <i/>
        <sz val="10"/>
        <color theme="1"/>
        <rFont val="Times New Roman"/>
        <family val="1"/>
      </rPr>
      <t>Phascolarctos cinereus</t>
    </r>
    <r>
      <rPr>
        <sz val="10"/>
        <color theme="1"/>
        <rFont val="Times New Roman"/>
        <family val="1"/>
      </rPr>
      <t xml:space="preserve">, orange-bellied parrot, </t>
    </r>
    <r>
      <rPr>
        <i/>
        <sz val="10"/>
        <color theme="1"/>
        <rFont val="Times New Roman"/>
        <family val="1"/>
      </rPr>
      <t>Neophema chrysogaster</t>
    </r>
    <r>
      <rPr>
        <sz val="10"/>
        <color theme="1"/>
        <rFont val="Times New Roman"/>
        <family val="1"/>
      </rPr>
      <t xml:space="preserve">, regent honeyeater, </t>
    </r>
    <r>
      <rPr>
        <i/>
        <sz val="10"/>
        <color theme="1"/>
        <rFont val="Times New Roman"/>
        <family val="1"/>
      </rPr>
      <t>Anthochaera phrygia</t>
    </r>
  </si>
  <si>
    <r>
      <t xml:space="preserve">yacare caiman, </t>
    </r>
    <r>
      <rPr>
        <i/>
        <sz val="10"/>
        <color theme="1"/>
        <rFont val="Times New Roman"/>
        <family val="1"/>
      </rPr>
      <t>Caiman yacare</t>
    </r>
    <r>
      <rPr>
        <sz val="10"/>
        <color theme="1"/>
        <rFont val="Times New Roman"/>
        <family val="1"/>
      </rPr>
      <t xml:space="preserve">, broad-snouted caiman, </t>
    </r>
    <r>
      <rPr>
        <i/>
        <sz val="10"/>
        <color theme="1"/>
        <rFont val="Times New Roman"/>
        <family val="1"/>
      </rPr>
      <t>Caiman latirostris</t>
    </r>
  </si>
  <si>
    <r>
      <t>Could we assess the hatching success of Pied Avocets (</t>
    </r>
    <r>
      <rPr>
        <i/>
        <sz val="10"/>
        <color theme="1"/>
        <rFont val="Times New Roman"/>
        <family val="1"/>
      </rPr>
      <t>Recurvirostra avosetta</t>
    </r>
    <r>
      <rPr>
        <sz val="10"/>
        <color theme="1"/>
        <rFont val="Times New Roman"/>
        <family val="1"/>
      </rPr>
      <t xml:space="preserve"> Linnaeus, 1758) by drone monitoring? A pilot study</t>
    </r>
  </si>
  <si>
    <r>
      <t xml:space="preserve">pied avocet, </t>
    </r>
    <r>
      <rPr>
        <i/>
        <sz val="10"/>
        <color theme="1"/>
        <rFont val="Times New Roman"/>
        <family val="1"/>
      </rPr>
      <t>Recurvirostra avosetta</t>
    </r>
  </si>
  <si>
    <r>
      <t xml:space="preserve">Drone assessment of habitat selection and breeding success of Gull-billed Tern </t>
    </r>
    <r>
      <rPr>
        <i/>
        <sz val="10"/>
        <color theme="1"/>
        <rFont val="Times New Roman"/>
        <family val="1"/>
      </rPr>
      <t>Gelochelidon nilotica</t>
    </r>
    <r>
      <rPr>
        <sz val="10"/>
        <color theme="1"/>
        <rFont val="Times New Roman"/>
        <family val="1"/>
      </rPr>
      <t xml:space="preserve"> nesting on low-accessibility sites: a case study</t>
    </r>
  </si>
  <si>
    <r>
      <t xml:space="preserve">gull-billed tern, </t>
    </r>
    <r>
      <rPr>
        <i/>
        <sz val="10"/>
        <color theme="1"/>
        <rFont val="Times New Roman"/>
        <family val="1"/>
      </rPr>
      <t>Gelochelidon nilotica</t>
    </r>
  </si>
  <si>
    <r>
      <t xml:space="preserve">First confirmed breeding of an invasive alien species in the lagoon of Venice (Italy): the Sacred Ibis </t>
    </r>
    <r>
      <rPr>
        <i/>
        <sz val="10"/>
        <color theme="1"/>
        <rFont val="Times New Roman"/>
        <family val="1"/>
      </rPr>
      <t>Threskiornis aethiopicus</t>
    </r>
  </si>
  <si>
    <r>
      <t xml:space="preserve">sacred Ibis, </t>
    </r>
    <r>
      <rPr>
        <i/>
        <sz val="10"/>
        <color theme="1"/>
        <rFont val="Times New Roman"/>
        <family val="1"/>
      </rPr>
      <t>Threskiornis aethiopicus</t>
    </r>
  </si>
  <si>
    <r>
      <rPr>
        <i/>
        <sz val="10"/>
        <color theme="1"/>
        <rFont val="Times New Roman"/>
        <family val="1"/>
      </rPr>
      <t>Aurelia</t>
    </r>
    <r>
      <rPr>
        <sz val="10"/>
        <color theme="1"/>
        <rFont val="Times New Roman"/>
        <family val="1"/>
      </rPr>
      <t xml:space="preserve"> spp.</t>
    </r>
  </si>
  <si>
    <r>
      <t xml:space="preserve">tree swallow, </t>
    </r>
    <r>
      <rPr>
        <i/>
        <sz val="10"/>
        <color theme="1"/>
        <rFont val="Times New Roman"/>
        <family val="1"/>
      </rPr>
      <t>Tachycineta bicolor</t>
    </r>
  </si>
  <si>
    <r>
      <t xml:space="preserve">field sparrow, </t>
    </r>
    <r>
      <rPr>
        <i/>
        <sz val="10"/>
        <color theme="1"/>
        <rFont val="Times New Roman"/>
        <family val="1"/>
      </rPr>
      <t>Spizella pusilla</t>
    </r>
  </si>
  <si>
    <r>
      <t xml:space="preserve">guanaco, </t>
    </r>
    <r>
      <rPr>
        <i/>
        <sz val="10"/>
        <color theme="1"/>
        <rFont val="Times New Roman"/>
        <family val="1"/>
      </rPr>
      <t>Lama guanicoe</t>
    </r>
  </si>
  <si>
    <r>
      <t xml:space="preserve">golden-crowned sifaka, </t>
    </r>
    <r>
      <rPr>
        <i/>
        <sz val="10"/>
        <color theme="1"/>
        <rFont val="Times New Roman"/>
        <family val="1"/>
      </rPr>
      <t>Propithecus tattersalli</t>
    </r>
  </si>
  <si>
    <r>
      <t xml:space="preserve">golden eagle, </t>
    </r>
    <r>
      <rPr>
        <i/>
        <sz val="10"/>
        <color theme="1"/>
        <rFont val="Times New Roman"/>
        <family val="1"/>
      </rPr>
      <t xml:space="preserve">Aquila chrysaetos </t>
    </r>
  </si>
  <si>
    <r>
      <t xml:space="preserve">European nightjar, </t>
    </r>
    <r>
      <rPr>
        <i/>
        <sz val="10"/>
        <color theme="1"/>
        <rFont val="Times New Roman"/>
        <family val="1"/>
      </rPr>
      <t>Caprimulgus europaeus</t>
    </r>
  </si>
  <si>
    <r>
      <t xml:space="preserve">common raven, </t>
    </r>
    <r>
      <rPr>
        <i/>
        <sz val="10"/>
        <color theme="1"/>
        <rFont val="Times New Roman"/>
        <family val="1"/>
      </rPr>
      <t>Corvus corax</t>
    </r>
    <r>
      <rPr>
        <sz val="10"/>
        <color theme="1"/>
        <rFont val="Times New Roman"/>
        <family val="1"/>
      </rPr>
      <t xml:space="preserve">, Mojave Desert tortoise, </t>
    </r>
    <r>
      <rPr>
        <i/>
        <sz val="10"/>
        <color theme="1"/>
        <rFont val="Times New Roman"/>
        <family val="1"/>
      </rPr>
      <t>Gopherus agassizii</t>
    </r>
  </si>
  <si>
    <r>
      <t xml:space="preserve">greater white-fronted goose, </t>
    </r>
    <r>
      <rPr>
        <i/>
        <sz val="10"/>
        <color theme="1"/>
        <rFont val="Times New Roman"/>
        <family val="1"/>
      </rPr>
      <t>Anser abifrons</t>
    </r>
  </si>
  <si>
    <r>
      <t xml:space="preserve">ring‐necked pheasant, </t>
    </r>
    <r>
      <rPr>
        <i/>
        <sz val="10"/>
        <color theme="1"/>
        <rFont val="Times New Roman"/>
        <family val="1"/>
      </rPr>
      <t>Phasianus colchicus</t>
    </r>
  </si>
  <si>
    <r>
      <rPr>
        <i/>
        <sz val="10"/>
        <color theme="1"/>
        <rFont val="Times New Roman"/>
        <family val="1"/>
      </rPr>
      <t>Clethrionomys</t>
    </r>
    <r>
      <rPr>
        <sz val="10"/>
        <color theme="1"/>
        <rFont val="Times New Roman"/>
        <family val="1"/>
      </rPr>
      <t xml:space="preserve"> spp., </t>
    </r>
    <r>
      <rPr>
        <i/>
        <sz val="10"/>
        <color theme="1"/>
        <rFont val="Times New Roman"/>
        <family val="1"/>
      </rPr>
      <t>Microtus</t>
    </r>
    <r>
      <rPr>
        <sz val="10"/>
        <color theme="1"/>
        <rFont val="Times New Roman"/>
        <family val="1"/>
      </rPr>
      <t xml:space="preserve"> spp.</t>
    </r>
  </si>
  <si>
    <r>
      <t xml:space="preserve">Šimek, P., J. Pavlík, J. Jarolímek, V. Očenášek, and M. Stočes. 2017. Use of Unmanned Aerial Vehicles for Wildlife Monitoring. Pages 795-804 </t>
    </r>
    <r>
      <rPr>
        <i/>
        <sz val="10"/>
        <color theme="1"/>
        <rFont val="Times New Roman"/>
        <family val="1"/>
      </rPr>
      <t>in</t>
    </r>
    <r>
      <rPr>
        <sz val="10"/>
        <color theme="1"/>
        <rFont val="Times New Roman"/>
        <family val="1"/>
      </rPr>
      <t xml:space="preserve"> Proceedings of the 8th International Conference on Information and Communication Technologies in Agriculture, Food and Environment, September 21-24, 2017, Chania, Greece.
</t>
    </r>
  </si>
  <si>
    <r>
      <t>Simulated greater crested tern (</t>
    </r>
    <r>
      <rPr>
        <i/>
        <sz val="10"/>
        <color theme="1"/>
        <rFont val="Times New Roman"/>
        <family val="1"/>
      </rPr>
      <t>Thalasseus</t>
    </r>
    <r>
      <rPr>
        <sz val="10"/>
        <color theme="1"/>
        <rFont val="Times New Roman"/>
        <family val="1"/>
      </rPr>
      <t xml:space="preserve"> </t>
    </r>
    <r>
      <rPr>
        <i/>
        <sz val="10"/>
        <color theme="1"/>
        <rFont val="Times New Roman"/>
        <family val="1"/>
      </rPr>
      <t>bergii</t>
    </r>
    <r>
      <rPr>
        <sz val="10"/>
        <color theme="1"/>
        <rFont val="Times New Roman"/>
        <family val="1"/>
      </rPr>
      <t>) colony</t>
    </r>
  </si>
  <si>
    <r>
      <t xml:space="preserve">Singh, K.K., K. Markham, A.E. Frazier, and J.C. Hodgson. 2021. Counting Wildlife from Drone-Captured Imagery Using Visual and Semi-Automated Techniques. Pages 157-178 </t>
    </r>
    <r>
      <rPr>
        <i/>
        <sz val="10"/>
        <color theme="1"/>
        <rFont val="Times New Roman"/>
        <family val="1"/>
      </rPr>
      <t>in</t>
    </r>
    <r>
      <rPr>
        <sz val="10"/>
        <color theme="1"/>
        <rFont val="Times New Roman"/>
        <family val="1"/>
      </rPr>
      <t xml:space="preserve"> A.E. Frazier and K.K. Singh, eds. Fundamentals of Capturing and Processing Drone Imagery and Data. CRC Press, Boca Raton, FL.</t>
    </r>
  </si>
  <si>
    <r>
      <t xml:space="preserve">Sivanpillai, R., G.K. Brown, and B.S. Gellis. 2019. Flying UAVs in Constrained Environments: Best Practices for Flying within Complex Forest Canopies. Pages 269-281 </t>
    </r>
    <r>
      <rPr>
        <i/>
        <sz val="10"/>
        <color theme="1"/>
        <rFont val="Times New Roman"/>
        <family val="1"/>
      </rPr>
      <t>in</t>
    </r>
    <r>
      <rPr>
        <sz val="10"/>
        <color theme="1"/>
        <rFont val="Times New Roman"/>
        <family val="1"/>
      </rPr>
      <t xml:space="preserve"> J.B. Sharma, ed. Applications of Small Unmanned Aircraft Systems: Best Practices and Case Studies. CRC Press, Boca Raton, FL.</t>
    </r>
  </si>
  <si>
    <r>
      <t xml:space="preserve">Australian fur seal, </t>
    </r>
    <r>
      <rPr>
        <i/>
        <sz val="10"/>
        <color theme="1"/>
        <rFont val="Times New Roman"/>
        <family val="1"/>
      </rPr>
      <t>Arctocephalus pusillus</t>
    </r>
  </si>
  <si>
    <r>
      <t xml:space="preserve">spider monkey, </t>
    </r>
    <r>
      <rPr>
        <i/>
        <sz val="10"/>
        <color theme="1"/>
        <rFont val="Times New Roman"/>
        <family val="1"/>
      </rPr>
      <t>Ateles geoffroyi</t>
    </r>
  </si>
  <si>
    <r>
      <t xml:space="preserve">American black duck, </t>
    </r>
    <r>
      <rPr>
        <i/>
        <sz val="10"/>
        <color theme="1"/>
        <rFont val="Times New Roman"/>
        <family val="1"/>
      </rPr>
      <t>Anas rubripes</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lesser scaup, </t>
    </r>
    <r>
      <rPr>
        <i/>
        <sz val="10"/>
        <color theme="1"/>
        <rFont val="Times New Roman"/>
        <family val="1"/>
      </rPr>
      <t>Aythya affinis</t>
    </r>
    <r>
      <rPr>
        <sz val="10"/>
        <color theme="1"/>
        <rFont val="Times New Roman"/>
        <family val="1"/>
      </rPr>
      <t xml:space="preserve">, mallard, </t>
    </r>
    <r>
      <rPr>
        <i/>
        <sz val="10"/>
        <color theme="1"/>
        <rFont val="Times New Roman"/>
        <family val="1"/>
      </rPr>
      <t>Anas</t>
    </r>
    <r>
      <rPr>
        <sz val="10"/>
        <color theme="1"/>
        <rFont val="Times New Roman"/>
        <family val="1"/>
      </rPr>
      <t xml:space="preserve"> </t>
    </r>
    <r>
      <rPr>
        <i/>
        <sz val="10"/>
        <color theme="1"/>
        <rFont val="Times New Roman"/>
        <family val="1"/>
      </rPr>
      <t>platyrhynchos</t>
    </r>
    <r>
      <rPr>
        <sz val="10"/>
        <color theme="1"/>
        <rFont val="Times New Roman"/>
        <family val="1"/>
      </rPr>
      <t xml:space="preserve">, northern pintail, </t>
    </r>
    <r>
      <rPr>
        <i/>
        <sz val="10"/>
        <color theme="1"/>
        <rFont val="Times New Roman"/>
        <family val="1"/>
      </rPr>
      <t>Anas</t>
    </r>
    <r>
      <rPr>
        <sz val="10"/>
        <color theme="1"/>
        <rFont val="Times New Roman"/>
        <family val="1"/>
      </rPr>
      <t xml:space="preserve"> </t>
    </r>
    <r>
      <rPr>
        <i/>
        <sz val="10"/>
        <color theme="1"/>
        <rFont val="Times New Roman"/>
        <family val="1"/>
      </rPr>
      <t>acuta</t>
    </r>
    <r>
      <rPr>
        <sz val="10"/>
        <color theme="1"/>
        <rFont val="Times New Roman"/>
        <family val="1"/>
      </rPr>
      <t xml:space="preserve">, ring‐necked pheasant, </t>
    </r>
    <r>
      <rPr>
        <i/>
        <sz val="10"/>
        <color theme="1"/>
        <rFont val="Times New Roman"/>
        <family val="1"/>
      </rPr>
      <t>Phasianus</t>
    </r>
    <r>
      <rPr>
        <sz val="10"/>
        <color theme="1"/>
        <rFont val="Times New Roman"/>
        <family val="1"/>
      </rPr>
      <t xml:space="preserve"> </t>
    </r>
    <r>
      <rPr>
        <i/>
        <sz val="10"/>
        <color theme="1"/>
        <rFont val="Times New Roman"/>
        <family val="1"/>
      </rPr>
      <t>colchicus</t>
    </r>
    <r>
      <rPr>
        <sz val="10"/>
        <color theme="1"/>
        <rFont val="Times New Roman"/>
        <family val="1"/>
      </rPr>
      <t xml:space="preserve">, Hungarian partridge, </t>
    </r>
    <r>
      <rPr>
        <i/>
        <sz val="10"/>
        <color theme="1"/>
        <rFont val="Times New Roman"/>
        <family val="1"/>
      </rPr>
      <t>Perdix</t>
    </r>
    <r>
      <rPr>
        <sz val="10"/>
        <color theme="1"/>
        <rFont val="Times New Roman"/>
        <family val="1"/>
      </rPr>
      <t xml:space="preserve"> </t>
    </r>
    <r>
      <rPr>
        <i/>
        <sz val="10"/>
        <color theme="1"/>
        <rFont val="Times New Roman"/>
        <family val="1"/>
      </rPr>
      <t>perdix</t>
    </r>
    <r>
      <rPr>
        <sz val="10"/>
        <color theme="1"/>
        <rFont val="Times New Roman"/>
        <family val="1"/>
      </rPr>
      <t xml:space="preserve">, piping plover, </t>
    </r>
    <r>
      <rPr>
        <i/>
        <sz val="10"/>
        <color theme="1"/>
        <rFont val="Times New Roman"/>
        <family val="1"/>
      </rPr>
      <t>Charadrius melodus</t>
    </r>
    <r>
      <rPr>
        <sz val="10"/>
        <color theme="1"/>
        <rFont val="Times New Roman"/>
        <family val="1"/>
      </rPr>
      <t xml:space="preserve">, grasshopper sparrow, </t>
    </r>
    <r>
      <rPr>
        <i/>
        <sz val="10"/>
        <color theme="1"/>
        <rFont val="Times New Roman"/>
        <family val="1"/>
      </rPr>
      <t>Ammodramus</t>
    </r>
    <r>
      <rPr>
        <sz val="10"/>
        <color theme="1"/>
        <rFont val="Times New Roman"/>
        <family val="1"/>
      </rPr>
      <t xml:space="preserve"> </t>
    </r>
    <r>
      <rPr>
        <i/>
        <sz val="10"/>
        <color theme="1"/>
        <rFont val="Times New Roman"/>
        <family val="1"/>
      </rPr>
      <t>savannarum</t>
    </r>
  </si>
  <si>
    <r>
      <t xml:space="preserve">sandhill crane, </t>
    </r>
    <r>
      <rPr>
        <i/>
        <sz val="10"/>
        <color theme="1"/>
        <rFont val="Times New Roman"/>
        <family val="1"/>
      </rPr>
      <t>Grus canadensis</t>
    </r>
  </si>
  <si>
    <r>
      <t xml:space="preserve">proboscis monkey, </t>
    </r>
    <r>
      <rPr>
        <i/>
        <sz val="10"/>
        <color theme="1"/>
        <rFont val="Times New Roman"/>
        <family val="1"/>
      </rPr>
      <t>Nasalis larvatus</t>
    </r>
  </si>
  <si>
    <r>
      <t xml:space="preserve">The existence of a model flight zone does not affect the distribution of Skylarks </t>
    </r>
    <r>
      <rPr>
        <i/>
        <sz val="10"/>
        <color theme="1"/>
        <rFont val="Times New Roman"/>
        <family val="1"/>
      </rPr>
      <t>Alauda</t>
    </r>
    <r>
      <rPr>
        <sz val="10"/>
        <color theme="1"/>
        <rFont val="Times New Roman"/>
        <family val="1"/>
      </rPr>
      <t xml:space="preserve"> </t>
    </r>
    <r>
      <rPr>
        <i/>
        <sz val="10"/>
        <color theme="1"/>
        <rFont val="Times New Roman"/>
        <family val="1"/>
      </rPr>
      <t>arvensis</t>
    </r>
    <r>
      <rPr>
        <sz val="10"/>
        <color theme="1"/>
        <rFont val="Times New Roman"/>
        <family val="1"/>
      </rPr>
      <t xml:space="preserve"> during breeding season – a case study</t>
    </r>
  </si>
  <si>
    <r>
      <t>skylark,</t>
    </r>
    <r>
      <rPr>
        <i/>
        <sz val="10"/>
        <color theme="1"/>
        <rFont val="Times New Roman"/>
        <family val="1"/>
      </rPr>
      <t xml:space="preserve"> Alauda arvensis </t>
    </r>
  </si>
  <si>
    <r>
      <t xml:space="preserve">Strebel, N., T. Roth, and D. Weber. 2016. The existence of a model flight zone does not affect the distribution of Skylarks </t>
    </r>
    <r>
      <rPr>
        <i/>
        <sz val="10"/>
        <color theme="1"/>
        <rFont val="Times New Roman"/>
        <family val="1"/>
      </rPr>
      <t>Alauda</t>
    </r>
    <r>
      <rPr>
        <sz val="10"/>
        <color theme="1"/>
        <rFont val="Times New Roman"/>
        <family val="1"/>
      </rPr>
      <t xml:space="preserve"> </t>
    </r>
    <r>
      <rPr>
        <i/>
        <sz val="10"/>
        <color theme="1"/>
        <rFont val="Times New Roman"/>
        <family val="1"/>
      </rPr>
      <t>arvensis</t>
    </r>
    <r>
      <rPr>
        <sz val="10"/>
        <color theme="1"/>
        <rFont val="Times New Roman"/>
        <family val="1"/>
      </rPr>
      <t xml:space="preserve"> during breeding season – a case study. Ornithologische Beobachter 113: 53–60.</t>
    </r>
  </si>
  <si>
    <r>
      <t xml:space="preserve">wild yak, </t>
    </r>
    <r>
      <rPr>
        <i/>
        <sz val="10"/>
        <color theme="1"/>
        <rFont val="Times New Roman"/>
        <family val="1"/>
      </rPr>
      <t>Bos mutus</t>
    </r>
  </si>
  <si>
    <r>
      <t>A comparison of manual and automated detection of rusa deer (</t>
    </r>
    <r>
      <rPr>
        <i/>
        <sz val="10"/>
        <color theme="1"/>
        <rFont val="Times New Roman"/>
        <family val="1"/>
      </rPr>
      <t>Rusa timorensis</t>
    </r>
    <r>
      <rPr>
        <sz val="10"/>
        <color theme="1"/>
        <rFont val="Times New Roman"/>
        <family val="1"/>
      </rPr>
      <t>) from RPAS-derived thermal imagery</t>
    </r>
  </si>
  <si>
    <r>
      <t xml:space="preserve">rusa deer, </t>
    </r>
    <r>
      <rPr>
        <i/>
        <sz val="10"/>
        <color theme="1"/>
        <rFont val="Times New Roman"/>
        <family val="1"/>
      </rPr>
      <t>Rusa timorensis</t>
    </r>
  </si>
  <si>
    <r>
      <t>Sudholz A., S. Denman, A. Pople, M. Brennan, M. Amos, and G. Hamilton. 2021. A comparison of manual and automated detection of rusa deer (</t>
    </r>
    <r>
      <rPr>
        <i/>
        <sz val="10"/>
        <color theme="1"/>
        <rFont val="Times New Roman"/>
        <family val="1"/>
      </rPr>
      <t>Rusa timorensis</t>
    </r>
    <r>
      <rPr>
        <sz val="10"/>
        <color theme="1"/>
        <rFont val="Times New Roman"/>
        <family val="1"/>
      </rPr>
      <t>) from RPAS-derived thermal imagery. Wildlife Research https://doi.org/10.1071/WR20169.</t>
    </r>
  </si>
  <si>
    <r>
      <t xml:space="preserve">great egret, </t>
    </r>
    <r>
      <rPr>
        <i/>
        <sz val="10"/>
        <color theme="1"/>
        <rFont val="Times New Roman"/>
        <family val="1"/>
      </rPr>
      <t>Ardea alba</t>
    </r>
    <r>
      <rPr>
        <sz val="10"/>
        <color theme="1"/>
        <rFont val="Times New Roman"/>
        <family val="1"/>
      </rPr>
      <t xml:space="preserve">, intermediate egret, </t>
    </r>
    <r>
      <rPr>
        <i/>
        <sz val="10"/>
        <color theme="1"/>
        <rFont val="Times New Roman"/>
        <family val="1"/>
      </rPr>
      <t>Egretta intermedia</t>
    </r>
    <r>
      <rPr>
        <sz val="10"/>
        <color theme="1"/>
        <rFont val="Times New Roman"/>
        <family val="1"/>
      </rPr>
      <t xml:space="preserve">, little egret, </t>
    </r>
    <r>
      <rPr>
        <i/>
        <sz val="10"/>
        <color theme="1"/>
        <rFont val="Times New Roman"/>
        <family val="1"/>
      </rPr>
      <t>Egretta garzetta</t>
    </r>
  </si>
  <si>
    <r>
      <t xml:space="preserve">northern fur seal, </t>
    </r>
    <r>
      <rPr>
        <i/>
        <sz val="10"/>
        <color theme="1"/>
        <rFont val="Times New Roman"/>
        <family val="1"/>
      </rPr>
      <t>Callorhinus ursinus</t>
    </r>
  </si>
  <si>
    <r>
      <t>Flying beneath the clouds at the edge of the world: using a hexacopter to supplement abundance surveys of Steller sea lions (</t>
    </r>
    <r>
      <rPr>
        <i/>
        <sz val="10"/>
        <color theme="1"/>
        <rFont val="Times New Roman"/>
        <family val="1"/>
      </rPr>
      <t>Eumetopias jubatus</t>
    </r>
    <r>
      <rPr>
        <sz val="10"/>
        <color theme="1"/>
        <rFont val="Times New Roman"/>
        <family val="1"/>
      </rPr>
      <t>) in Alaska</t>
    </r>
  </si>
  <si>
    <r>
      <t xml:space="preserve">Steller sea lion, </t>
    </r>
    <r>
      <rPr>
        <i/>
        <sz val="10"/>
        <color theme="1"/>
        <rFont val="Times New Roman"/>
        <family val="1"/>
      </rPr>
      <t>Eumetopias jubatus</t>
    </r>
  </si>
  <si>
    <r>
      <t xml:space="preserve">Sumatran orangutan, </t>
    </r>
    <r>
      <rPr>
        <i/>
        <sz val="10"/>
        <color theme="1"/>
        <rFont val="Times New Roman"/>
        <family val="1"/>
      </rPr>
      <t>Pongo abelii</t>
    </r>
  </si>
  <si>
    <r>
      <t xml:space="preserve">Variation in cownose ray </t>
    </r>
    <r>
      <rPr>
        <i/>
        <sz val="10"/>
        <color theme="1"/>
        <rFont val="Times New Roman"/>
        <family val="1"/>
      </rPr>
      <t>Rhinoptera neglecta</t>
    </r>
    <r>
      <rPr>
        <sz val="10"/>
        <color theme="1"/>
        <rFont val="Times New Roman"/>
        <family val="1"/>
      </rPr>
      <t xml:space="preserve"> abundance and group size on the central
east coast of Australia</t>
    </r>
  </si>
  <si>
    <r>
      <t xml:space="preserve">cownose ray, </t>
    </r>
    <r>
      <rPr>
        <i/>
        <sz val="10"/>
        <color theme="1"/>
        <rFont val="Times New Roman"/>
        <family val="1"/>
      </rPr>
      <t>Rhinoptera neglecta</t>
    </r>
  </si>
  <si>
    <r>
      <t xml:space="preserve">Tagliafico, A., P.A. Butcher, A.P. Colefax, G.F. Clark, and B.P. Kelaher. 2020. Variation in cownose ray </t>
    </r>
    <r>
      <rPr>
        <i/>
        <sz val="10"/>
        <color theme="1"/>
        <rFont val="Times New Roman"/>
        <family val="1"/>
      </rPr>
      <t>Rhinoptera neglecta</t>
    </r>
    <r>
      <rPr>
        <sz val="10"/>
        <color theme="1"/>
        <rFont val="Times New Roman"/>
        <family val="1"/>
      </rPr>
      <t xml:space="preserve"> abundance and group size on the central
east coast of Australia. Journal of Fish Biology 96: 427-433.</t>
    </r>
  </si>
  <si>
    <r>
      <t>Utilizing drone technology to assess leatherback sea turtle (</t>
    </r>
    <r>
      <rPr>
        <i/>
        <sz val="10"/>
        <color theme="1"/>
        <rFont val="Times New Roman"/>
        <family val="1"/>
      </rPr>
      <t>Dermochelys coriacea</t>
    </r>
    <r>
      <rPr>
        <sz val="10"/>
        <color theme="1"/>
        <rFont val="Times New Roman"/>
        <family val="1"/>
      </rPr>
      <t>) hatchling fitness</t>
    </r>
  </si>
  <si>
    <r>
      <t xml:space="preserve">leatherback sea turtle, </t>
    </r>
    <r>
      <rPr>
        <i/>
        <sz val="10"/>
        <color theme="1"/>
        <rFont val="Times New Roman"/>
        <family val="1"/>
      </rPr>
      <t>Dermochelys coriacea</t>
    </r>
  </si>
  <si>
    <r>
      <t>Tapilatu, R., A.N. Bonka, and W.G. Iwanggin. 2017. Utilizing drone technology to assess leatherback sea turtle (</t>
    </r>
    <r>
      <rPr>
        <i/>
        <sz val="10"/>
        <color theme="1"/>
        <rFont val="Times New Roman"/>
        <family val="1"/>
      </rPr>
      <t>Dermochelys coriacea</t>
    </r>
    <r>
      <rPr>
        <sz val="10"/>
        <color theme="1"/>
        <rFont val="Times New Roman"/>
        <family val="1"/>
      </rPr>
      <t>) hatchling fitness, Papua Barat, Indonesia. Australian Marine Science Conference 2017 - Connections through Shallow Seas. Darwin, Australia.</t>
    </r>
  </si>
  <si>
    <r>
      <t xml:space="preserve">leatherback turtle, </t>
    </r>
    <r>
      <rPr>
        <i/>
        <sz val="10"/>
        <color theme="1"/>
        <rFont val="Times New Roman"/>
        <family val="1"/>
      </rPr>
      <t>Dermochelys coriacea</t>
    </r>
  </si>
  <si>
    <r>
      <t>Counting crocodiles from the sky: monitoring the critically endangered gharial (</t>
    </r>
    <r>
      <rPr>
        <i/>
        <sz val="10"/>
        <color theme="1"/>
        <rFont val="Times New Roman"/>
        <family val="1"/>
      </rPr>
      <t>Gavialis gangeticus</t>
    </r>
    <r>
      <rPr>
        <sz val="10"/>
        <color theme="1"/>
        <rFont val="Times New Roman"/>
        <family val="1"/>
      </rPr>
      <t>) population with an unmanned aerial vehicle (UAV)</t>
    </r>
  </si>
  <si>
    <r>
      <t xml:space="preserve">gharial, </t>
    </r>
    <r>
      <rPr>
        <i/>
        <sz val="10"/>
        <color theme="1"/>
        <rFont val="Times New Roman"/>
        <family val="1"/>
      </rPr>
      <t>Gavialis gangeticus</t>
    </r>
    <r>
      <rPr>
        <sz val="10"/>
        <color theme="1"/>
        <rFont val="Times New Roman"/>
        <family val="1"/>
      </rPr>
      <t xml:space="preserve">, mugger crocodile, </t>
    </r>
    <r>
      <rPr>
        <i/>
        <sz val="10"/>
        <color theme="1"/>
        <rFont val="Times New Roman"/>
        <family val="1"/>
      </rPr>
      <t>Crocodylus palustris</t>
    </r>
  </si>
  <si>
    <r>
      <t xml:space="preserve">Brandt’s cormorant, </t>
    </r>
    <r>
      <rPr>
        <i/>
        <sz val="10"/>
        <color theme="1"/>
        <rFont val="Times New Roman"/>
        <family val="1"/>
      </rPr>
      <t>Phalacrocorax</t>
    </r>
    <r>
      <rPr>
        <sz val="10"/>
        <color theme="1"/>
        <rFont val="Times New Roman"/>
        <family val="1"/>
      </rPr>
      <t xml:space="preserve"> </t>
    </r>
    <r>
      <rPr>
        <i/>
        <sz val="10"/>
        <color theme="1"/>
        <rFont val="Times New Roman"/>
        <family val="1"/>
      </rPr>
      <t>penicillatus</t>
    </r>
    <r>
      <rPr>
        <sz val="10"/>
        <color theme="1"/>
        <rFont val="Times New Roman"/>
        <family val="1"/>
      </rPr>
      <t xml:space="preserve">, pelagic cormorant, </t>
    </r>
    <r>
      <rPr>
        <i/>
        <sz val="10"/>
        <color theme="1"/>
        <rFont val="Times New Roman"/>
        <family val="1"/>
      </rPr>
      <t>Phalacrocorax pelagicus</t>
    </r>
    <r>
      <rPr>
        <sz val="10"/>
        <color theme="1"/>
        <rFont val="Times New Roman"/>
        <family val="1"/>
      </rPr>
      <t xml:space="preserve">, double-crested cormorant, </t>
    </r>
    <r>
      <rPr>
        <i/>
        <sz val="10"/>
        <color theme="1"/>
        <rFont val="Times New Roman"/>
        <family val="1"/>
      </rPr>
      <t>Phalacrocorax auritus</t>
    </r>
    <r>
      <rPr>
        <sz val="10"/>
        <color theme="1"/>
        <rFont val="Times New Roman"/>
        <family val="1"/>
      </rPr>
      <t xml:space="preserve">, common murre, </t>
    </r>
    <r>
      <rPr>
        <i/>
        <sz val="10"/>
        <color theme="1"/>
        <rFont val="Times New Roman"/>
        <family val="1"/>
      </rPr>
      <t>Uria aalge</t>
    </r>
    <r>
      <rPr>
        <sz val="10"/>
        <color theme="1"/>
        <rFont val="Times New Roman"/>
        <family val="1"/>
      </rPr>
      <t xml:space="preserve">, tufted puffin, </t>
    </r>
    <r>
      <rPr>
        <i/>
        <sz val="10"/>
        <color theme="1"/>
        <rFont val="Times New Roman"/>
        <family val="1"/>
      </rPr>
      <t>Fratercula</t>
    </r>
    <r>
      <rPr>
        <sz val="10"/>
        <color theme="1"/>
        <rFont val="Times New Roman"/>
        <family val="1"/>
      </rPr>
      <t xml:space="preserve"> </t>
    </r>
    <r>
      <rPr>
        <i/>
        <sz val="10"/>
        <color theme="1"/>
        <rFont val="Times New Roman"/>
        <family val="1"/>
      </rPr>
      <t>cirrhata</t>
    </r>
    <r>
      <rPr>
        <sz val="10"/>
        <color theme="1"/>
        <rFont val="Times New Roman"/>
        <family val="1"/>
      </rPr>
      <t xml:space="preserve">, western/glaucous-winged gull hybrid, , </t>
    </r>
    <r>
      <rPr>
        <i/>
        <sz val="10"/>
        <color theme="1"/>
        <rFont val="Times New Roman"/>
        <family val="1"/>
      </rPr>
      <t>Larus</t>
    </r>
    <r>
      <rPr>
        <sz val="10"/>
        <color theme="1"/>
        <rFont val="Times New Roman"/>
        <family val="1"/>
      </rPr>
      <t xml:space="preserve"> sp., pigeon guillemot, </t>
    </r>
    <r>
      <rPr>
        <i/>
        <sz val="10"/>
        <color theme="1"/>
        <rFont val="Times New Roman"/>
        <family val="1"/>
      </rPr>
      <t>Cepphus columba</t>
    </r>
    <r>
      <rPr>
        <sz val="10"/>
        <color theme="1"/>
        <rFont val="Times New Roman"/>
        <family val="1"/>
      </rPr>
      <t xml:space="preserve">, brown pelican, </t>
    </r>
    <r>
      <rPr>
        <i/>
        <sz val="10"/>
        <color theme="1"/>
        <rFont val="Times New Roman"/>
        <family val="1"/>
      </rPr>
      <t>Pelecanus</t>
    </r>
    <r>
      <rPr>
        <sz val="10"/>
        <color theme="1"/>
        <rFont val="Times New Roman"/>
        <family val="1"/>
      </rPr>
      <t xml:space="preserve"> </t>
    </r>
    <r>
      <rPr>
        <i/>
        <sz val="10"/>
        <color theme="1"/>
        <rFont val="Times New Roman"/>
        <family val="1"/>
      </rPr>
      <t>occidentalis</t>
    </r>
    <r>
      <rPr>
        <sz val="10"/>
        <color theme="1"/>
        <rFont val="Times New Roman"/>
        <family val="1"/>
      </rPr>
      <t xml:space="preserve">, common loon, </t>
    </r>
    <r>
      <rPr>
        <i/>
        <sz val="10"/>
        <color theme="1"/>
        <rFont val="Times New Roman"/>
        <family val="1"/>
      </rPr>
      <t>Gavia immer</t>
    </r>
    <r>
      <rPr>
        <sz val="10"/>
        <color theme="1"/>
        <rFont val="Times New Roman"/>
        <family val="1"/>
      </rPr>
      <t xml:space="preserve">, black oystercatcher, </t>
    </r>
    <r>
      <rPr>
        <i/>
        <sz val="10"/>
        <color theme="1"/>
        <rFont val="Times New Roman"/>
        <family val="1"/>
      </rPr>
      <t>Haematopus bachmani</t>
    </r>
    <r>
      <rPr>
        <sz val="10"/>
        <color theme="1"/>
        <rFont val="Times New Roman"/>
        <family val="1"/>
      </rPr>
      <t xml:space="preserve">, northern sea otter, </t>
    </r>
    <r>
      <rPr>
        <i/>
        <sz val="10"/>
        <color theme="1"/>
        <rFont val="Times New Roman"/>
        <family val="1"/>
      </rPr>
      <t>Enhydra lutris kenyoni</t>
    </r>
    <r>
      <rPr>
        <sz val="10"/>
        <color theme="1"/>
        <rFont val="Times New Roman"/>
        <family val="1"/>
      </rPr>
      <t xml:space="preserve">,  Steller sea lion, </t>
    </r>
    <r>
      <rPr>
        <i/>
        <sz val="10"/>
        <color theme="1"/>
        <rFont val="Times New Roman"/>
        <family val="1"/>
      </rPr>
      <t>Eumatopias jubatus</t>
    </r>
    <r>
      <rPr>
        <sz val="10"/>
        <color theme="1"/>
        <rFont val="Times New Roman"/>
        <family val="1"/>
      </rPr>
      <t xml:space="preserve">, California sea lion, </t>
    </r>
    <r>
      <rPr>
        <i/>
        <sz val="10"/>
        <color theme="1"/>
        <rFont val="Times New Roman"/>
        <family val="1"/>
      </rPr>
      <t>Zalophus californianus</t>
    </r>
    <r>
      <rPr>
        <sz val="10"/>
        <color theme="1"/>
        <rFont val="Times New Roman"/>
        <family val="1"/>
      </rPr>
      <t xml:space="preserve">, harbor seal, </t>
    </r>
    <r>
      <rPr>
        <i/>
        <sz val="10"/>
        <color theme="1"/>
        <rFont val="Times New Roman"/>
        <family val="1"/>
      </rPr>
      <t>Phoca</t>
    </r>
    <r>
      <rPr>
        <sz val="10"/>
        <color theme="1"/>
        <rFont val="Times New Roman"/>
        <family val="1"/>
      </rPr>
      <t xml:space="preserve"> </t>
    </r>
    <r>
      <rPr>
        <i/>
        <sz val="10"/>
        <color theme="1"/>
        <rFont val="Times New Roman"/>
        <family val="1"/>
      </rPr>
      <t>vitulina</t>
    </r>
  </si>
  <si>
    <r>
      <t xml:space="preserve">blue whale, </t>
    </r>
    <r>
      <rPr>
        <i/>
        <sz val="10"/>
        <color theme="1"/>
        <rFont val="Times New Roman"/>
        <family val="1"/>
      </rPr>
      <t>Balaenoptera musculus brevicauda</t>
    </r>
  </si>
  <si>
    <r>
      <t xml:space="preserve">Bicknell’s thrush, </t>
    </r>
    <r>
      <rPr>
        <i/>
        <sz val="10"/>
        <color theme="1"/>
        <rFont val="Times New Roman"/>
        <family val="1"/>
      </rPr>
      <t>Catharus bicknelli</t>
    </r>
    <r>
      <rPr>
        <sz val="10"/>
        <color theme="1"/>
        <rFont val="Times New Roman"/>
        <family val="1"/>
      </rPr>
      <t xml:space="preserve">, Swainson's thrush, </t>
    </r>
    <r>
      <rPr>
        <i/>
        <sz val="10"/>
        <color theme="1"/>
        <rFont val="Times New Roman"/>
        <family val="1"/>
      </rPr>
      <t>Catharus ustulatus</t>
    </r>
  </si>
  <si>
    <r>
      <t xml:space="preserve">white shark, </t>
    </r>
    <r>
      <rPr>
        <i/>
        <sz val="10"/>
        <color theme="1"/>
        <rFont val="Times New Roman"/>
        <family val="1"/>
      </rPr>
      <t>Carcharodon carcharias</t>
    </r>
    <r>
      <rPr>
        <sz val="10"/>
        <color theme="1"/>
        <rFont val="Times New Roman"/>
        <family val="1"/>
      </rPr>
      <t xml:space="preserve">, sperm whale, </t>
    </r>
    <r>
      <rPr>
        <i/>
        <sz val="10"/>
        <color theme="1"/>
        <rFont val="Times New Roman"/>
        <family val="1"/>
      </rPr>
      <t>Physeter microcephalus</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fin whale, </t>
    </r>
    <r>
      <rPr>
        <i/>
        <sz val="10"/>
        <color theme="1"/>
        <rFont val="Times New Roman"/>
        <family val="1"/>
      </rPr>
      <t>Balaenoptera physalus</t>
    </r>
  </si>
  <si>
    <r>
      <t xml:space="preserve">white shark, </t>
    </r>
    <r>
      <rPr>
        <i/>
        <sz val="10"/>
        <color theme="1"/>
        <rFont val="Times New Roman"/>
        <family val="1"/>
      </rPr>
      <t>Carcharodon carcharias</t>
    </r>
    <r>
      <rPr>
        <sz val="10"/>
        <color theme="1"/>
        <rFont val="Times New Roman"/>
        <family val="1"/>
      </rPr>
      <t xml:space="preserve">, tiger shark, </t>
    </r>
    <r>
      <rPr>
        <i/>
        <sz val="10"/>
        <color theme="1"/>
        <rFont val="Times New Roman"/>
        <family val="1"/>
      </rPr>
      <t>Galeocerdo cuvier</t>
    </r>
    <r>
      <rPr>
        <sz val="10"/>
        <color theme="1"/>
        <rFont val="Times New Roman"/>
        <family val="1"/>
      </rPr>
      <t xml:space="preserve">, sperm whale, </t>
    </r>
    <r>
      <rPr>
        <i/>
        <sz val="10"/>
        <color theme="1"/>
        <rFont val="Times New Roman"/>
        <family val="1"/>
      </rPr>
      <t>Physeter microcephalus</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fin whale, </t>
    </r>
    <r>
      <rPr>
        <i/>
        <sz val="10"/>
        <color theme="1"/>
        <rFont val="Times New Roman"/>
        <family val="1"/>
      </rPr>
      <t>Balaenoptera physalus</t>
    </r>
  </si>
  <si>
    <r>
      <t xml:space="preserve">red-winged blackbird, </t>
    </r>
    <r>
      <rPr>
        <i/>
        <sz val="10"/>
        <color theme="1"/>
        <rFont val="Times New Roman"/>
        <family val="1"/>
      </rPr>
      <t xml:space="preserve">Agelaius phoeniceus, </t>
    </r>
    <r>
      <rPr>
        <sz val="10"/>
        <color theme="1"/>
        <rFont val="Times New Roman"/>
        <family val="1"/>
      </rPr>
      <t xml:space="preserve">wild pig, </t>
    </r>
    <r>
      <rPr>
        <i/>
        <sz val="10"/>
        <color theme="1"/>
        <rFont val="Times New Roman"/>
        <family val="1"/>
      </rPr>
      <t>Sus scrofa</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great blue heron, </t>
    </r>
    <r>
      <rPr>
        <i/>
        <sz val="10"/>
        <color theme="1"/>
        <rFont val="Times New Roman"/>
        <family val="1"/>
      </rPr>
      <t>Ardea</t>
    </r>
    <r>
      <rPr>
        <sz val="10"/>
        <color theme="1"/>
        <rFont val="Times New Roman"/>
        <family val="1"/>
      </rPr>
      <t xml:space="preserve"> </t>
    </r>
    <r>
      <rPr>
        <i/>
        <sz val="10"/>
        <color theme="1"/>
        <rFont val="Times New Roman"/>
        <family val="1"/>
      </rPr>
      <t>herodias</t>
    </r>
    <r>
      <rPr>
        <sz val="10"/>
        <color theme="1"/>
        <rFont val="Times New Roman"/>
        <family val="1"/>
      </rPr>
      <t xml:space="preserve">, double-crested cormorant, </t>
    </r>
    <r>
      <rPr>
        <i/>
        <sz val="10"/>
        <color theme="1"/>
        <rFont val="Times New Roman"/>
        <family val="1"/>
      </rPr>
      <t>Phalacrocorax auritus</t>
    </r>
  </si>
  <si>
    <r>
      <t xml:space="preserve">Eurasian oystercatcher, </t>
    </r>
    <r>
      <rPr>
        <i/>
        <sz val="10"/>
        <color theme="1"/>
        <rFont val="Times New Roman"/>
        <family val="1"/>
      </rPr>
      <t>Haematopus ostralegus</t>
    </r>
  </si>
  <si>
    <r>
      <t>Rapid drone semiautomated counts of wintering Greater Flamingos (</t>
    </r>
    <r>
      <rPr>
        <i/>
        <sz val="10"/>
        <color theme="1"/>
        <rFont val="Times New Roman"/>
        <family val="1"/>
      </rPr>
      <t>Phoenicopterus roseus</t>
    </r>
    <r>
      <rPr>
        <sz val="10"/>
        <color theme="1"/>
        <rFont val="Times New Roman"/>
        <family val="1"/>
      </rPr>
      <t>) as a tool for amateur researchers</t>
    </r>
  </si>
  <si>
    <r>
      <t xml:space="preserve">greater flamingo, </t>
    </r>
    <r>
      <rPr>
        <i/>
        <sz val="10"/>
        <color theme="1"/>
        <rFont val="Times New Roman"/>
        <family val="1"/>
      </rPr>
      <t>Phoenicopterus roseus</t>
    </r>
  </si>
  <si>
    <r>
      <t>Drone-conducted counts as a tool for the rapid assessment of productivity of Sandwich Terns (</t>
    </r>
    <r>
      <rPr>
        <i/>
        <sz val="10"/>
        <color theme="1"/>
        <rFont val="Times New Roman"/>
        <family val="1"/>
      </rPr>
      <t>Thalasseus sandvicensis</t>
    </r>
    <r>
      <rPr>
        <sz val="10"/>
        <color theme="1"/>
        <rFont val="Times New Roman"/>
        <family val="1"/>
      </rPr>
      <t>)</t>
    </r>
  </si>
  <si>
    <r>
      <t xml:space="preserve">Sandwich tern, </t>
    </r>
    <r>
      <rPr>
        <i/>
        <sz val="10"/>
        <color theme="1"/>
        <rFont val="Times New Roman"/>
        <family val="1"/>
      </rPr>
      <t>Thalasseus sandvicensis</t>
    </r>
  </si>
  <si>
    <r>
      <t>Valle, R.G. and F. Scarton. 2021. Drone-conducted counts as a tool for the rapid assessment of productivity of Sandwich Terns (</t>
    </r>
    <r>
      <rPr>
        <i/>
        <sz val="10"/>
        <color theme="1"/>
        <rFont val="Times New Roman"/>
        <family val="1"/>
      </rPr>
      <t>Thalasseus sandvicensis</t>
    </r>
    <r>
      <rPr>
        <sz val="10"/>
        <color theme="1"/>
        <rFont val="Times New Roman"/>
        <family val="1"/>
      </rPr>
      <t>). Journal of Ornithology https://doi.org/10.1007/s10336-020-01854-w.</t>
    </r>
  </si>
  <si>
    <r>
      <t xml:space="preserve">Drones improve effectiveness and reduce disturbance of censusing Common Redshanks </t>
    </r>
    <r>
      <rPr>
        <i/>
        <sz val="10"/>
        <color theme="1"/>
        <rFont val="Times New Roman"/>
        <family val="1"/>
      </rPr>
      <t>Tringa totanus</t>
    </r>
    <r>
      <rPr>
        <sz val="10"/>
        <color theme="1"/>
        <rFont val="Times New Roman"/>
        <family val="1"/>
      </rPr>
      <t xml:space="preserve"> breeding on salt marshes</t>
    </r>
  </si>
  <si>
    <r>
      <t xml:space="preserve">common redshank, </t>
    </r>
    <r>
      <rPr>
        <i/>
        <sz val="10"/>
        <color theme="1"/>
        <rFont val="Times New Roman"/>
        <family val="1"/>
      </rPr>
      <t>Tringa totanus</t>
    </r>
  </si>
  <si>
    <r>
      <t xml:space="preserve">Effectiveness, efficiency, and safety of censusing Eurasian Oystercatchers </t>
    </r>
    <r>
      <rPr>
        <i/>
        <sz val="10"/>
        <color theme="1"/>
        <rFont val="Times New Roman"/>
        <family val="1"/>
      </rPr>
      <t>Haematopus ostralegus</t>
    </r>
    <r>
      <rPr>
        <sz val="10"/>
        <color theme="1"/>
        <rFont val="Times New Roman"/>
        <family val="1"/>
      </rPr>
      <t xml:space="preserve"> by unmanned aircraft</t>
    </r>
  </si>
  <si>
    <r>
      <t>Eurasian oystercatcher,</t>
    </r>
    <r>
      <rPr>
        <i/>
        <sz val="10"/>
        <color theme="1"/>
        <rFont val="Times New Roman"/>
        <family val="1"/>
      </rPr>
      <t xml:space="preserve"> Haematopus ostralegus</t>
    </r>
  </si>
  <si>
    <r>
      <t xml:space="preserve">pied avocet, </t>
    </r>
    <r>
      <rPr>
        <i/>
        <sz val="10"/>
        <color theme="1"/>
        <rFont val="Times New Roman"/>
        <family val="1"/>
      </rPr>
      <t>Recurvirostra avosetta</t>
    </r>
    <r>
      <rPr>
        <sz val="10"/>
        <color theme="1"/>
        <rFont val="Times New Roman"/>
        <family val="1"/>
      </rPr>
      <t xml:space="preserve">, black-winged stilt, </t>
    </r>
    <r>
      <rPr>
        <i/>
        <sz val="10"/>
        <color theme="1"/>
        <rFont val="Times New Roman"/>
        <family val="1"/>
      </rPr>
      <t>Himantopus himantopus</t>
    </r>
  </si>
  <si>
    <r>
      <t xml:space="preserve">Data on the Breeding Biology of the Eurasian Spoonbill </t>
    </r>
    <r>
      <rPr>
        <i/>
        <sz val="10"/>
        <color theme="1"/>
        <rFont val="Times New Roman"/>
        <family val="1"/>
      </rPr>
      <t>Platalea leucorodia</t>
    </r>
    <r>
      <rPr>
        <sz val="10"/>
        <color theme="1"/>
        <rFont val="Times New Roman"/>
        <family val="1"/>
      </rPr>
      <t xml:space="preserve"> (Linnaeus, 1758) in the Northern Adriatic Wetlands</t>
    </r>
  </si>
  <si>
    <r>
      <t xml:space="preserve">Eurasian spoonbill, </t>
    </r>
    <r>
      <rPr>
        <i/>
        <sz val="10"/>
        <color theme="1"/>
        <rFont val="Times New Roman"/>
        <family val="1"/>
      </rPr>
      <t>Platalea leucorodia</t>
    </r>
  </si>
  <si>
    <r>
      <t xml:space="preserve">Valle, R.G., E. Verza, L. Sattin, and F. Scarton. 2021. Data on the Breeding Biology of the Eurasian Spoonbill </t>
    </r>
    <r>
      <rPr>
        <i/>
        <sz val="10"/>
        <color theme="1"/>
        <rFont val="Times New Roman"/>
        <family val="1"/>
      </rPr>
      <t>Platalea leucorodia</t>
    </r>
    <r>
      <rPr>
        <sz val="10"/>
        <color theme="1"/>
        <rFont val="Times New Roman"/>
        <family val="1"/>
      </rPr>
      <t xml:space="preserve"> (Linnaeus, 1758) in the Northern Adriatic Wetlands. Bollettino del Museo di Storia Naturale di Venezia 72: 73-82.</t>
    </r>
  </si>
  <si>
    <r>
      <t xml:space="preserve">van Gemert J.C., C.R. Verschoor, P. Mettes, K. Epema, L.P. Koh, and S. Wich. 2015. Nature Conservation Drones for Automatic Localization and Counting of Animals. Pages 255-270 </t>
    </r>
    <r>
      <rPr>
        <i/>
        <sz val="10"/>
        <color theme="1"/>
        <rFont val="Times New Roman"/>
        <family val="1"/>
      </rPr>
      <t>in</t>
    </r>
    <r>
      <rPr>
        <sz val="10"/>
        <color theme="1"/>
        <rFont val="Times New Roman"/>
        <family val="1"/>
      </rPr>
      <t xml:space="preserve"> L. Agapito., M. Bronstein, and C. Rother, eds. European Conference on Computer Vision 2014 Workshops. ECCV 2014. Lecture Notes in Computer Science, Vol 8925. https://doi.org/10.1007/978-3-319-16178-5_17. </t>
    </r>
  </si>
  <si>
    <r>
      <t xml:space="preserve">loggerhead turtle, </t>
    </r>
    <r>
      <rPr>
        <i/>
        <sz val="10"/>
        <color theme="1"/>
        <rFont val="Times New Roman"/>
        <family val="1"/>
      </rPr>
      <t>Caretta caretta</t>
    </r>
    <r>
      <rPr>
        <sz val="10"/>
        <color theme="1"/>
        <rFont val="Times New Roman"/>
        <family val="1"/>
      </rPr>
      <t xml:space="preserve">, green
turtle, </t>
    </r>
    <r>
      <rPr>
        <i/>
        <sz val="10"/>
        <color theme="1"/>
        <rFont val="Times New Roman"/>
        <family val="1"/>
      </rPr>
      <t>Chelonia mydas</t>
    </r>
  </si>
  <si>
    <r>
      <t xml:space="preserve">mallard, </t>
    </r>
    <r>
      <rPr>
        <i/>
        <sz val="10"/>
        <color theme="1"/>
        <rFont val="Times New Roman"/>
        <family val="1"/>
      </rPr>
      <t>Anas platyrhynchos</t>
    </r>
    <r>
      <rPr>
        <sz val="10"/>
        <color theme="1"/>
        <rFont val="Times New Roman"/>
        <family val="1"/>
      </rPr>
      <t xml:space="preserve">, flamingo, </t>
    </r>
    <r>
      <rPr>
        <i/>
        <sz val="10"/>
        <color theme="1"/>
        <rFont val="Times New Roman"/>
        <family val="1"/>
      </rPr>
      <t>Phoenicopterus roseus</t>
    </r>
    <r>
      <rPr>
        <sz val="10"/>
        <color theme="1"/>
        <rFont val="Times New Roman"/>
        <family val="1"/>
      </rPr>
      <t xml:space="preserve">, common greenshank, </t>
    </r>
    <r>
      <rPr>
        <i/>
        <sz val="10"/>
        <color theme="1"/>
        <rFont val="Times New Roman"/>
        <family val="1"/>
      </rPr>
      <t>Tringa nebularia</t>
    </r>
  </si>
  <si>
    <r>
      <t xml:space="preserve">purple heron, </t>
    </r>
    <r>
      <rPr>
        <i/>
        <sz val="10"/>
        <color theme="1"/>
        <rFont val="Times New Roman"/>
        <family val="1"/>
      </rPr>
      <t>Ardea purpurea</t>
    </r>
  </si>
  <si>
    <r>
      <t xml:space="preserve">magnificent frigatebird, </t>
    </r>
    <r>
      <rPr>
        <i/>
        <sz val="10"/>
        <color theme="1"/>
        <rFont val="Times New Roman"/>
        <family val="1"/>
      </rPr>
      <t>Fregata magnificens</t>
    </r>
  </si>
  <si>
    <r>
      <t xml:space="preserve">common starling, </t>
    </r>
    <r>
      <rPr>
        <i/>
        <sz val="10"/>
        <color theme="1"/>
        <rFont val="Times New Roman"/>
        <family val="1"/>
      </rPr>
      <t>Sturnus vulgaris</t>
    </r>
    <r>
      <rPr>
        <sz val="10"/>
        <color theme="1"/>
        <rFont val="Times New Roman"/>
        <family val="1"/>
      </rPr>
      <t xml:space="preserve">, silvereye, </t>
    </r>
    <r>
      <rPr>
        <i/>
        <sz val="10"/>
        <color theme="1"/>
        <rFont val="Times New Roman"/>
        <family val="1"/>
      </rPr>
      <t xml:space="preserve">Zosterops lateralis, </t>
    </r>
    <r>
      <rPr>
        <sz val="10"/>
        <color theme="1"/>
        <rFont val="Times New Roman"/>
        <family val="1"/>
      </rPr>
      <t xml:space="preserve">noisy friarbird, </t>
    </r>
    <r>
      <rPr>
        <i/>
        <sz val="10"/>
        <color theme="1"/>
        <rFont val="Times New Roman"/>
        <family val="1"/>
      </rPr>
      <t>Philemon corniculatus</t>
    </r>
    <r>
      <rPr>
        <sz val="10"/>
        <color theme="1"/>
        <rFont val="Times New Roman"/>
        <family val="1"/>
      </rPr>
      <t xml:space="preserve">, common myna, </t>
    </r>
    <r>
      <rPr>
        <i/>
        <sz val="10"/>
        <color theme="1"/>
        <rFont val="Times New Roman"/>
        <family val="1"/>
      </rPr>
      <t>Acridotheres tristis</t>
    </r>
    <r>
      <rPr>
        <sz val="10"/>
        <color theme="1"/>
        <rFont val="Times New Roman"/>
        <family val="1"/>
      </rPr>
      <t xml:space="preserve">, noisy miner, </t>
    </r>
    <r>
      <rPr>
        <i/>
        <sz val="10"/>
        <color theme="1"/>
        <rFont val="Times New Roman"/>
        <family val="1"/>
      </rPr>
      <t>Manorina melanocephala</t>
    </r>
    <r>
      <rPr>
        <sz val="10"/>
        <color theme="1"/>
        <rFont val="Times New Roman"/>
        <family val="1"/>
      </rPr>
      <t xml:space="preserve">, Australian raven, </t>
    </r>
    <r>
      <rPr>
        <i/>
        <sz val="10"/>
        <color theme="1"/>
        <rFont val="Times New Roman"/>
        <family val="1"/>
      </rPr>
      <t>Corvus coronoides</t>
    </r>
    <r>
      <rPr>
        <sz val="10"/>
        <color theme="1"/>
        <rFont val="Times New Roman"/>
        <family val="1"/>
      </rPr>
      <t xml:space="preserve">, sulphur-crested cockatoo, </t>
    </r>
    <r>
      <rPr>
        <i/>
        <sz val="10"/>
        <color theme="1"/>
        <rFont val="Times New Roman"/>
        <family val="1"/>
      </rPr>
      <t>Cacatua galerita</t>
    </r>
  </si>
  <si>
    <r>
      <t xml:space="preserve">Australian raven, </t>
    </r>
    <r>
      <rPr>
        <i/>
        <sz val="10"/>
        <color theme="1"/>
        <rFont val="Times New Roman"/>
        <family val="1"/>
      </rPr>
      <t>Corvus coronoides</t>
    </r>
    <r>
      <rPr>
        <sz val="10"/>
        <color theme="1"/>
        <rFont val="Times New Roman"/>
        <family val="1"/>
      </rPr>
      <t xml:space="preserve">, common starling, </t>
    </r>
    <r>
      <rPr>
        <i/>
        <sz val="10"/>
        <color theme="1"/>
        <rFont val="Times New Roman"/>
        <family val="1"/>
      </rPr>
      <t>Sturnus vulgaris</t>
    </r>
    <r>
      <rPr>
        <sz val="10"/>
        <color theme="1"/>
        <rFont val="Times New Roman"/>
        <family val="1"/>
      </rPr>
      <t xml:space="preserve">, sulphur-crested cockatoo, </t>
    </r>
    <r>
      <rPr>
        <i/>
        <sz val="10"/>
        <color theme="1"/>
        <rFont val="Times New Roman"/>
        <family val="1"/>
      </rPr>
      <t>Cacatua galerita</t>
    </r>
    <r>
      <rPr>
        <sz val="10"/>
        <color theme="1"/>
        <rFont val="Times New Roman"/>
        <family val="1"/>
      </rPr>
      <t xml:space="preserve">, silvereye, </t>
    </r>
    <r>
      <rPr>
        <i/>
        <sz val="10"/>
        <color theme="1"/>
        <rFont val="Times New Roman"/>
        <family val="1"/>
      </rPr>
      <t>Zosterops lateralis</t>
    </r>
  </si>
  <si>
    <r>
      <t xml:space="preserve">common starling, </t>
    </r>
    <r>
      <rPr>
        <i/>
        <sz val="10"/>
        <color theme="1"/>
        <rFont val="Times New Roman"/>
        <family val="1"/>
      </rPr>
      <t>Sturnus vulgaris</t>
    </r>
    <r>
      <rPr>
        <sz val="10"/>
        <color theme="1"/>
        <rFont val="Times New Roman"/>
        <family val="1"/>
      </rPr>
      <t xml:space="preserve">, silvereye, </t>
    </r>
    <r>
      <rPr>
        <i/>
        <sz val="10"/>
        <color theme="1"/>
        <rFont val="Times New Roman"/>
        <family val="1"/>
      </rPr>
      <t xml:space="preserve">Zosterops lateralis, </t>
    </r>
    <r>
      <rPr>
        <sz val="10"/>
        <color theme="1"/>
        <rFont val="Times New Roman"/>
        <family val="1"/>
      </rPr>
      <t xml:space="preserve">noisy friarbird, </t>
    </r>
    <r>
      <rPr>
        <i/>
        <sz val="10"/>
        <color theme="1"/>
        <rFont val="Times New Roman"/>
        <family val="1"/>
      </rPr>
      <t>Philemon corniculatus</t>
    </r>
    <r>
      <rPr>
        <sz val="10"/>
        <color theme="1"/>
        <rFont val="Times New Roman"/>
        <family val="1"/>
      </rPr>
      <t xml:space="preserve">, common myna, </t>
    </r>
    <r>
      <rPr>
        <i/>
        <sz val="10"/>
        <color theme="1"/>
        <rFont val="Times New Roman"/>
        <family val="1"/>
      </rPr>
      <t>Acridotheres tristis</t>
    </r>
    <r>
      <rPr>
        <sz val="10"/>
        <color theme="1"/>
        <rFont val="Times New Roman"/>
        <family val="1"/>
      </rPr>
      <t xml:space="preserve">, noisy miner, </t>
    </r>
    <r>
      <rPr>
        <i/>
        <sz val="10"/>
        <color theme="1"/>
        <rFont val="Times New Roman"/>
        <family val="1"/>
      </rPr>
      <t>Manorina melanocephala</t>
    </r>
    <r>
      <rPr>
        <sz val="10"/>
        <color theme="1"/>
        <rFont val="Times New Roman"/>
        <family val="1"/>
      </rPr>
      <t xml:space="preserve">, </t>
    </r>
  </si>
  <si>
    <r>
      <t xml:space="preserve">dog, </t>
    </r>
    <r>
      <rPr>
        <i/>
        <sz val="10"/>
        <color theme="1"/>
        <rFont val="Times New Roman"/>
        <family val="1"/>
      </rPr>
      <t>Canis familiaris</t>
    </r>
  </si>
  <si>
    <r>
      <t xml:space="preserve">king penguin, </t>
    </r>
    <r>
      <rPr>
        <i/>
        <sz val="10"/>
        <color theme="1"/>
        <rFont val="Times New Roman"/>
        <family val="1"/>
      </rPr>
      <t>Aptenodytes patagonicus</t>
    </r>
    <r>
      <rPr>
        <sz val="10"/>
        <color theme="1"/>
        <rFont val="Times New Roman"/>
        <family val="1"/>
      </rPr>
      <t xml:space="preserve">, macaroni penguin, </t>
    </r>
    <r>
      <rPr>
        <i/>
        <sz val="10"/>
        <color theme="1"/>
        <rFont val="Times New Roman"/>
        <family val="1"/>
      </rPr>
      <t>Eudyptes chrysolophus</t>
    </r>
    <r>
      <rPr>
        <sz val="10"/>
        <color theme="1"/>
        <rFont val="Times New Roman"/>
        <family val="1"/>
      </rPr>
      <t xml:space="preserve">, southern rock-hopper penguin, </t>
    </r>
    <r>
      <rPr>
        <i/>
        <sz val="10"/>
        <color theme="1"/>
        <rFont val="Times New Roman"/>
        <family val="1"/>
      </rPr>
      <t>Eudyptes chrysochome</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wandering albatross, </t>
    </r>
    <r>
      <rPr>
        <i/>
        <sz val="10"/>
        <color theme="1"/>
        <rFont val="Times New Roman"/>
        <family val="1"/>
      </rPr>
      <t>Diomedea exulans</t>
    </r>
    <r>
      <rPr>
        <sz val="10"/>
        <color theme="1"/>
        <rFont val="Times New Roman"/>
        <family val="1"/>
      </rPr>
      <t xml:space="preserve">, sooty albatross, </t>
    </r>
    <r>
      <rPr>
        <i/>
        <sz val="10"/>
        <color theme="1"/>
        <rFont val="Times New Roman"/>
        <family val="1"/>
      </rPr>
      <t>Phoebetria fusca</t>
    </r>
    <r>
      <rPr>
        <sz val="10"/>
        <color theme="1"/>
        <rFont val="Times New Roman"/>
        <family val="1"/>
      </rPr>
      <t xml:space="preserve">, light-mantled sooty albatross, </t>
    </r>
    <r>
      <rPr>
        <i/>
        <sz val="10"/>
        <color theme="1"/>
        <rFont val="Times New Roman"/>
        <family val="1"/>
      </rPr>
      <t>Phoebetria palpebrata</t>
    </r>
    <r>
      <rPr>
        <sz val="10"/>
        <color theme="1"/>
        <rFont val="Times New Roman"/>
        <family val="1"/>
      </rPr>
      <t xml:space="preserve">, southern giant petrel, </t>
    </r>
    <r>
      <rPr>
        <i/>
        <sz val="10"/>
        <color theme="1"/>
        <rFont val="Times New Roman"/>
        <family val="1"/>
      </rPr>
      <t>Macronectes giganteus</t>
    </r>
    <r>
      <rPr>
        <sz val="10"/>
        <color theme="1"/>
        <rFont val="Times New Roman"/>
        <family val="1"/>
      </rPr>
      <t xml:space="preserve">, northern giant petrel, </t>
    </r>
    <r>
      <rPr>
        <i/>
        <sz val="10"/>
        <color theme="1"/>
        <rFont val="Times New Roman"/>
        <family val="1"/>
      </rPr>
      <t>Macronectes halli</t>
    </r>
    <r>
      <rPr>
        <sz val="10"/>
        <color theme="1"/>
        <rFont val="Times New Roman"/>
        <family val="1"/>
      </rPr>
      <t xml:space="preserve">, imperial cormorant, </t>
    </r>
    <r>
      <rPr>
        <i/>
        <sz val="10"/>
        <color theme="1"/>
        <rFont val="Times New Roman"/>
        <family val="1"/>
      </rPr>
      <t>Phalacrocorax atriceps</t>
    </r>
    <r>
      <rPr>
        <sz val="10"/>
        <color theme="1"/>
        <rFont val="Times New Roman"/>
        <family val="1"/>
      </rPr>
      <t xml:space="preserve">, Sub-Antarctic skua, </t>
    </r>
    <r>
      <rPr>
        <i/>
        <sz val="10"/>
        <color theme="1"/>
        <rFont val="Times New Roman"/>
        <family val="1"/>
      </rPr>
      <t>Stercorarious antarcticus</t>
    </r>
  </si>
  <si>
    <r>
      <t>Dusky Dolphin (</t>
    </r>
    <r>
      <rPr>
        <i/>
        <sz val="10"/>
        <color theme="1"/>
        <rFont val="Times New Roman"/>
        <family val="1"/>
      </rPr>
      <t>Lagenorhynchus obscurus</t>
    </r>
    <r>
      <rPr>
        <sz val="10"/>
        <color theme="1"/>
        <rFont val="Times New Roman"/>
        <family val="1"/>
      </rPr>
      <t>) Mother–Calf Pairs: An Aerial Perspective</t>
    </r>
  </si>
  <si>
    <r>
      <t xml:space="preserve">dusky dolphin, </t>
    </r>
    <r>
      <rPr>
        <i/>
        <sz val="10"/>
        <color theme="1"/>
        <rFont val="Times New Roman"/>
        <family val="1"/>
      </rPr>
      <t>Lagenorhynchus obscurus</t>
    </r>
  </si>
  <si>
    <r>
      <t>Weir, J.S., L. Fiori, D.N. Orbach, S. Piwetz, C. Protheroe, and B. Würsig. 2018. Dusky Dolphin (</t>
    </r>
    <r>
      <rPr>
        <i/>
        <sz val="10"/>
        <color theme="1"/>
        <rFont val="Times New Roman"/>
        <family val="1"/>
      </rPr>
      <t>Lagenorhynchus obscurus</t>
    </r>
    <r>
      <rPr>
        <sz val="10"/>
        <color theme="1"/>
        <rFont val="Times New Roman"/>
        <family val="1"/>
      </rPr>
      <t>) Mother–Calf Pairs: An Aerial Perspective. Aquatic Mammals 44: 603-607.</t>
    </r>
  </si>
  <si>
    <r>
      <t xml:space="preserve">hooded crow, </t>
    </r>
    <r>
      <rPr>
        <i/>
        <sz val="10"/>
        <color theme="1"/>
        <rFont val="Times New Roman"/>
        <family val="1"/>
      </rPr>
      <t>Corvus cornix</t>
    </r>
  </si>
  <si>
    <r>
      <t xml:space="preserve">Siberian crane, </t>
    </r>
    <r>
      <rPr>
        <i/>
        <sz val="10"/>
        <color theme="1"/>
        <rFont val="Times New Roman"/>
        <family val="1"/>
      </rPr>
      <t>Grus leucogeranus</t>
    </r>
  </si>
  <si>
    <r>
      <t xml:space="preserve">Wich, S. 2015. Drones and Conservation. Chapter 7 </t>
    </r>
    <r>
      <rPr>
        <i/>
        <sz val="10"/>
        <color theme="1"/>
        <rFont val="Times New Roman"/>
        <family val="1"/>
      </rPr>
      <t>in</t>
    </r>
    <r>
      <rPr>
        <sz val="10"/>
        <color theme="1"/>
        <rFont val="Times New Roman"/>
        <family val="1"/>
      </rPr>
      <t xml:space="preserve"> K. Kakaes, ed. Drones and Aerial Observation: New Technologies for Property Rights, Human Rights, and Global Development – A Primer. New America, Washington, DC. Available at: http://drones.newamerica.org/primer/Chapter%207.pdf.</t>
    </r>
  </si>
  <si>
    <r>
      <t>A preliminary assessment of using conservation drones for Sumatran orang-utan (</t>
    </r>
    <r>
      <rPr>
        <i/>
        <sz val="10"/>
        <color theme="1"/>
        <rFont val="Times New Roman"/>
        <family val="1"/>
      </rPr>
      <t>Pongo abelii</t>
    </r>
    <r>
      <rPr>
        <sz val="10"/>
        <color theme="1"/>
        <rFont val="Times New Roman"/>
        <family val="1"/>
      </rPr>
      <t>) distribution and density</t>
    </r>
  </si>
  <si>
    <r>
      <t>Wich, S., D. Dellatore, M. Houghton, R. Ardi, and L.P. Koh. 2016. A preliminary assessment of using conservation drones for Sumatran orang-utan (</t>
    </r>
    <r>
      <rPr>
        <i/>
        <sz val="10"/>
        <color theme="1"/>
        <rFont val="Times New Roman"/>
        <family val="1"/>
      </rPr>
      <t>Pongo abelii</t>
    </r>
    <r>
      <rPr>
        <sz val="10"/>
        <color theme="1"/>
        <rFont val="Times New Roman"/>
        <family val="1"/>
      </rPr>
      <t>) distribution and density. Journal of Unmanned Vehicle Systems 4: 45–52.</t>
    </r>
  </si>
  <si>
    <r>
      <t xml:space="preserve">American robin, </t>
    </r>
    <r>
      <rPr>
        <i/>
        <sz val="10"/>
        <color theme="1"/>
        <rFont val="Times New Roman"/>
        <family val="1"/>
      </rPr>
      <t>Turdus migratorius</t>
    </r>
    <r>
      <rPr>
        <sz val="10"/>
        <color theme="1"/>
        <rFont val="Times New Roman"/>
        <family val="1"/>
      </rPr>
      <t xml:space="preserve">, common yellowthroat, </t>
    </r>
    <r>
      <rPr>
        <i/>
        <sz val="10"/>
        <color theme="1"/>
        <rFont val="Times New Roman"/>
        <family val="1"/>
      </rPr>
      <t>Geothlypis trichas</t>
    </r>
    <r>
      <rPr>
        <sz val="10"/>
        <color theme="1"/>
        <rFont val="Times New Roman"/>
        <family val="1"/>
      </rPr>
      <t xml:space="preserve">, field sparrow, </t>
    </r>
    <r>
      <rPr>
        <i/>
        <sz val="10"/>
        <color theme="1"/>
        <rFont val="Times New Roman"/>
        <family val="1"/>
      </rPr>
      <t>Spizella pusilla</t>
    </r>
    <r>
      <rPr>
        <sz val="10"/>
        <color theme="1"/>
        <rFont val="Times New Roman"/>
        <family val="1"/>
      </rPr>
      <t xml:space="preserve">, song sparrow, </t>
    </r>
    <r>
      <rPr>
        <i/>
        <sz val="10"/>
        <color theme="1"/>
        <rFont val="Times New Roman"/>
        <family val="1"/>
      </rPr>
      <t>Melospiza melodia</t>
    </r>
    <r>
      <rPr>
        <sz val="10"/>
        <color theme="1"/>
        <rFont val="Times New Roman"/>
        <family val="1"/>
      </rPr>
      <t xml:space="preserve">, indigo bunting, </t>
    </r>
    <r>
      <rPr>
        <i/>
        <sz val="10"/>
        <color theme="1"/>
        <rFont val="Times New Roman"/>
        <family val="1"/>
      </rPr>
      <t>Passerina cyanea</t>
    </r>
    <r>
      <rPr>
        <sz val="10"/>
        <color theme="1"/>
        <rFont val="Times New Roman"/>
        <family val="1"/>
      </rPr>
      <t xml:space="preserve">, yellow warbler, </t>
    </r>
    <r>
      <rPr>
        <i/>
        <sz val="10"/>
        <color theme="1"/>
        <rFont val="Times New Roman"/>
        <family val="1"/>
      </rPr>
      <t>Setophaga petechia</t>
    </r>
    <r>
      <rPr>
        <sz val="10"/>
        <color theme="1"/>
        <rFont val="Times New Roman"/>
        <family val="1"/>
      </rPr>
      <t xml:space="preserve">, northern cardinal, </t>
    </r>
    <r>
      <rPr>
        <i/>
        <sz val="10"/>
        <color theme="1"/>
        <rFont val="Times New Roman"/>
        <family val="1"/>
      </rPr>
      <t>Cardinalis cardinalis</t>
    </r>
  </si>
  <si>
    <r>
      <t xml:space="preserve">mourning warbler, </t>
    </r>
    <r>
      <rPr>
        <i/>
        <sz val="10"/>
        <color theme="1"/>
        <rFont val="Times New Roman"/>
        <family val="1"/>
      </rPr>
      <t>Geothlypis philadelphia</t>
    </r>
  </si>
  <si>
    <r>
      <t xml:space="preserve">red deer, Cervus elaphus, roe deer, </t>
    </r>
    <r>
      <rPr>
        <i/>
        <sz val="10"/>
        <color theme="1"/>
        <rFont val="Times New Roman"/>
        <family val="1"/>
      </rPr>
      <t>Capreolus capreolus</t>
    </r>
    <r>
      <rPr>
        <sz val="10"/>
        <color theme="1"/>
        <rFont val="Times New Roman"/>
        <family val="1"/>
      </rPr>
      <t xml:space="preserve">, wild boar, </t>
    </r>
    <r>
      <rPr>
        <i/>
        <sz val="10"/>
        <color theme="1"/>
        <rFont val="Times New Roman"/>
        <family val="1"/>
      </rPr>
      <t>Susscrofa</t>
    </r>
  </si>
  <si>
    <r>
      <t xml:space="preserve">northern elephant seal, </t>
    </r>
    <r>
      <rPr>
        <i/>
        <sz val="10"/>
        <color theme="1"/>
        <rFont val="Times New Roman"/>
        <family val="1"/>
      </rPr>
      <t>Mirounga</t>
    </r>
    <r>
      <rPr>
        <sz val="10"/>
        <color theme="1"/>
        <rFont val="Times New Roman"/>
        <family val="1"/>
      </rPr>
      <t xml:space="preserve"> </t>
    </r>
    <r>
      <rPr>
        <i/>
        <sz val="10"/>
        <color theme="1"/>
        <rFont val="Times New Roman"/>
        <family val="1"/>
      </rPr>
      <t>angustirostris</t>
    </r>
    <r>
      <rPr>
        <sz val="10"/>
        <color theme="1"/>
        <rFont val="Times New Roman"/>
        <family val="1"/>
      </rPr>
      <t>, harbor seal,</t>
    </r>
    <r>
      <rPr>
        <i/>
        <sz val="10"/>
        <color theme="1"/>
        <rFont val="Times New Roman"/>
        <family val="1"/>
      </rPr>
      <t xml:space="preserve"> Phoca vitulina</t>
    </r>
    <r>
      <rPr>
        <sz val="10"/>
        <color theme="1"/>
        <rFont val="Times New Roman"/>
        <family val="1"/>
      </rPr>
      <t xml:space="preserve">, Steller sea lion, </t>
    </r>
    <r>
      <rPr>
        <i/>
        <sz val="10"/>
        <color theme="1"/>
        <rFont val="Times New Roman"/>
        <family val="1"/>
      </rPr>
      <t>Eumetopias jubatus</t>
    </r>
    <r>
      <rPr>
        <sz val="10"/>
        <color theme="1"/>
        <rFont val="Times New Roman"/>
        <family val="1"/>
      </rPr>
      <t xml:space="preserve">, California sea lion, </t>
    </r>
    <r>
      <rPr>
        <i/>
        <sz val="10"/>
        <color theme="1"/>
        <rFont val="Times New Roman"/>
        <family val="1"/>
      </rPr>
      <t>Zalophus californianus</t>
    </r>
  </si>
  <si>
    <r>
      <t xml:space="preserve">Nile crocodile, </t>
    </r>
    <r>
      <rPr>
        <i/>
        <sz val="10"/>
        <color theme="1"/>
        <rFont val="Times New Roman"/>
        <family val="1"/>
      </rPr>
      <t>Crocodylus niloticus</t>
    </r>
    <r>
      <rPr>
        <sz val="10"/>
        <color theme="1"/>
        <rFont val="Times New Roman"/>
        <family val="1"/>
      </rPr>
      <t xml:space="preserve">, common hippopotamus, </t>
    </r>
    <r>
      <rPr>
        <i/>
        <sz val="10"/>
        <color theme="1"/>
        <rFont val="Times New Roman"/>
        <family val="1"/>
      </rPr>
      <t>Hippopotamus amphibious</t>
    </r>
  </si>
  <si>
    <r>
      <t xml:space="preserve">Tibetan sheep, </t>
    </r>
    <r>
      <rPr>
        <i/>
        <sz val="10"/>
        <color theme="1"/>
        <rFont val="Times New Roman"/>
        <family val="1"/>
      </rPr>
      <t>Ovis aries</t>
    </r>
    <r>
      <rPr>
        <sz val="10"/>
        <color theme="1"/>
        <rFont val="Times New Roman"/>
        <family val="1"/>
      </rPr>
      <t xml:space="preserve">, yak, </t>
    </r>
    <r>
      <rPr>
        <i/>
        <sz val="10"/>
        <color theme="1"/>
        <rFont val="Times New Roman"/>
        <family val="1"/>
      </rPr>
      <t>Bos grunniens</t>
    </r>
    <r>
      <rPr>
        <sz val="10"/>
        <color theme="1"/>
        <rFont val="Times New Roman"/>
        <family val="1"/>
      </rPr>
      <t xml:space="preserve">, kiang, </t>
    </r>
    <r>
      <rPr>
        <i/>
        <sz val="10"/>
        <color theme="1"/>
        <rFont val="Times New Roman"/>
        <family val="1"/>
      </rPr>
      <t>Equus kiang</t>
    </r>
    <r>
      <rPr>
        <sz val="10"/>
        <color theme="1"/>
        <rFont val="Times New Roman"/>
        <family val="1"/>
      </rPr>
      <t>, goa,</t>
    </r>
    <r>
      <rPr>
        <i/>
        <sz val="10"/>
        <color theme="1"/>
        <rFont val="Times New Roman"/>
        <family val="1"/>
      </rPr>
      <t xml:space="preserve"> Procapra picticaudata</t>
    </r>
  </si>
  <si>
    <r>
      <t>Störungsanalyse von UAVs bei der Detektion von Nistplätzen des Großen Brachvogels (</t>
    </r>
    <r>
      <rPr>
        <i/>
        <sz val="10"/>
        <color theme="1"/>
        <rFont val="Times New Roman"/>
        <family val="1"/>
      </rPr>
      <t>Numenius
arquata</t>
    </r>
    <r>
      <rPr>
        <sz val="10"/>
        <color theme="1"/>
        <rFont val="Times New Roman"/>
        <family val="1"/>
      </rPr>
      <t>) – Methode und erste Ergebnisse (Disturbance Analysis of UAVs During the Detection of Eurasian Curlew (</t>
    </r>
    <r>
      <rPr>
        <i/>
        <sz val="10"/>
        <color theme="1"/>
        <rFont val="Times New Roman"/>
        <family val="1"/>
      </rPr>
      <t>Numenius arquata</t>
    </r>
    <r>
      <rPr>
        <sz val="10"/>
        <color theme="1"/>
        <rFont val="Times New Roman"/>
        <family val="1"/>
      </rPr>
      <t>) Nesting Sites – Method and First Results)</t>
    </r>
  </si>
  <si>
    <r>
      <t xml:space="preserve">Eurasian curlew, </t>
    </r>
    <r>
      <rPr>
        <i/>
        <sz val="10"/>
        <color theme="1"/>
        <rFont val="Times New Roman"/>
        <family val="1"/>
      </rPr>
      <t>Numenius arquata</t>
    </r>
  </si>
  <si>
    <r>
      <t xml:space="preserve">cattle, </t>
    </r>
    <r>
      <rPr>
        <i/>
        <sz val="10"/>
        <color theme="1"/>
        <rFont val="Times New Roman"/>
        <family val="1"/>
      </rPr>
      <t>Bos taurus</t>
    </r>
    <r>
      <rPr>
        <sz val="10"/>
        <color theme="1"/>
        <rFont val="Times New Roman"/>
        <family val="1"/>
      </rPr>
      <t xml:space="preserve">, sheep, </t>
    </r>
    <r>
      <rPr>
        <i/>
        <sz val="10"/>
        <color theme="1"/>
        <rFont val="Times New Roman"/>
        <family val="1"/>
      </rPr>
      <t>Ovis aries</t>
    </r>
  </si>
  <si>
    <r>
      <t xml:space="preserve">Kiang, </t>
    </r>
    <r>
      <rPr>
        <i/>
        <sz val="10"/>
        <color theme="1"/>
        <rFont val="Times New Roman"/>
        <family val="1"/>
      </rPr>
      <t>Equus kiang</t>
    </r>
    <r>
      <rPr>
        <sz val="10"/>
        <color theme="1"/>
        <rFont val="Times New Roman"/>
        <family val="1"/>
      </rPr>
      <t xml:space="preserve">, Tibetan gazelle, </t>
    </r>
    <r>
      <rPr>
        <i/>
        <sz val="10"/>
        <color theme="1"/>
        <rFont val="Times New Roman"/>
        <family val="1"/>
      </rPr>
      <t>Procapra picticaudata</t>
    </r>
    <r>
      <rPr>
        <sz val="10"/>
        <color theme="1"/>
        <rFont val="Times New Roman"/>
        <family val="1"/>
      </rPr>
      <t>, domestic livestock</t>
    </r>
  </si>
  <si>
    <r>
      <t xml:space="preserve">Numbers and distribution of breeding population of the Great Egret </t>
    </r>
    <r>
      <rPr>
        <i/>
        <sz val="10"/>
        <color theme="1"/>
        <rFont val="Times New Roman"/>
        <family val="1"/>
      </rPr>
      <t>Ardea alba</t>
    </r>
    <r>
      <rPr>
        <sz val="10"/>
        <color theme="1"/>
        <rFont val="Times New Roman"/>
        <family val="1"/>
      </rPr>
      <t xml:space="preserve"> in Poland</t>
    </r>
  </si>
  <si>
    <r>
      <t xml:space="preserve">Zbyryt, A. 2019. Numbers and distribution of breeding population of the Great Egret </t>
    </r>
    <r>
      <rPr>
        <i/>
        <sz val="10"/>
        <color theme="1"/>
        <rFont val="Times New Roman"/>
        <family val="1"/>
      </rPr>
      <t>Ardea alba</t>
    </r>
    <r>
      <rPr>
        <sz val="10"/>
        <color theme="1"/>
        <rFont val="Times New Roman"/>
        <family val="1"/>
      </rPr>
      <t xml:space="preserve"> in Poland. Ornis Polonica 60: 235–244.</t>
    </r>
  </si>
  <si>
    <r>
      <t xml:space="preserve">Methodological recommendations for nest counts of the Grey Heron </t>
    </r>
    <r>
      <rPr>
        <i/>
        <sz val="10"/>
        <color theme="1"/>
        <rFont val="Times New Roman"/>
        <family val="1"/>
      </rPr>
      <t>Ardea cinerea</t>
    </r>
    <r>
      <rPr>
        <sz val="10"/>
        <color theme="1"/>
        <rFont val="Times New Roman"/>
        <family val="1"/>
      </rPr>
      <t xml:space="preserve"> and Great Egret</t>
    </r>
    <r>
      <rPr>
        <i/>
        <sz val="10"/>
        <color theme="1"/>
        <rFont val="Times New Roman"/>
        <family val="1"/>
      </rPr>
      <t xml:space="preserve"> A. alba</t>
    </r>
    <r>
      <rPr>
        <sz val="10"/>
        <color theme="1"/>
        <rFont val="Times New Roman"/>
        <family val="1"/>
      </rPr>
      <t xml:space="preserve"> in breeding colonies</t>
    </r>
  </si>
  <si>
    <r>
      <t xml:space="preserve">grey heron, </t>
    </r>
    <r>
      <rPr>
        <i/>
        <sz val="10"/>
        <color theme="1"/>
        <rFont val="Times New Roman"/>
        <family val="1"/>
      </rPr>
      <t>Ardea cinerea</t>
    </r>
    <r>
      <rPr>
        <sz val="10"/>
        <color theme="1"/>
        <rFont val="Times New Roman"/>
        <family val="1"/>
      </rPr>
      <t xml:space="preserve">, great egret, </t>
    </r>
    <r>
      <rPr>
        <i/>
        <sz val="10"/>
        <color theme="1"/>
        <rFont val="Times New Roman"/>
        <family val="1"/>
      </rPr>
      <t>Ardea alba</t>
    </r>
  </si>
  <si>
    <r>
      <t xml:space="preserve">Zbyryt, A. and S. Menderski. 2017. Methodological recommendations for nest counts of the Grey Heron </t>
    </r>
    <r>
      <rPr>
        <i/>
        <sz val="10"/>
        <color theme="1"/>
        <rFont val="Times New Roman"/>
        <family val="1"/>
      </rPr>
      <t>Ardea cinerea</t>
    </r>
    <r>
      <rPr>
        <sz val="10"/>
        <color theme="1"/>
        <rFont val="Times New Roman"/>
        <family val="1"/>
      </rPr>
      <t xml:space="preserve"> and Great Egret</t>
    </r>
    <r>
      <rPr>
        <i/>
        <sz val="10"/>
        <color theme="1"/>
        <rFont val="Times New Roman"/>
        <family val="1"/>
      </rPr>
      <t xml:space="preserve"> A. alba</t>
    </r>
    <r>
      <rPr>
        <sz val="10"/>
        <color theme="1"/>
        <rFont val="Times New Roman"/>
        <family val="1"/>
      </rPr>
      <t xml:space="preserve"> in breeding colonies. Ornis Polonica 58: 197–202. (Polish with English abstract)</t>
    </r>
  </si>
  <si>
    <r>
      <t xml:space="preserve">Behavioural Responses of Adult and Young White Storks </t>
    </r>
    <r>
      <rPr>
        <i/>
        <sz val="10"/>
        <color theme="1"/>
        <rFont val="Times New Roman"/>
        <family val="1"/>
      </rPr>
      <t>Ciconia ciconia</t>
    </r>
    <r>
      <rPr>
        <sz val="10"/>
        <color theme="1"/>
        <rFont val="Times New Roman"/>
        <family val="1"/>
      </rPr>
      <t xml:space="preserve"> in Nests to an Unmanned Aerial Vehicle</t>
    </r>
  </si>
  <si>
    <r>
      <t xml:space="preserve">white stork, </t>
    </r>
    <r>
      <rPr>
        <i/>
        <sz val="10"/>
        <color theme="1"/>
        <rFont val="Times New Roman"/>
        <family val="1"/>
      </rPr>
      <t>Ciconia ciconia</t>
    </r>
  </si>
  <si>
    <r>
      <t xml:space="preserve">Hainan gibbon, </t>
    </r>
    <r>
      <rPr>
        <i/>
        <sz val="10"/>
        <color theme="1"/>
        <rFont val="Times New Roman"/>
        <family val="1"/>
      </rPr>
      <t>Nomascus hainanus</t>
    </r>
  </si>
  <si>
    <r>
      <t xml:space="preserve">cattle, </t>
    </r>
    <r>
      <rPr>
        <i/>
        <sz val="10"/>
        <color theme="1"/>
        <rFont val="Times New Roman"/>
        <family val="1"/>
      </rPr>
      <t>Bos taurus</t>
    </r>
    <r>
      <rPr>
        <sz val="10"/>
        <color theme="1"/>
        <rFont val="Times New Roman"/>
        <family val="1"/>
      </rPr>
      <t xml:space="preserve">, horse, </t>
    </r>
    <r>
      <rPr>
        <i/>
        <sz val="10"/>
        <color theme="1"/>
        <rFont val="Times New Roman"/>
        <family val="1"/>
      </rPr>
      <t>Equus caballus</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white‐tailed deer, </t>
    </r>
    <r>
      <rPr>
        <i/>
        <sz val="10"/>
        <color theme="1"/>
        <rFont val="Times New Roman"/>
        <family val="1"/>
      </rPr>
      <t>Odocoileus virginianus</t>
    </r>
  </si>
  <si>
    <r>
      <t xml:space="preserve">gentoo penguin, </t>
    </r>
    <r>
      <rPr>
        <i/>
        <sz val="10"/>
        <color theme="1"/>
        <rFont val="Times New Roman"/>
        <family val="1"/>
      </rPr>
      <t>Pygoscelis papua</t>
    </r>
    <r>
      <rPr>
        <sz val="10"/>
        <color theme="1"/>
        <rFont val="Times New Roman"/>
        <family val="1"/>
      </rPr>
      <t xml:space="preserve">, Adélie penguin, </t>
    </r>
    <r>
      <rPr>
        <i/>
        <sz val="10"/>
        <color theme="1"/>
        <rFont val="Times New Roman"/>
        <family val="1"/>
      </rPr>
      <t>Pygoscelis adeliae</t>
    </r>
    <r>
      <rPr>
        <sz val="10"/>
        <color theme="1"/>
        <rFont val="Times New Roman"/>
        <family val="1"/>
      </rPr>
      <t xml:space="preserve">, chinstrap penguin, </t>
    </r>
    <r>
      <rPr>
        <i/>
        <sz val="10"/>
        <color theme="1"/>
        <rFont val="Times New Roman"/>
        <family val="1"/>
      </rPr>
      <t>Pygoscelis antarcticus</t>
    </r>
  </si>
  <si>
    <r>
      <t xml:space="preserve">southern elephant seal, </t>
    </r>
    <r>
      <rPr>
        <i/>
        <sz val="10"/>
        <color theme="1"/>
        <rFont val="Times New Roman"/>
        <family val="1"/>
      </rPr>
      <t>Mirounga leonina</t>
    </r>
    <r>
      <rPr>
        <sz val="10"/>
        <color theme="1"/>
        <rFont val="Times New Roman"/>
        <family val="1"/>
      </rPr>
      <t xml:space="preserve">, Weddell seal, </t>
    </r>
    <r>
      <rPr>
        <i/>
        <sz val="10"/>
        <color theme="1"/>
        <rFont val="Times New Roman"/>
        <family val="1"/>
      </rPr>
      <t>Leptonychotes weddellii</t>
    </r>
    <r>
      <rPr>
        <sz val="10"/>
        <color theme="1"/>
        <rFont val="Times New Roman"/>
        <family val="1"/>
      </rPr>
      <t xml:space="preserve">, Adélie penguin, </t>
    </r>
    <r>
      <rPr>
        <i/>
        <sz val="10"/>
        <color theme="1"/>
        <rFont val="Times New Roman"/>
        <family val="1"/>
      </rPr>
      <t>Pygoscelis adeliae</t>
    </r>
    <r>
      <rPr>
        <sz val="10"/>
        <color theme="1"/>
        <rFont val="Times New Roman"/>
        <family val="1"/>
      </rPr>
      <t xml:space="preserve">, chinstrap penguin, </t>
    </r>
    <r>
      <rPr>
        <i/>
        <sz val="10"/>
        <color theme="1"/>
        <rFont val="Times New Roman"/>
        <family val="1"/>
      </rPr>
      <t>Pygoscelis antarctica</t>
    </r>
  </si>
  <si>
    <t>Challenges and solutions for studying collective animal behaviour in the wild</t>
  </si>
  <si>
    <t>Hughey, L.F., A.M. Hein, A. Strandburg-Peshkin, and F.H. Jensen</t>
  </si>
  <si>
    <t>Hughey, L.F., A.M. Hein, A. Strandburg-Peshkin, and F.H. Jensen. 2018. Challenges and solutions for studying collective animal behaviour in the wild. Philosophical Transactions of the Royal Society B http://dx.doi.org/10.1098/rstb.2017.0005.</t>
  </si>
  <si>
    <r>
      <t xml:space="preserve">barren-ground caribou, </t>
    </r>
    <r>
      <rPr>
        <i/>
        <sz val="10"/>
        <color theme="1"/>
        <rFont val="Times New Roman"/>
        <family val="1"/>
      </rPr>
      <t xml:space="preserve">Rangifer tarandus
groenlandicus </t>
    </r>
    <r>
      <rPr>
        <sz val="10"/>
        <color theme="1"/>
        <rFont val="Times New Roman"/>
        <family val="1"/>
      </rPr>
      <t xml:space="preserve">x </t>
    </r>
    <r>
      <rPr>
        <i/>
        <sz val="10"/>
        <color theme="1"/>
        <rFont val="Times New Roman"/>
        <family val="1"/>
      </rPr>
      <t>pearyi</t>
    </r>
  </si>
  <si>
    <t>Valle, R.G., F. Scarton, and E. Verza</t>
  </si>
  <si>
    <r>
      <t>Recent settlement of two new breeding species in the northern Po Delta (Veneto - Italy): the Slender-billed Gull (</t>
    </r>
    <r>
      <rPr>
        <i/>
        <sz val="10"/>
        <color theme="1"/>
        <rFont val="Times New Roman"/>
        <family val="1"/>
      </rPr>
      <t xml:space="preserve">Larus genei </t>
    </r>
    <r>
      <rPr>
        <sz val="10"/>
        <color theme="1"/>
        <rFont val="Times New Roman"/>
        <family val="1"/>
      </rPr>
      <t>Brème, 1839) and the Sandwich Tern (</t>
    </r>
    <r>
      <rPr>
        <i/>
        <sz val="10"/>
        <color theme="1"/>
        <rFont val="Times New Roman"/>
        <family val="1"/>
      </rPr>
      <t>Thalasseus sandvicensis</t>
    </r>
    <r>
      <rPr>
        <sz val="10"/>
        <color theme="1"/>
        <rFont val="Times New Roman"/>
        <family val="1"/>
      </rPr>
      <t xml:space="preserve"> Latham, 1787)</t>
    </r>
  </si>
  <si>
    <r>
      <t xml:space="preserve">slender-billed gull, </t>
    </r>
    <r>
      <rPr>
        <i/>
        <sz val="10"/>
        <color theme="1"/>
        <rFont val="Times New Roman"/>
        <family val="1"/>
      </rPr>
      <t>Larus genei</t>
    </r>
    <r>
      <rPr>
        <sz val="10"/>
        <color theme="1"/>
        <rFont val="Times New Roman"/>
        <family val="1"/>
      </rPr>
      <t xml:space="preserve">, sandwich tern, </t>
    </r>
    <r>
      <rPr>
        <i/>
        <sz val="10"/>
        <color theme="1"/>
        <rFont val="Times New Roman"/>
        <family val="1"/>
      </rPr>
      <t>Thalasseus sandvicensis</t>
    </r>
  </si>
  <si>
    <t>Lavori - Società Veneziana di Scienze Naturali</t>
  </si>
  <si>
    <r>
      <t>Valle, R.G., F. Scarton, and E. Verza. 2022. Recent settlement of two new breeding species in the northern Po Delta (Veneto - Italy): the Slender-billed Gull (</t>
    </r>
    <r>
      <rPr>
        <i/>
        <sz val="10"/>
        <color theme="1"/>
        <rFont val="Times New Roman"/>
        <family val="1"/>
      </rPr>
      <t xml:space="preserve">Larus genei </t>
    </r>
    <r>
      <rPr>
        <sz val="10"/>
        <color theme="1"/>
        <rFont val="Times New Roman"/>
        <family val="1"/>
      </rPr>
      <t>Brème, 1839) and the Sandwich Tern (</t>
    </r>
    <r>
      <rPr>
        <i/>
        <sz val="10"/>
        <color theme="1"/>
        <rFont val="Times New Roman"/>
        <family val="1"/>
      </rPr>
      <t>Thalasseus sandvicensis</t>
    </r>
    <r>
      <rPr>
        <sz val="10"/>
        <color theme="1"/>
        <rFont val="Times New Roman"/>
        <family val="1"/>
      </rPr>
      <t xml:space="preserve"> Latham, 1787). Lavori - Società Veneziana di Scienze Naturali 47: 121-123</t>
    </r>
  </si>
  <si>
    <t>How Big Is That Manta Ray? A Novel and Non-Invasive Method for Measuring Reef Manta Rays Using Small Drones</t>
  </si>
  <si>
    <t>Setyawan, E., B.C. Stevenson, M. Izuan, R. Constantine, and M.V. Erdmann</t>
  </si>
  <si>
    <t>Setyawan, E., B.C. Stevenson, M. Izuan, R. Constantine, and M.V. Erdmann. 2022. How Big Is That Manta Ray? A Novel and Non-Invasive Method for Measuring Reef Manta Rays Using Small Drones. Drones https://doi.org/10.3390/drones6030063.</t>
  </si>
  <si>
    <r>
      <t xml:space="preserve">reef manta ray, </t>
    </r>
    <r>
      <rPr>
        <i/>
        <sz val="10"/>
        <color theme="1"/>
        <rFont val="Times New Roman"/>
        <family val="1"/>
      </rPr>
      <t>Mobula alfredi</t>
    </r>
  </si>
  <si>
    <t>Mobulidae</t>
  </si>
  <si>
    <t>Baird, R.W., S.D. Mahaffy, and J.K. Lerma</t>
  </si>
  <si>
    <r>
      <t xml:space="preserve">dwarf sperm whale, </t>
    </r>
    <r>
      <rPr>
        <i/>
        <sz val="10"/>
        <color theme="1"/>
        <rFont val="Times New Roman"/>
        <family val="1"/>
      </rPr>
      <t>Kogia sima</t>
    </r>
  </si>
  <si>
    <t>Kogiidae</t>
  </si>
  <si>
    <t>Site fidelity, spatial use, and behavior of dwarf sperm whales in Hawaiian waters: using small boat surveys, photo-identification, and unmanned aerial systems to study a difficult-to-study species</t>
  </si>
  <si>
    <t>8.3-MP stock camera</t>
  </si>
  <si>
    <t>Baird, R.W., S.D. Mahaffy, and J.K. Lerma. 2022. Site fidelity, spatial use, and behavior of dwarf sperm whales in Hawaiian waters: using small boat surveys, photo-identification, and unmanned aerial systems to study a difficult-to-study species. Marine Mammal Science https://doi.org/10.1111/mms.12861.</t>
  </si>
  <si>
    <t>Gordon, M., J. Nagro, M. Mokrech, J. Oakley, and G. Guillen</t>
  </si>
  <si>
    <t>EIH Final Report No. EIH21-003</t>
  </si>
  <si>
    <t>RGB and thermal cameras</t>
  </si>
  <si>
    <r>
      <t xml:space="preserve">western chicken turtle, </t>
    </r>
    <r>
      <rPr>
        <i/>
        <sz val="10"/>
        <color theme="1"/>
        <rFont val="Times New Roman"/>
        <family val="1"/>
      </rPr>
      <t>Deirochelys reticularia miaria</t>
    </r>
    <r>
      <rPr>
        <sz val="10"/>
        <color theme="1"/>
        <rFont val="Times New Roman"/>
        <family val="1"/>
      </rPr>
      <t xml:space="preserve">, Red-eared slider, </t>
    </r>
    <r>
      <rPr>
        <i/>
        <sz val="10"/>
        <color theme="1"/>
        <rFont val="Times New Roman"/>
        <family val="1"/>
      </rPr>
      <t>Trachemys scripta elegan</t>
    </r>
    <r>
      <rPr>
        <sz val="10"/>
        <color theme="1"/>
        <rFont val="Times New Roman"/>
        <family val="1"/>
      </rPr>
      <t xml:space="preserve">s, Common snapping turtle, </t>
    </r>
    <r>
      <rPr>
        <i/>
        <sz val="10"/>
        <color theme="1"/>
        <rFont val="Times New Roman"/>
        <family val="1"/>
      </rPr>
      <t>Chelydra serpentina</t>
    </r>
    <r>
      <rPr>
        <sz val="10"/>
        <color theme="1"/>
        <rFont val="Times New Roman"/>
        <family val="1"/>
      </rPr>
      <t xml:space="preserve">, Spiny softshell, </t>
    </r>
    <r>
      <rPr>
        <i/>
        <sz val="10"/>
        <color theme="1"/>
        <rFont val="Times New Roman"/>
        <family val="1"/>
      </rPr>
      <t>Apalone spinifera</t>
    </r>
    <r>
      <rPr>
        <sz val="10"/>
        <color theme="1"/>
        <rFont val="Times New Roman"/>
        <family val="1"/>
      </rPr>
      <t xml:space="preserve">, map turtle, </t>
    </r>
    <r>
      <rPr>
        <i/>
        <sz val="10"/>
        <color theme="1"/>
        <rFont val="Times New Roman"/>
        <family val="1"/>
      </rPr>
      <t>Graptemys</t>
    </r>
    <r>
      <rPr>
        <sz val="10"/>
        <color theme="1"/>
        <rFont val="Times New Roman"/>
        <family val="1"/>
      </rPr>
      <t xml:space="preserve"> sp.</t>
    </r>
  </si>
  <si>
    <t>Emydidae, Chelydridae, Trionychidae</t>
  </si>
  <si>
    <t>Preliminary Development of Aquatic Turtle Aerial and eDNA Survey Methods in the Sabine River Basin, Final Report</t>
  </si>
  <si>
    <t>Gordon, M., J. Nagro, M. Mokrech, J. Oakley, and G. Guillen. 2022. Preliminary Development of Aquatic Turtle Aerial and eDNA Survey Methods in the Sabine River Basin, Final Report. EIH Final Report No. EIH21-003. Prepared by Environmental Institute of Houston, University of Houston-Clear Lake, Houston, TX for Sabine River Authority, Orange, TX.</t>
  </si>
  <si>
    <t>Howell, R.G., K. Draughon, H. Johnston, M. Myrick,
V.J. Anderson, D.L. Eggett, and S.L. Petersen</t>
  </si>
  <si>
    <t>Evaluating changes in horse behavior as a response to small unmanned aerial vehicles</t>
  </si>
  <si>
    <t>Rangelands</t>
  </si>
  <si>
    <r>
      <t xml:space="preserve">horse, </t>
    </r>
    <r>
      <rPr>
        <i/>
        <sz val="10"/>
        <color theme="1"/>
        <rFont val="Times New Roman"/>
        <family val="1"/>
      </rPr>
      <t>Equus caballus</t>
    </r>
  </si>
  <si>
    <t>20-MP stock camera</t>
  </si>
  <si>
    <t>Pirotta, V., D.P. Hocking, J. Iggleden, and R. Harcourt</t>
  </si>
  <si>
    <t>Drone Observations of Marine Life and Human–Wildlife Interactions off Sydney, Australia</t>
  </si>
  <si>
    <t>Pirotta, V., D.P. Hocking, J. Iggleden, and R. Harcourt. 2022. Drone Observations of Marine Life and Human–Wildlife Interactions off Sydney, Australia. Drones https://doi.org/10.3390/drones6030075.</t>
  </si>
  <si>
    <t>unknown</t>
  </si>
  <si>
    <t>Young, B.G., W.R. Koski, R. Kilabuk, C.A. Watt, K.P. Ryan, and S.H. Ferguson</t>
  </si>
  <si>
    <t>Collaborative field research using drones for whale photo-identification studies in Cumberland Sound, Nunavut</t>
  </si>
  <si>
    <t>Young, B.G., W.R. Koski, R. Kilabuk, C.A. Watt, K.P. Ryan, and S.H. Ferguson. 2022. Collaborative field research using drones for whale photo-identification studies in Cumberland Sound, Nunavut. Drone Systems and Applications https://doi.org/10.1139/dsa-2021-0026.</t>
  </si>
  <si>
    <r>
      <t xml:space="preserve">bowhead whale, </t>
    </r>
    <r>
      <rPr>
        <i/>
        <sz val="10"/>
        <color theme="1"/>
        <rFont val="Times New Roman"/>
        <family val="1"/>
      </rPr>
      <t>Balaena mysticetus</t>
    </r>
    <r>
      <rPr>
        <sz val="10"/>
        <color theme="1"/>
        <rFont val="Times New Roman"/>
        <family val="1"/>
      </rPr>
      <t xml:space="preserve">, killer whale, </t>
    </r>
    <r>
      <rPr>
        <i/>
        <sz val="10"/>
        <color theme="1"/>
        <rFont val="Times New Roman"/>
        <family val="1"/>
      </rPr>
      <t>Orcinus orca</t>
    </r>
    <r>
      <rPr>
        <sz val="10"/>
        <color theme="1"/>
        <rFont val="Times New Roman"/>
        <family val="1"/>
      </rPr>
      <t xml:space="preserve">, beluga whale, </t>
    </r>
    <r>
      <rPr>
        <i/>
        <sz val="10"/>
        <color theme="1"/>
        <rFont val="Times New Roman"/>
        <family val="1"/>
      </rPr>
      <t>Delphinapterus leucas</t>
    </r>
  </si>
  <si>
    <t>Drones reveal spatial patterning of sympatric Alaskan pinniped species and drivers of their local distributions</t>
  </si>
  <si>
    <t>Larsen, G.D., A.C. Seymour, E.L. Richmond, L.M. Divine, E.E. Moreland, E. Newton, J.M. London, and D.W. Johnston</t>
  </si>
  <si>
    <t>Larsen, G.D., A.C. Seymour, E.L. Richmond, L.M. Divine, E.E. Moreland, E. Newton, J.M. London, and D.W. Johnston. 2022. Drones reveal spatial patterning of sympatric Alaskan pinniped species and drivers of their local distributions. Drone Systems and Applications https://doi.org/10.1139/dsa-2021-0050.</t>
  </si>
  <si>
    <r>
      <t xml:space="preserve">Pacific harbor seal, </t>
    </r>
    <r>
      <rPr>
        <i/>
        <sz val="10"/>
        <color theme="1"/>
        <rFont val="Times New Roman"/>
        <family val="1"/>
      </rPr>
      <t>Phoca vitulina richardsi</t>
    </r>
    <r>
      <rPr>
        <sz val="10"/>
        <color theme="1"/>
        <rFont val="Times New Roman"/>
        <family val="1"/>
      </rPr>
      <t xml:space="preserve">, northern fur seal. </t>
    </r>
    <r>
      <rPr>
        <i/>
        <sz val="10"/>
        <color theme="1"/>
        <rFont val="Times New Roman"/>
        <family val="1"/>
      </rPr>
      <t>Callorhinus ursinus</t>
    </r>
  </si>
  <si>
    <t>20-MP RGB camera, ThermoMap thermal IR</t>
  </si>
  <si>
    <t>Use of drones for the creation and development of a photographic identification catalogue for an endangered whale population</t>
  </si>
  <si>
    <t>Arctic Science</t>
  </si>
  <si>
    <t>Ryan, K.P., S.H. Ferguson, W.R. Koski, B.G. Young, J.D. Roth, and C.A. Watt</t>
  </si>
  <si>
    <t>Ryan, K.P., S.H. Ferguson, W.R. Koski, B.G. Young, J.D. Roth, and C.A. Watt. 2022. Use of drones for the creation and development of a photographic identification catalogue for an endangered whale population. Arctic Science https://doi.org/10.1139/AS-2021-0047.</t>
  </si>
  <si>
    <r>
      <t xml:space="preserve">beluga whale, </t>
    </r>
    <r>
      <rPr>
        <i/>
        <sz val="10"/>
        <color theme="1"/>
        <rFont val="Times New Roman"/>
        <family val="1"/>
      </rPr>
      <t>Delphinapterus leucas</t>
    </r>
  </si>
  <si>
    <t>Balaenidae, Delphinidae,  Monodontidae</t>
  </si>
  <si>
    <t xml:space="preserve"> Monodontidae</t>
  </si>
  <si>
    <t>DJI Phantom 3 &amp; 4</t>
  </si>
  <si>
    <t>Murphy, N.K., D.G. Blanchard, and S.A. Rush</t>
  </si>
  <si>
    <t>A Better View: Osprey Nest Survey Methods and Behavioral Response Across the Southeast</t>
  </si>
  <si>
    <t>2021 Raptor Research Foundation Virtual Conference</t>
  </si>
  <si>
    <r>
      <t xml:space="preserve">osprey, </t>
    </r>
    <r>
      <rPr>
        <i/>
        <sz val="10"/>
        <color theme="1"/>
        <rFont val="Times New Roman"/>
        <family val="1"/>
      </rPr>
      <t>Pandion halieatus</t>
    </r>
  </si>
  <si>
    <t>nest monitoring, disturbance, drone vs climbing</t>
  </si>
  <si>
    <t>Murphy, N.K., D.G. Blanchard, and S.A. Rush. 2021. A Better View: Osprey Nest Survey Methods and Behavioral Response Across the Southeast. Abstract from 2021 Raptor Research Foundation Virtual Conference, October 10-12, 2021.</t>
  </si>
  <si>
    <t>2022 Raptor Research Foundation Virtual Conference</t>
  </si>
  <si>
    <t>2023 Raptor Research Foundation Virtual Conference</t>
  </si>
  <si>
    <t>Phillips, S., S.I. Slater, R. Parker, and R.N. Knight</t>
  </si>
  <si>
    <t>How do Commercial and Military Drones Compare to Ground-based Scope Observation for Golden Eagle Nest Monitoring?</t>
  </si>
  <si>
    <r>
      <t xml:space="preserve">golden eagle, </t>
    </r>
    <r>
      <rPr>
        <i/>
        <sz val="10"/>
        <color theme="1"/>
        <rFont val="Times New Roman"/>
        <family val="1"/>
      </rPr>
      <t>Aquila chrysaetos</t>
    </r>
  </si>
  <si>
    <t>Phillips, S., S.I. Slater, R. Parker, and R.N. Knight. 2021. How do Commercial and Military Drones Compare to Ground-based Scope Observation for Golden Eagle Nest Monitoring? Abstract from 2021 Raptor Research Foundation Virtual Conference, October 10-12, 2021.</t>
  </si>
  <si>
    <t>DJI Matrice 600 Pro, E Mergent RC E900</t>
  </si>
  <si>
    <t>Recent Advances in the Application of Drones for Raptor Research, Management and Conservation</t>
  </si>
  <si>
    <t>Bird, D.M., P. Pace, K. Elliott, E. Dzus, T. Osala, S. McPherson, P. Sumasgutner, and P. Molina</t>
  </si>
  <si>
    <t>Bird, D.M., P. Pace, K. Elliott, E. Dzus, T. Osala, S. McPherson, P. Sumasgutner, and P. Molina. 2021. Recent Advances in the Application of Drones for Raptor Research, Management and Conservation. Abstract from 2021 Raptor Research Foundation Virtual Conference, October 10-12, 2021.</t>
  </si>
  <si>
    <r>
      <t xml:space="preserve">bald eagle, </t>
    </r>
    <r>
      <rPr>
        <i/>
        <sz val="10"/>
        <color theme="1"/>
        <rFont val="Times New Roman"/>
        <family val="1"/>
      </rPr>
      <t>Haliaeetus leucocephalus</t>
    </r>
    <r>
      <rPr>
        <sz val="10"/>
        <color theme="1"/>
        <rFont val="Times New Roman"/>
        <family val="1"/>
      </rPr>
      <t xml:space="preserve">, white-tailed eagle, </t>
    </r>
    <r>
      <rPr>
        <i/>
        <sz val="10"/>
        <color theme="1"/>
        <rFont val="Times New Roman"/>
        <family val="1"/>
      </rPr>
      <t>Haliaeetus albicilla</t>
    </r>
    <r>
      <rPr>
        <sz val="10"/>
        <color theme="1"/>
        <rFont val="Times New Roman"/>
        <family val="1"/>
      </rPr>
      <t xml:space="preserve">, African crowned eagle, </t>
    </r>
    <r>
      <rPr>
        <i/>
        <sz val="10"/>
        <color theme="1"/>
        <rFont val="Times New Roman"/>
        <family val="1"/>
      </rPr>
      <t>Stephanoaetus coronatus</t>
    </r>
    <r>
      <rPr>
        <sz val="10"/>
        <color theme="1"/>
        <rFont val="Times New Roman"/>
        <family val="1"/>
      </rPr>
      <t xml:space="preserve">, western marsh harrier, Circus aeruginosus osprey, </t>
    </r>
    <r>
      <rPr>
        <i/>
        <sz val="10"/>
        <color theme="1"/>
        <rFont val="Times New Roman"/>
        <family val="1"/>
      </rPr>
      <t>Pandion haliaetus</t>
    </r>
    <r>
      <rPr>
        <sz val="10"/>
        <color theme="1"/>
        <rFont val="Times New Roman"/>
        <family val="1"/>
      </rPr>
      <t xml:space="preserve">. American kestrel, </t>
    </r>
    <r>
      <rPr>
        <i/>
        <sz val="10"/>
        <color theme="1"/>
        <rFont val="Times New Roman"/>
        <family val="1"/>
      </rPr>
      <t>Falco sparverius</t>
    </r>
  </si>
  <si>
    <t>Use of Small Unmanned Aircraft Systems to Cost-Effectively Monitor Natural Resources</t>
  </si>
  <si>
    <t>Sustainability and Environmental Group</t>
  </si>
  <si>
    <t>Report SR-21-004</t>
  </si>
  <si>
    <t>Sustainability and Environmental Group. 2021. Use of Small Unmanned Aircraft Systems to Cost-Effectively Monitor Natural Resources. Report SR-21-004. Published by Secretariat, Range Commanders Council, U.S. Army, White Sands Missile Range, NM. November.</t>
  </si>
  <si>
    <t>Mandujano, S., M.C. Mulero-Pazmany, and A. Rísquez-Valdepeña</t>
  </si>
  <si>
    <t>Drones: una nueva tecnología para el estudio y monitoreo de fauna y hábitats (Drones: a new technology for the study and monitoring of fauna and habitats)</t>
  </si>
  <si>
    <t>Agroproductividad</t>
  </si>
  <si>
    <t>A bio-mimetic miniature drone for real-time audio based short-range tracking</t>
  </si>
  <si>
    <t>Zigelman, R., O. Eitan, O. Mazar, A. Weiss, and Y. Yovel</t>
  </si>
  <si>
    <t>PLoS Computational Biology</t>
  </si>
  <si>
    <t>Zigelman, R., O. Eitan, O. Mazar, A. Weiss, and Y. Yovel. 2022. A bio-mimetic miniature drone for real-time audio based short-range tracking. PLoS Computational Biology. https://doi.org/10.1371/journal.pcbi.1009936.</t>
  </si>
  <si>
    <t>bats</t>
  </si>
  <si>
    <t>Oiseaux et drones – comment éviter les conflits</t>
  </si>
  <si>
    <t>Strebel, N. and M.C. Mulero-Pazmany</t>
  </si>
  <si>
    <t>Avinews</t>
  </si>
  <si>
    <t>Can drones locate invasive Burmese pythons in Everglades? ERAU researchers investigating</t>
  </si>
  <si>
    <t>Harper, M.</t>
  </si>
  <si>
    <t>The Daytona Beach News-Journal</t>
  </si>
  <si>
    <t>Pythonidae</t>
  </si>
  <si>
    <r>
      <t xml:space="preserve">Burmese python, </t>
    </r>
    <r>
      <rPr>
        <i/>
        <sz val="10"/>
        <color theme="1"/>
        <rFont val="Times New Roman"/>
        <family val="1"/>
      </rPr>
      <t>Python bivittatus</t>
    </r>
  </si>
  <si>
    <t>Harper, M. 2022. Can drones locate invasive Burmese pythons in Everglades? ERAU researchers investigating. The Daytona Beach News-Journal Feb 22, 2022.</t>
  </si>
  <si>
    <t>IR</t>
  </si>
  <si>
    <t xml:space="preserve">Raoult, V., A.P. Colefax, B.M. Allan, D. Cagnazzi, N. Castelblanco-Martínez, D. Ierodiaconou, D.W. Johnston, S. Landeo-Yauri, M. Lyons, V. Pirotta, G. Schofield, and P.A. Butcher. 2020. Operational Protocols for the Use of Drones in Marine Animal Research. Drones https://doi.org/10.3390/drones4040064. </t>
  </si>
  <si>
    <t xml:space="preserve">Ascending Technologies Falcon 8 </t>
  </si>
  <si>
    <t>GoPro 3+, Tau 640 FLIR</t>
  </si>
  <si>
    <t>Bornimer Agricultural Technical Reports Vol. 90</t>
  </si>
  <si>
    <t>Journal of Digital Landscape Architecture</t>
  </si>
  <si>
    <t>Using Unmanned Aerial Vehicles (UAV) for Monitoring Biodiversity Measures in Periurban and Agrarian Landscapes</t>
  </si>
  <si>
    <t>Pietsch, M. M. Henning, D. Mader, P. Westfeld, and F. Etterer</t>
  </si>
  <si>
    <t>Pietsch, M. M. Henning, D. Mader, P. Westfeld, and F. Etterer. 2018. Using Unmanned Aerial Vehicles (UAV) for Monitoring Biodiversity Measures in Periurban and Agrarian Landscapes. Journal of Digital Landscape Architecture 3-2018 https://doi.org/10.14627/537642029.</t>
  </si>
  <si>
    <t>a) DJI Inspire 1
b) Cadmic Goliath</t>
  </si>
  <si>
    <t>a) quadcopter
b) octocopter</t>
  </si>
  <si>
    <t>a) DJI Zenmuse X5 camera
b) Mako G-419C (RGB), Mako G-223B (NIR), &amp; FLIR A65 (TIR)</t>
  </si>
  <si>
    <r>
      <t xml:space="preserve">skylark, </t>
    </r>
    <r>
      <rPr>
        <i/>
        <sz val="10"/>
        <color theme="1"/>
        <rFont val="Times New Roman"/>
        <family val="1"/>
      </rPr>
      <t xml:space="preserve">Alauda arvensis </t>
    </r>
  </si>
  <si>
    <t>Phillips, S. 2020. Use of sUAS/UAS to Cost Effectively Monitor Eagle Nesting. https://www.serdp-estcp.org/Program-Areas/Resource-Conservation-and-Resiliency/Infrastructure-Resiliency/Adaptation-Science/RC18-5046.</t>
  </si>
  <si>
    <t>Phillips, S.</t>
  </si>
  <si>
    <t>SERDP Blog (report is forthcoming)</t>
  </si>
  <si>
    <t>DJI Matrice 600 Pro, E Mergent RC E899</t>
  </si>
  <si>
    <t>Antler detection from the sky: deer sex ratio monitoring using drone-mounted thermal infrared sensors</t>
  </si>
  <si>
    <t>Ito, T.Y., A. Miyazaki, L.A. Koyama, K. Kamada, and D. Nagamatsu</t>
  </si>
  <si>
    <r>
      <t xml:space="preserve">sika deer, </t>
    </r>
    <r>
      <rPr>
        <i/>
        <sz val="10"/>
        <color theme="1"/>
        <rFont val="Times New Roman"/>
        <family val="1"/>
      </rPr>
      <t>Cervus nippon</t>
    </r>
    <r>
      <rPr>
        <sz val="10"/>
        <color theme="1"/>
        <rFont val="Times New Roman"/>
        <family val="1"/>
      </rPr>
      <t xml:space="preserve">, wild boar, </t>
    </r>
    <r>
      <rPr>
        <i/>
        <sz val="10"/>
        <color theme="1"/>
        <rFont val="Times New Roman"/>
        <family val="1"/>
      </rPr>
      <t>Sus</t>
    </r>
    <r>
      <rPr>
        <sz val="10"/>
        <color theme="1"/>
        <rFont val="Times New Roman"/>
        <family val="1"/>
      </rPr>
      <t xml:space="preserve"> </t>
    </r>
    <r>
      <rPr>
        <i/>
        <sz val="10"/>
        <color theme="1"/>
        <rFont val="Times New Roman"/>
        <family val="1"/>
      </rPr>
      <t>scrofa</t>
    </r>
  </si>
  <si>
    <t>Ito, T.Y., A. Miyazaki, L.A. Koyama, K. Kamada, and D. Nagamatsu. 2022. Antler detection from the sky: deer sex ratio monitoring using drone-mounted thermal infrared sensors. Wildlife Biology https://doi.org/10.1002/wlb3.01034.</t>
  </si>
  <si>
    <t>DJI Inspire 1 V2.0</t>
  </si>
  <si>
    <t>DJI Zenmuse XT ZXTB19FP</t>
  </si>
  <si>
    <t>DJI Zenmuse XT2: FLIR Tau2 thermal &amp; RGB cameras</t>
  </si>
  <si>
    <t>DJI Zenmuse XT2 R</t>
  </si>
  <si>
    <t>DJI Zenmuse X5 16-MP camera</t>
  </si>
  <si>
    <t>DJI Zenmuse X5s camera</t>
  </si>
  <si>
    <t>DJI Zenmuse X5S 20.8-MP camera</t>
  </si>
  <si>
    <t>DJI Zenmuse X7 camera</t>
  </si>
  <si>
    <t>DJI Zenmuse XT IR sensor</t>
  </si>
  <si>
    <t xml:space="preserve"> DJI Zenmuse XT ZXTB19FP</t>
  </si>
  <si>
    <t>DJI Zenmuse XT2 camera;  FLIR longwave thermal camera</t>
  </si>
  <si>
    <t>DJI Zenmuse XT2 TIR camera</t>
  </si>
  <si>
    <t>DJI Zenmuse X3 camera</t>
  </si>
  <si>
    <t>DJI Zenmuse XT FLIR</t>
  </si>
  <si>
    <t>DJI Zenmuse X5S RGB camera</t>
  </si>
  <si>
    <t>DJI Zenmuse XT2 thermal camera</t>
  </si>
  <si>
    <t>DJI Zenmuse XT thermal
camera, DJI Zenmuse X3 camera</t>
  </si>
  <si>
    <t>DJI Zenmuse X4S camera</t>
  </si>
  <si>
    <t xml:space="preserve">Canal, D., M. Mulero-Pázmány, J.J. Negro, and F. Sergio. 2016. Decoration Increases the Conspicuousness of Raptor Nests. PLoS ONE https://doi.org/10.1371/journal.pone.0157440. </t>
  </si>
  <si>
    <t>Studia i Materiały CEPL w Rogowie</t>
  </si>
  <si>
    <t>Pagacz, S. and J. Witczuk</t>
  </si>
  <si>
    <t>Not provided</t>
  </si>
  <si>
    <t>AVI-1 &amp; Skywalker  X8 Flying Wing</t>
  </si>
  <si>
    <t>IRMOD v640 TIR camera</t>
  </si>
  <si>
    <t>Tomljanović, K., H. Nosek, R. Pernar, and M. Grubešić</t>
  </si>
  <si>
    <t>Sumarski List</t>
  </si>
  <si>
    <r>
      <t xml:space="preserve">wild boar, </t>
    </r>
    <r>
      <rPr>
        <i/>
        <sz val="10"/>
        <color theme="1"/>
        <rFont val="Times New Roman"/>
        <family val="1"/>
      </rPr>
      <t>Sus scrofa</t>
    </r>
  </si>
  <si>
    <t>DJI Inspire</t>
  </si>
  <si>
    <t>DJI Zenmuse XT thermal camera</t>
  </si>
  <si>
    <t>Ptaki Śląska</t>
  </si>
  <si>
    <r>
      <t xml:space="preserve">Mediterranean gull, </t>
    </r>
    <r>
      <rPr>
        <i/>
        <sz val="10"/>
        <color theme="1"/>
        <rFont val="Times New Roman"/>
        <family val="1"/>
      </rPr>
      <t>Ichthyaetus melanocephalus</t>
    </r>
  </si>
  <si>
    <t>Beuch, S. and R. Gwóźdź</t>
  </si>
  <si>
    <t>Spaans, B., M. Leopold, and M. Plomp</t>
  </si>
  <si>
    <t>Limosa</t>
  </si>
  <si>
    <r>
      <t xml:space="preserve">sandwich tern, </t>
    </r>
    <r>
      <rPr>
        <i/>
        <sz val="10"/>
        <color theme="1"/>
        <rFont val="Times New Roman"/>
        <family val="1"/>
      </rPr>
      <t>Sterna sandvicensis</t>
    </r>
    <r>
      <rPr>
        <sz val="10"/>
        <color theme="1"/>
        <rFont val="Times New Roman"/>
        <family val="1"/>
      </rPr>
      <t xml:space="preserve">, brent goose, </t>
    </r>
    <r>
      <rPr>
        <i/>
        <sz val="10"/>
        <color theme="1"/>
        <rFont val="Times New Roman"/>
        <family val="1"/>
      </rPr>
      <t>Branta bernicla</t>
    </r>
    <r>
      <rPr>
        <sz val="10"/>
        <color theme="1"/>
        <rFont val="Times New Roman"/>
        <family val="1"/>
      </rPr>
      <t xml:space="preserve">, Egyptian goose, </t>
    </r>
    <r>
      <rPr>
        <i/>
        <sz val="10"/>
        <color theme="1"/>
        <rFont val="Times New Roman"/>
        <family val="1"/>
      </rPr>
      <t>Alopochen aegyptiaca</t>
    </r>
    <r>
      <rPr>
        <sz val="10"/>
        <color theme="1"/>
        <rFont val="Times New Roman"/>
        <family val="1"/>
      </rPr>
      <t xml:space="preserve">, Eurasian spoonbill, </t>
    </r>
    <r>
      <rPr>
        <i/>
        <sz val="10"/>
        <color theme="1"/>
        <rFont val="Times New Roman"/>
        <family val="1"/>
      </rPr>
      <t>Platalea</t>
    </r>
    <r>
      <rPr>
        <sz val="10"/>
        <color theme="1"/>
        <rFont val="Times New Roman"/>
        <family val="1"/>
      </rPr>
      <t xml:space="preserve"> </t>
    </r>
    <r>
      <rPr>
        <i/>
        <sz val="10"/>
        <color theme="1"/>
        <rFont val="Times New Roman"/>
        <family val="1"/>
      </rPr>
      <t>leucorodia</t>
    </r>
    <r>
      <rPr>
        <sz val="10"/>
        <color theme="1"/>
        <rFont val="Times New Roman"/>
        <family val="1"/>
      </rPr>
      <t xml:space="preserve">, Eurasian oystercatcher, </t>
    </r>
    <r>
      <rPr>
        <i/>
        <sz val="10"/>
        <color theme="1"/>
        <rFont val="Times New Roman"/>
        <family val="1"/>
      </rPr>
      <t>Haematopus ostralegus</t>
    </r>
    <r>
      <rPr>
        <sz val="10"/>
        <color theme="1"/>
        <rFont val="Times New Roman"/>
        <family val="1"/>
      </rPr>
      <t xml:space="preserve">, common redshank, </t>
    </r>
    <r>
      <rPr>
        <i/>
        <sz val="10"/>
        <color theme="1"/>
        <rFont val="Times New Roman"/>
        <family val="1"/>
      </rPr>
      <t>Tringa totanus</t>
    </r>
    <r>
      <rPr>
        <sz val="10"/>
        <color theme="1"/>
        <rFont val="Times New Roman"/>
        <family val="1"/>
      </rPr>
      <t xml:space="preserve">, black-headed gull, </t>
    </r>
    <r>
      <rPr>
        <i/>
        <sz val="10"/>
        <color theme="1"/>
        <rFont val="Times New Roman"/>
        <family val="1"/>
      </rPr>
      <t>Chroicocephalus ridibundus</t>
    </r>
  </si>
  <si>
    <r>
      <t xml:space="preserve">Spaans, B., M. Leopold, and M. Plomp. 2018. Bepaling van het aantal nesten en het uitvliegsucces van Grote Sterns op Texel met behulp van een drone (Using a drone to determine the number of breeding pairs and breeding success of Sandwich Terns </t>
    </r>
    <r>
      <rPr>
        <i/>
        <sz val="10"/>
        <color theme="1"/>
        <rFont val="Times New Roman"/>
        <family val="1"/>
      </rPr>
      <t>Sterna sandvicensis)</t>
    </r>
    <r>
      <rPr>
        <sz val="10"/>
        <color theme="1"/>
        <rFont val="Times New Roman"/>
        <family val="1"/>
      </rPr>
      <t>. Limosa 91: 30-37. (in Dutch)</t>
    </r>
  </si>
  <si>
    <r>
      <t xml:space="preserve">Bepaling van het aantal nesten en het uitvliegsucces van Grote Sterns op Texel met behulp van een drone (Using a drone to determine the number of breeding pairs and breeding success of Sandwich Terns </t>
    </r>
    <r>
      <rPr>
        <i/>
        <sz val="10"/>
        <color theme="1"/>
        <rFont val="Times New Roman"/>
        <family val="1"/>
      </rPr>
      <t>Sterna sandvicensis</t>
    </r>
    <r>
      <rPr>
        <sz val="10"/>
        <color theme="1"/>
        <rFont val="Times New Roman"/>
        <family val="1"/>
      </rPr>
      <t>)</t>
    </r>
  </si>
  <si>
    <t>Suzuki, T., Y. Takahashi, and T. Shimada. 2021. Feasibility study of monitoring using UAV for egrets in Lake Izunuma. Applied Ecological Engineering https://doi.org/10.3825/ece.19-00019. [in Japanese]</t>
  </si>
  <si>
    <t>Mogućnosti primjene lakih bespilotnih letjelica u prebrojavanju krupne divljači (Possibilities of applying lightweight unmanned aerial vehicles to big game counting)</t>
  </si>
  <si>
    <t>Tomljanović, K., H. Nosek, R. Pernar, and M. Grubešić. 2018. Mogućnosti primjene lakih bespilotnih letjelica u prebrojavanju krupne divljači (Possibilities of applying lightweight unmanned aerial vehicles to big game counting). Sumarski List 11-12: 621-627. [in Croatian]</t>
  </si>
  <si>
    <r>
      <t xml:space="preserve">Rekordowo liczna kolonia lęgowa mew czarnogłowych </t>
    </r>
    <r>
      <rPr>
        <i/>
        <sz val="10"/>
        <color theme="1"/>
        <rFont val="Times New Roman"/>
        <family val="1"/>
      </rPr>
      <t>Ichthyaetus melanocephalus</t>
    </r>
    <r>
      <rPr>
        <sz val="10"/>
        <color theme="1"/>
        <rFont val="Times New Roman"/>
        <family val="1"/>
      </rPr>
      <t xml:space="preserve"> na żwirowni Bieńkowice w dolinie górnej Odry w 2018 roku (The largest breeding colony of Mediterranean Gulls </t>
    </r>
    <r>
      <rPr>
        <i/>
        <sz val="10"/>
        <color theme="1"/>
        <rFont val="Times New Roman"/>
        <family val="1"/>
      </rPr>
      <t>Ichthyaetus melanocephalus</t>
    </r>
    <r>
      <rPr>
        <sz val="10"/>
        <color theme="1"/>
        <rFont val="Times New Roman"/>
        <family val="1"/>
      </rPr>
      <t xml:space="preserve"> in a gravel-pit in Bieńkowice, upper Odra valley, in 2018)</t>
    </r>
  </si>
  <si>
    <t xml:space="preserve">UAV-gestützte Detektion von Kiebitznestern in Agrarflächen (UAV-based detection of lapwing nests in agricultural fields) </t>
  </si>
  <si>
    <r>
      <t xml:space="preserve">Israel, M. 2017. UAV-gestützte Detektion von Kiebitznestern in Agrarflächen. (UAV-based detection of lapwing nests in agricultural fields) Pages 1-8 </t>
    </r>
    <r>
      <rPr>
        <i/>
        <sz val="10"/>
        <color theme="1"/>
        <rFont val="Times New Roman"/>
        <family val="1"/>
      </rPr>
      <t>in</t>
    </r>
    <r>
      <rPr>
        <sz val="10"/>
        <color theme="1"/>
        <rFont val="Times New Roman"/>
        <family val="1"/>
      </rPr>
      <t xml:space="preserve"> M. Pflanz, ed. Bornimer Agrartechnische Berichte: Vol. 90, Computer-Bildanalyse in der Landwirtschaft. Leibniz-Institut für Agrartechnik Potsdam-Bornim e. V. [in German]</t>
    </r>
  </si>
  <si>
    <t>金華山島におけるシカ個体数の長期継続調査に向けた ドローン利用手法の確 (Establishment of deer census methodology using drone for long-term monitoring in Kinkazan Island)</t>
  </si>
  <si>
    <t>Ito, T.Y., A. Okada, N. Higuchi, and M. Minami. 2020. 金華山島におけるシカ個体数の長期継続調査に向けた ドローン利用手法の確 (Establishment of deer census methodology using drone for long-term monitoring in Kinkazan Island). Annual Report of Pro Natura Foundation Japan 29: 212-222. [in Japanese]</t>
  </si>
  <si>
    <r>
      <t xml:space="preserve">Angriff eines Steinadlers </t>
    </r>
    <r>
      <rPr>
        <i/>
        <sz val="10"/>
        <color theme="1"/>
        <rFont val="Times New Roman"/>
        <family val="1"/>
      </rPr>
      <t>Aquila chrysaetos</t>
    </r>
    <r>
      <rPr>
        <sz val="10"/>
        <color theme="1"/>
        <rFont val="Times New Roman"/>
        <family val="1"/>
      </rPr>
      <t xml:space="preserve"> auf ein Modellsegelflugzeug (Golden eagle </t>
    </r>
    <r>
      <rPr>
        <i/>
        <sz val="10"/>
        <color theme="1"/>
        <rFont val="Times New Roman"/>
        <family val="1"/>
      </rPr>
      <t>Aquila chrysaetos</t>
    </r>
    <r>
      <rPr>
        <sz val="10"/>
        <color theme="1"/>
        <rFont val="Times New Roman"/>
        <family val="1"/>
      </rPr>
      <t xml:space="preserve"> attacking a model glider)</t>
    </r>
  </si>
  <si>
    <r>
      <t xml:space="preserve">Kopter im Wiesenweihenschutz – neue Perspektiven. Einsatz eines Kopters mit Wärmebild- und GoPro-Kamera zum Schutz der Wiesenweihe </t>
    </r>
    <r>
      <rPr>
        <i/>
        <sz val="10"/>
        <color theme="1"/>
        <rFont val="Times New Roman"/>
        <family val="1"/>
      </rPr>
      <t>Circus pygargus</t>
    </r>
    <r>
      <rPr>
        <sz val="10"/>
        <color theme="1"/>
        <rFont val="Times New Roman"/>
        <family val="1"/>
      </rPr>
      <t xml:space="preserve"> (Using drones to protect Montagu's Harrier - new perspectives. Suitability of the use of a drone system combining visible light and infrared cameras for the localisation of Montagu's Harrier </t>
    </r>
    <r>
      <rPr>
        <i/>
        <sz val="10"/>
        <color theme="1"/>
        <rFont val="Times New Roman"/>
        <family val="1"/>
      </rPr>
      <t>Circus pygargus</t>
    </r>
    <r>
      <rPr>
        <sz val="10"/>
        <color theme="1"/>
        <rFont val="Times New Roman"/>
        <family val="1"/>
      </rPr>
      <t xml:space="preserve"> nests)</t>
    </r>
  </si>
  <si>
    <t>Mandujano, S., M.C. Mulero-Pazmany, and A. Rísquez-Valdepeña. 2017. Drones: una nueva tecnología para el estudio y monitoreo de fauna y hábitats (Drones: a new technology for the study and monitoring of fauna and habitats). Agroproductividad 10:79–84. [in Spanish]</t>
  </si>
  <si>
    <r>
      <t xml:space="preserve">Niwa, H. 2017. UAV を用いた深泥池湿原における ニホンジカ生息痕の時系列変化の分析 (Analysis of </t>
    </r>
    <r>
      <rPr>
        <i/>
        <sz val="10"/>
        <color theme="1"/>
        <rFont val="Times New Roman"/>
        <family val="1"/>
      </rPr>
      <t>Cervus nippon</t>
    </r>
    <r>
      <rPr>
        <sz val="10"/>
        <color theme="1"/>
        <rFont val="Times New Roman"/>
        <family val="1"/>
      </rPr>
      <t xml:space="preserve"> traces based on photography by unmanned aerial vehicles in the Mizorogaike wetland, Japan). Japanese Journal of Conservation Ecology 22:213-217. [in Japanese]</t>
    </r>
  </si>
  <si>
    <t>Wykorzystanie samolotów bezzałogowych i termowizji do nocnej inwentaryzacji kopytnych (Using drones and thermal imaging for night ungulate surveys in forests)</t>
  </si>
  <si>
    <t>Pagacz, S. and J. Witczuk. 2016. Wykorzystanie samolotów bezzałogowych i termowizji do nocnej inwentaryzacji kopytnych (Using drones and thermal imaging for night ungulate surveys in forests). Studia i Materiały CEPL w Rogowie 49A: 50-57. [in Polish]</t>
  </si>
  <si>
    <t>UAV を用いたマガンねぐらの環境収容力の推定 (Estimating the carrying capacity of a goose roost by using a UAV)</t>
  </si>
  <si>
    <t>Shimada. T., K. Koyoma, A. Mori, and Y. Fujimoto. 2016. UAV を用いたマガンねぐらの環境収容力の推定 (Estimating the carrying capacity of a goose roost by using a UAV). Japanese Journal of Ornithology 65:161-166. [in Japanese]</t>
  </si>
  <si>
    <t>Valle R. and F. Scarton. 2018. Uso dei droni nel censimento degli uccelli acquatici nidificanti nel Nord Adriatico. [Use of drones in the census of breeding water birds in the North Adriatic] Bollettino del Museo di Storia Naturale di Venezia 69: 69-75. [in Italian]</t>
  </si>
  <si>
    <t>Uso deiI droni nel censimento degli uccelli acquatici nidificanti nel nord Adriatico (Use of drones in the census of breeding water birds in the North Adriatic)</t>
  </si>
  <si>
    <t>Zbyryt, A. 2018. The impact of drones on birds and their application in ornithological research and conservation. Ornis Polonica 59: 56–70. [in Polish]</t>
  </si>
  <si>
    <r>
      <t>Unoccupied aerial system assessment of entanglement in Northwest Atlantic gray seals (</t>
    </r>
    <r>
      <rPr>
        <i/>
        <sz val="10"/>
        <color theme="1"/>
        <rFont val="Times New Roman"/>
        <family val="1"/>
      </rPr>
      <t>Halichoerus grypus</t>
    </r>
    <r>
      <rPr>
        <sz val="10"/>
        <color theme="1"/>
        <rFont val="Times New Roman"/>
        <family val="1"/>
      </rPr>
      <t>)</t>
    </r>
  </si>
  <si>
    <t>Martins, M.C.I., L. Sette, E. Josephson, A. Bogomolni, K. Rose, S.M. Sharp, M. Niemeyer, and M. Moore</t>
  </si>
  <si>
    <r>
      <t>Martins, M.C.I., L. Sette, E. Josephson, A. Bogomolni, K. Rose, S.M. Sharp, M. Niemeyer, and M. Moore. 2019. Unoccupied aerial system assessment of entanglement in Northwest Atlantic gray seals (</t>
    </r>
    <r>
      <rPr>
        <i/>
        <sz val="10"/>
        <color theme="1"/>
        <rFont val="Times New Roman"/>
        <family val="1"/>
      </rPr>
      <t>Halichoerus grypus</t>
    </r>
    <r>
      <rPr>
        <sz val="10"/>
        <color theme="1"/>
        <rFont val="Times New Roman"/>
        <family val="1"/>
      </rPr>
      <t xml:space="preserve">). Marine Mammal Science 35:1613-1624. https://doi.org/10.1111/mms.12590. </t>
    </r>
  </si>
  <si>
    <t>DJI Inspire 1RAW and APH 22</t>
  </si>
  <si>
    <t>quadcopter and hexacopter</t>
  </si>
  <si>
    <t>A literature review of the effects of unmanned aircraft systems on seabirds and marine mammals</t>
  </si>
  <si>
    <t>Rhodes, R. and N. Spiegel</t>
  </si>
  <si>
    <t>Prepared for Greater Farallones National Marine Sanctuary</t>
  </si>
  <si>
    <t>Rhodes, R. and N. Spiegel. 2017. A literature review of the effects of unmanned aircraft systems on seabirds and marine mammals. Prepared for Greater Farallones National Marine Sanctuary</t>
  </si>
  <si>
    <r>
      <t xml:space="preserve">bottlenose dolphin, </t>
    </r>
    <r>
      <rPr>
        <i/>
        <sz val="10"/>
        <color theme="1"/>
        <rFont val="Times New Roman"/>
        <family val="1"/>
      </rPr>
      <t>Tursiops truncatus</t>
    </r>
    <r>
      <rPr>
        <sz val="10"/>
        <color theme="1"/>
        <rFont val="Times New Roman"/>
        <family val="1"/>
      </rPr>
      <t xml:space="preserve"> </t>
    </r>
  </si>
  <si>
    <r>
      <t>Drone Surveys Are More Accurate Than Boat-Based Surveys of Bottlenose Dolphins (</t>
    </r>
    <r>
      <rPr>
        <i/>
        <sz val="10"/>
        <color theme="1"/>
        <rFont val="Times New Roman"/>
        <family val="1"/>
      </rPr>
      <t>Tursiops truncatus</t>
    </r>
    <r>
      <rPr>
        <sz val="10"/>
        <color theme="1"/>
        <rFont val="Times New Roman"/>
        <family val="1"/>
      </rPr>
      <t>)</t>
    </r>
  </si>
  <si>
    <t>Fettermann, T., L. Fiori, L. Gillman, K.A. Stockin, and B. Bollard</t>
  </si>
  <si>
    <r>
      <t>Fettermann, T., L. Fiori, L. Gillman, K.A. Stockin, and B. Bollard. 2022. Drone Surveys Are More Accurate Than Boat-Based Surveys of Bottlenose Dolphins (</t>
    </r>
    <r>
      <rPr>
        <i/>
        <sz val="10"/>
        <color theme="1"/>
        <rFont val="Times New Roman"/>
        <family val="1"/>
      </rPr>
      <t>Tursiops truncatus</t>
    </r>
    <r>
      <rPr>
        <sz val="10"/>
        <color theme="1"/>
        <rFont val="Times New Roman"/>
        <family val="1"/>
      </rPr>
      <t>). Drones 
https://doi.org/10.3390/drones6040082.</t>
    </r>
  </si>
  <si>
    <t>Hexacopter,
quadcopter</t>
  </si>
  <si>
    <t>HexH2O TM, 
DJI Phantom 4</t>
  </si>
  <si>
    <t>GoPro Hero 4 Black camera, stock DJI camera</t>
  </si>
  <si>
    <t>Claridge, D., C. Dunn, J. Durban, H. Fearnbach, and W. Perryman</t>
  </si>
  <si>
    <t>Photogrammetry with an Unmanned Aerial System to Assess Body Condition and Growth of Blainville's Beaked Whales</t>
  </si>
  <si>
    <t>Unpublished NOAA Technical Report</t>
  </si>
  <si>
    <r>
      <t xml:space="preserve">Blainville’s beaked whale, </t>
    </r>
    <r>
      <rPr>
        <i/>
        <sz val="10"/>
        <color theme="1"/>
        <rFont val="Times New Roman"/>
        <family val="1"/>
      </rPr>
      <t>Mesoplodon densirostris</t>
    </r>
  </si>
  <si>
    <t xml:space="preserve">Claridge, D., C. Dunn, J. Durban, H. Fearnbach, and W. Perryman. 2015. Photogrammetry with an Unmanned Aerial System to Assess Body Condition and Growth of Blainville's Beaked Whales.Unpublished Technical Report, Southwest Fisheries Science Center, NMFS, La Jolla, CA. Available at:  https://apps.dtic.mil/sti/pdfs/AD1014009.pdf. </t>
  </si>
  <si>
    <t>Ziphiidae</t>
  </si>
  <si>
    <t>Morphometric measurements of Omura’s whales using consumer grade sUASs: a methodological study</t>
  </si>
  <si>
    <t>Hughes, S., D. Diggins, S. Cerchio, and A. Bennett</t>
  </si>
  <si>
    <r>
      <t xml:space="preserve">Hughes, S., D. Diggins, S. Cerchio and A. Bennett. 2019. Morphometric measurements of Omura’s whales using consumer grade sUASs: a methodological study. Pages 520-527 </t>
    </r>
    <r>
      <rPr>
        <i/>
        <sz val="10"/>
        <color theme="1"/>
        <rFont val="Times New Roman"/>
        <family val="1"/>
      </rPr>
      <t>in</t>
    </r>
    <r>
      <rPr>
        <sz val="10"/>
        <color theme="1"/>
        <rFont val="Times New Roman"/>
        <family val="1"/>
      </rPr>
      <t xml:space="preserve"> Proceedings of OCEANS 2019, 17-20 June, 2019, Marseille, France. https://doi.org/10.1109/OCEANSE.2019.8867256.</t>
    </r>
  </si>
  <si>
    <t>Proceedings of OCEANS 2019</t>
  </si>
  <si>
    <t>Swell Pro Splash Drone 3</t>
  </si>
  <si>
    <r>
      <t xml:space="preserve">Omura’s whale, </t>
    </r>
    <r>
      <rPr>
        <i/>
        <sz val="10"/>
        <color theme="1"/>
        <rFont val="Times New Roman"/>
        <family val="1"/>
      </rPr>
      <t xml:space="preserve">Balaenoptera omurai, </t>
    </r>
    <r>
      <rPr>
        <sz val="10"/>
        <color theme="1"/>
        <rFont val="Times New Roman"/>
        <family val="1"/>
      </rPr>
      <t xml:space="preserve">humpback whale, </t>
    </r>
    <r>
      <rPr>
        <i/>
        <sz val="10"/>
        <color theme="1"/>
        <rFont val="Times New Roman"/>
        <family val="1"/>
      </rPr>
      <t>Megaptera novaeangliae</t>
    </r>
  </si>
  <si>
    <r>
      <t>Unmanned aerial vehicle (UAV) remote sensing of behaviour and habitat use of the nationally endangered bottlenose dolphin (</t>
    </r>
    <r>
      <rPr>
        <i/>
        <sz val="10"/>
        <color theme="1"/>
        <rFont val="Times New Roman"/>
        <family val="1"/>
      </rPr>
      <t>Tursiops truncatus</t>
    </r>
    <r>
      <rPr>
        <sz val="10"/>
        <color theme="1"/>
        <rFont val="Times New Roman"/>
        <family val="1"/>
      </rPr>
      <t>) off Great Barrier Island, New Zealand</t>
    </r>
  </si>
  <si>
    <t>de Oliveira, T.F.</t>
  </si>
  <si>
    <t>HexH2O TM, 
DJI Phantom 3</t>
  </si>
  <si>
    <t>Calibration of aerial photogrammetry to estimate elephant seal mass</t>
  </si>
  <si>
    <t>Alvarado, D.C., P.W. Robinson, N.C. Frasson, D.P. Costa, and R.S. Beltran</t>
  </si>
  <si>
    <t>Alvarado, D.C., P.W. Robinson, N.C. Frasson, D.P. Costa, and R.S. Beltran. 2020. Calibration of aerial photogrammetry to estimate elephant seal mass. Marine Mammal Science https://doi.org/10.1111/mms.12714.</t>
  </si>
  <si>
    <r>
      <t xml:space="preserve">Northern elephant seal, </t>
    </r>
    <r>
      <rPr>
        <i/>
        <sz val="10"/>
        <color theme="1"/>
        <rFont val="Times New Roman"/>
        <family val="1"/>
      </rPr>
      <t>Mirounga angustirostris</t>
    </r>
  </si>
  <si>
    <t>stock DJI camera</t>
  </si>
  <si>
    <r>
      <t>Using UAVs for morphometric measurements of harbour porpoises (</t>
    </r>
    <r>
      <rPr>
        <i/>
        <sz val="10"/>
        <color theme="1"/>
        <rFont val="Times New Roman"/>
        <family val="1"/>
      </rPr>
      <t>Phocoena phocoena</t>
    </r>
    <r>
      <rPr>
        <sz val="10"/>
        <color theme="1"/>
        <rFont val="Times New Roman"/>
        <family val="1"/>
      </rPr>
      <t>)</t>
    </r>
  </si>
  <si>
    <r>
      <t xml:space="preserve">common dolphin, </t>
    </r>
    <r>
      <rPr>
        <i/>
        <sz val="10"/>
        <color theme="1"/>
        <rFont val="Times New Roman"/>
        <family val="1"/>
      </rPr>
      <t>Delphinus</t>
    </r>
    <r>
      <rPr>
        <sz val="10"/>
        <color theme="1"/>
        <rFont val="Times New Roman"/>
        <family val="1"/>
      </rPr>
      <t xml:space="preserve"> sp.,
bottlenose dolphin, </t>
    </r>
    <r>
      <rPr>
        <i/>
        <sz val="10"/>
        <color theme="1"/>
        <rFont val="Times New Roman"/>
        <family val="1"/>
      </rPr>
      <t>Tursiops truncatus</t>
    </r>
    <r>
      <rPr>
        <sz val="10"/>
        <color theme="1"/>
        <rFont val="Times New Roman"/>
        <family val="1"/>
      </rPr>
      <t xml:space="preserve">, Bryde’s whale, </t>
    </r>
    <r>
      <rPr>
        <i/>
        <sz val="10"/>
        <color theme="1"/>
        <rFont val="Times New Roman"/>
        <family val="1"/>
      </rPr>
      <t>Balaenoptera
edeni</t>
    </r>
    <r>
      <rPr>
        <sz val="10"/>
        <color theme="1"/>
        <rFont val="Times New Roman"/>
        <family val="1"/>
      </rPr>
      <t xml:space="preserve">, fin whale, </t>
    </r>
    <r>
      <rPr>
        <i/>
        <sz val="10"/>
        <color theme="1"/>
        <rFont val="Times New Roman"/>
        <family val="1"/>
      </rPr>
      <t>Balaenoptera physalus</t>
    </r>
    <r>
      <rPr>
        <sz val="10"/>
        <color theme="1"/>
        <rFont val="Times New Roman"/>
        <family val="1"/>
      </rPr>
      <t xml:space="preserve">, sperm whale, </t>
    </r>
    <r>
      <rPr>
        <i/>
        <sz val="10"/>
        <color theme="1"/>
        <rFont val="Times New Roman"/>
        <family val="1"/>
      </rPr>
      <t>Physeter macrocephalus</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blue whale, </t>
    </r>
    <r>
      <rPr>
        <i/>
        <sz val="10"/>
        <color theme="1"/>
        <rFont val="Times New Roman"/>
        <family val="1"/>
      </rPr>
      <t>Balaenoptera musculus</t>
    </r>
    <r>
      <rPr>
        <sz val="10"/>
        <color theme="1"/>
        <rFont val="Times New Roman"/>
        <family val="1"/>
      </rPr>
      <t xml:space="preserve">, gray whale, </t>
    </r>
    <r>
      <rPr>
        <i/>
        <sz val="10"/>
        <color theme="1"/>
        <rFont val="Times New Roman"/>
        <family val="1"/>
      </rPr>
      <t>Eschrichtius</t>
    </r>
    <r>
      <rPr>
        <sz val="10"/>
        <color theme="1"/>
        <rFont val="Times New Roman"/>
        <family val="1"/>
      </rPr>
      <t xml:space="preserve"> </t>
    </r>
    <r>
      <rPr>
        <i/>
        <sz val="10"/>
        <color theme="1"/>
        <rFont val="Times New Roman"/>
        <family val="1"/>
      </rPr>
      <t>robustus</t>
    </r>
  </si>
  <si>
    <t>Stepien, E.N., M.T. Olsen, H.D. Egemose, H.S. Midtiby, S.T. Ortiz, J.H. Kristensen, and M. Wahlberg</t>
  </si>
  <si>
    <r>
      <t xml:space="preserve">harbour porpoise, </t>
    </r>
    <r>
      <rPr>
        <i/>
        <sz val="10"/>
        <color theme="1"/>
        <rFont val="Times New Roman"/>
        <family val="1"/>
      </rPr>
      <t>Phocoena phocoena</t>
    </r>
  </si>
  <si>
    <t>Phocoenidae</t>
  </si>
  <si>
    <t>Nordic Remote Sensing Conference</t>
  </si>
  <si>
    <r>
      <t>Stepien, E.N., M.T. Olsen, H.D. Egemose, H.S. Midtiby, S.T. Ortiz, J.H. Kristensen, and M. Wahlberg. 2019. Using UAVs for morphometric measurements of harbour porpoises (</t>
    </r>
    <r>
      <rPr>
        <i/>
        <sz val="10"/>
        <color theme="1"/>
        <rFont val="Times New Roman"/>
        <family val="1"/>
      </rPr>
      <t>Phocoena phocoena</t>
    </r>
    <r>
      <rPr>
        <sz val="10"/>
        <color theme="1"/>
        <rFont val="Times New Roman"/>
        <family val="1"/>
      </rPr>
      <t xml:space="preserve">). Abstract </t>
    </r>
    <r>
      <rPr>
        <i/>
        <sz val="10"/>
        <color theme="1"/>
        <rFont val="Times New Roman"/>
        <family val="1"/>
      </rPr>
      <t>in</t>
    </r>
    <r>
      <rPr>
        <sz val="10"/>
        <color theme="1"/>
        <rFont val="Times New Roman"/>
        <family val="1"/>
      </rPr>
      <t xml:space="preserve"> Nordic Remote Sensing Conference (NoRSC’19), September 17-19, 2019, Aarhus Institute of Advanced Studies, Denmark.</t>
    </r>
  </si>
  <si>
    <t xml:space="preserve">Using Unmanned Aerial Vehicle (UAV) Imagery to Characterise Pursuit-Diving Seabird Association With Tidal Stream Hydrodynamic Habitat Features
</t>
  </si>
  <si>
    <t>Slingsby, J., B.E. Scott, L. Kregting, J. McIlvenny, J. Wilson, M. Yanez, S. Langlois, and B.J. Williamson</t>
  </si>
  <si>
    <t>Slingsby, J., B.E. Scott, L. Kregting, J. McIlvenny, J. Wilson, M. Yanez, S. Langlois, and B.J. Williamson. 2022. Using Unmanned Aerial Vehicle (UAV) Imagery to Characterise Pursuit-Diving Seabird Association With Tidal Stream Hydrodynamic Habitat Features. Frontiers in Marine Science https://doi.org/10.3389/fmars.2022.820722.</t>
  </si>
  <si>
    <t>Alcidae</t>
  </si>
  <si>
    <r>
      <t xml:space="preserve">black guillemot, </t>
    </r>
    <r>
      <rPr>
        <i/>
        <sz val="10"/>
        <color theme="1"/>
        <rFont val="Times New Roman"/>
        <family val="1"/>
      </rPr>
      <t>Cepphus grille</t>
    </r>
    <r>
      <rPr>
        <sz val="10"/>
        <color theme="1"/>
        <rFont val="Times New Roman"/>
        <family val="1"/>
      </rPr>
      <t xml:space="preserve">, common guillemot, </t>
    </r>
    <r>
      <rPr>
        <i/>
        <sz val="10"/>
        <color theme="1"/>
        <rFont val="Times New Roman"/>
        <family val="1"/>
      </rPr>
      <t>Uria aalge</t>
    </r>
    <r>
      <rPr>
        <sz val="10"/>
        <color theme="1"/>
        <rFont val="Times New Roman"/>
        <family val="1"/>
      </rPr>
      <t xml:space="preserve">, razorbill, </t>
    </r>
    <r>
      <rPr>
        <i/>
        <sz val="10"/>
        <color theme="1"/>
        <rFont val="Times New Roman"/>
        <family val="1"/>
      </rPr>
      <t>Alca torda</t>
    </r>
    <r>
      <rPr>
        <sz val="10"/>
        <color theme="1"/>
        <rFont val="Times New Roman"/>
        <family val="1"/>
      </rPr>
      <t xml:space="preserve">, Atlantic puffin, </t>
    </r>
    <r>
      <rPr>
        <i/>
        <sz val="10"/>
        <color theme="1"/>
        <rFont val="Times New Roman"/>
        <family val="1"/>
      </rPr>
      <t>Fratercula
arctica</t>
    </r>
  </si>
  <si>
    <t>DJI Phantom 4 Advanced V2.0</t>
  </si>
  <si>
    <t>UAVs for Science in Antarctica</t>
  </si>
  <si>
    <t>Pina, P. and G. Vieira</t>
  </si>
  <si>
    <t>Pina, P. and G. Vieira. 2022. UAVs for Science in Antarctica. Remote Sensing https://doi.org/10.3390/rs14071610.</t>
  </si>
  <si>
    <t>TrackerBots: Autonomous UAV for Real-Time Localization and Tracking of Multiple Radio-Tagged Animals</t>
  </si>
  <si>
    <t>Nguyen, H.V., M. Chesser, L.P. Koh, S.H. Rezatofighi, and D.C. Ranasinghe</t>
  </si>
  <si>
    <t>Nguyen, H.V., M. Chesser, L.P. Koh, S.H. Rezatofighi, and D.C. Ranasinghe. 2019. TrackerBots: Autonomous UAV for Real-Time Localization and Tracking of Multiple Radio-Tagged Animals. Journal of Field Robotics https://doi.org/10.1002/rob.21857.</t>
  </si>
  <si>
    <t>Unmanned Aircraft Systems as a Powerful Tool to Detect Fine-Scale Spatial Positioning and Interactions between Waterbirds at High-Tide Roosts</t>
  </si>
  <si>
    <t>Castenschiold, J.H.F., T. Bregnballe, D. Bruhn, and C. Pertoldi</t>
  </si>
  <si>
    <r>
      <t xml:space="preserve">dunlin, </t>
    </r>
    <r>
      <rPr>
        <i/>
        <sz val="10"/>
        <color theme="1"/>
        <rFont val="Times New Roman"/>
        <family val="1"/>
      </rPr>
      <t>Calidris alpina</t>
    </r>
    <r>
      <rPr>
        <sz val="10"/>
        <color theme="1"/>
        <rFont val="Times New Roman"/>
        <family val="1"/>
      </rPr>
      <t xml:space="preserve">, European golden plover, </t>
    </r>
    <r>
      <rPr>
        <i/>
        <sz val="10"/>
        <color theme="1"/>
        <rFont val="Times New Roman"/>
        <family val="1"/>
      </rPr>
      <t>Pluvialis apricaria</t>
    </r>
    <r>
      <rPr>
        <sz val="10"/>
        <color theme="1"/>
        <rFont val="Times New Roman"/>
        <family val="1"/>
      </rPr>
      <t xml:space="preserve">, bar-tailed godwit, </t>
    </r>
    <r>
      <rPr>
        <i/>
        <sz val="10"/>
        <color theme="1"/>
        <rFont val="Times New Roman"/>
        <family val="1"/>
      </rPr>
      <t>Limosa lapponica</t>
    </r>
    <r>
      <rPr>
        <sz val="10"/>
        <color theme="1"/>
        <rFont val="Times New Roman"/>
        <family val="1"/>
      </rPr>
      <t xml:space="preserve">, European avocet, </t>
    </r>
    <r>
      <rPr>
        <i/>
        <sz val="10"/>
        <color theme="1"/>
        <rFont val="Times New Roman"/>
        <family val="1"/>
      </rPr>
      <t>Recurvirostra avosetta</t>
    </r>
    <r>
      <rPr>
        <sz val="10"/>
        <color theme="1"/>
        <rFont val="Times New Roman"/>
        <family val="1"/>
      </rPr>
      <t xml:space="preserve">, Eurasian oystercatcher, </t>
    </r>
    <r>
      <rPr>
        <i/>
        <sz val="10"/>
        <color theme="1"/>
        <rFont val="Times New Roman"/>
        <family val="1"/>
      </rPr>
      <t>Haematopus ostralegus</t>
    </r>
    <r>
      <rPr>
        <sz val="10"/>
        <color theme="1"/>
        <rFont val="Times New Roman"/>
        <family val="1"/>
      </rPr>
      <t xml:space="preserve">, shelduck, </t>
    </r>
    <r>
      <rPr>
        <i/>
        <sz val="10"/>
        <color theme="1"/>
        <rFont val="Times New Roman"/>
        <family val="1"/>
      </rPr>
      <t>Tadorna tadorna</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Eurasian wigeon, </t>
    </r>
    <r>
      <rPr>
        <i/>
        <sz val="10"/>
        <color theme="1"/>
        <rFont val="Times New Roman"/>
        <family val="1"/>
      </rPr>
      <t>Mareca</t>
    </r>
    <r>
      <rPr>
        <sz val="10"/>
        <color theme="1"/>
        <rFont val="Times New Roman"/>
        <family val="1"/>
      </rPr>
      <t xml:space="preserve"> </t>
    </r>
    <r>
      <rPr>
        <i/>
        <sz val="10"/>
        <color theme="1"/>
        <rFont val="Times New Roman"/>
        <family val="1"/>
      </rPr>
      <t>penelope</t>
    </r>
    <r>
      <rPr>
        <sz val="10"/>
        <color theme="1"/>
        <rFont val="Times New Roman"/>
        <family val="1"/>
      </rPr>
      <t xml:space="preserve">, greylag goose, </t>
    </r>
    <r>
      <rPr>
        <i/>
        <sz val="10"/>
        <color theme="1"/>
        <rFont val="Times New Roman"/>
        <family val="1"/>
      </rPr>
      <t>Anser anser</t>
    </r>
    <r>
      <rPr>
        <sz val="10"/>
        <color theme="1"/>
        <rFont val="Times New Roman"/>
        <family val="1"/>
      </rPr>
      <t xml:space="preserve">, barnacle goose, </t>
    </r>
    <r>
      <rPr>
        <i/>
        <sz val="10"/>
        <color theme="1"/>
        <rFont val="Times New Roman"/>
        <family val="1"/>
      </rPr>
      <t>Branta leucopsis</t>
    </r>
  </si>
  <si>
    <t>Anatidae, Charadriidae, Haematopodidae, Recurvirostridae</t>
  </si>
  <si>
    <t>Cherney, M.</t>
  </si>
  <si>
    <t>Cherney, M. 2017. Bold Eagles: Angry Birds Are Ripping $80,000 Drones Out of the Sky. Wall Street Journal, Sep. 29. https://www.wsj.com/articles/bold-eagles-angry-birds-are-ripping-80-000-drones-out-of-the-sky-1506701429.</t>
  </si>
  <si>
    <t>Autonomous Deployment of Underwater Acoustic Monitoring Devices Using an Unmanned Aerial Vehicle: The Flying Hydrophone</t>
  </si>
  <si>
    <t>Babatunde, D., S. Pomeroy, P. Lepper, B. Clark, and R.Walker</t>
  </si>
  <si>
    <t>Babatunde, D., S. Pomeroy, P. Lepper, B. Clark, and R.Walker. 2022. Autonomous Deployment of Underwater Acoustic Monitoring Devices Using an Unmanned Aerial Vehicle: The Flying Hydrophone. Sensors 20. https://doi.org/10.3390/s20216064.</t>
  </si>
  <si>
    <t>DJI Matrice 100 &amp; custom</t>
  </si>
  <si>
    <t>Eyes on the herd: Quantifying ungulate density from satellite, unmanned aerial systems, and GPS collar data</t>
  </si>
  <si>
    <t>Graves, T.A., M.J. Yarnall, A.N. Johnston, T.M. Preston, G.W. Chong, E.K. Cole, W.M. Janousek, and P.C. Cross</t>
  </si>
  <si>
    <r>
      <t xml:space="preserve">elk, </t>
    </r>
    <r>
      <rPr>
        <i/>
        <sz val="10"/>
        <color theme="1"/>
        <rFont val="Times New Roman"/>
        <family val="1"/>
      </rPr>
      <t>Cervus canadensis</t>
    </r>
  </si>
  <si>
    <t>Ricoh GR camera</t>
  </si>
  <si>
    <t>Don’t Talk to Noisy Drones – Acoustic Interaction with Unmanned Aerial Vehicles</t>
  </si>
  <si>
    <t>Jokisch, O., I. Siegert, M. Maruschke, T. Strutz, and A. Ronzhin</t>
  </si>
  <si>
    <t>International Conference on Speech and Computer (SPECOM)</t>
  </si>
  <si>
    <r>
      <t xml:space="preserve">Jokisch, O., I. Siegert, M. Maruschke, T. Strutz, and A. Ronzhin. 2019. Don’t Talk to Noisy Drones – Acoustic Interaction with Unmanned Aerial Vehicles. Pages 180-190 </t>
    </r>
    <r>
      <rPr>
        <i/>
        <sz val="10"/>
        <color theme="1"/>
        <rFont val="Times New Roman"/>
        <family val="1"/>
      </rPr>
      <t>in</t>
    </r>
    <r>
      <rPr>
        <sz val="10"/>
        <color theme="1"/>
        <rFont val="Times New Roman"/>
        <family val="1"/>
      </rPr>
      <t xml:space="preserve"> A.A. Salah, A. Karpov, and R. Potapova, eds. International Conference on Speech and Computer (SPECOM) 2019. Lecture Notes in Computer Science 11658. Springer, Cham. https://doi.org/10.1007/978-3-030-26061-3_19. </t>
    </r>
  </si>
  <si>
    <t>acoustic effects</t>
  </si>
  <si>
    <t>Acoustics</t>
  </si>
  <si>
    <t>IX Convegno dei Faunisti Veneti,  Mestre, Venezia</t>
  </si>
  <si>
    <t>Corregidor-Castro, A. and R.G. Valle. 2022. Semi-automated counts on drone imagery of breeding seabirds using free accessible software. Poster. IX Convegno dei Faunisti Veneti, Mestre, Venezia, 8-9 April 2022.</t>
  </si>
  <si>
    <r>
      <t>Dufresnes, C., J. Golay, J. Schuerch, T. Dejean, and S. Dubey. 2020. Monitoring of the last stronghold of native pool frogs (</t>
    </r>
    <r>
      <rPr>
        <i/>
        <sz val="10"/>
        <color theme="1"/>
        <rFont val="Times New Roman"/>
        <family val="1"/>
      </rPr>
      <t>Pelophylax lessonae</t>
    </r>
    <r>
      <rPr>
        <sz val="10"/>
        <color theme="1"/>
        <rFont val="Times New Roman"/>
        <family val="1"/>
      </rPr>
      <t>) in Western Europe, with implications for their conservation. European Journal of Wildlife Research 66. https://doi.org/10.1007/s10344-020-01380-3.</t>
    </r>
  </si>
  <si>
    <t>DJI Mavic Air</t>
  </si>
  <si>
    <t>Methods for Attenuation of Unmanned Aerial Vehicle Noise</t>
  </si>
  <si>
    <t>Miljković, D.</t>
  </si>
  <si>
    <t>acoustics</t>
  </si>
  <si>
    <t>41st International Conference on Information and Communication Technology, Electronics, and Microelectronics</t>
  </si>
  <si>
    <t>Miljković, D. 2018. Methods for Attenuation of Unmanned Aerial Vehicle Noise. Proceedings of the 41st International Conference on Information and Communication Technology, Electronics, and Microelectronics (MIPRO), 21-25 May 2018, Opatija, Croatia. https://ieeexplore.ieee.org/document/8400169.</t>
  </si>
  <si>
    <t>A Novel Automated Method for Point-Based Change Detection Increases Estimation Accuracy of Breeding Pairs in Waterbird Colonies</t>
  </si>
  <si>
    <t>Bean, W.T., S. Dulava, M. Bauer, J. Sloan, and O.M.W. Richmond. 2022. A Novel Automated Method for Point-Based Change Detection Increases Estimation Accuracy of Breeding Pairs in Waterbird Colonies. Waterbirds 44:277-288. https://doi.org/10.1675/063.044.0302.</t>
  </si>
  <si>
    <t>Bean, W.T., S. Dulava, M. Bauer, J. Sloan, and O.M. W. Richmond</t>
  </si>
  <si>
    <t>12.1-MP Canon S100 camera</t>
  </si>
  <si>
    <t>fish, marine mammals, reptiles</t>
  </si>
  <si>
    <t>birds, fish, insects, mammals, marine mammals, reptiles</t>
  </si>
  <si>
    <t xml:space="preserve">Odobenidae, Monodontidae, Phocidae, Ursidae </t>
  </si>
  <si>
    <r>
      <t>Body size data collected non-invasively from drone images indicate a morphologically distinct Chilean blue whale (</t>
    </r>
    <r>
      <rPr>
        <i/>
        <sz val="10"/>
        <color theme="1"/>
        <rFont val="Times New Roman"/>
        <family val="1"/>
      </rPr>
      <t>Balaenoptera musculus</t>
    </r>
    <r>
      <rPr>
        <sz val="10"/>
        <color theme="1"/>
        <rFont val="Times New Roman"/>
        <family val="1"/>
      </rPr>
      <t>) taxon</t>
    </r>
  </si>
  <si>
    <t>Leslie, M.S., C.M. Perkins-Taylor, J.W. Durban, M.J. Moore, C.A. Miller, P. Chanarat, P. Bahamonde, G. Chiang, and A. Apprill</t>
  </si>
  <si>
    <r>
      <t>Leslie, M.S., C.M. Perkins-Taylor, J.W. Durban, M.J. Moore, C.A. Miller, P. Chanarat, P. Bahamonde, G. Chiang, and A. Apprill. 2020. Body size data collected non-invasively from drone images indicate a morphologically distinct Chilean blue whale (</t>
    </r>
    <r>
      <rPr>
        <i/>
        <sz val="10"/>
        <color theme="1"/>
        <rFont val="Times New Roman"/>
        <family val="1"/>
      </rPr>
      <t>Balaenoptera musculus</t>
    </r>
    <r>
      <rPr>
        <sz val="10"/>
        <color theme="1"/>
        <rFont val="Times New Roman"/>
        <family val="1"/>
      </rPr>
      <t>) taxon. Endangered Species Research 43. https://doi.org/10.3354/esr01066.</t>
    </r>
  </si>
  <si>
    <t>Ethical ecosurveillance: Mitigating the potential impacts on humans of widespread environmental monitoring</t>
  </si>
  <si>
    <t>People and Nature</t>
  </si>
  <si>
    <t>Young, N., D.G. Roche, R.J. Lennox, J.R. Bennett, and S.J. Cooke</t>
  </si>
  <si>
    <t>Young, N., D.G. Roche, R.J. Lennox, J.R. Bennett, and S.J. Cooke. 2022. Ethical ecosurveillance: Mitigating the potential impacts on humans of widespread environmental monitoring. People and Nature https://doi.org/10.1002/pan3.10327.</t>
  </si>
  <si>
    <t>Evaluating the power of photogrammetry for monitoring killer whale body condition</t>
  </si>
  <si>
    <t>Fearnbach, H., J.W. Durban, L.G. Barrett-Lennard, D.K. Ellifrit, and K.C. Balcomb III</t>
  </si>
  <si>
    <t>Fearnbach, H., J.W. Durban, L.G. Barrett-Lennard, D.K. Ellifrit, and K.C. Balcomb III. 2020. Evaluating the power of photogrammetry for monitoring killer whale body condition. Marine Mammal Science https://doi.org/10.1111/mms.12642.</t>
  </si>
  <si>
    <t>Falcon</t>
  </si>
  <si>
    <r>
      <t xml:space="preserve">African buffalo, </t>
    </r>
    <r>
      <rPr>
        <i/>
        <sz val="10"/>
        <color theme="1"/>
        <rFont val="Times New Roman"/>
        <family val="1"/>
      </rPr>
      <t>Syncerus caffer</t>
    </r>
    <r>
      <rPr>
        <sz val="10"/>
        <color theme="1"/>
        <rFont val="Times New Roman"/>
        <family val="1"/>
      </rPr>
      <t xml:space="preserve">, kob, </t>
    </r>
    <r>
      <rPr>
        <i/>
        <sz val="10"/>
        <color theme="1"/>
        <rFont val="Times New Roman"/>
        <family val="1"/>
      </rPr>
      <t>Kobus</t>
    </r>
    <r>
      <rPr>
        <sz val="10"/>
        <color theme="1"/>
        <rFont val="Times New Roman"/>
        <family val="1"/>
      </rPr>
      <t xml:space="preserve"> </t>
    </r>
    <r>
      <rPr>
        <i/>
        <sz val="10"/>
        <color theme="1"/>
        <rFont val="Times New Roman"/>
        <family val="1"/>
      </rPr>
      <t>kob</t>
    </r>
    <r>
      <rPr>
        <sz val="10"/>
        <color theme="1"/>
        <rFont val="Times New Roman"/>
        <family val="1"/>
      </rPr>
      <t xml:space="preserve">, waterbuck, </t>
    </r>
    <r>
      <rPr>
        <i/>
        <sz val="10"/>
        <color theme="1"/>
        <rFont val="Times New Roman"/>
        <family val="1"/>
      </rPr>
      <t>Kobus ellipsiprymnus</t>
    </r>
    <r>
      <rPr>
        <sz val="10"/>
        <color theme="1"/>
        <rFont val="Times New Roman"/>
        <family val="1"/>
      </rPr>
      <t xml:space="preserve">, topi, </t>
    </r>
    <r>
      <rPr>
        <i/>
        <sz val="10"/>
        <color theme="1"/>
        <rFont val="Times New Roman"/>
        <family val="1"/>
      </rPr>
      <t>Damaliscus lunatus jimela</t>
    </r>
    <r>
      <rPr>
        <sz val="10"/>
        <color theme="1"/>
        <rFont val="Times New Roman"/>
        <family val="1"/>
      </rPr>
      <t xml:space="preserve">, African warthog, </t>
    </r>
    <r>
      <rPr>
        <i/>
        <sz val="10"/>
        <color theme="1"/>
        <rFont val="Times New Roman"/>
        <family val="1"/>
      </rPr>
      <t>Phacochoerus africanus</t>
    </r>
    <r>
      <rPr>
        <sz val="10"/>
        <color theme="1"/>
        <rFont val="Times New Roman"/>
        <family val="1"/>
      </rPr>
      <t xml:space="preserve">, African elephant, </t>
    </r>
    <r>
      <rPr>
        <i/>
        <sz val="10"/>
        <color theme="1"/>
        <rFont val="Times New Roman"/>
        <family val="1"/>
      </rPr>
      <t>Loxodonta africana</t>
    </r>
  </si>
  <si>
    <t>Bovidae, Elephantidae, Suidae</t>
  </si>
  <si>
    <t>Craig, K.</t>
  </si>
  <si>
    <r>
      <t>Using a UAV to monitor bald eagle (</t>
    </r>
    <r>
      <rPr>
        <i/>
        <sz val="10"/>
        <color theme="1"/>
        <rFont val="Times New Roman"/>
        <family val="1"/>
      </rPr>
      <t>Haliaeetus leucocephalus</t>
    </r>
    <r>
      <rPr>
        <sz val="10"/>
        <color theme="1"/>
        <rFont val="Times New Roman"/>
        <family val="1"/>
      </rPr>
      <t>) nests at Joint Base Elmendorf-Richardson, Alaska</t>
    </r>
  </si>
  <si>
    <r>
      <t>Craig, K. 2017. Using a UAV to monitor bald eagle (</t>
    </r>
    <r>
      <rPr>
        <i/>
        <sz val="10"/>
        <color theme="1"/>
        <rFont val="Times New Roman"/>
        <family val="1"/>
      </rPr>
      <t>Haliaeetus leucocephalus</t>
    </r>
    <r>
      <rPr>
        <sz val="10"/>
        <color theme="1"/>
        <rFont val="Times New Roman"/>
        <family val="1"/>
      </rPr>
      <t>) nests at Joint Base Elmendorf-Richardson, Alaska. Poster. National Military Fish &amp; Wildlife Association Annual Meeting and Training Workshop, Spokane, WA, March 6-10, 2017.</t>
    </r>
  </si>
  <si>
    <t>National Military Fish &amp; Wildlife Association Annual Meeting and Training Workshop</t>
  </si>
  <si>
    <t>Mesquita, G.P., M. Mulero-Pázmány, S.A. Wich, and J.D. Rodríguez-Teijeiro</t>
  </si>
  <si>
    <t>Drone‑based photogrammetry assessments of body size and body condition of Antillean manatees</t>
  </si>
  <si>
    <t>Ramos, E.A., S. Landeo‑Yauri, N. Castelblanco‑Martínez, M.R. Arreola, A.H. Quade, and G. Rieucau</t>
  </si>
  <si>
    <t>Ramos, E.A., S. Landeo‑Yauri, N. Castelblanco‑Martínez, M.R. Arreola, A.H. Quade, and G. Rieucau. 2022. Drone‑based photogrammetry assessments of body size and body condition of Antillean manatees.</t>
  </si>
  <si>
    <t>Mammalian Biology</t>
  </si>
  <si>
    <t>DJI Phantom 4 Pro and DJI Mavic Pro 2</t>
  </si>
  <si>
    <t>Lidar, 8.2-MP video camera</t>
  </si>
  <si>
    <t>Bayesian approach for predicting photogrammetric uncertainty in morphometric measurements derived from drones</t>
  </si>
  <si>
    <t>Bierlich, K.C., R.S. Schick, J. Hewitt, J. Dale, J.A. Goldbogen, A.S. Friedlaender, and D.W. Johnston</t>
  </si>
  <si>
    <t>Bierlich, K.C., R.S. Schick, J. Hewitt, J. Dale, J.A. Goldbogen, A.S. Friedlaender, and D.W. Johnston. 2021. Bayesian approach for predicting photogrammetric uncertainty in morphometric measurements derived from drones. Marine Ecology Progress Series 673. https://doi.org/10.3354/meps13814.</t>
  </si>
  <si>
    <r>
      <t xml:space="preserve">humpback whale, </t>
    </r>
    <r>
      <rPr>
        <i/>
        <sz val="10"/>
        <color theme="1"/>
        <rFont val="Times New Roman"/>
        <family val="1"/>
      </rPr>
      <t>Megaptera novaeangliae</t>
    </r>
    <r>
      <rPr>
        <sz val="10"/>
        <color theme="1"/>
        <rFont val="Times New Roman"/>
        <family val="1"/>
      </rPr>
      <t xml:space="preserve">, Antarctic minke whale, </t>
    </r>
    <r>
      <rPr>
        <i/>
        <sz val="10"/>
        <color theme="1"/>
        <rFont val="Times New Roman"/>
        <family val="1"/>
      </rPr>
      <t>Balaenoptera bonaerensis</t>
    </r>
  </si>
  <si>
    <t>5 models</t>
  </si>
  <si>
    <t>quadcopter, hexacopter</t>
  </si>
  <si>
    <t>Quantifying photogrammetric accuracy for measuring humpback whales using Unmanned Aerial Systems</t>
  </si>
  <si>
    <t>Mason, E.</t>
  </si>
  <si>
    <t>Mason, E. 2017. Quantifying photogrammetric accuracy for measuring humpback whales using Unmanned Aerial Systems. https://dukespace.lib.duke.edu/dspace/bitstream/handle/10161/14118/EMason_MP.pdf?sequence=1.</t>
  </si>
  <si>
    <t>GoPro 4 Black, Olympus E-pm2, Sony a5100</t>
  </si>
  <si>
    <t>3D Robotics Iris+, Microcomputer HexaXL, LemHex44</t>
  </si>
  <si>
    <t>Evaluating cetacean body condition; a review of traditional approaches and new developments</t>
  </si>
  <si>
    <t>Castrillon, J. and S.B. Nash</t>
  </si>
  <si>
    <t>Castrillon, J. and S.B. Nash. 2020. Evaluating cetacean body condition; a review of traditional approaches and new developments. Ecology and Evolution https://doi.org/10.1002/ece3.6301.</t>
  </si>
  <si>
    <t>Identification and Counting of European Souslik Burrows from UAV Images by Pixel-Based Image Analysis and Random Forest Classification: A Simple, Semi-Automated, yet Accurate Method for Estimating Population Size</t>
  </si>
  <si>
    <t>Gedeon, C.I., M. Árvai , G. Szatmári, E.C. Brevik, T. Takáts, Z.A. Kovács, and J. Mészáros</t>
  </si>
  <si>
    <t xml:space="preserve">Gedeon, C.I., M. Árvai , G. Szatmári, E.C. Brevik, T. Takáts, Z.A. Kovács, and J. Mészáros. 2022. Identification and Counting of European Souslik Burrows from UAV Images by Pixel-Based Image Analysis and Random Forest Classification: A Simple, Semi-Automated, yet Accurate Method for Estimating Population Size. Remote Sensing </t>
  </si>
  <si>
    <t>Sciuridae</t>
  </si>
  <si>
    <r>
      <t xml:space="preserve">European ground squirrel </t>
    </r>
    <r>
      <rPr>
        <i/>
        <sz val="10"/>
        <color theme="1"/>
        <rFont val="Times New Roman"/>
        <family val="1"/>
      </rPr>
      <t>Spermophilus citellus</t>
    </r>
  </si>
  <si>
    <t>24-MP Fuji X-T20 camera</t>
  </si>
  <si>
    <t>Crumley, B.</t>
  </si>
  <si>
    <t>Ocean Alliance flying DJI M210 drones for aerial tagging of whales</t>
  </si>
  <si>
    <t xml:space="preserve">Crumley, B. 2022. Ocean Alliance flying DJI M210 drones for aerial tagging of whales. DroneDJ https://dronedj.com/2022/04/25/ocean-alliance-flying-dji-m210-drones-for-aerial-tagging-of-whales/. </t>
  </si>
  <si>
    <t>DroneDJ.com</t>
  </si>
  <si>
    <t>DJI M210</t>
  </si>
  <si>
    <t>Identifying Low-Profile Objects from Low-Light UAS Imagery Using Cascading Deep Learning</t>
  </si>
  <si>
    <t>Overbey, L.A., J. Pan, J.R. Lyle, G. Campbell, A. Jaegarc, R. Jaegard, T. Van Eppsd, and M. Ruane. 2019. Identifying Low-Profile Objects from Low-Light UAS Imagery Using Cascading Deep Learning. Proceedings of SPIE 11001, Infrared Imaging Systems: Design, Analysis, Modeling, and Testing XXX, SPIE Defense + Ccommercial Sensing, 14-18 April 2019. https://doi.org/10.1117/12.2518259.</t>
  </si>
  <si>
    <t>Proceedings of SPIE</t>
  </si>
  <si>
    <t>16-MP camera</t>
  </si>
  <si>
    <t>Semi-Supervised Exemplar Learning for Object Detection in Aerial Imagery</t>
  </si>
  <si>
    <t>Overbey, L.A., J.R. Lyle, J. Pan, B Holt, A. Jaegarc, R. Jaegard, T. van Epps, and M. Ruane</t>
  </si>
  <si>
    <t>Overbey, L.A., J. Pan, J.R. Lyle, G. Campbell, A. Jaegarc, R. Jaegard, T. van Epps, and M. Ruane</t>
  </si>
  <si>
    <t>Overbey, L.A., J.R. Lyle, J. Pan, B Holt, A. Jaegarc, R. Jaegard, T. van Epps, and M. Ruane. 2021. Semi-Supervised Exemplar Learning for Object Detection in Aerial Imagery. Proceedings of SPIE 11733, Geospatial Informatics XI, April 2021; https://doi.org/10.1117/12.2586115.</t>
  </si>
  <si>
    <t>Identifying technology solutions to bring conservation into the innovation era</t>
  </si>
  <si>
    <t>Iacona, G., A. Ramachandra, J. McGowan, A. Davies, L. Joppa, L.P. Koh, E. Fegraus, E. Game, G. Guillera-Arroita, R. Harcourt, K. Indraswari, J.J. Lahoz-Monfort, J.L. Oliver, H.P. Possingham, A. Ward, D.W. Watson, J.E.M. Watson, B.A. Wintle, and I. Chadès</t>
  </si>
  <si>
    <t>Iacona, G., A. Ramachandra, J. McGowan, A. Davies, L. Joppa, L.P. Koh, E. Fegraus, E. Game, G. Guillera-Arroita, R. Harcourt, K. Indraswari, J.J. Lahoz-Monfort, J.L. Oliver, H.P. Possingham, A. Ward, D.W. Watson, J.E.M. Watson, B.A. Wintle, and I. Chadès. 2019. Identifying technology solutions to bring conservation into the innovation era. Frontiers in Ecology and the Environment 17. https://doi.org/10.1002/fee.2111.</t>
  </si>
  <si>
    <t>Neue Methode im Wiesenweihenschutz: Nestkontrolle mit Kopter (New Method in the Conservation of Montagu's Harriers: Nest Control with Copter)</t>
  </si>
  <si>
    <t>Purckhauer, C.</t>
  </si>
  <si>
    <t>HiSystems GmbH MikroKopter</t>
  </si>
  <si>
    <t>Ivanova, S., A. Prosekov, and A. Kaledin</t>
  </si>
  <si>
    <t>A Survey on Monitoring of Wild Animals during Fires Using Drones</t>
  </si>
  <si>
    <t>Fire</t>
  </si>
  <si>
    <t>UAVs in conservation research</t>
  </si>
  <si>
    <t>UAVs for the Environmental Sciences</t>
  </si>
  <si>
    <t>Wich, S.A., D. Spaan, L. Pintea, R. Delahunty, and J. Kerby</t>
  </si>
  <si>
    <r>
      <t xml:space="preserve">Wich, S.A., D. Spaan, L. Pintea, R. Delahunty, and J. Kerby. 2022. UAVs in conservation research. Section 4.8 </t>
    </r>
    <r>
      <rPr>
        <i/>
        <sz val="10"/>
        <color theme="1"/>
        <rFont val="Times New Roman"/>
        <family val="1"/>
      </rPr>
      <t>in</t>
    </r>
    <r>
      <rPr>
        <sz val="10"/>
        <color theme="1"/>
        <rFont val="Times New Roman"/>
        <family val="1"/>
      </rPr>
      <t xml:space="preserve"> A. Eltner, D. Hoffmeister, A. Kaiser, P. Karrasch, L. Klingbeil, C. Stöcker, and A. Rovere, eds. UAVs for the Environmental Sciences: Methods and Applications. wbg Academic, Darmstadt, Germany.</t>
    </r>
  </si>
  <si>
    <t>Unmanned aerial vehicles as a useful tool for investigating animal movements</t>
  </si>
  <si>
    <t>Iwamoto, M., S. Nogami, T. Ichinose, and K. Takeda</t>
  </si>
  <si>
    <t>Iwamoto, M., S. Nogami, T. Ichinose, and K. Takeda. 2022. Unmanned aerial vehicles as a useful tool for investigating animal movements. Methods in Ecology and Evolution 13. https://doi.org/10.1111/2041-210X.13829.</t>
  </si>
  <si>
    <t>Zenmuse XT thermal camera</t>
  </si>
  <si>
    <t>Fong, V., S.L. Hoffmann, and J.H. Pate</t>
  </si>
  <si>
    <t>Using Drones to Assess Volitional Swimming Kinematics of Manta Ray Behaviors in the Wild</t>
  </si>
  <si>
    <t>Fong, V., S.L. Hoffmann, and J.H. Pate. 2022. Using Drones to Assess Volitional Swimming Kinematics of Manta Ray Behaviors in the Wild. Drones 6. https://doi.org/10.3390/drones6050111.</t>
  </si>
  <si>
    <r>
      <t xml:space="preserve">manta ray, </t>
    </r>
    <r>
      <rPr>
        <i/>
        <sz val="10"/>
        <color theme="1"/>
        <rFont val="Times New Roman"/>
        <family val="1"/>
      </rPr>
      <t xml:space="preserve">Mobula </t>
    </r>
    <r>
      <rPr>
        <sz val="10"/>
        <color theme="1"/>
        <rFont val="Times New Roman"/>
        <family val="1"/>
      </rPr>
      <t>cf.</t>
    </r>
    <r>
      <rPr>
        <i/>
        <sz val="10"/>
        <color theme="1"/>
        <rFont val="Times New Roman"/>
        <family val="1"/>
      </rPr>
      <t xml:space="preserve"> birostri</t>
    </r>
  </si>
  <si>
    <t>8.3-MP video</t>
  </si>
  <si>
    <t>Estimating the cost of growth in southern right whales from drone photogrammetry data and long-term sighting histories</t>
  </si>
  <si>
    <t>Christiansen, F., L. Bejder, S. Burnell, R. Ward, and C. Charlton</t>
  </si>
  <si>
    <t>Christiansen, F., L. Bejder, S. Burnell, R. Ward, and C. Charlton. 2022. Estimating the cost of growth in southern right whales from drone photogrammetry data and long-term sighting histories. Marine Ecology Progress Series 687. https://doi.org/10.3354/meps14009.</t>
  </si>
  <si>
    <t>16-MP Zenmuse X5 camera</t>
  </si>
  <si>
    <t>Autonomous detection and deterrence of pigeons on buildings by drones</t>
  </si>
  <si>
    <t>Schiano, F., D. Natter, D. Zambrano, and D. Floreano</t>
  </si>
  <si>
    <t>IEEE Access</t>
  </si>
  <si>
    <t>Schiano, F., D. Natter, D. Zambrano, and D. Floreano. 2021. Autonomous Detection and Deterrence of Pigeons on Buildings by Drones. IEEE Access 10. https://doi.org/10.1109/ACCESS.2021.3137031.</t>
  </si>
  <si>
    <r>
      <t xml:space="preserve">pigeon, </t>
    </r>
    <r>
      <rPr>
        <i/>
        <sz val="10"/>
        <color theme="1"/>
        <rFont val="Times New Roman"/>
        <family val="1"/>
      </rPr>
      <t>Columba livia</t>
    </r>
  </si>
  <si>
    <t>Columbidae</t>
  </si>
  <si>
    <t>Feral Horses and Bison at Theodore Roosevelt National Park (North Dakota, United States) Exhibit Shifts in Behaviors during Drone Flights</t>
  </si>
  <si>
    <t>Lenzi, J., C.J. Felege, R. Newman, B. McCann, and S.N. Ellis-Felege</t>
  </si>
  <si>
    <t>Lenzi, J., C.J. Felege, R. Newman, B. McCann, and S.N. Ellis-Felege. 2022. Feral Horses and Bison at Theodore Roosevelt National Park (North Dakota, United States) Exhibit Shifts in Behaviors during Drone Flights. Drones https://doi.org/10.3390/drones6060136.</t>
  </si>
  <si>
    <r>
      <t xml:space="preserve">feral horse, </t>
    </r>
    <r>
      <rPr>
        <i/>
        <sz val="10"/>
        <color theme="1"/>
        <rFont val="Times New Roman"/>
        <family val="1"/>
      </rPr>
      <t>Equus caballus,</t>
    </r>
    <r>
      <rPr>
        <sz val="10"/>
        <color theme="1"/>
        <rFont val="Times New Roman"/>
        <family val="1"/>
      </rPr>
      <t xml:space="preserve"> Bison, </t>
    </r>
    <r>
      <rPr>
        <i/>
        <sz val="10"/>
        <color theme="1"/>
        <rFont val="Times New Roman"/>
        <family val="1"/>
      </rPr>
      <t>Bison bison</t>
    </r>
  </si>
  <si>
    <t>Automated Detection of Koalas with Deep Learning Ensembles</t>
  </si>
  <si>
    <t>Winsen, M., S. Denman, E. Corcoran, and G. Hamilton</t>
  </si>
  <si>
    <t>Winsen, M., S. Denman, E. Corcoran, and G. Hamilton. 2022. Automated Detection of Koalas with Deep Learning Ensembles. Remote Sensing https://doi.org/10.3390/rs14102432.</t>
  </si>
  <si>
    <t>Longmore, S.N., R.P. Collins, S. Pfeifer, S.E. Fox, M. Mulero-Pázmány, F. Bezombes, A. Goodwin, M. De Juan Ovelar</t>
  </si>
  <si>
    <t>Longmore, S.N., R.P. Collins, S. Pfeifer, S.E. Fox, M. Mulero-Pázmány, F. Bezombes, A. Goodwin, M. De Juan Ovelar, J.H. Knapen, and S.A. Wich. 2017. Adapting astronomical source detection software to help detect animals in thermal images obtained by unmanned aerial systems. International Journal of Remote Sensing https://doi.org/10.1080/01431161.2017.1280639.</t>
  </si>
  <si>
    <t>FLIR, Tau 2 LWIR Thermal Imaging Camera</t>
  </si>
  <si>
    <t>Hominidae, Bovidae</t>
  </si>
  <si>
    <r>
      <t xml:space="preserve">human, </t>
    </r>
    <r>
      <rPr>
        <i/>
        <sz val="10"/>
        <color theme="1"/>
        <rFont val="Times New Roman"/>
        <family val="1"/>
      </rPr>
      <t>Homo sapiens</t>
    </r>
    <r>
      <rPr>
        <sz val="10"/>
        <color theme="1"/>
        <rFont val="Times New Roman"/>
        <family val="1"/>
      </rPr>
      <t xml:space="preserve">, cattle, </t>
    </r>
    <r>
      <rPr>
        <i/>
        <sz val="10"/>
        <color theme="1"/>
        <rFont val="Times New Roman"/>
        <family val="1"/>
      </rPr>
      <t>Bos taurus</t>
    </r>
  </si>
  <si>
    <t>Aerial Drones Reveal the Dynamic Structuring of Sea Turtle Breeding Aggregations and Minimum Survey Effort Required to Capture Climatic and Sex-Specific Effects</t>
  </si>
  <si>
    <t>Dickson, L.C.D., H. Tugwell, K.A. Katselidis, and G. Schofield</t>
  </si>
  <si>
    <t>Dickson, L.C.D., H. Tugwell, K.A. Katselidis, and G. Schofield. 2022. Aerial Drones Reveal the Dynamic Structuring of Sea Turtle Breeding Aggregations and Minimum Survey Effort Required to Capture Climatic and Sex-Specific Effects. Frontiers in Marine Science https://doi.org/10.3389/fmars.2022.864694.</t>
  </si>
  <si>
    <t>Fagundes, C.K., M. Amend, and C.R. Ferrara</t>
  </si>
  <si>
    <t>The Use of Unmanned Aerial Vehicles (UAVs) to Study a Freshwater Turtle Population in the Brazilian Amazon</t>
  </si>
  <si>
    <t>Fagundes, C.K., M. Amend, and C.R. Ferrara. 2022. The Use of Unmanned Aerial Vehicles (UAVs) to Study a Freshwater Turtle Population in the Brazilian Amazon. Herpetological Conservation and Biology 17:43–50.</t>
  </si>
  <si>
    <r>
      <t xml:space="preserve">giant South American river turtle, </t>
    </r>
    <r>
      <rPr>
        <i/>
        <sz val="10"/>
        <color theme="1"/>
        <rFont val="Times New Roman"/>
        <family val="1"/>
      </rPr>
      <t>Podocnemis expansa</t>
    </r>
  </si>
  <si>
    <t>Podocnemididae</t>
  </si>
  <si>
    <t>DJI Mavic 2 Enterprise</t>
  </si>
  <si>
    <t>Wagner, U. and M. Mitterbacher</t>
  </si>
  <si>
    <t>Report</t>
  </si>
  <si>
    <t>Drohnenflüge zur Detektion von Wiesen- und Feldvögeln in Nordbayern im Jahr 2021 (Drone Flights to Detect Meadow and Farmland Birds in Northern Bavaria in 2021)</t>
  </si>
  <si>
    <t>DJI Matrice M210 V2</t>
  </si>
  <si>
    <t>DJI Zenmuse XT2 thermal camera and DJI Zenmuse Z30 RGB camera</t>
  </si>
  <si>
    <r>
      <t xml:space="preserve">grey partridge, </t>
    </r>
    <r>
      <rPr>
        <i/>
        <sz val="10"/>
        <color theme="1"/>
        <rFont val="Times New Roman"/>
        <family val="1"/>
      </rPr>
      <t>Perdix perdix</t>
    </r>
    <r>
      <rPr>
        <sz val="10"/>
        <color theme="1"/>
        <rFont val="Times New Roman"/>
        <family val="1"/>
      </rPr>
      <t xml:space="preserve">, northern lapwing, </t>
    </r>
    <r>
      <rPr>
        <i/>
        <sz val="10"/>
        <color theme="1"/>
        <rFont val="Times New Roman"/>
        <family val="1"/>
      </rPr>
      <t>Vanellus vanellus</t>
    </r>
    <r>
      <rPr>
        <sz val="10"/>
        <color theme="1"/>
        <rFont val="Times New Roman"/>
        <family val="1"/>
      </rPr>
      <t xml:space="preserve">, Montagu's harrier, </t>
    </r>
    <r>
      <rPr>
        <i/>
        <sz val="10"/>
        <color theme="1"/>
        <rFont val="Times New Roman"/>
        <family val="1"/>
      </rPr>
      <t>Circus pygargus</t>
    </r>
  </si>
  <si>
    <t>Doring, S. and M. Mitterbacher</t>
  </si>
  <si>
    <t>Phasianidae, Charadriidae, Scolopacidae, Accipitridae, Pandionidae, Laridae, Ardeidae, Corvidae</t>
  </si>
  <si>
    <r>
      <t xml:space="preserve">grey partridge, </t>
    </r>
    <r>
      <rPr>
        <i/>
        <sz val="10"/>
        <color theme="1"/>
        <rFont val="Times New Roman"/>
        <family val="1"/>
      </rPr>
      <t>Perdix perdix</t>
    </r>
    <r>
      <rPr>
        <sz val="10"/>
        <color theme="1"/>
        <rFont val="Times New Roman"/>
        <family val="1"/>
      </rPr>
      <t xml:space="preserve">, northern lapwing, </t>
    </r>
    <r>
      <rPr>
        <i/>
        <sz val="10"/>
        <color theme="1"/>
        <rFont val="Times New Roman"/>
        <family val="1"/>
      </rPr>
      <t>Vanellus vanellus</t>
    </r>
    <r>
      <rPr>
        <sz val="10"/>
        <color theme="1"/>
        <rFont val="Times New Roman"/>
        <family val="1"/>
      </rPr>
      <t xml:space="preserve">, Eurasian curlew, </t>
    </r>
    <r>
      <rPr>
        <i/>
        <sz val="10"/>
        <color theme="1"/>
        <rFont val="Times New Roman"/>
        <family val="1"/>
      </rPr>
      <t>Numenius arquata</t>
    </r>
    <r>
      <rPr>
        <sz val="10"/>
        <color theme="1"/>
        <rFont val="Times New Roman"/>
        <family val="1"/>
      </rPr>
      <t xml:space="preserve">, black-tailed godwit, </t>
    </r>
    <r>
      <rPr>
        <i/>
        <sz val="10"/>
        <color theme="1"/>
        <rFont val="Times New Roman"/>
        <family val="1"/>
      </rPr>
      <t>Limosa limosa</t>
    </r>
    <r>
      <rPr>
        <sz val="10"/>
        <color theme="1"/>
        <rFont val="Times New Roman"/>
        <family val="1"/>
      </rPr>
      <t xml:space="preserve">, Montagu's harrier, </t>
    </r>
    <r>
      <rPr>
        <i/>
        <sz val="10"/>
        <color theme="1"/>
        <rFont val="Times New Roman"/>
        <family val="1"/>
      </rPr>
      <t>Circus pygargus</t>
    </r>
    <r>
      <rPr>
        <sz val="10"/>
        <color theme="1"/>
        <rFont val="Times New Roman"/>
        <family val="1"/>
      </rPr>
      <t xml:space="preserve">, common buzzard, </t>
    </r>
    <r>
      <rPr>
        <i/>
        <sz val="10"/>
        <color theme="1"/>
        <rFont val="Times New Roman"/>
        <family val="1"/>
      </rPr>
      <t>Buteo buteo</t>
    </r>
    <r>
      <rPr>
        <sz val="10"/>
        <color theme="1"/>
        <rFont val="Times New Roman"/>
        <family val="1"/>
      </rPr>
      <t xml:space="preserve">, red kite, </t>
    </r>
    <r>
      <rPr>
        <i/>
        <sz val="10"/>
        <color theme="1"/>
        <rFont val="Times New Roman"/>
        <family val="1"/>
      </rPr>
      <t>Milvus milvus</t>
    </r>
    <r>
      <rPr>
        <sz val="10"/>
        <color theme="1"/>
        <rFont val="Times New Roman"/>
        <family val="1"/>
      </rPr>
      <t xml:space="preserve">, black kite, </t>
    </r>
    <r>
      <rPr>
        <i/>
        <sz val="10"/>
        <color theme="1"/>
        <rFont val="Times New Roman"/>
        <family val="1"/>
      </rPr>
      <t>Milvus migrans</t>
    </r>
    <r>
      <rPr>
        <sz val="10"/>
        <color theme="1"/>
        <rFont val="Times New Roman"/>
        <family val="1"/>
      </rPr>
      <t xml:space="preserve">, osprey, </t>
    </r>
    <r>
      <rPr>
        <i/>
        <sz val="10"/>
        <color theme="1"/>
        <rFont val="Times New Roman"/>
        <family val="1"/>
      </rPr>
      <t>Pandion</t>
    </r>
    <r>
      <rPr>
        <sz val="10"/>
        <color theme="1"/>
        <rFont val="Times New Roman"/>
        <family val="1"/>
      </rPr>
      <t xml:space="preserve"> </t>
    </r>
    <r>
      <rPr>
        <i/>
        <sz val="10"/>
        <color theme="1"/>
        <rFont val="Times New Roman"/>
        <family val="1"/>
      </rPr>
      <t>haliaetus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black-headed gull, </t>
    </r>
    <r>
      <rPr>
        <i/>
        <sz val="10"/>
        <color theme="1"/>
        <rFont val="Times New Roman"/>
        <family val="1"/>
      </rPr>
      <t>Chroicocephalus ridibundus</t>
    </r>
    <r>
      <rPr>
        <sz val="10"/>
        <color theme="1"/>
        <rFont val="Times New Roman"/>
        <family val="1"/>
      </rPr>
      <t xml:space="preserve">, grey heron, </t>
    </r>
    <r>
      <rPr>
        <i/>
        <sz val="10"/>
        <color theme="1"/>
        <rFont val="Times New Roman"/>
        <family val="1"/>
      </rPr>
      <t>Ardea cinerea</t>
    </r>
    <r>
      <rPr>
        <sz val="10"/>
        <color theme="1"/>
        <rFont val="Times New Roman"/>
        <family val="1"/>
      </rPr>
      <t xml:space="preserve">,  rook, </t>
    </r>
    <r>
      <rPr>
        <i/>
        <sz val="10"/>
        <color theme="1"/>
        <rFont val="Times New Roman"/>
        <family val="1"/>
      </rPr>
      <t>Corvus frugilegus</t>
    </r>
  </si>
  <si>
    <t>McIvor, A.J., J.L.Y. Spae, C.T. Williams, and M.L. Berumen</t>
  </si>
  <si>
    <t>Unoccupied aerial video (UAV) surveys as alternatives to BRUV surveys for monitoring elasmobranch species in coastal waters</t>
  </si>
  <si>
    <t>McIvor, A.J., J.L.Y. Spae, C.T. Williams, and M.L. Berumen. 2022. Unoccupied aerial video (UAV) surveys as alternatives to BRUV surveys for monitoring elasmobranch species in coastal waters. ICES Journal of Marine Science https://doi.org/10.1093/icesjms/fsac098.</t>
  </si>
  <si>
    <t>DJI Phantom Pro 4 V1.2</t>
  </si>
  <si>
    <t>Dasyatidae, Myliobatidae</t>
  </si>
  <si>
    <r>
      <t xml:space="preserve">bluespotted ribbontail ray, </t>
    </r>
    <r>
      <rPr>
        <i/>
        <sz val="10"/>
        <color theme="1"/>
        <rFont val="Times New Roman"/>
        <family val="1"/>
      </rPr>
      <t>Taeniura lymma</t>
    </r>
    <r>
      <rPr>
        <sz val="10"/>
        <color theme="1"/>
        <rFont val="Times New Roman"/>
        <family val="1"/>
      </rPr>
      <t xml:space="preserve">, spotted eagle ray, </t>
    </r>
    <r>
      <rPr>
        <i/>
        <sz val="10"/>
        <color theme="1"/>
        <rFont val="Times New Roman"/>
        <family val="1"/>
      </rPr>
      <t>Aetobatus narinari</t>
    </r>
    <r>
      <rPr>
        <sz val="10"/>
        <color theme="1"/>
        <rFont val="Times New Roman"/>
        <family val="1"/>
      </rPr>
      <t xml:space="preserve">, stingray species </t>
    </r>
    <r>
      <rPr>
        <i/>
        <sz val="10"/>
        <color theme="1"/>
        <rFont val="Times New Roman"/>
        <family val="1"/>
      </rPr>
      <t>Himantura</t>
    </r>
    <r>
      <rPr>
        <sz val="10"/>
        <color theme="1"/>
        <rFont val="Times New Roman"/>
        <family val="1"/>
      </rPr>
      <t xml:space="preserve"> spp., cowtail stingray, </t>
    </r>
    <r>
      <rPr>
        <i/>
        <sz val="10"/>
        <color theme="1"/>
        <rFont val="Times New Roman"/>
        <family val="1"/>
      </rPr>
      <t>Pastinachus sephen</t>
    </r>
    <r>
      <rPr>
        <sz val="10"/>
        <color theme="1"/>
        <rFont val="Times New Roman"/>
        <family val="1"/>
      </rPr>
      <t xml:space="preserve"> </t>
    </r>
  </si>
  <si>
    <t>Howell, R.G., K. Draughon, H. Johnston, M. Myrick,
V.J. Anderson, D.L. Eggett, and S.L. Petersen. 2022. Evaluating changes in horse behavior as a response to small unmanned aerial vehicles. Rangelands https://doi.org/10.1016/j.rala.2021.12.004.</t>
  </si>
  <si>
    <t>Jagielski, P.M., A.F. Barnas, H.G. Gilchrist, E.S. Richardson, O.P. Love, and C.A.D. Semeniuk. 2022. The utility of drones for studying polar bear behaviour in the Canadian Arctic: opportunities and recommendations. Drone Systems and Applications https://doi.org/10.1139/dsa-2021-0018.</t>
  </si>
  <si>
    <t xml:space="preserve">Graves, T.A., M.J. Yarnall, A.N. Johnston, T.M. Preston, G.W. Chong, E.K. Cole, W.M. Janousek, and P.C. Cross. 2022. Eyes on the herd: Quantifying ungulate density from satellite, unmanned aerial systems, and GPS collar data. Ecological Applications https://doi.org/10.1002/eap.2600. </t>
  </si>
  <si>
    <t>Mo, M. and K. Bonatakis. 2022. An examination of trends in the growing scientific literature on approaching wildlife with drones. Drone Systems and Applications https://doi.org/10.1139/dsa-2021-0003.</t>
  </si>
  <si>
    <t>Kuhlmann, K., A. Fontaine, É. Brisson-Curadeau, D.M. Bird, and K.H. Elliott. 2022. Miniaturization eliminates detectable impacts of drones on bat activity. Methods in Ecology and Evolution https://doi.org/10.1111/2041-210X.13807.</t>
  </si>
  <si>
    <t>First Unmanned Aerial Vehicle Observation of Epimeletic Behavior in Indo-Pacific Humpback Dolphins</t>
  </si>
  <si>
    <t>Chung, T.Y., H.H. Ho, H.C. Tsui, and B.C. Kot</t>
  </si>
  <si>
    <r>
      <t xml:space="preserve">Indo-Pacific humpback dolphin, </t>
    </r>
    <r>
      <rPr>
        <i/>
        <sz val="10"/>
        <color theme="1"/>
        <rFont val="Times New Roman"/>
        <family val="1"/>
      </rPr>
      <t>Sousa chinensis</t>
    </r>
  </si>
  <si>
    <t>Chung, T.Y., H.H. Ho, H.C. Tsui, and B.C. Kot. 2022. First Unmanned Aerial Vehicle Observation of Epimeletic Behavior in Indo-Pacific Humpback Dolphins. Animals https://doi.org/10.3390/ani12111463.</t>
  </si>
  <si>
    <t>Unmanned aerial vehicle surveys reveal unexpectedly high density of a threatened deer in a plantation forestry landscape</t>
  </si>
  <si>
    <t>Pereira, J.A., D. Varela, L.J. Scarpa, A.E. Frutos, N.G. Fracassi, B.V. Lartigau, and C.I. Pina</t>
  </si>
  <si>
    <r>
      <t xml:space="preserve">marsh deer, </t>
    </r>
    <r>
      <rPr>
        <i/>
        <sz val="10"/>
        <color theme="1"/>
        <rFont val="Times New Roman"/>
        <family val="1"/>
      </rPr>
      <t>Blastocerus dichotomus</t>
    </r>
  </si>
  <si>
    <t>Pereira, J.A., D. Varela, L.J. Scarpa, A.E. Frutos, N.G. Fracassi, B.V. Lartigau, and C.I. Pina. 2022. Unmanned aerial vehicle surveys reveal unexpectedly high density of a threatened deer in a plantation forestry landscape. Oryx https://doi.org/10.1017/S0030605321001058.</t>
  </si>
  <si>
    <t>Otago Shag Breeding Population Size (Draft)</t>
  </si>
  <si>
    <r>
      <t xml:space="preserve">Otago shag, </t>
    </r>
    <r>
      <rPr>
        <i/>
        <sz val="10"/>
        <color theme="1"/>
        <rFont val="Times New Roman"/>
        <family val="1"/>
      </rPr>
      <t>Leucocarbo chalconotus</t>
    </r>
  </si>
  <si>
    <t>Foveaux and Otago Shag Population Census Methods: Drone and Camera Trials</t>
  </si>
  <si>
    <r>
      <t xml:space="preserve">Otago shag, </t>
    </r>
    <r>
      <rPr>
        <i/>
        <sz val="10"/>
        <color theme="1"/>
        <rFont val="Times New Roman"/>
        <family val="1"/>
      </rPr>
      <t>Leucocarbo chalconotus</t>
    </r>
    <r>
      <rPr>
        <sz val="10"/>
        <color theme="1"/>
        <rFont val="Times New Roman"/>
        <family val="1"/>
      </rPr>
      <t xml:space="preserve">, Foveaux shag, </t>
    </r>
    <r>
      <rPr>
        <i/>
        <sz val="10"/>
        <color theme="1"/>
        <rFont val="Times New Roman"/>
        <family val="1"/>
      </rPr>
      <t>Leucocarbo stewartia</t>
    </r>
    <r>
      <rPr>
        <sz val="10"/>
        <color theme="1"/>
        <rFont val="Times New Roman"/>
        <family val="1"/>
      </rPr>
      <t xml:space="preserve">, spotted shag, </t>
    </r>
    <r>
      <rPr>
        <i/>
        <sz val="10"/>
        <color theme="1"/>
        <rFont val="Times New Roman"/>
        <family val="1"/>
      </rPr>
      <t>Phalacrocorax punctatus</t>
    </r>
    <r>
      <rPr>
        <sz val="10"/>
        <color theme="1"/>
        <rFont val="Times New Roman"/>
        <family val="1"/>
      </rPr>
      <t xml:space="preserve">, red-billed gull, </t>
    </r>
    <r>
      <rPr>
        <i/>
        <sz val="10"/>
        <color theme="1"/>
        <rFont val="Times New Roman"/>
        <family val="1"/>
      </rPr>
      <t>Chroicocephalus novaehollandiae scopulinus</t>
    </r>
  </si>
  <si>
    <t>Drone-based Salvin’s albatross population assessment: feasibility at the Bounty Islands</t>
  </si>
  <si>
    <t>Report to Department of Conservation</t>
  </si>
  <si>
    <t>Parker, G. and K. Rexer-Huber</t>
  </si>
  <si>
    <t>Parker, G. and K. Rexer-Huber. 2022. Otago Shag Breeding Population Size (Draft). Project POP2021-07. Prepared for Department of Conservation, Conservation Services Programme, Dunedin, NZ by Parker Conservation, Dunedin, NZ. May.</t>
  </si>
  <si>
    <t>Parker, G. and K. Rexer-Huber. 2021. Foveaux and Otago Shag Population Census Methods: Drone and Camera Trials. Project BCBC2020-24. Prepared for Department of Conservation, Conservation Services Programme, Dunedin, NZ by Parker Conservation, Dunedin, NZ. May.</t>
  </si>
  <si>
    <t>Parker, G. and K. Rexer-Huber. 2020. Drone-based Salvin’s Albatross Population Assessment: Feasibility at the Bounty Islands. Report to the Conservation Services Programme, Department of Conservation, Marine Species and Threats, Dunedin, NZ by Parker Conservation, Dunedin, NZ. July.</t>
  </si>
  <si>
    <r>
      <t xml:space="preserve">Salvin’s albatross, </t>
    </r>
    <r>
      <rPr>
        <i/>
        <sz val="10"/>
        <color theme="1"/>
        <rFont val="Times New Roman"/>
        <family val="1"/>
      </rPr>
      <t>Thalassarche salvini</t>
    </r>
  </si>
  <si>
    <t>Diomedeidae</t>
  </si>
  <si>
    <t>Rexer-Huber, K and G. Parker</t>
  </si>
  <si>
    <t>Bounty Islands Drone Trials: Feasibility for Population Assessment of NZ Fur Seal</t>
  </si>
  <si>
    <t>Rexer-Huber, K. and G. Parker. 2020. Bounty Islands Drone Trials: Feasibility for Population Assessment of NZ Fur Seal. Final Report. Prepared for Conservation Services Programme, Department of Conservation, Dunedin, NZ by Parker Conservation, Dunedin, NZ. April.</t>
  </si>
  <si>
    <t>Bell, M., P. Frost, and R. Schuckard. 2022. Breeding Population Assessment of Kawau Pāteketeke/New Zealand King Shag in the Marlborough Sounds: 2021 Breeding Season. Prepared for Marine Species Team, Biodiversity Group, Department of Conservation, Wellington, NZ. March.</t>
  </si>
  <si>
    <t>Breeding Population Assessment of Kawau Pāteketeke/New Zealand King Shag in the Marlborough Sounds: 2021 Breeding Season</t>
  </si>
  <si>
    <t>Bell, M., P. Frost, and R. Schuckard</t>
  </si>
  <si>
    <r>
      <t xml:space="preserve">New Zealand king shag, </t>
    </r>
    <r>
      <rPr>
        <i/>
        <sz val="10"/>
        <color theme="1"/>
        <rFont val="Times New Roman"/>
        <family val="1"/>
      </rPr>
      <t>Leucocarbo carunculatus</t>
    </r>
  </si>
  <si>
    <t>DJI Mavic Air 2</t>
  </si>
  <si>
    <t>DJI FC3170 camera</t>
  </si>
  <si>
    <t>ILCE-5100 24-MP camera</t>
  </si>
  <si>
    <t>Aniceto, A.S., M. Biuw, U. Lindstrøm, S.A. Solbø, F. Broms, and J. Carroll. 2018. Monitoring marine mammals using unmanned aerial vehicles: quantifying detection certainty. Ecosphere https://doi.org/10.1002/ecs2.2122.</t>
  </si>
  <si>
    <t>Gray, P.C., A.B. Fleishman, D.J. Klein, M.W. McKown, V.S. Bézy, K.J. Lohmann, and D.W. Johnston. 2019. A convolutional neural network for detecting sea turtles in drone imagery. Methods in Ecology and Evolution https://doi.org/10.1111/2041-210X.13132.</t>
  </si>
  <si>
    <t>Hui, N.T., E.K. Lo, J.B. Moss, G.P. Gerber, M.E. Welch, R. Kastner, and C. Schurgers. 2021. A more precise way to localize animals using drones. Journal of Field Robotics https://doi.org/10.1002/rob.22017.</t>
  </si>
  <si>
    <t>Yaney-Keller, A., R. San Martin, and R.D. Reina. 2021. Comparison of UAV and Boat Surveys for Detecting Changes in Breeding Population Dynamics of Sea Turtles. Remote Sensing https://doi.org/10.3390/rs13152857.</t>
  </si>
  <si>
    <t>Castenschiold, J.H.F., T. Bregnballe, D. Bruhn, and C. Pertoldi. 2022. Unmanned Aircraft Systems as a Powerful Tool to Detect Fine-Scale Spatial Positioning and Interactions between Waterbirds at High-Tide Roosts. Animals https://doi.org/10.3390/ani12080947.</t>
  </si>
  <si>
    <t>Dundas, S.J., M. Vardanega, P. O’Brien and S.R. McLeod. 2021. Quantifying Waterfowl Numbers: Comparison of Drone and Ground-Based Survey Methods for Surveying Waterfowl on Artificial Waterbodies. Drones https://doi.org/10.3390/drones5010005.</t>
  </si>
  <si>
    <t>Barreto, J., L. Cajaíba, J.B. Teixeira, L. Nascimento, A. Giacomo, N. Barcelos, T. Fettermann, and A. Martins. 2021. Drone-Monitoring: Improving the Detectability of Threatened Marine Megafauna. Drones https://doi.org/10.3390/drones5010014.</t>
  </si>
  <si>
    <t xml:space="preserve">Rümmler, M.-C., J. Esefeld, C. Pfeifer, and O. Mustafa. 2021. Effects of UAV overflight height, UAV type, and season on the behaviour of emperor penguin adults and chicks. Remote Sensing Applications: Society and Environment https://doi.org/10.1016/j.rsase.2021.100558. </t>
  </si>
  <si>
    <t>Akbari, Y., N. Almaadeed, S. Al‑maadeed, and O. Elharrouss. 2021. Applications, databases and open computer vision research from drone videos and images: a survey. Artificial Intelligence Review https://doi.org/10.1007/s10462-020-09943-1.</t>
  </si>
  <si>
    <t>Fraser, B.T., C.L. Bunyon, S. Reny, I.S. Lopez, and R.G. Congalton</t>
  </si>
  <si>
    <t>Analysis of Unmanned Aerial System (UAS) Sensor Data for Natural Resource Applications: A Review</t>
  </si>
  <si>
    <t>Geographies</t>
  </si>
  <si>
    <t>Fraser, B.T., C.L. Bunyon, S. Reny, I.S. Lopez, and R.G. Congalton. 2022. Analysis of Unmanned Aerial System (UAS) Sensor Data for Natural Resource Applications: A Review. Geographies https://doi.org/10.3390/geographies2020021.</t>
  </si>
  <si>
    <t>Robust Algorithms for Drone-Assisted Monitoring of Big Animals in Harsh Conditions of SiberianWinter Forests: Recovery of European elk (Alces alces) in Salair Mountains</t>
  </si>
  <si>
    <t>Evaluating unoccupied aerial vehicles for estimating relative abundance of muskrats</t>
  </si>
  <si>
    <t>Cline, E.E., T.M. Gehring, and D.R. Etter</t>
  </si>
  <si>
    <t>Cline, E.E., T.M. Gehring, and D.R. Etter. 2022. Evaluating unoccupied aerial vehicles for estimating relative abundance of muskrats. Wildlife Society Bulletin https://doi.org/10.1002/wsb.1306.</t>
  </si>
  <si>
    <r>
      <t xml:space="preserve">muskrat, </t>
    </r>
    <r>
      <rPr>
        <i/>
        <sz val="10"/>
        <color theme="1"/>
        <rFont val="Times New Roman"/>
        <family val="1"/>
      </rPr>
      <t>Ondatra zibethicus</t>
    </r>
  </si>
  <si>
    <t>DJI Matrice 210 V2</t>
  </si>
  <si>
    <t>Zenmuse X5S 21-MP camera and Zenmuse XT FLIR</t>
  </si>
  <si>
    <t>Schiffman, R.</t>
  </si>
  <si>
    <t>Science</t>
  </si>
  <si>
    <t>Drones Flying High as New Tool for Field Biologists</t>
  </si>
  <si>
    <t>Schiffman, R. 2014. Drones Flying High as New Tool for Field Biologists. Science 344:459.</t>
  </si>
  <si>
    <t>Gibson, C. and W. Bicks</t>
  </si>
  <si>
    <t xml:space="preserve">Corvidae
</t>
  </si>
  <si>
    <r>
      <t xml:space="preserve">American crow, </t>
    </r>
    <r>
      <rPr>
        <i/>
        <sz val="10"/>
        <color theme="1"/>
        <rFont val="Times New Roman"/>
        <family val="1"/>
      </rPr>
      <t>Corvus brachyrhynchos</t>
    </r>
    <r>
      <rPr>
        <sz val="10"/>
        <color theme="1"/>
        <rFont val="Times New Roman"/>
        <family val="1"/>
      </rPr>
      <t>,</t>
    </r>
    <r>
      <rPr>
        <i/>
        <sz val="10"/>
        <color theme="1"/>
        <rFont val="Times New Roman"/>
        <family val="1"/>
      </rPr>
      <t xml:space="preserve"> </t>
    </r>
    <r>
      <rPr>
        <sz val="10"/>
        <color theme="1"/>
        <rFont val="Times New Roman"/>
        <family val="1"/>
      </rPr>
      <t xml:space="preserve">fish crow, </t>
    </r>
    <r>
      <rPr>
        <i/>
        <sz val="10"/>
        <color theme="1"/>
        <rFont val="Times New Roman"/>
        <family val="1"/>
      </rPr>
      <t>Corvus ossifragus</t>
    </r>
  </si>
  <si>
    <t>Advances in Sound and Speech Signal Processing at the Presence of Drones</t>
  </si>
  <si>
    <t>Jokisch, O. and I. Siegert</t>
  </si>
  <si>
    <t>International Symposium on UAV/UAS Noise</t>
  </si>
  <si>
    <t>Jokisch, O. and I. Siegert. 2020. Advances in Sound and Speech Signal Processing at the Presence of Drones. Quiet Drones: International Symposium on UAV/UAS Noise, 19-21 October 2020, Paris, France.</t>
  </si>
  <si>
    <t>acoustic detection</t>
  </si>
  <si>
    <t>Evaluation of Thermal Infrared Imaging from Unmanned Aerial Vehicles for Arboreal Wildlife Surveillance</t>
  </si>
  <si>
    <t>Mirka, B.</t>
  </si>
  <si>
    <t>Mirka, B. 2020. Evaluation of Thermal Infrared Imaging from Unmanned Aerial Vehicles for Arboreal Wildlife Surveillance. MS Thesis. Geography - Geographic Information Science, San Diego State University, San Diego, CA.</t>
  </si>
  <si>
    <t>FLIR Duo R, FLIR Vue Pro, WIRIS Pro</t>
  </si>
  <si>
    <t>Leica AIBOT AX20, DJI Mavic Pro, Action Drone AD-H</t>
  </si>
  <si>
    <t>hexacopter, quadcopter, hexacopter</t>
  </si>
  <si>
    <r>
      <t xml:space="preserve">Japanes macaque, </t>
    </r>
    <r>
      <rPr>
        <i/>
        <sz val="10"/>
        <color theme="1"/>
        <rFont val="Times New Roman"/>
        <family val="1"/>
      </rPr>
      <t>Macaca fuscata</t>
    </r>
  </si>
  <si>
    <t>Evaluation of Thermal Infrared Imaging from Uninhabited Aerial Vehicles for Arboreal Wildlife Surveillance</t>
  </si>
  <si>
    <t>Mirka, B., D.A. Stow, G. Paulus, A.C. Loerch, L.L. Coulter, L. An, R.L. Lewison, and L.S. Pflüger</t>
  </si>
  <si>
    <t>Environmental Monitoring and Assessment</t>
  </si>
  <si>
    <t>Mirka, B., D.A. Stow, G. Paulus, A.C. Loerch, L.L. Coulter, L. An, R.L. Lewison, and L.S. Pflüger. 2022. Evaluation of Thermal Infrared Imaging from Uninhabited Aerial Vehicles for Arboreal Wildlife Surveillance. Environmental Monitoring and Assessment https://doi.org/10.1007/s10661-022-10152-2.</t>
  </si>
  <si>
    <t>Erect-crested penguins on the Bounty Islands: population size and trends determined from ground counts and drone surveys</t>
  </si>
  <si>
    <t>Mattern, T., K. Rexer-Huber, G. Parker, J. Amey, C.-P. Green, A.J.D. Tennyson, P.M. Sagar, and D.R. Thompson</t>
  </si>
  <si>
    <t>Mattern, T., K. Rexer-Huber, G. Parker, J. Amey, C.-P. Green, A.J.D. Tennyson, P.M. Sagar, and D.R. Thompson. 2021. Erect-crested penguins on the Bounty Islands: population size and trends determined from ground counts and drone surveys. Notornis 68:37-50.</t>
  </si>
  <si>
    <r>
      <t xml:space="preserve">erect-crested penguin, </t>
    </r>
    <r>
      <rPr>
        <i/>
        <sz val="10"/>
        <color theme="1"/>
        <rFont val="Times New Roman"/>
        <family val="1"/>
      </rPr>
      <t>Eudyptes sclateri</t>
    </r>
  </si>
  <si>
    <t>20-MP Hasselblad L1D-20c camera</t>
  </si>
  <si>
    <t>State of Knowledge of Wildlife Responses to Remotely Piloted Aircraft Systems (RPAS)</t>
  </si>
  <si>
    <t>Scientific Committee on Antarctic Research</t>
  </si>
  <si>
    <t>Fourth Meeting of the Population and Conservation Status Working Group</t>
  </si>
  <si>
    <t>Scientific Committee on Antarctic Research. 2017. State of Knowledge of Wildlife Responses to Remotely Piloted Aircraft Systems (RPAS). PaCSWG4 Doc 06. Fourth Meeting of the Population and Conservation Status Working Group, Wellington, New Zealand, 7-8 September 2017</t>
  </si>
  <si>
    <t>Drones for conservation: new techniques to monitor muriquis</t>
  </si>
  <si>
    <t>de Melo, F.R.</t>
  </si>
  <si>
    <r>
      <t xml:space="preserve">northern muriqui, </t>
    </r>
    <r>
      <rPr>
        <i/>
        <sz val="10"/>
        <color theme="1"/>
        <rFont val="Times New Roman"/>
        <family val="1"/>
      </rPr>
      <t>Brachyteles hypoxanthus</t>
    </r>
    <r>
      <rPr>
        <sz val="10"/>
        <color theme="1"/>
        <rFont val="Times New Roman"/>
        <family val="1"/>
      </rPr>
      <t xml:space="preserve">, southern muriqui, </t>
    </r>
    <r>
      <rPr>
        <i/>
        <sz val="10"/>
        <color theme="1"/>
        <rFont val="Times New Roman"/>
        <family val="1"/>
      </rPr>
      <t>Brachyteles arachnoides</t>
    </r>
  </si>
  <si>
    <t>de Melo, F.R. 2021. Drones for conservation: new techniques to monitor muriquis. Oryx https://doi.org/10.1017/S0030605321000028.</t>
  </si>
  <si>
    <t>DJI S900, DJI Matrice 200</t>
  </si>
  <si>
    <t>GoPro Hero4 camera, Flir Vue Pro 336, DJI Zenmuse Xt2, Flir Tau 2</t>
  </si>
  <si>
    <t>Remote sensing techniques for automated marine mammals detection: a review of methods and current challenges</t>
  </si>
  <si>
    <t>Rodofili, E.N., V. Lecours, and M. LaRue</t>
  </si>
  <si>
    <t>Rodofili, E.N., V. Lecours, and M. LaRue. 2021. Remote sensing techniques for automated marine mammals detection: a review of methods and current challenges. PeerJ https://doi.org/10.7717/peerj.13540.</t>
  </si>
  <si>
    <t>Mejias, L., G. Duclos, A. Hodgson, and F. Maire</t>
  </si>
  <si>
    <t>Automated marine mammal detection from aerial imagery</t>
  </si>
  <si>
    <t>Mejias, L., G. Duclos, A. Hodgson, and F. Maire. 2013. Automated marine mammal detection from aerial imagery.
In R. Wernli, Sr, ed. Proceedings of the 2013 OCEANS Conference. 23-27 September 2013, San Diego, CA. https://doi.org/10.23919/OCEANS.2013.6741088.</t>
  </si>
  <si>
    <t>Proceedings of the 2013 OCEANS Conference</t>
  </si>
  <si>
    <t>12-MP Nikon camera</t>
  </si>
  <si>
    <t>Building of an edge enabled drone network ecosystem for bird species identification</t>
  </si>
  <si>
    <t>Das, N., N. Padhy, N. Dey, A. Mukherjee, and A. Maiti</t>
  </si>
  <si>
    <t>Das, N., N. Padhy, N. Dey, A. Mukherjee, and A. Maiti. 2022. Building of an edge enabled drone network ecosystem for bird species identification. Ecological Informatics https://doi.org/10.1016/j.ecoinf.2021.101540.</t>
  </si>
  <si>
    <t>Decreased resting and nursing in short‑finned pilot whales when exposed to louder petrol engine noise of a hybrid whale‑watch vessel</t>
  </si>
  <si>
    <t>Arranz, P., M. Glarou, and K.R. Sprogis</t>
  </si>
  <si>
    <r>
      <t>short-finned pilot whale,</t>
    </r>
    <r>
      <rPr>
        <i/>
        <sz val="10"/>
        <color theme="1"/>
        <rFont val="Times New Roman"/>
        <family val="1"/>
      </rPr>
      <t xml:space="preserve"> Globicephala macrorhynchus</t>
    </r>
  </si>
  <si>
    <t>DJI Inspire 1 Pro, DJI Mavic 2 Pro</t>
  </si>
  <si>
    <t>16-MP Zenmuse X5 camera, 20-MP Hasselblad</t>
  </si>
  <si>
    <t>Population‑level laterality in foraging finless porpoises</t>
  </si>
  <si>
    <t>Amano, M. Y. Kawano, T. Kubo, T. Kuwahara, and H. Kobayashi</t>
  </si>
  <si>
    <t>Arranz, P., M. Glarou, and K.R. Sprogis. 2021. Decreased resting and nursing in short‑finned pilot whales when exposed to louder petrol engine noise of a hybrid whale‑watch vessel. Scientific Reports https://doi.org/10.1038/s41598-021-00487-0.</t>
  </si>
  <si>
    <t>Amano, M. Y. Kawano, T. Kubo, T. Kuwahara, and H. Kobayashi. 2021. Population‑level laterality in foraging finless porpoises. Scientific Reports https://doi.org/10.1038/s41598-021-00635-6.</t>
  </si>
  <si>
    <r>
      <t xml:space="preserve">narrow-ridged finless porpoise, </t>
    </r>
    <r>
      <rPr>
        <i/>
        <sz val="10"/>
        <color theme="1"/>
        <rFont val="Times New Roman"/>
        <family val="1"/>
      </rPr>
      <t>Neophocaena asiaeorientalis</t>
    </r>
  </si>
  <si>
    <t>Applications of unmanned aerial vehicles in Antarctic environmental research</t>
  </si>
  <si>
    <t>Tovar‑Sánchez, A., A. Román, D. Roque‑Atienza, and G. Navarro</t>
  </si>
  <si>
    <t>Tovar‑Sánchez, A., A. Román, D. Roque‑Atienza, and G. Navarro. 2021. Applications of unmanned aerial vehicles in Antarctic environmental research. Scientific Reports https://doi.org/10.1038/s41598-021-01228-z.</t>
  </si>
  <si>
    <r>
      <t xml:space="preserve">Chinstrap penguin, </t>
    </r>
    <r>
      <rPr>
        <i/>
        <sz val="10"/>
        <color theme="1"/>
        <rFont val="Times New Roman"/>
        <family val="1"/>
      </rPr>
      <t>Pygoscelis antarcticus</t>
    </r>
    <r>
      <rPr>
        <sz val="10"/>
        <color theme="1"/>
        <rFont val="Times New Roman"/>
        <family val="1"/>
      </rPr>
      <t xml:space="preserve">, fur seal, </t>
    </r>
    <r>
      <rPr>
        <i/>
        <sz val="10"/>
        <color theme="1"/>
        <rFont val="Times New Roman"/>
        <family val="1"/>
      </rPr>
      <t>Arctocephalus gazella</t>
    </r>
  </si>
  <si>
    <t>Spheniscidae, Otariidae</t>
  </si>
  <si>
    <t>FLIR Vue Pro R, MicaSense RedEdge-MX</t>
  </si>
  <si>
    <t>hexacopter, quadcopter</t>
  </si>
  <si>
    <t>The northernmost haulout site of South American sea lions and fur seals in the western South Atlantic</t>
  </si>
  <si>
    <t>Procksch, N., M.F. Grandi, P.H. Ott, K. Groch, P.A.C. Flores, M. Zagonel, E.A. Crespo, R. Machado, G. Pavez, M. Guimarães, M. Veronez, and L.R. de Oliveira</t>
  </si>
  <si>
    <t>Procksch, N., M.F. Grandi, P.H. Ott, K. Groch, P.A.C. Flores, M. Zagonel, E.A. Crespo, R. Machado, G. Pavez, M. Guimarães, M. Veronez, and L.R. de Oliveira. 2020. The northernmost haulout site of South American sea lions and fur seals in the western South Atlantic. Scientific Reports https://doi.org/10.1038/s41598-020-76755-2.</t>
  </si>
  <si>
    <t>DJI Mavic Pro I</t>
  </si>
  <si>
    <r>
      <t xml:space="preserve">South American sea lion, </t>
    </r>
    <r>
      <rPr>
        <i/>
        <sz val="10"/>
        <color theme="1"/>
        <rFont val="Times New Roman"/>
        <family val="1"/>
      </rPr>
      <t>Otaria flavescens</t>
    </r>
    <r>
      <rPr>
        <sz val="10"/>
        <color theme="1"/>
        <rFont val="Times New Roman"/>
        <family val="1"/>
      </rPr>
      <t xml:space="preserve">, South American fur seal, </t>
    </r>
    <r>
      <rPr>
        <i/>
        <sz val="10"/>
        <color theme="1"/>
        <rFont val="Times New Roman"/>
        <family val="1"/>
      </rPr>
      <t xml:space="preserve">Arctocephalus australis, </t>
    </r>
    <r>
      <rPr>
        <sz val="10"/>
        <color theme="1"/>
        <rFont val="Times New Roman"/>
        <family val="1"/>
      </rPr>
      <t xml:space="preserve">southern elephant seal, </t>
    </r>
    <r>
      <rPr>
        <i/>
        <sz val="10"/>
        <color theme="1"/>
        <rFont val="Times New Roman"/>
        <family val="1"/>
      </rPr>
      <t>Mirounga leonina</t>
    </r>
  </si>
  <si>
    <t>Fortune, S.M.E., S.H. Ferguson, A.W. Trites, J.M. Hudson, and M.F. Baumgartner</t>
  </si>
  <si>
    <t>Bowhead whales use two foraging strategies in response to fine‑scale differences in zooplankton vertical distribution</t>
  </si>
  <si>
    <t>Fortune, S.M.E., S.H. Ferguson, A.W. Trites, J.M. Hudson, and M.F. Baumgartner. 2020. Bowhead whales use two foraging strategies in response to fine‑scale differences in zooplankton vertical distribution. Scientific Reports https://doi.org/10.1038/s41598-020-76071-9.</t>
  </si>
  <si>
    <t>Cooperation-based concept formation in male bottlenose dolphins</t>
  </si>
  <si>
    <t>King, S.L., R.C. Connor, M. Krützen, and S.J. Allen</t>
  </si>
  <si>
    <t>King, S.L., R.C. Connor, M. Krützen, and S.J. Allen. 2021. Cooperation-based concept formation in male bottlenose dolphins. Nature Communications https://doi.org/10.1038/s41467-021-22668-1.</t>
  </si>
  <si>
    <r>
      <t xml:space="preserve">Indo-Pacific bottlenose dolphin, </t>
    </r>
    <r>
      <rPr>
        <i/>
        <sz val="10"/>
        <color theme="1"/>
        <rFont val="Times New Roman"/>
        <family val="1"/>
      </rPr>
      <t>Tursiops aduncus</t>
    </r>
  </si>
  <si>
    <t>DJI Phantom 4 Pro+</t>
  </si>
  <si>
    <t>8-MP camera</t>
  </si>
  <si>
    <t>Towards the Unmanned Aerial Vehicles (UAVs): A Comprehensive Review</t>
  </si>
  <si>
    <t>Mohsan, S.A.H., M.A. Khan , F. Noor, I. Ullah, and M.H. Alsharif</t>
  </si>
  <si>
    <t>Mohsan, S.A.H., M.A. Khan , F. Noor, I. Ullah, and M.H. Alsharif. 2022. Towards the Unmanned Aerial Vehicles (UAVs): A Comprehensive Review. Drones https://doi.org/10.3390/drones6060147.</t>
  </si>
  <si>
    <t>Regional walrus abundance estimate in the United States Chukchi Sea in autumn</t>
  </si>
  <si>
    <t>Fischbach, A.S., R.L. Taylor, and C.V. Jay</t>
  </si>
  <si>
    <t>Fischbach, A.S., R.L. Taylor, and C.V. Jay. 2022. Regional walrus abundance estimate in the United States Chukchi Sea in autumn. Journal of Wildlife Management https://doi.org/10.1002/jwmg.22256.</t>
  </si>
  <si>
    <r>
      <t xml:space="preserve">Pacific walrus, </t>
    </r>
    <r>
      <rPr>
        <i/>
        <sz val="10"/>
        <color theme="1"/>
        <rFont val="Times New Roman"/>
        <family val="1"/>
      </rPr>
      <t>Odobenus rosmarus divergens</t>
    </r>
  </si>
  <si>
    <t>Odobenidae</t>
  </si>
  <si>
    <t>Peaupro41 camera</t>
  </si>
  <si>
    <r>
      <t>Prospects for the monitoring of the great cormorant (</t>
    </r>
    <r>
      <rPr>
        <i/>
        <sz val="10"/>
        <color theme="1"/>
        <rFont val="Times New Roman"/>
        <family val="1"/>
      </rPr>
      <t>Phalacrocorax carbo sinensis</t>
    </r>
    <r>
      <rPr>
        <sz val="10"/>
        <color theme="1"/>
        <rFont val="Times New Roman"/>
        <family val="1"/>
      </rPr>
      <t>) using a drone and stationary cameras</t>
    </r>
  </si>
  <si>
    <t>Polensky, J., J. Regenda, Z. Adamek, and P. Cisar</t>
  </si>
  <si>
    <r>
      <t xml:space="preserve">great cormorant, </t>
    </r>
    <r>
      <rPr>
        <i/>
        <sz val="10"/>
        <color theme="1"/>
        <rFont val="Times New Roman"/>
        <family val="1"/>
      </rPr>
      <t>Phalacrocorax carbo sinensis</t>
    </r>
  </si>
  <si>
    <t>DJI Phantom 4, DJI M300</t>
  </si>
  <si>
    <t>RGB camera, H20T thermal camera, multispec sensor</t>
  </si>
  <si>
    <t>When a Few Clicks Make All the Difference: Improving Weakly-Supervised Wildlife Detection in UAV Images</t>
  </si>
  <si>
    <t>2019 IEEE/CVF Conference on Computer Vision and Pattern Recognition Workshops</t>
  </si>
  <si>
    <r>
      <t xml:space="preserve">Kellenberger, B., D. Marcos, and D. Tuia. 2019. When a Few Clicks Make All the Difference: Improving Weakly-Supervised Wildlife Detection in UAV Images. Pages 1414-1422 </t>
    </r>
    <r>
      <rPr>
        <i/>
        <sz val="10"/>
        <color theme="1"/>
        <rFont val="Times New Roman"/>
        <family val="1"/>
      </rPr>
      <t>in</t>
    </r>
    <r>
      <rPr>
        <sz val="10"/>
        <color theme="1"/>
        <rFont val="Times New Roman"/>
        <family val="1"/>
      </rPr>
      <t xml:space="preserve"> Proceedings of the 2019 IEEE/CVF Conference on Computer Vision and Pattern Recognition Workshops, 16-17 June 2019, Long Beach, CA. https://doi.org/10.1109/CVPRW.2019.00182.</t>
    </r>
  </si>
  <si>
    <t>Unmanned Aerial Vehicle (UAV) activity elicits little to no response from New Zealand forest birds during wildlife monitoring</t>
  </si>
  <si>
    <t>Stone, Z.L. and K.A. Parker</t>
  </si>
  <si>
    <t>Stone, Z.L. and K.A. Parker. 2022. Unmanned Aerial Vehicle (UAV) activity elicits little to no response from New Zealand forest birds during wildlife monitoring. Notornis 69:119-125.</t>
  </si>
  <si>
    <r>
      <t xml:space="preserve">black swan, </t>
    </r>
    <r>
      <rPr>
        <i/>
        <sz val="10"/>
        <color theme="1"/>
        <rFont val="Times New Roman"/>
        <family val="1"/>
      </rPr>
      <t>Cygnus atratus</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grey teal, </t>
    </r>
    <r>
      <rPr>
        <i/>
        <sz val="10"/>
        <color theme="1"/>
        <rFont val="Times New Roman"/>
        <family val="1"/>
      </rPr>
      <t>Anas gracilis</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Paradise shelduck, </t>
    </r>
    <r>
      <rPr>
        <i/>
        <sz val="10"/>
        <color theme="1"/>
        <rFont val="Times New Roman"/>
        <family val="1"/>
      </rPr>
      <t>Tadorna variegate</t>
    </r>
    <r>
      <rPr>
        <sz val="10"/>
        <color theme="1"/>
        <rFont val="Times New Roman"/>
        <family val="1"/>
      </rPr>
      <t xml:space="preserve">, black shag, </t>
    </r>
    <r>
      <rPr>
        <i/>
        <sz val="10"/>
        <color theme="1"/>
        <rFont val="Times New Roman"/>
        <family val="1"/>
      </rPr>
      <t>Phalacrocorax carbo</t>
    </r>
    <r>
      <rPr>
        <sz val="10"/>
        <color theme="1"/>
        <rFont val="Times New Roman"/>
        <family val="1"/>
      </rPr>
      <t xml:space="preserve">, pied shag, </t>
    </r>
    <r>
      <rPr>
        <i/>
        <sz val="10"/>
        <color theme="1"/>
        <rFont val="Times New Roman"/>
        <family val="1"/>
      </rPr>
      <t>Phalacrocorax varius</t>
    </r>
    <r>
      <rPr>
        <sz val="10"/>
        <color theme="1"/>
        <rFont val="Times New Roman"/>
        <family val="1"/>
      </rPr>
      <t xml:space="preserve">, swamp harrier, </t>
    </r>
    <r>
      <rPr>
        <i/>
        <sz val="10"/>
        <color theme="1"/>
        <rFont val="Times New Roman"/>
        <family val="1"/>
      </rPr>
      <t>Circus approximans</t>
    </r>
    <r>
      <rPr>
        <sz val="10"/>
        <color theme="1"/>
        <rFont val="Times New Roman"/>
        <family val="1"/>
      </rPr>
      <t xml:space="preserve">, New Zealand falcon, </t>
    </r>
    <r>
      <rPr>
        <i/>
        <sz val="10"/>
        <color theme="1"/>
        <rFont val="Times New Roman"/>
        <family val="1"/>
      </rPr>
      <t>Falco novaeseelandiae</t>
    </r>
    <r>
      <rPr>
        <sz val="10"/>
        <color theme="1"/>
        <rFont val="Times New Roman"/>
        <family val="1"/>
      </rPr>
      <t xml:space="preserve">, spur-winged plover, </t>
    </r>
    <r>
      <rPr>
        <i/>
        <sz val="10"/>
        <color theme="1"/>
        <rFont val="Times New Roman"/>
        <family val="1"/>
      </rPr>
      <t>Vanellus miles</t>
    </r>
    <r>
      <rPr>
        <sz val="10"/>
        <color theme="1"/>
        <rFont val="Times New Roman"/>
        <family val="1"/>
      </rPr>
      <t xml:space="preserve">, New Zealand pigeon, </t>
    </r>
    <r>
      <rPr>
        <i/>
        <sz val="10"/>
        <color theme="1"/>
        <rFont val="Times New Roman"/>
        <family val="1"/>
      </rPr>
      <t>Hemiphaga novaeseelandiae</t>
    </r>
    <r>
      <rPr>
        <sz val="10"/>
        <color theme="1"/>
        <rFont val="Times New Roman"/>
        <family val="1"/>
      </rPr>
      <t xml:space="preserve">, sulphur-crested cockatoo, </t>
    </r>
    <r>
      <rPr>
        <i/>
        <sz val="10"/>
        <color theme="1"/>
        <rFont val="Times New Roman"/>
        <family val="1"/>
      </rPr>
      <t>Cacatua galerita</t>
    </r>
    <r>
      <rPr>
        <sz val="10"/>
        <color theme="1"/>
        <rFont val="Times New Roman"/>
        <family val="1"/>
      </rPr>
      <t xml:space="preserve">, eastern rosella, </t>
    </r>
    <r>
      <rPr>
        <i/>
        <sz val="10"/>
        <color theme="1"/>
        <rFont val="Times New Roman"/>
        <family val="1"/>
      </rPr>
      <t>Platycercus eximius</t>
    </r>
    <r>
      <rPr>
        <sz val="10"/>
        <color theme="1"/>
        <rFont val="Times New Roman"/>
        <family val="1"/>
      </rPr>
      <t xml:space="preserve">, shining cuckoo, </t>
    </r>
    <r>
      <rPr>
        <i/>
        <sz val="10"/>
        <color theme="1"/>
        <rFont val="Times New Roman"/>
        <family val="1"/>
      </rPr>
      <t>Chrysococcyx lucidus</t>
    </r>
    <r>
      <rPr>
        <sz val="10"/>
        <color theme="1"/>
        <rFont val="Times New Roman"/>
        <family val="1"/>
      </rPr>
      <t xml:space="preserve">, rifleman, </t>
    </r>
    <r>
      <rPr>
        <i/>
        <sz val="10"/>
        <color theme="1"/>
        <rFont val="Times New Roman"/>
        <family val="1"/>
      </rPr>
      <t>Acanthisitta</t>
    </r>
    <r>
      <rPr>
        <sz val="10"/>
        <color theme="1"/>
        <rFont val="Times New Roman"/>
        <family val="1"/>
      </rPr>
      <t xml:space="preserve"> </t>
    </r>
    <r>
      <rPr>
        <i/>
        <sz val="10"/>
        <color theme="1"/>
        <rFont val="Times New Roman"/>
        <family val="1"/>
      </rPr>
      <t>chloris</t>
    </r>
    <r>
      <rPr>
        <sz val="10"/>
        <color theme="1"/>
        <rFont val="Times New Roman"/>
        <family val="1"/>
      </rPr>
      <t xml:space="preserve">, grey warbler, </t>
    </r>
    <r>
      <rPr>
        <i/>
        <sz val="10"/>
        <color theme="1"/>
        <rFont val="Times New Roman"/>
        <family val="1"/>
      </rPr>
      <t>Gerygone igata</t>
    </r>
    <r>
      <rPr>
        <sz val="10"/>
        <color theme="1"/>
        <rFont val="Times New Roman"/>
        <family val="1"/>
      </rPr>
      <t xml:space="preserve">, bellbird, </t>
    </r>
    <r>
      <rPr>
        <i/>
        <sz val="10"/>
        <color theme="1"/>
        <rFont val="Times New Roman"/>
        <family val="1"/>
      </rPr>
      <t>Anthornis melanur</t>
    </r>
    <r>
      <rPr>
        <sz val="10"/>
        <color theme="1"/>
        <rFont val="Times New Roman"/>
        <family val="1"/>
      </rPr>
      <t xml:space="preserve">, Tui, </t>
    </r>
    <r>
      <rPr>
        <i/>
        <sz val="10"/>
        <color theme="1"/>
        <rFont val="Times New Roman"/>
        <family val="1"/>
      </rPr>
      <t>Prosthemadera novaeseelandiae</t>
    </r>
    <r>
      <rPr>
        <sz val="10"/>
        <color theme="1"/>
        <rFont val="Times New Roman"/>
        <family val="1"/>
      </rPr>
      <t xml:space="preserve">, whitehead, </t>
    </r>
    <r>
      <rPr>
        <i/>
        <sz val="10"/>
        <color theme="1"/>
        <rFont val="Times New Roman"/>
        <family val="1"/>
      </rPr>
      <t>Mohoua albicilla</t>
    </r>
    <r>
      <rPr>
        <sz val="10"/>
        <color theme="1"/>
        <rFont val="Times New Roman"/>
        <family val="1"/>
      </rPr>
      <t xml:space="preserve">, Australian magpie, </t>
    </r>
    <r>
      <rPr>
        <i/>
        <sz val="10"/>
        <color theme="1"/>
        <rFont val="Times New Roman"/>
        <family val="1"/>
      </rPr>
      <t>Gymnorhina tibicen</t>
    </r>
    <r>
      <rPr>
        <sz val="10"/>
        <color theme="1"/>
        <rFont val="Times New Roman"/>
        <family val="1"/>
      </rPr>
      <t xml:space="preserve">, New Zealand fantail, </t>
    </r>
    <r>
      <rPr>
        <i/>
        <sz val="10"/>
        <color theme="1"/>
        <rFont val="Times New Roman"/>
        <family val="1"/>
      </rPr>
      <t>Rhipidura fuliginosa</t>
    </r>
    <r>
      <rPr>
        <sz val="10"/>
        <color theme="1"/>
        <rFont val="Times New Roman"/>
        <family val="1"/>
      </rPr>
      <t xml:space="preserve">, North Island robin, </t>
    </r>
    <r>
      <rPr>
        <i/>
        <sz val="10"/>
        <color theme="1"/>
        <rFont val="Times New Roman"/>
        <family val="1"/>
      </rPr>
      <t>Petroica longipes</t>
    </r>
    <r>
      <rPr>
        <sz val="10"/>
        <color theme="1"/>
        <rFont val="Times New Roman"/>
        <family val="1"/>
      </rPr>
      <t xml:space="preserve">, North Island tomtit, </t>
    </r>
    <r>
      <rPr>
        <i/>
        <sz val="10"/>
        <color theme="1"/>
        <rFont val="Times New Roman"/>
        <family val="1"/>
      </rPr>
      <t>Petroica macrocephala toitoi</t>
    </r>
    <r>
      <rPr>
        <sz val="10"/>
        <color theme="1"/>
        <rFont val="Times New Roman"/>
        <family val="1"/>
      </rPr>
      <t xml:space="preserve">, skylark, </t>
    </r>
    <r>
      <rPr>
        <i/>
        <sz val="10"/>
        <color theme="1"/>
        <rFont val="Times New Roman"/>
        <family val="1"/>
      </rPr>
      <t>Alauda arvensis</t>
    </r>
    <r>
      <rPr>
        <sz val="10"/>
        <color theme="1"/>
        <rFont val="Times New Roman"/>
        <family val="1"/>
      </rPr>
      <t xml:space="preserve">, silvereye, </t>
    </r>
    <r>
      <rPr>
        <i/>
        <sz val="10"/>
        <color theme="1"/>
        <rFont val="Times New Roman"/>
        <family val="1"/>
      </rPr>
      <t>Zosterops</t>
    </r>
    <r>
      <rPr>
        <sz val="10"/>
        <color theme="1"/>
        <rFont val="Times New Roman"/>
        <family val="1"/>
      </rPr>
      <t xml:space="preserve"> </t>
    </r>
    <r>
      <rPr>
        <i/>
        <sz val="10"/>
        <color theme="1"/>
        <rFont val="Times New Roman"/>
        <family val="1"/>
      </rPr>
      <t>lateralis</t>
    </r>
    <r>
      <rPr>
        <sz val="10"/>
        <color theme="1"/>
        <rFont val="Times New Roman"/>
        <family val="1"/>
      </rPr>
      <t xml:space="preserve">, welcome swallow, </t>
    </r>
    <r>
      <rPr>
        <i/>
        <sz val="10"/>
        <color theme="1"/>
        <rFont val="Times New Roman"/>
        <family val="1"/>
      </rPr>
      <t>Hirundo neoxena</t>
    </r>
    <r>
      <rPr>
        <sz val="10"/>
        <color theme="1"/>
        <rFont val="Times New Roman"/>
        <family val="1"/>
      </rPr>
      <t xml:space="preserve">, Eurasian blackbird, </t>
    </r>
    <r>
      <rPr>
        <i/>
        <sz val="10"/>
        <color theme="1"/>
        <rFont val="Times New Roman"/>
        <family val="1"/>
      </rPr>
      <t>Turdus merula</t>
    </r>
    <r>
      <rPr>
        <sz val="10"/>
        <color theme="1"/>
        <rFont val="Times New Roman"/>
        <family val="1"/>
      </rPr>
      <t xml:space="preserve">, song thrush, </t>
    </r>
    <r>
      <rPr>
        <i/>
        <sz val="10"/>
        <color theme="1"/>
        <rFont val="Times New Roman"/>
        <family val="1"/>
      </rPr>
      <t>Turdus philomelos</t>
    </r>
    <r>
      <rPr>
        <sz val="10"/>
        <color theme="1"/>
        <rFont val="Times New Roman"/>
        <family val="1"/>
      </rPr>
      <t xml:space="preserve">, common starling, </t>
    </r>
    <r>
      <rPr>
        <i/>
        <sz val="10"/>
        <color theme="1"/>
        <rFont val="Times New Roman"/>
        <family val="1"/>
      </rPr>
      <t>Sturnus</t>
    </r>
    <r>
      <rPr>
        <sz val="10"/>
        <color theme="1"/>
        <rFont val="Times New Roman"/>
        <family val="1"/>
      </rPr>
      <t xml:space="preserve"> </t>
    </r>
    <r>
      <rPr>
        <i/>
        <sz val="10"/>
        <color theme="1"/>
        <rFont val="Times New Roman"/>
        <family val="1"/>
      </rPr>
      <t>vulgaris</t>
    </r>
    <r>
      <rPr>
        <sz val="10"/>
        <color theme="1"/>
        <rFont val="Times New Roman"/>
        <family val="1"/>
      </rPr>
      <t xml:space="preserve">, New Zealand pipit, </t>
    </r>
    <r>
      <rPr>
        <i/>
        <sz val="10"/>
        <color theme="1"/>
        <rFont val="Times New Roman"/>
        <family val="1"/>
      </rPr>
      <t>Anthus</t>
    </r>
    <r>
      <rPr>
        <sz val="10"/>
        <color theme="1"/>
        <rFont val="Times New Roman"/>
        <family val="1"/>
      </rPr>
      <t xml:space="preserve"> </t>
    </r>
    <r>
      <rPr>
        <i/>
        <sz val="10"/>
        <color theme="1"/>
        <rFont val="Times New Roman"/>
        <family val="1"/>
      </rPr>
      <t>novaeseelandiae</t>
    </r>
    <r>
      <rPr>
        <sz val="10"/>
        <color theme="1"/>
        <rFont val="Times New Roman"/>
        <family val="1"/>
      </rPr>
      <t xml:space="preserve">, dunnock, </t>
    </r>
    <r>
      <rPr>
        <i/>
        <sz val="10"/>
        <color theme="1"/>
        <rFont val="Times New Roman"/>
        <family val="1"/>
      </rPr>
      <t>Prunella</t>
    </r>
    <r>
      <rPr>
        <sz val="10"/>
        <color theme="1"/>
        <rFont val="Times New Roman"/>
        <family val="1"/>
      </rPr>
      <t xml:space="preserve"> </t>
    </r>
    <r>
      <rPr>
        <i/>
        <sz val="10"/>
        <color theme="1"/>
        <rFont val="Times New Roman"/>
        <family val="1"/>
      </rPr>
      <t>modularis</t>
    </r>
    <r>
      <rPr>
        <sz val="10"/>
        <color theme="1"/>
        <rFont val="Times New Roman"/>
        <family val="1"/>
      </rPr>
      <t xml:space="preserve">, chaffinch, </t>
    </r>
    <r>
      <rPr>
        <i/>
        <sz val="10"/>
        <color theme="1"/>
        <rFont val="Times New Roman"/>
        <family val="1"/>
      </rPr>
      <t>Fringilla coelebs</t>
    </r>
    <r>
      <rPr>
        <sz val="10"/>
        <color theme="1"/>
        <rFont val="Times New Roman"/>
        <family val="1"/>
      </rPr>
      <t xml:space="preserve">, European goldfinch, </t>
    </r>
    <r>
      <rPr>
        <i/>
        <sz val="10"/>
        <color theme="1"/>
        <rFont val="Times New Roman"/>
        <family val="1"/>
      </rPr>
      <t>Carduelis carduelis</t>
    </r>
    <r>
      <rPr>
        <sz val="10"/>
        <color theme="1"/>
        <rFont val="Times New Roman"/>
        <family val="1"/>
      </rPr>
      <t xml:space="preserve">, European greenfinch, </t>
    </r>
    <r>
      <rPr>
        <i/>
        <sz val="10"/>
        <color theme="1"/>
        <rFont val="Times New Roman"/>
        <family val="1"/>
      </rPr>
      <t>Carduelis chloris</t>
    </r>
    <r>
      <rPr>
        <sz val="10"/>
        <color theme="1"/>
        <rFont val="Times New Roman"/>
        <family val="1"/>
      </rPr>
      <t xml:space="preserve">, common redpoll, </t>
    </r>
    <r>
      <rPr>
        <i/>
        <sz val="10"/>
        <color theme="1"/>
        <rFont val="Times New Roman"/>
        <family val="1"/>
      </rPr>
      <t>Carduelis flammea</t>
    </r>
    <r>
      <rPr>
        <sz val="10"/>
        <color theme="1"/>
        <rFont val="Times New Roman"/>
        <family val="1"/>
      </rPr>
      <t xml:space="preserve">, yellowhammer, </t>
    </r>
    <r>
      <rPr>
        <i/>
        <sz val="10"/>
        <color theme="1"/>
        <rFont val="Times New Roman"/>
        <family val="1"/>
      </rPr>
      <t>Emberiza citrinella</t>
    </r>
  </si>
  <si>
    <t>Opportunities and risks in the use of drones for studying animal behaviour</t>
  </si>
  <si>
    <t>Schad, L. and J. Fischer</t>
  </si>
  <si>
    <t>Aerial drone observations identified a multilevel society in feral horses</t>
  </si>
  <si>
    <t>Maeda, T. S. Ochi, M. Ringhofer, S. Sosa, C. Sueur, S. Hirata, and S. Yamamoto</t>
  </si>
  <si>
    <t>Maeda, T. S. Ochi, M. Ringhofer, S. Sosa, C. Sueur, S. Hirata, and S. Yamamoto. 2021. Aerial drone observations identified a multilevel society in feral horses. Scientific Reports https://doi.org/10.1038/s41598-020-79790-1.</t>
  </si>
  <si>
    <r>
      <t xml:space="preserve">feral horse, </t>
    </r>
    <r>
      <rPr>
        <i/>
        <sz val="10"/>
        <color theme="1"/>
        <rFont val="Times New Roman"/>
        <family val="1"/>
      </rPr>
      <t>Equus caballus</t>
    </r>
  </si>
  <si>
    <r>
      <t xml:space="preserve">grey nurse shark, </t>
    </r>
    <r>
      <rPr>
        <i/>
        <sz val="10"/>
        <color theme="1"/>
        <rFont val="Times New Roman"/>
        <family val="1"/>
      </rPr>
      <t>Carcharias taurus</t>
    </r>
    <r>
      <rPr>
        <sz val="10"/>
        <color theme="1"/>
        <rFont val="Times New Roman"/>
        <family val="1"/>
      </rPr>
      <t xml:space="preserve">, spotted wobbegong, </t>
    </r>
    <r>
      <rPr>
        <i/>
        <sz val="10"/>
        <color theme="1"/>
        <rFont val="Times New Roman"/>
        <family val="1"/>
      </rPr>
      <t>Orectolobus maculatus</t>
    </r>
    <r>
      <rPr>
        <sz val="10"/>
        <color theme="1"/>
        <rFont val="Times New Roman"/>
        <family val="1"/>
      </rPr>
      <t xml:space="preserve">, white shark, </t>
    </r>
    <r>
      <rPr>
        <i/>
        <sz val="10"/>
        <color theme="1"/>
        <rFont val="Times New Roman"/>
        <family val="1"/>
      </rPr>
      <t>Carcharodon carcharias</t>
    </r>
    <r>
      <rPr>
        <sz val="10"/>
        <color theme="1"/>
        <rFont val="Times New Roman"/>
        <family val="1"/>
      </rPr>
      <t xml:space="preserve">, scalloped hammerhead, </t>
    </r>
    <r>
      <rPr>
        <i/>
        <sz val="10"/>
        <color theme="1"/>
        <rFont val="Times New Roman"/>
        <family val="1"/>
      </rPr>
      <t>Sphyrna lewini</t>
    </r>
    <r>
      <rPr>
        <sz val="10"/>
        <color theme="1"/>
        <rFont val="Times New Roman"/>
        <family val="1"/>
      </rPr>
      <t xml:space="preserve">, smooth stingray, </t>
    </r>
    <r>
      <rPr>
        <i/>
        <sz val="10"/>
        <color theme="1"/>
        <rFont val="Times New Roman"/>
        <family val="1"/>
      </rPr>
      <t>Bathytoshia brevicaudata</t>
    </r>
    <r>
      <rPr>
        <sz val="10"/>
        <color theme="1"/>
        <rFont val="Times New Roman"/>
        <family val="1"/>
      </rPr>
      <t xml:space="preserve">, Australian cownose ray, </t>
    </r>
    <r>
      <rPr>
        <i/>
        <sz val="10"/>
        <color theme="1"/>
        <rFont val="Times New Roman"/>
        <family val="1"/>
      </rPr>
      <t>Rhinoptera neglecta</t>
    </r>
    <r>
      <rPr>
        <sz val="10"/>
        <color theme="1"/>
        <rFont val="Times New Roman"/>
        <family val="1"/>
      </rPr>
      <t xml:space="preserve">, southern eagle ray, </t>
    </r>
    <r>
      <rPr>
        <i/>
        <sz val="10"/>
        <color theme="1"/>
        <rFont val="Times New Roman"/>
        <family val="1"/>
      </rPr>
      <t>Myliobatis australis</t>
    </r>
    <r>
      <rPr>
        <sz val="10"/>
        <color theme="1"/>
        <rFont val="Times New Roman"/>
        <family val="1"/>
      </rPr>
      <t xml:space="preserve">, bottlenose dolphin, </t>
    </r>
    <r>
      <rPr>
        <i/>
        <sz val="10"/>
        <color theme="1"/>
        <rFont val="Times New Roman"/>
        <family val="1"/>
      </rPr>
      <t>Tursiops aduncus/truncates</t>
    </r>
    <r>
      <rPr>
        <sz val="10"/>
        <color theme="1"/>
        <rFont val="Times New Roman"/>
        <family val="1"/>
      </rPr>
      <t xml:space="preserve">, common dolphin, </t>
    </r>
    <r>
      <rPr>
        <i/>
        <sz val="10"/>
        <color theme="1"/>
        <rFont val="Times New Roman"/>
        <family val="1"/>
      </rPr>
      <t>Delphinus delphis</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dwarf minke whale, </t>
    </r>
    <r>
      <rPr>
        <i/>
        <sz val="10"/>
        <color theme="1"/>
        <rFont val="Times New Roman"/>
        <family val="1"/>
      </rPr>
      <t>Balaenoptera acutorostrata</t>
    </r>
    <r>
      <rPr>
        <sz val="10"/>
        <color theme="1"/>
        <rFont val="Times New Roman"/>
        <family val="1"/>
      </rPr>
      <t xml:space="preserve">, southern right whale, </t>
    </r>
    <r>
      <rPr>
        <i/>
        <sz val="10"/>
        <color theme="1"/>
        <rFont val="Times New Roman"/>
        <family val="1"/>
      </rPr>
      <t>Eubalaena australis</t>
    </r>
    <r>
      <rPr>
        <sz val="10"/>
        <color theme="1"/>
        <rFont val="Times New Roman"/>
        <family val="1"/>
      </rPr>
      <t xml:space="preserve">, New Zealand fur seal, </t>
    </r>
    <r>
      <rPr>
        <i/>
        <sz val="10"/>
        <color theme="1"/>
        <rFont val="Times New Roman"/>
        <family val="1"/>
      </rPr>
      <t>Arctocephalus forsteri</t>
    </r>
    <r>
      <rPr>
        <sz val="10"/>
        <color theme="1"/>
        <rFont val="Times New Roman"/>
        <family val="1"/>
      </rPr>
      <t xml:space="preserve">, sunfish, </t>
    </r>
    <r>
      <rPr>
        <i/>
        <sz val="10"/>
        <color theme="1"/>
        <rFont val="Times New Roman"/>
        <family val="1"/>
      </rPr>
      <t>Mola alexandrini</t>
    </r>
    <r>
      <rPr>
        <sz val="10"/>
        <color theme="1"/>
        <rFont val="Times New Roman"/>
        <family val="1"/>
      </rPr>
      <t xml:space="preserve">, Green turtle </t>
    </r>
    <r>
      <rPr>
        <i/>
        <sz val="10"/>
        <color theme="1"/>
        <rFont val="Times New Roman"/>
        <family val="1"/>
      </rPr>
      <t>Chelonia mydas</t>
    </r>
  </si>
  <si>
    <t>BVLOS Unmanned Aircraft Operations in Forest Environments</t>
  </si>
  <si>
    <t>Hartley, R.J.a.L., I.L. Henderson, and C.L. Jackson</t>
  </si>
  <si>
    <t>Hartley, R.J.L., I.L. Henderson, and C.L. Jackson. 2022. BVLOS Unmanned Aircraft Operations in Forest Environments. Drones https://doi.org/10.3390/drones6070167.</t>
  </si>
  <si>
    <t>forest inventory, forest monitoring</t>
  </si>
  <si>
    <t>Patterns of inter- and intraspecific nest dispersion in colonies of gulls and grebes based on drone imagery</t>
  </si>
  <si>
    <t>McKellar, A.E.</t>
  </si>
  <si>
    <t>McKellar, A.E. 2022. Patterns of inter- and intraspecific nest dispersion in colonies of gulls and grebes based on drone imagery. Journal of Field Ornithology https://doi.org/10.5751/JFO-00099-930204.</t>
  </si>
  <si>
    <r>
      <t xml:space="preserve">western grebe, </t>
    </r>
    <r>
      <rPr>
        <i/>
        <sz val="10"/>
        <color theme="1"/>
        <rFont val="Times New Roman"/>
        <family val="1"/>
      </rPr>
      <t>Aechmophorus occidentalis</t>
    </r>
    <r>
      <rPr>
        <sz val="10"/>
        <color theme="1"/>
        <rFont val="Times New Roman"/>
        <family val="1"/>
      </rPr>
      <t xml:space="preserve">, eared grebe, </t>
    </r>
    <r>
      <rPr>
        <i/>
        <sz val="10"/>
        <color theme="1"/>
        <rFont val="Times New Roman"/>
        <family val="1"/>
      </rPr>
      <t>Podiceps</t>
    </r>
    <r>
      <rPr>
        <sz val="10"/>
        <color theme="1"/>
        <rFont val="Times New Roman"/>
        <family val="1"/>
      </rPr>
      <t xml:space="preserve"> </t>
    </r>
    <r>
      <rPr>
        <i/>
        <sz val="10"/>
        <color theme="1"/>
        <rFont val="Times New Roman"/>
        <family val="1"/>
      </rPr>
      <t>nigricollis</t>
    </r>
    <r>
      <rPr>
        <sz val="10"/>
        <color theme="1"/>
        <rFont val="Times New Roman"/>
        <family val="1"/>
      </rPr>
      <t xml:space="preserve">, Franklin's gull, </t>
    </r>
    <r>
      <rPr>
        <i/>
        <sz val="10"/>
        <color theme="1"/>
        <rFont val="Times New Roman"/>
        <family val="1"/>
      </rPr>
      <t>Leucophaeus</t>
    </r>
    <r>
      <rPr>
        <sz val="10"/>
        <color theme="1"/>
        <rFont val="Times New Roman"/>
        <family val="1"/>
      </rPr>
      <t xml:space="preserve"> </t>
    </r>
    <r>
      <rPr>
        <i/>
        <sz val="10"/>
        <color theme="1"/>
        <rFont val="Times New Roman"/>
        <family val="1"/>
      </rPr>
      <t>pipixcan</t>
    </r>
  </si>
  <si>
    <t>Podicipedidae, Laridae</t>
  </si>
  <si>
    <t>36-MP Sony α7R RGB camera, FLIR Vue Pro R</t>
  </si>
  <si>
    <t>Saunders, D., T. Pople, and S. McLeod</t>
  </si>
  <si>
    <t>Studying wildlife from the air</t>
  </si>
  <si>
    <t>Wildlife Research in Australia</t>
  </si>
  <si>
    <t>A method for estimating songbird abundance with drones</t>
  </si>
  <si>
    <t>Wilson, A.M., D.B. Glass, M.A. Immordino, P.S. Ozoh, L.B. Sherman, and M.D. Somers</t>
  </si>
  <si>
    <t xml:space="preserve">Wilson, A.M., D.B. Glass, M.A. Immordino, P.S. Ozoh, L.B. Sherman, and M.D. Somers. 2022. A method for estimating songbird abundance with drones. Drone Systems and Applications https://cdnsciencepub.com/doi/pdf/10.1139/dsa-2022-0015. </t>
  </si>
  <si>
    <t>Zoom H1 Handy recorder</t>
  </si>
  <si>
    <r>
      <t xml:space="preserve">willow flycatcher, </t>
    </r>
    <r>
      <rPr>
        <i/>
        <sz val="10"/>
        <color theme="1"/>
        <rFont val="Times New Roman"/>
        <family val="1"/>
      </rPr>
      <t>Empidonax traillii</t>
    </r>
    <r>
      <rPr>
        <sz val="10"/>
        <color theme="1"/>
        <rFont val="Times New Roman"/>
        <family val="1"/>
      </rPr>
      <t xml:space="preserve">, house wren, </t>
    </r>
    <r>
      <rPr>
        <i/>
        <sz val="10"/>
        <color theme="1"/>
        <rFont val="Times New Roman"/>
        <family val="1"/>
      </rPr>
      <t>Troglodytes aedon</t>
    </r>
    <r>
      <rPr>
        <sz val="10"/>
        <color theme="1"/>
        <rFont val="Times New Roman"/>
        <family val="1"/>
      </rPr>
      <t xml:space="preserve">, American robin, </t>
    </r>
    <r>
      <rPr>
        <i/>
        <sz val="10"/>
        <color theme="1"/>
        <rFont val="Times New Roman"/>
        <family val="1"/>
      </rPr>
      <t>Turdus migratorius</t>
    </r>
    <r>
      <rPr>
        <sz val="10"/>
        <color theme="1"/>
        <rFont val="Times New Roman"/>
        <family val="1"/>
      </rPr>
      <t xml:space="preserve">, field sparrow,  </t>
    </r>
    <r>
      <rPr>
        <i/>
        <sz val="10"/>
        <color theme="1"/>
        <rFont val="Times New Roman"/>
        <family val="1"/>
      </rPr>
      <t>Spizella pusilla</t>
    </r>
    <r>
      <rPr>
        <sz val="10"/>
        <color theme="1"/>
        <rFont val="Times New Roman"/>
        <family val="1"/>
      </rPr>
      <t xml:space="preserve">, song sparrow, </t>
    </r>
    <r>
      <rPr>
        <i/>
        <sz val="10"/>
        <color theme="1"/>
        <rFont val="Times New Roman"/>
        <family val="1"/>
      </rPr>
      <t>Melospiza</t>
    </r>
    <r>
      <rPr>
        <sz val="10"/>
        <color theme="1"/>
        <rFont val="Times New Roman"/>
        <family val="1"/>
      </rPr>
      <t xml:space="preserve"> </t>
    </r>
    <r>
      <rPr>
        <i/>
        <sz val="10"/>
        <color theme="1"/>
        <rFont val="Times New Roman"/>
        <family val="1"/>
      </rPr>
      <t>melodia</t>
    </r>
    <r>
      <rPr>
        <sz val="10"/>
        <color theme="1"/>
        <rFont val="Times New Roman"/>
        <family val="1"/>
      </rPr>
      <t xml:space="preserve">, eastern towhee, </t>
    </r>
    <r>
      <rPr>
        <i/>
        <sz val="10"/>
        <color theme="1"/>
        <rFont val="Times New Roman"/>
        <family val="1"/>
      </rPr>
      <t>Pipilo</t>
    </r>
    <r>
      <rPr>
        <sz val="10"/>
        <color theme="1"/>
        <rFont val="Times New Roman"/>
        <family val="1"/>
      </rPr>
      <t xml:space="preserve"> </t>
    </r>
    <r>
      <rPr>
        <i/>
        <sz val="10"/>
        <color theme="1"/>
        <rFont val="Times New Roman"/>
        <family val="1"/>
      </rPr>
      <t>erythrophthalmus</t>
    </r>
    <r>
      <rPr>
        <sz val="10"/>
        <color theme="1"/>
        <rFont val="Times New Roman"/>
        <family val="1"/>
      </rPr>
      <t xml:space="preserve">, yellow warbler, </t>
    </r>
    <r>
      <rPr>
        <i/>
        <sz val="10"/>
        <color theme="1"/>
        <rFont val="Times New Roman"/>
        <family val="1"/>
      </rPr>
      <t>Setophaga petechia</t>
    </r>
    <r>
      <rPr>
        <sz val="10"/>
        <color theme="1"/>
        <rFont val="Times New Roman"/>
        <family val="1"/>
      </rPr>
      <t xml:space="preserve">, common yellowthroat, </t>
    </r>
    <r>
      <rPr>
        <i/>
        <sz val="10"/>
        <color theme="1"/>
        <rFont val="Times New Roman"/>
        <family val="1"/>
      </rPr>
      <t>Geothlypis trichas</t>
    </r>
    <r>
      <rPr>
        <sz val="10"/>
        <color theme="1"/>
        <rFont val="Times New Roman"/>
        <family val="1"/>
      </rPr>
      <t xml:space="preserve">, northern cardinal, </t>
    </r>
    <r>
      <rPr>
        <i/>
        <sz val="10"/>
        <color theme="1"/>
        <rFont val="Times New Roman"/>
        <family val="1"/>
      </rPr>
      <t>Cardinalis cardinalis</t>
    </r>
    <r>
      <rPr>
        <sz val="10"/>
        <color theme="1"/>
        <rFont val="Times New Roman"/>
        <family val="1"/>
      </rPr>
      <t xml:space="preserve">, indigo bunting, </t>
    </r>
    <r>
      <rPr>
        <i/>
        <sz val="10"/>
        <color theme="1"/>
        <rFont val="Times New Roman"/>
        <family val="1"/>
      </rPr>
      <t>Passerina cyanea</t>
    </r>
  </si>
  <si>
    <t>Using drones and citizen science counts to track colonial waterbird breeding, an indicator for ecosystem health on the Chobe River, Botswana</t>
  </si>
  <si>
    <t>Francis, R.J., R.T. Kingsford, and K.J. Brandis</t>
  </si>
  <si>
    <t xml:space="preserve">Francis, R.J., R.T. Kingsford, and K.J. Brandis. 2022. Using drones and citizen science counts to track colonial waterbird breeding, an indicator for ecosystem health on the Chobe River, Botswana. Global Ecology and Conservation https://doi.org/10.1016/j.gecco.2022.e02231. </t>
  </si>
  <si>
    <r>
      <t xml:space="preserve">African darter, </t>
    </r>
    <r>
      <rPr>
        <i/>
        <sz val="10"/>
        <color theme="1"/>
        <rFont val="Times New Roman"/>
        <family val="1"/>
      </rPr>
      <t>Anhinga rufa</t>
    </r>
    <r>
      <rPr>
        <sz val="10"/>
        <color theme="1"/>
        <rFont val="Times New Roman"/>
        <family val="1"/>
      </rPr>
      <t xml:space="preserve">, African
openbill, </t>
    </r>
    <r>
      <rPr>
        <i/>
        <sz val="10"/>
        <color theme="1"/>
        <rFont val="Times New Roman"/>
        <family val="1"/>
      </rPr>
      <t>Anastomus lamelligerus</t>
    </r>
    <r>
      <rPr>
        <sz val="10"/>
        <color theme="1"/>
        <rFont val="Times New Roman"/>
        <family val="1"/>
      </rPr>
      <t xml:space="preserve">, African spoonbill, </t>
    </r>
    <r>
      <rPr>
        <i/>
        <sz val="10"/>
        <color theme="1"/>
        <rFont val="Times New Roman"/>
        <family val="1"/>
      </rPr>
      <t>Platalea alba</t>
    </r>
    <r>
      <rPr>
        <sz val="10"/>
        <color theme="1"/>
        <rFont val="Times New Roman"/>
        <family val="1"/>
      </rPr>
      <t xml:space="preserve">, reed cormorant, </t>
    </r>
    <r>
      <rPr>
        <i/>
        <sz val="10"/>
        <color theme="1"/>
        <rFont val="Times New Roman"/>
        <family val="1"/>
      </rPr>
      <t>Microcarbo africanus</t>
    </r>
    <r>
      <rPr>
        <sz val="10"/>
        <color theme="1"/>
        <rFont val="Times New Roman"/>
        <family val="1"/>
      </rPr>
      <t xml:space="preserve">, white-breasted cormorants, </t>
    </r>
    <r>
      <rPr>
        <i/>
        <sz val="10"/>
        <color theme="1"/>
        <rFont val="Times New Roman"/>
        <family val="1"/>
      </rPr>
      <t>Phalocrocorax lucidus</t>
    </r>
    <r>
      <rPr>
        <sz val="10"/>
        <color theme="1"/>
        <rFont val="Times New Roman"/>
        <family val="1"/>
      </rPr>
      <t xml:space="preserve">, yellow-billed stork, </t>
    </r>
    <r>
      <rPr>
        <i/>
        <sz val="10"/>
        <color theme="1"/>
        <rFont val="Times New Roman"/>
        <family val="1"/>
      </rPr>
      <t>Mycteria ibis</t>
    </r>
  </si>
  <si>
    <t>Anhingidae, Ciconiidae, Threskiornithidae, Phalacrocoracidae</t>
  </si>
  <si>
    <t>Update to Scientific Applications of Unmanned Vehicles in Svalbard (UAV Svalbard Update)</t>
  </si>
  <si>
    <t>Hann, R., P. Betlem, K. Deja, F. Hartvich, M. Jonassen, A. Lampert, M. Laska, I. Sobota, R. Storvold, and P. Zagórski</t>
  </si>
  <si>
    <t>SESS Report 2021: The State of Environmental Science in Svalbard – an annual report</t>
  </si>
  <si>
    <r>
      <t xml:space="preserve">Saunders, D., T. Pople, and S. McLeod. 2022. Studying wildlife from the air. Pages 96-107 </t>
    </r>
    <r>
      <rPr>
        <i/>
        <sz val="10"/>
        <color theme="1"/>
        <rFont val="Times New Roman"/>
        <family val="1"/>
      </rPr>
      <t>in</t>
    </r>
    <r>
      <rPr>
        <sz val="10"/>
        <color theme="1"/>
        <rFont val="Times New Roman"/>
        <family val="1"/>
      </rPr>
      <t xml:space="preserve"> B.P. Smith, H.P. Waudby, C. Alberthsen, and J.O. Hampton, eds. Wildlife Research in Australia: Practical and Applied Methods. CSIRO Publishing, Clayton, Victoria, Australia.</t>
    </r>
  </si>
  <si>
    <r>
      <t xml:space="preserve">Rapid Assessment of Productivity of Purple Herons </t>
    </r>
    <r>
      <rPr>
        <i/>
        <sz val="10"/>
        <color theme="1"/>
        <rFont val="Times New Roman"/>
        <family val="1"/>
      </rPr>
      <t>Ardea purpurea</t>
    </r>
    <r>
      <rPr>
        <sz val="10"/>
        <color theme="1"/>
        <rFont val="Times New Roman"/>
        <family val="1"/>
      </rPr>
      <t xml:space="preserve"> by Drone Conducted Monitoring</t>
    </r>
  </si>
  <si>
    <t>Ardeola</t>
  </si>
  <si>
    <r>
      <t xml:space="preserve">Valle, R.G. and F. Scarton. 2022. Rapid Assessment of Productivity of Purple Herons </t>
    </r>
    <r>
      <rPr>
        <i/>
        <sz val="10"/>
        <color theme="1"/>
        <rFont val="Times New Roman"/>
        <family val="1"/>
      </rPr>
      <t>Ardea purpurea</t>
    </r>
    <r>
      <rPr>
        <sz val="10"/>
        <color theme="1"/>
        <rFont val="Times New Roman"/>
        <family val="1"/>
      </rPr>
      <t xml:space="preserve"> by Drone Conducted Monitoring. Ardeola 69:231-248.</t>
    </r>
  </si>
  <si>
    <t>DJI mavic Pro</t>
  </si>
  <si>
    <t>Existing and emerging uses of drones in restoration ecology</t>
  </si>
  <si>
    <t>Robinson, J.M., P.A. Harrison, S. Mavoa, and M.F. Breed</t>
  </si>
  <si>
    <t>Robinson, J.M., P.A. Harrison, S. Mavoa, and M.F. Breed. 2022. Existing and emerging uses of drones in restoration ecology. Methods in Ecology and Evolution https://doi.org/10.1111/2041-210X.13912.</t>
  </si>
  <si>
    <t>Evaluation of unmanned aerial vehicles for surveys of lek‐mating grouse</t>
  </si>
  <si>
    <t>Augustine, J.K. and D. Burchfield</t>
  </si>
  <si>
    <t>Augustine, J.K. and D. Burchfield. 2022. Evaluation of unmanned aerial vehicles for surveys of lek‐mating grouse. Wildlife Society Bulletin https://doi.org/10.1002/wsb.1333.</t>
  </si>
  <si>
    <r>
      <t xml:space="preserve">greater prairie‐chicken, </t>
    </r>
    <r>
      <rPr>
        <i/>
        <sz val="10"/>
        <color theme="1"/>
        <rFont val="Times New Roman"/>
        <family val="1"/>
      </rPr>
      <t>Tympanuchus</t>
    </r>
    <r>
      <rPr>
        <sz val="10"/>
        <color theme="1"/>
        <rFont val="Times New Roman"/>
        <family val="1"/>
      </rPr>
      <t xml:space="preserve"> </t>
    </r>
    <r>
      <rPr>
        <i/>
        <sz val="10"/>
        <color theme="1"/>
        <rFont val="Times New Roman"/>
        <family val="1"/>
      </rPr>
      <t>cupido</t>
    </r>
    <r>
      <rPr>
        <sz val="10"/>
        <color theme="1"/>
        <rFont val="Times New Roman"/>
        <family val="1"/>
      </rPr>
      <t xml:space="preserve">, lesser prairie‐chicken, </t>
    </r>
    <r>
      <rPr>
        <i/>
        <sz val="10"/>
        <color theme="1"/>
        <rFont val="Times New Roman"/>
        <family val="1"/>
      </rPr>
      <t>Tympanuchus pallidicinctus</t>
    </r>
  </si>
  <si>
    <t xml:space="preserve">Canon EOS Rebel
SL1, FLIR Vue Pro R thermal IR camera, </t>
  </si>
  <si>
    <t>DJI Matrice 600 Pro, DJI Mavic
Platinum, DJI Inspire 2</t>
  </si>
  <si>
    <t>Mulero-Pázmány, M., J.R. Martínez-de Dios, A.G. Popa-Lisseanu, R.J. Gray, F. Alarcón, C.A. Sánchez-Bedoya, A. Viguria, C. Ibáñez, J.J. Negro, A. Ollero, and P.J. Marrón</t>
  </si>
  <si>
    <t>Development of a Fixed-Wing Drone System for Aerial Insect Sampling</t>
  </si>
  <si>
    <t>Mulero-Pázmány, M., J.R. Martínez-de Dios, A.G. Popa-Lisseanu, R.J. Gray, F. Alarcón, C.A. Sánchez-Bedoya, A. Viguria, C. Ibáñez, J.J. Negro, A. Ollero, and P.J. Marrón. 2022. Development of a Fixed-Wing Drone System for Aerial Insect Sampling. Drones https://doi.org/10.3390/drones6080189.</t>
  </si>
  <si>
    <t>Counting African Mammal Herds in Aerial Imagery Using Deep Learning: Are Anchor-Based Algorithms the Most Suitable?</t>
  </si>
  <si>
    <t>Delplanque, A., S. Foucher, P. Lejeune, and J Théau</t>
  </si>
  <si>
    <r>
      <t>Delplanque, A., S. Foucher, P. Lejeune, and J Théau. 2022. Counting African Mammal Herds in Aerial Imagery Using Deep Learning: Are Anchor-Based Algorithms the Most Suitable? Abstract and presentation from 10</t>
    </r>
    <r>
      <rPr>
        <vertAlign val="superscript"/>
        <sz val="10"/>
        <color theme="1"/>
        <rFont val="Times New Roman"/>
        <family val="1"/>
      </rPr>
      <t>th</t>
    </r>
    <r>
      <rPr>
        <sz val="10"/>
        <color theme="1"/>
        <rFont val="Times New Roman"/>
        <family val="1"/>
      </rPr>
      <t xml:space="preserve"> International Conference on Agro-Geoinformatics and 43</t>
    </r>
    <r>
      <rPr>
        <vertAlign val="superscript"/>
        <sz val="10"/>
        <color theme="1"/>
        <rFont val="Times New Roman"/>
        <family val="1"/>
      </rPr>
      <t>rd</t>
    </r>
    <r>
      <rPr>
        <sz val="10"/>
        <color theme="1"/>
        <rFont val="Times New Roman"/>
        <family val="1"/>
      </rPr>
      <t xml:space="preserve"> Canadian Symposium on Remote Sensing, July 11-14, 2022, Quebec City, Quebec, Canada.</t>
    </r>
  </si>
  <si>
    <r>
      <t xml:space="preserve">buffalo, </t>
    </r>
    <r>
      <rPr>
        <i/>
        <sz val="10"/>
        <color theme="1"/>
        <rFont val="Times New Roman"/>
        <family val="1"/>
      </rPr>
      <t>Syncerus caffer</t>
    </r>
    <r>
      <rPr>
        <sz val="10"/>
        <color theme="1"/>
        <rFont val="Times New Roman"/>
        <family val="1"/>
      </rPr>
      <t xml:space="preserve">, elephant, </t>
    </r>
    <r>
      <rPr>
        <i/>
        <sz val="10"/>
        <color theme="1"/>
        <rFont val="Times New Roman"/>
        <family val="1"/>
      </rPr>
      <t>Loxodonta africana</t>
    </r>
    <r>
      <rPr>
        <sz val="10"/>
        <color theme="1"/>
        <rFont val="Times New Roman"/>
        <family val="1"/>
      </rPr>
      <t>, kob,</t>
    </r>
    <r>
      <rPr>
        <i/>
        <sz val="10"/>
        <color theme="1"/>
        <rFont val="Times New Roman"/>
        <family val="1"/>
      </rPr>
      <t xml:space="preserve"> Kobus kob</t>
    </r>
    <r>
      <rPr>
        <sz val="10"/>
        <color theme="1"/>
        <rFont val="Times New Roman"/>
        <family val="1"/>
      </rPr>
      <t xml:space="preserve">, topi, </t>
    </r>
    <r>
      <rPr>
        <i/>
        <sz val="10"/>
        <color theme="1"/>
        <rFont val="Times New Roman"/>
        <family val="1"/>
      </rPr>
      <t>Damaliscus lunatus jimela</t>
    </r>
    <r>
      <rPr>
        <sz val="10"/>
        <color theme="1"/>
        <rFont val="Times New Roman"/>
        <family val="1"/>
      </rPr>
      <t xml:space="preserve">, warthog, </t>
    </r>
    <r>
      <rPr>
        <i/>
        <sz val="10"/>
        <color theme="1"/>
        <rFont val="Times New Roman"/>
        <family val="1"/>
      </rPr>
      <t>Phacochoerus africanus</t>
    </r>
    <r>
      <rPr>
        <sz val="10"/>
        <color theme="1"/>
        <rFont val="Times New Roman"/>
        <family val="1"/>
      </rPr>
      <t xml:space="preserve">, waterbuck, </t>
    </r>
    <r>
      <rPr>
        <i/>
        <sz val="10"/>
        <color theme="1"/>
        <rFont val="Times New Roman"/>
        <family val="1"/>
      </rPr>
      <t>Kobus</t>
    </r>
    <r>
      <rPr>
        <sz val="10"/>
        <color theme="1"/>
        <rFont val="Times New Roman"/>
        <family val="1"/>
      </rPr>
      <t xml:space="preserve"> </t>
    </r>
    <r>
      <rPr>
        <i/>
        <sz val="10"/>
        <color theme="1"/>
        <rFont val="Times New Roman"/>
        <family val="1"/>
      </rPr>
      <t>ellipsiprymnus</t>
    </r>
  </si>
  <si>
    <r>
      <t>10</t>
    </r>
    <r>
      <rPr>
        <vertAlign val="superscript"/>
        <sz val="10"/>
        <color theme="1"/>
        <rFont val="Times New Roman"/>
        <family val="1"/>
      </rPr>
      <t>th</t>
    </r>
    <r>
      <rPr>
        <sz val="10"/>
        <color theme="1"/>
        <rFont val="Times New Roman"/>
        <family val="1"/>
      </rPr>
      <t xml:space="preserve"> International Conference on Agro-Geoinformatics and 43</t>
    </r>
    <r>
      <rPr>
        <vertAlign val="superscript"/>
        <sz val="10"/>
        <color theme="1"/>
        <rFont val="Times New Roman"/>
        <family val="1"/>
      </rPr>
      <t>rd</t>
    </r>
    <r>
      <rPr>
        <sz val="10"/>
        <color theme="1"/>
        <rFont val="Times New Roman"/>
        <family val="1"/>
      </rPr>
      <t xml:space="preserve"> Canadian Symposium on Remote Sensing</t>
    </r>
  </si>
  <si>
    <t>Drones and marine mammals in Svalbard</t>
  </si>
  <si>
    <t>Gonzalez, A.P.</t>
  </si>
  <si>
    <t>Phocidae, Odobenidae, Ursidae, Monodontidae</t>
  </si>
  <si>
    <r>
      <t xml:space="preserve">harbour seal, </t>
    </r>
    <r>
      <rPr>
        <i/>
        <sz val="10"/>
        <color theme="1"/>
        <rFont val="Times New Roman"/>
        <family val="1"/>
      </rPr>
      <t>Phoca vitulina vitulina</t>
    </r>
    <r>
      <rPr>
        <sz val="10"/>
        <color theme="1"/>
        <rFont val="Times New Roman"/>
        <family val="1"/>
      </rPr>
      <t xml:space="preserve">, Atlantic walrus, Odobenus rosmarus rosmarus, polar bear, </t>
    </r>
    <r>
      <rPr>
        <i/>
        <sz val="10"/>
        <color theme="1"/>
        <rFont val="Times New Roman"/>
        <family val="1"/>
      </rPr>
      <t>Ursus maritimus</t>
    </r>
    <r>
      <rPr>
        <sz val="10"/>
        <color theme="1"/>
        <rFont val="Times New Roman"/>
        <family val="1"/>
      </rPr>
      <t xml:space="preserve">, beluga whale, </t>
    </r>
    <r>
      <rPr>
        <i/>
        <sz val="10"/>
        <color theme="1"/>
        <rFont val="Times New Roman"/>
        <family val="1"/>
      </rPr>
      <t>Delphinapterus leucas</t>
    </r>
  </si>
  <si>
    <t>DJI Inspire 2, DJI Phantom 4, DJI Mavic Air, DJI Mavic Platinum</t>
  </si>
  <si>
    <t>Warm beach, warmer turtles: Using drone-mounted thermal infrared sensors to monitor sea turtle nesting activity</t>
  </si>
  <si>
    <t>Selles-Rios, E. Flatt, J. Ortiz-Garcia, J. Garcia-Colome, O. Latour, and A. Whitworth</t>
  </si>
  <si>
    <t>Frontiers in Conservation Science</t>
  </si>
  <si>
    <t>Selles-Rios, E. Flatt, J. Ortiz-Garcia, J. Garcia-Colome, O. Latour, and A. Whitworth. 2022. Warm beach, warmer turtles: Using drone-mounted thermal infrared sensors to monitor sea turtle nesting activity. Frontiers in Conservation Science https://doi.org/10.3389/fcosc.2022.954791.</t>
  </si>
  <si>
    <r>
      <t xml:space="preserve">olive ridley, </t>
    </r>
    <r>
      <rPr>
        <i/>
        <sz val="10"/>
        <color theme="1"/>
        <rFont val="Times New Roman"/>
        <family val="1"/>
      </rPr>
      <t>Lepidochelys olivacea</t>
    </r>
    <r>
      <rPr>
        <sz val="10"/>
        <color theme="1"/>
        <rFont val="Times New Roman"/>
        <family val="1"/>
      </rPr>
      <t xml:space="preserve">, green turtle, </t>
    </r>
    <r>
      <rPr>
        <i/>
        <sz val="10"/>
        <color theme="1"/>
        <rFont val="Times New Roman"/>
        <family val="1"/>
      </rPr>
      <t>Chelonia mydas</t>
    </r>
  </si>
  <si>
    <t>Autel Robotics EVO II Dual 8K</t>
  </si>
  <si>
    <t>FLIR Boson 640 thermal IR</t>
  </si>
  <si>
    <t>Scientific Applications of Unmanned Vehicles in Svalbard (UAV Svalbard)</t>
  </si>
  <si>
    <t>Hann, R., B. Altstädter, P. Betlem, K. Deja, K. Dragańska-Deja, M. Ewertowski, F. Hartvich, M. Jonassen, A. Lampert, M. Laska, I. Sobota, R. Storvold, A. Tomczyk, K. Wojtysiak, and P. Zagórski</t>
  </si>
  <si>
    <t>SESS Report 2020: The State of Environmental Science in Svalbard - an annual report</t>
  </si>
  <si>
    <t>Use of Unmanned Aerial Vehicles for Applied Animal Ethology</t>
  </si>
  <si>
    <t>Church, J.S.</t>
  </si>
  <si>
    <t>12th International Conference on Methods and Techniques in Behavioral Research, and 6th Seminar on Behavioral Methods</t>
  </si>
  <si>
    <r>
      <t xml:space="preserve">Church, J.S. 2022. Use of Unmanned Aerial Vehicles for Applied Animal Ethology. Pages 234-237 </t>
    </r>
    <r>
      <rPr>
        <i/>
        <sz val="10"/>
        <color theme="1"/>
        <rFont val="Times New Roman"/>
        <family val="1"/>
      </rPr>
      <t>in</t>
    </r>
    <r>
      <rPr>
        <sz val="10"/>
        <color theme="1"/>
        <rFont val="Times New Roman"/>
        <family val="1"/>
      </rPr>
      <t xml:space="preserve"> A. Spink, J. Barski, A.-M. Brouwer, G. Riedel, and A. Sil, eds. Volume 2 of the Proceedings of the Joint 12th International Conference on Methods and Techniques in Behavioral Research and 6th Seminar on Behavioral Methods held online, May 18-20, 2022. https://doi.org/10.6084/m9.figshare.20066849.</t>
    </r>
  </si>
  <si>
    <t>review, data management, data processing</t>
  </si>
  <si>
    <t>13th International Conference on Methods and Techniques in Behavioral Research, and 6th Seminar on Behavioral Methods</t>
  </si>
  <si>
    <t>Choosing the Right Drone for Animal Research</t>
  </si>
  <si>
    <t>Serin, S. and J.S. Church</t>
  </si>
  <si>
    <t xml:space="preserve">review, sensors, platforms </t>
  </si>
  <si>
    <r>
      <t xml:space="preserve">Serin, S. and J.S. Church. 2022. Choosing the Right Drone for Animal Research. Pages 238-239 </t>
    </r>
    <r>
      <rPr>
        <i/>
        <sz val="10"/>
        <color theme="1"/>
        <rFont val="Times New Roman"/>
        <family val="1"/>
      </rPr>
      <t>in</t>
    </r>
    <r>
      <rPr>
        <sz val="10"/>
        <color theme="1"/>
        <rFont val="Times New Roman"/>
        <family val="1"/>
      </rPr>
      <t xml:space="preserve"> A. Spink, J. Barski, A.-M. Brouwer, G. Riedel, and A. Sil, eds. Volume 2 of the Proceedings of the Joint 12th International Conference on Methods and Techniques in Behavioral Research and 6th Seminar on Behavioral Methods held online, May 18-20, 2022. https://doi.org/10.6084/m9.figshare.20066849.</t>
    </r>
  </si>
  <si>
    <t>High-spatial resolution UAV multispectral data complementing satellite imagery to characterize a chinstrap penguin colony ecosystem on deception island (Antarctica)</t>
  </si>
  <si>
    <t>Román, A., G. Navarro, I. Caballero and A. Tovar-Sánchez</t>
  </si>
  <si>
    <t>Román, A., G. Navarro, I. Caballero and A. Tovar-Sánchez. 2022. High-spatial resolution UAV multispectral data complementing satellite imagery to characterize a chinstrap penguin colony ecosystem on deception island (Antarctica). GIScience &amp; Remote Sensing https://doi.org/10.1080/15481603.2022.2101702.</t>
  </si>
  <si>
    <t>Condor</t>
  </si>
  <si>
    <t>Micasense RedEdge-MX multispectral dual sensor</t>
  </si>
  <si>
    <t>Protecting endangered megafauna through AI analysis of drone images in a low-connectivity setting: a case study from Namibia</t>
  </si>
  <si>
    <t>Hua, A., K. Martin, Y. Shen, N. Chen, C. Mou, M. Sterk, B. Reinhard, F.F. Reinhard, S. Lee, S. Alibhai, and Z.C. Jewell</t>
  </si>
  <si>
    <t>Hua, A., K. Martin, Y. Shen, N. Chen, C. Mou, M. Sterk, B. Reinhard, F.F. Reinhard, S. Lee, S. Alibhai, and Z.C. Jewell. 2022. Protecting endangered megafauna through AI analysis of drone images in a low-connectivity setting: a case study from Namibia. PeerJ https://doi.org/10.7717/peerj.13779.</t>
  </si>
  <si>
    <r>
      <t xml:space="preserve">black rhino, </t>
    </r>
    <r>
      <rPr>
        <i/>
        <sz val="10"/>
        <color theme="1"/>
        <rFont val="Times New Roman"/>
        <family val="1"/>
      </rPr>
      <t>Diceros bicornis</t>
    </r>
    <r>
      <rPr>
        <sz val="10"/>
        <color theme="1"/>
        <rFont val="Times New Roman"/>
        <family val="1"/>
      </rPr>
      <t xml:space="preserve">, giraffe, </t>
    </r>
    <r>
      <rPr>
        <i/>
        <sz val="10"/>
        <color theme="1"/>
        <rFont val="Times New Roman"/>
        <family val="1"/>
      </rPr>
      <t>Giraffa giraffa</t>
    </r>
    <r>
      <rPr>
        <sz val="10"/>
        <color theme="1"/>
        <rFont val="Times New Roman"/>
        <family val="1"/>
      </rPr>
      <t xml:space="preserve">, springbok, </t>
    </r>
    <r>
      <rPr>
        <i/>
        <sz val="10"/>
        <color theme="1"/>
        <rFont val="Times New Roman"/>
        <family val="1"/>
      </rPr>
      <t>Antidorcas</t>
    </r>
    <r>
      <rPr>
        <sz val="10"/>
        <color theme="1"/>
        <rFont val="Times New Roman"/>
        <family val="1"/>
      </rPr>
      <t xml:space="preserve">
</t>
    </r>
    <r>
      <rPr>
        <i/>
        <sz val="10"/>
        <color theme="1"/>
        <rFont val="Times New Roman"/>
        <family val="1"/>
      </rPr>
      <t>marsupialis</t>
    </r>
    <r>
      <rPr>
        <sz val="10"/>
        <color theme="1"/>
        <rFont val="Times New Roman"/>
        <family val="1"/>
      </rPr>
      <t xml:space="preserve">, ostrich, </t>
    </r>
    <r>
      <rPr>
        <i/>
        <sz val="10"/>
        <color theme="1"/>
        <rFont val="Times New Roman"/>
        <family val="1"/>
      </rPr>
      <t>Struthio camelus australis</t>
    </r>
  </si>
  <si>
    <t>SenseFly eBeeX, Skydio 2</t>
  </si>
  <si>
    <t>Fixed-wing, quadcopter</t>
  </si>
  <si>
    <t>24-MP Aeria X camera, 12-MP Sony IMX577 camera</t>
  </si>
  <si>
    <t>Rhinocerotidae, Giraffidae, Bovidae, Struthionidae</t>
  </si>
  <si>
    <t>Ground-based counting methods underestimate true numbers of a threatened colonial mammal: an evaluation using drone-based thermal surveys as a reference</t>
  </si>
  <si>
    <t>DJI Inspire 1 ver. 2.0</t>
  </si>
  <si>
    <t>Zenmuse XT FLIR</t>
  </si>
  <si>
    <t>Investigating manta ray collective movements via drone surveys</t>
  </si>
  <si>
    <t>Perryman, R.J.Y., C. Brown, A.J.W. Ward, and M.I.A. Kent</t>
  </si>
  <si>
    <r>
      <t xml:space="preserve">Reef manta ray, </t>
    </r>
    <r>
      <rPr>
        <i/>
        <sz val="10"/>
        <color theme="1"/>
        <rFont val="Times New Roman"/>
        <family val="1"/>
      </rPr>
      <t>Mobula alfredi</t>
    </r>
  </si>
  <si>
    <r>
      <t xml:space="preserve">grey-headed flying-fox, </t>
    </r>
    <r>
      <rPr>
        <i/>
        <sz val="10"/>
        <color theme="1"/>
        <rFont val="Times New Roman"/>
        <family val="1"/>
      </rPr>
      <t>Pteropus poliocephalus</t>
    </r>
  </si>
  <si>
    <t>Perryman, R.J.Y., C. Brown, A.J.W. Ward, and M.I.A. Kent. 2022. Investigating manta ray collective movements via drone surveys. bioRxiv preprint https://doi.org/10.1101/2022.07.29.501955.</t>
  </si>
  <si>
    <t>DJI Phantom III Advanced, DJI Mavic Pro</t>
  </si>
  <si>
    <t>2-MP and 4-MP video</t>
  </si>
  <si>
    <t>Spy in the sky: a method to identify pregnant small cetaceans</t>
  </si>
  <si>
    <t>Cheney, B.J., J. Dale, P.M. Thompson, and N.J. Quick</t>
  </si>
  <si>
    <t>Cheney, B.J., J. Dale, P.M. Thompson, and N.J. Quick. 2022. Spy in the sky: a method to identify pregnant small cetaceans. Remote Sensing in Ecology and Conservation https://doi.org/10.1002/rse2.258.</t>
  </si>
  <si>
    <t>LemHex-44</t>
  </si>
  <si>
    <t>24-MP Sony E camera</t>
  </si>
  <si>
    <t>Comparing detection rates and efficiency of multiple survey techniques for rails</t>
  </si>
  <si>
    <t>Olsen, T.W. and C. Butler</t>
  </si>
  <si>
    <t>2022 Joint Ornithological Conference - American Ornithological Society and BirdsCaribbean</t>
  </si>
  <si>
    <t>Thermal imaging</t>
  </si>
  <si>
    <r>
      <t xml:space="preserve">black rail, </t>
    </r>
    <r>
      <rPr>
        <i/>
        <sz val="10"/>
        <color theme="1"/>
        <rFont val="Times New Roman"/>
        <family val="1"/>
      </rPr>
      <t>Laterallus jamaicensis jamaicensis</t>
    </r>
    <r>
      <rPr>
        <sz val="10"/>
        <color theme="1"/>
        <rFont val="Times New Roman"/>
        <family val="1"/>
      </rPr>
      <t xml:space="preserve">,  yellow rail, </t>
    </r>
    <r>
      <rPr>
        <i/>
        <sz val="10"/>
        <color theme="1"/>
        <rFont val="Times New Roman"/>
        <family val="1"/>
      </rPr>
      <t>Coturnicops</t>
    </r>
    <r>
      <rPr>
        <sz val="10"/>
        <color theme="1"/>
        <rFont val="Times New Roman"/>
        <family val="1"/>
      </rPr>
      <t xml:space="preserve"> </t>
    </r>
    <r>
      <rPr>
        <i/>
        <sz val="10"/>
        <color theme="1"/>
        <rFont val="Times New Roman"/>
        <family val="1"/>
      </rPr>
      <t>noveboracensis</t>
    </r>
    <r>
      <rPr>
        <sz val="10"/>
        <color theme="1"/>
        <rFont val="Times New Roman"/>
        <family val="1"/>
      </rPr>
      <t xml:space="preserve">, sora, </t>
    </r>
    <r>
      <rPr>
        <i/>
        <sz val="10"/>
        <color theme="1"/>
        <rFont val="Times New Roman"/>
        <family val="1"/>
      </rPr>
      <t>Porzana carolina</t>
    </r>
    <r>
      <rPr>
        <sz val="10"/>
        <color theme="1"/>
        <rFont val="Times New Roman"/>
        <family val="1"/>
      </rPr>
      <t xml:space="preserve">, Virginia rail, </t>
    </r>
    <r>
      <rPr>
        <i/>
        <sz val="10"/>
        <color theme="1"/>
        <rFont val="Times New Roman"/>
        <family val="1"/>
      </rPr>
      <t>Rallus limicola</t>
    </r>
    <r>
      <rPr>
        <sz val="10"/>
        <color theme="1"/>
        <rFont val="Times New Roman"/>
        <family val="1"/>
      </rPr>
      <t xml:space="preserve">, clapper rail, </t>
    </r>
    <r>
      <rPr>
        <i/>
        <sz val="10"/>
        <color theme="1"/>
        <rFont val="Times New Roman"/>
        <family val="1"/>
      </rPr>
      <t>Rallus crepitans</t>
    </r>
    <r>
      <rPr>
        <sz val="10"/>
        <color theme="1"/>
        <rFont val="Times New Roman"/>
        <family val="1"/>
      </rPr>
      <t xml:space="preserve">, king rail, </t>
    </r>
    <r>
      <rPr>
        <i/>
        <sz val="10"/>
        <color theme="1"/>
        <rFont val="Times New Roman"/>
        <family val="1"/>
      </rPr>
      <t>Rallus elegans</t>
    </r>
  </si>
  <si>
    <t>Elizondo, E.C., H.E. Glasko, and W.G. Shriver</t>
  </si>
  <si>
    <r>
      <t>Clapper Rail (</t>
    </r>
    <r>
      <rPr>
        <i/>
        <sz val="10"/>
        <color theme="1"/>
        <rFont val="Times New Roman"/>
        <family val="1"/>
      </rPr>
      <t>Rallus crepitans</t>
    </r>
    <r>
      <rPr>
        <sz val="10"/>
        <color theme="1"/>
        <rFont val="Times New Roman"/>
        <family val="1"/>
      </rPr>
      <t>) nest and chick survival in Delaware, USA</t>
    </r>
  </si>
  <si>
    <r>
      <t xml:space="preserve">clapper rail, </t>
    </r>
    <r>
      <rPr>
        <i/>
        <sz val="10"/>
        <color theme="1"/>
        <rFont val="Times New Roman"/>
        <family val="1"/>
      </rPr>
      <t>Rallus crepitans</t>
    </r>
  </si>
  <si>
    <r>
      <t>Elizondo, E.C., H.E. Glasko, and W.G. Shriver. 2022. Clapper Rail (</t>
    </r>
    <r>
      <rPr>
        <i/>
        <sz val="10"/>
        <color theme="1"/>
        <rFont val="Times New Roman"/>
        <family val="1"/>
      </rPr>
      <t>Rallus crepitans</t>
    </r>
    <r>
      <rPr>
        <sz val="10"/>
        <color theme="1"/>
        <rFont val="Times New Roman"/>
        <family val="1"/>
      </rPr>
      <t xml:space="preserve">) nest and chick survival in Delaware, USA. Oral Presentation Abstract. Joint Ornithological Conference - American Ornithological Society and BirdsCaribbean, June 27-July 2, 2022, San Juan, Puerto Rico. </t>
    </r>
  </si>
  <si>
    <t>Controllable factors affecting accuracy of human identification of birds in images obtained during UAS surveys</t>
  </si>
  <si>
    <t>Jones, L.R., J.A. Elmore, S.K. Boopalan, E. Schultz, B. Blackwell, K.O. Evans, M.B. Pfeiffer, S. Samiappan, and R.B. Iglay</t>
  </si>
  <si>
    <t xml:space="preserve">Jones, L.R., J.A. Elmore, S.K. Boopalan, E. Schultz, B. Blackwell, K.O. Evans, M.B. Pfeiffer, S. Samiappan, and R.B. Iglay. 2022. Controllable factors affecting accuracy of human identification of birds in images obtained during UAS surveys. Oral Presentation Abstract. Joint Ornithological Conference - American Ornithological Society and BirdsCaribbean, June 27-July 2, 2022, San Juan, Puerto Rico. </t>
  </si>
  <si>
    <t>Olsen, T.W. and C. Butler. 2022. Comparing detection rates and efficiency of multiple survey techniques for rails. Poster Abstract. Joint Ornithological Conference - American Ornithological Society and BirdsCaribbean, June 27-July 2, 2022, San Juan, Puerto Rico.</t>
  </si>
  <si>
    <t>Testing Drones as a Tool for Surveying Lizards</t>
  </si>
  <si>
    <t>Monks, J.M., H.P. Wills, and C.D. Knox</t>
  </si>
  <si>
    <t>Diplodactylidae, Scincidae</t>
  </si>
  <si>
    <t>DJI FPV</t>
  </si>
  <si>
    <r>
      <t xml:space="preserve">jewelled gecko, </t>
    </r>
    <r>
      <rPr>
        <i/>
        <sz val="10"/>
        <color theme="1"/>
        <rFont val="Times New Roman"/>
        <family val="1"/>
      </rPr>
      <t>Naultinus gemmeus</t>
    </r>
    <r>
      <rPr>
        <sz val="10"/>
        <color theme="1"/>
        <rFont val="Times New Roman"/>
        <family val="1"/>
      </rPr>
      <t xml:space="preserve">, grand skink, </t>
    </r>
    <r>
      <rPr>
        <i/>
        <sz val="10"/>
        <color theme="1"/>
        <rFont val="Times New Roman"/>
        <family val="1"/>
      </rPr>
      <t>Oligosoma grande</t>
    </r>
    <r>
      <rPr>
        <sz val="10"/>
        <color theme="1"/>
        <rFont val="Times New Roman"/>
        <family val="1"/>
      </rPr>
      <t xml:space="preserve">, mahogany skink, </t>
    </r>
    <r>
      <rPr>
        <i/>
        <sz val="10"/>
        <color theme="1"/>
        <rFont val="Times New Roman"/>
        <family val="1"/>
      </rPr>
      <t>Oligosoma</t>
    </r>
    <r>
      <rPr>
        <sz val="10"/>
        <color theme="1"/>
        <rFont val="Times New Roman"/>
        <family val="1"/>
      </rPr>
      <t xml:space="preserve"> aff. </t>
    </r>
    <r>
      <rPr>
        <i/>
        <sz val="10"/>
        <color theme="1"/>
        <rFont val="Times New Roman"/>
        <family val="1"/>
      </rPr>
      <t>inconspicuum</t>
    </r>
    <r>
      <rPr>
        <sz val="10"/>
        <color theme="1"/>
        <rFont val="Times New Roman"/>
        <family val="1"/>
      </rPr>
      <t xml:space="preserve"> “mahogany"</t>
    </r>
  </si>
  <si>
    <t>Morphometrics of mammal-eating killer whales from drone photogrammetry, with comparison to sympatric fish-eating killer whales in the eastern North Pacific</t>
  </si>
  <si>
    <t>Kotik, C., J.W. Durban, H. Fearnbach, and L.G. Barrett-Lennard</t>
  </si>
  <si>
    <t>Kotik, C., J.W. Durban, H. Fearnbach, and L.G. Barrett-Lennard. 2022. Morphometrics of mammal-eating killer whales from drone photogrammetry, with comparison to sympatric fish-eating killer whales in the eastern North Pacific. Marine Mammal Science https://doi.org/10.1111/mms.12965.</t>
  </si>
  <si>
    <t>APH-22, APO-42</t>
  </si>
  <si>
    <t>hexacopter, octocopter</t>
  </si>
  <si>
    <t>Semi-automated detection of ungulates using UAV imagery and reflective spectrometry</t>
  </si>
  <si>
    <t>De Kock, M.E., V. Pohůnek, and P. Hejcmanova</t>
  </si>
  <si>
    <t>Journal of Environmental Management</t>
  </si>
  <si>
    <t>De Kock, M.E., V. Pohůnek, and P. Hejcmanova. 2022. Semi-automated detection of ungulates using UAV imagery and reflective spectrometry. Journal of Environmental Management https://doi.org/10.1016/j.jenvman.2022.115807.</t>
  </si>
  <si>
    <t>Ebee Plus</t>
  </si>
  <si>
    <t>An automated work-flow for pinniped surveys: A new tool for monitoring population dynamics</t>
  </si>
  <si>
    <t>Infantes, E., D. Carroll, W.T.A.F. Silva, T. Härkönen, S.V. Edwards, and K.C. Harding</t>
  </si>
  <si>
    <t>Infantes, E., D. Carroll, W.T.A.F. Silva, T. Härkönen, S.V. Edwards, and K.C. Harding. 2022. An automated work-flow for pinniped surveys: A new tool for monitoring population dynamics. Frontiers in Ecology and Evolution https://doi.org/10.3389/fevo.2022.905309.</t>
  </si>
  <si>
    <r>
      <t xml:space="preserve">harbor seal, </t>
    </r>
    <r>
      <rPr>
        <i/>
        <sz val="10"/>
        <color theme="1"/>
        <rFont val="Times New Roman"/>
        <family val="1"/>
      </rPr>
      <t>Phoca vitulina</t>
    </r>
  </si>
  <si>
    <t>DJI Zenmuse Z30 camera</t>
  </si>
  <si>
    <t>Using remote sensing data and weighted object-based image analysis to determine animal distribution</t>
  </si>
  <si>
    <t>de Kock, M.E.</t>
  </si>
  <si>
    <t>de Kock, M.E. 2015. Using remote sensing data and weighted object-based image analysis to determine animal distribution. Thesis. UNIGIS MSc programme at Interfaculty Department of Geoinformatics – Z_GIS, University of Salzburg, Austria.</t>
  </si>
  <si>
    <t>Dulava, S. 2016. Fine-scale change detection using unmanned aircraft systems (UAS) to inform reproductive biology in nesting waterbirds. Thesis. Humboldt State University, CA.</t>
  </si>
  <si>
    <t>Hawkeye</t>
  </si>
  <si>
    <t>From drone data to decisions: Turning images into ecological answers</t>
  </si>
  <si>
    <t>de Kock, M.E. and D. Gallacher</t>
  </si>
  <si>
    <t>Proceedings of the Innovation Arabia 9 Congress 2016</t>
  </si>
  <si>
    <t>platforms, sensors, flight planning, data analysis</t>
  </si>
  <si>
    <r>
      <t xml:space="preserve">de Kock, M.E. and D. Gallacher. 2016. From drone data to decisions: Turning images into ecological answers. Pages 5-19 </t>
    </r>
    <r>
      <rPr>
        <i/>
        <sz val="10"/>
        <color theme="1"/>
        <rFont val="Times New Roman"/>
        <family val="1"/>
      </rPr>
      <t>in</t>
    </r>
    <r>
      <rPr>
        <sz val="10"/>
        <color theme="1"/>
        <rFont val="Times New Roman"/>
        <family val="1"/>
      </rPr>
      <t xml:space="preserve"> Proceedings of the Innovation Arabia 9 Congress, March 7-9, 2016, Dubai, UAE.</t>
    </r>
  </si>
  <si>
    <t>review, reptiles</t>
  </si>
  <si>
    <r>
      <t xml:space="preserve">Leptien's spiny-tailed lizard, </t>
    </r>
    <r>
      <rPr>
        <i/>
        <sz val="10"/>
        <color theme="1"/>
        <rFont val="Times New Roman"/>
        <family val="1"/>
      </rPr>
      <t>Uromastyx aegyptia leptieni</t>
    </r>
  </si>
  <si>
    <t>Birds, review</t>
  </si>
  <si>
    <r>
      <t>Aerial photogrammetry of whale sharks (</t>
    </r>
    <r>
      <rPr>
        <i/>
        <sz val="10"/>
        <color theme="1"/>
        <rFont val="Times New Roman"/>
        <family val="1"/>
      </rPr>
      <t>Rhincodon typus</t>
    </r>
    <r>
      <rPr>
        <sz val="10"/>
        <color theme="1"/>
        <rFont val="Times New Roman"/>
        <family val="1"/>
      </rPr>
      <t>) in the Bay of La Paz, using an unoccupied aerial vehicle</t>
    </r>
  </si>
  <si>
    <t>Whitehead, D.A., K.A. Ayres, J.H. Gayford, J.T. Ketchum, F. Galván‑Magana, and F. Christiansen</t>
  </si>
  <si>
    <t>Marine Biology</t>
  </si>
  <si>
    <r>
      <t>Whitehead, D.A., K.A. Ayres, J.H. Gayford, J.T. Ketchum, F. Galván‑Magana, and F. Christiansen. 2022. Aerial photogrammetry of whale sharks (</t>
    </r>
    <r>
      <rPr>
        <i/>
        <sz val="10"/>
        <color theme="1"/>
        <rFont val="Times New Roman"/>
        <family val="1"/>
      </rPr>
      <t>Rhincodon typus</t>
    </r>
    <r>
      <rPr>
        <sz val="10"/>
        <color theme="1"/>
        <rFont val="Times New Roman"/>
        <family val="1"/>
      </rPr>
      <t>) in the Bay of La Paz, using an unoccupied aerial vehicle. Marine Biology
https://doi.org/10.1007/s00227-022-04085-0.</t>
    </r>
  </si>
  <si>
    <r>
      <t xml:space="preserve">whale shark, </t>
    </r>
    <r>
      <rPr>
        <i/>
        <sz val="10"/>
        <color theme="1"/>
        <rFont val="Times New Roman"/>
        <family val="1"/>
      </rPr>
      <t>Rhincodon typus</t>
    </r>
  </si>
  <si>
    <t>Rhincodontidae</t>
  </si>
  <si>
    <t>Spatial positioning of individuals in a group of feral horses: a case study using drone technology</t>
  </si>
  <si>
    <t>Inoue, S., S. Yamamoto, M. Ringhofer, R.S. Mendonça, C. Pereiram ad S. Hirata</t>
  </si>
  <si>
    <t>Mammal Research</t>
  </si>
  <si>
    <t>Inoue, S., S. Yamamoto, M. Ringhofer, R.S. Mendonça, C. Pereiram ad S. Hirata. 2019. Spatial positioning of individuals in a group of feral horses: a case study using drone technology. Mammal Research https://doi.org/10.1007/s13364-018-0400-2.</t>
  </si>
  <si>
    <t>Reduction of Species Identification Errors in Surveys of Marine Wildlife Abundance Utilising Unoccupied Aerial Vehicles (UAVs)</t>
  </si>
  <si>
    <t>Bigal, E., O. Galili, I. van Rijn, M. Rosso, C. Cleguer, A. Hodgson, A. Scheinin, and D. Tchernov</t>
  </si>
  <si>
    <t>Bigal, E., O. Galili, I. van Rijn, M. Rosso, C. Cleguer, A. Hodgson, A. Scheinin, and D. Tchernov. 2022. Reduction of Species Identification Errors in Surveys of Marine Wildlife Abundance Utilising Unoccupied Aerial Vehicles (UAVs). Remote Sensing https://doi.org/10.3390/rs14164118.</t>
  </si>
  <si>
    <r>
      <t xml:space="preserve">striped dolphin, </t>
    </r>
    <r>
      <rPr>
        <i/>
        <sz val="10"/>
        <color theme="1"/>
        <rFont val="Times New Roman"/>
        <family val="1"/>
      </rPr>
      <t>Stenella coeruleoalba</t>
    </r>
    <r>
      <rPr>
        <sz val="10"/>
        <color theme="1"/>
        <rFont val="Times New Roman"/>
        <family val="1"/>
      </rPr>
      <t xml:space="preserve">, short-beaked common dolphin, </t>
    </r>
    <r>
      <rPr>
        <i/>
        <sz val="10"/>
        <color theme="1"/>
        <rFont val="Times New Roman"/>
        <family val="1"/>
      </rPr>
      <t>Delphinus</t>
    </r>
    <r>
      <rPr>
        <sz val="10"/>
        <color theme="1"/>
        <rFont val="Times New Roman"/>
        <family val="1"/>
      </rPr>
      <t xml:space="preserve"> </t>
    </r>
    <r>
      <rPr>
        <i/>
        <sz val="10"/>
        <color theme="1"/>
        <rFont val="Times New Roman"/>
        <family val="1"/>
      </rPr>
      <t>delphis</t>
    </r>
    <r>
      <rPr>
        <sz val="10"/>
        <color theme="1"/>
        <rFont val="Times New Roman"/>
        <family val="1"/>
      </rPr>
      <t xml:space="preserve">, bottlenose dolphin, </t>
    </r>
    <r>
      <rPr>
        <i/>
        <sz val="10"/>
        <color theme="1"/>
        <rFont val="Times New Roman"/>
        <family val="1"/>
      </rPr>
      <t>Tursiops truncatus</t>
    </r>
  </si>
  <si>
    <t>GoPro Hero3+ Black camera</t>
  </si>
  <si>
    <t>DJI Phantom 1, DJI Mavic Pro, DJI Phantom 3 Advanced, DJI Phantom 4 Advanced, DJI Phantom 4 Pro</t>
  </si>
  <si>
    <t>Conserved alarm calls but rapid auditory learning in monkey responses to novel flying objects</t>
  </si>
  <si>
    <t>Wegdell, F., K. Hammerschmidt, and J. Fischer</t>
  </si>
  <si>
    <t>Wegdell, F., K. Hammerschmidt, and J. Fischer. 2019. Conserved alarm calls but rapid auditory learning in monkey responses to novel flying objects. Nature Ecology &amp; Evolution https://doi.org/10.1038/s41559-019-0903-5.</t>
  </si>
  <si>
    <r>
      <t xml:space="preserve">green monkey, </t>
    </r>
    <r>
      <rPr>
        <i/>
        <sz val="10"/>
        <color theme="1"/>
        <rFont val="Times New Roman"/>
        <family val="1"/>
      </rPr>
      <t>Chlorocebus sabaeus</t>
    </r>
  </si>
  <si>
    <t>Yuneec Typhoon Q500 4K</t>
  </si>
  <si>
    <t>Multi-UAV Collaboration to Survey Tibetan Antelopes in Hoh Xil</t>
  </si>
  <si>
    <t>Huang, R., H. Zhou, T. Liu, and H. Sheng</t>
  </si>
  <si>
    <t>Huang, R., H. Zhou, T. Liu, and H. Sheng. 2022. Multi-UAV Collaboration to Survey Tibetan Antelopes in Hoh Xil. Drones https://doi.org/10.3390/drones6080196.</t>
  </si>
  <si>
    <r>
      <t xml:space="preserve">Tibetan antelope, </t>
    </r>
    <r>
      <rPr>
        <i/>
        <sz val="10"/>
        <color theme="1"/>
        <rFont val="Times New Roman"/>
        <family val="1"/>
      </rPr>
      <t>Pantholops hodgsonii</t>
    </r>
  </si>
  <si>
    <t>Cleguer, C., N. Kelly, J. Tyne, M. Wieser, D. Peel, and A. Hodgson</t>
  </si>
  <si>
    <t>Rapid biomass and size-frequency estimates of edible jellyfish populations using drones</t>
  </si>
  <si>
    <t>Raoult, V. and T.F. Gaston</t>
  </si>
  <si>
    <t>Raoult, V. and T.F. Gaston. 2018. Rapid biomass and size-frequency estimates of edible jellyfish populations using drones. Fisheries Research https://doi.org/10.1016/j.fishres.2018.06.010.</t>
  </si>
  <si>
    <r>
      <t xml:space="preserve">jelly blubber, </t>
    </r>
    <r>
      <rPr>
        <i/>
        <sz val="10"/>
        <color theme="1"/>
        <rFont val="Times New Roman"/>
        <family val="1"/>
      </rPr>
      <t>Catostylus mosaicus</t>
    </r>
  </si>
  <si>
    <t>Catostylidae</t>
  </si>
  <si>
    <t>Lonati, G.L., D.P. Zitterbart, C.A. Miller, P. Corkeron, C.T. Murphy, and M.J. Moore</t>
  </si>
  <si>
    <r>
      <t xml:space="preserve">Investigating the thermal physiology of Critically Endangered North Atlantic right whales </t>
    </r>
    <r>
      <rPr>
        <i/>
        <sz val="10"/>
        <color theme="1"/>
        <rFont val="Times New Roman"/>
        <family val="1"/>
      </rPr>
      <t>Eubalaena glacialis</t>
    </r>
    <r>
      <rPr>
        <sz val="10"/>
        <color theme="1"/>
        <rFont val="Times New Roman"/>
        <family val="1"/>
      </rPr>
      <t xml:space="preserve"> via aerial infrared thermography</t>
    </r>
  </si>
  <si>
    <r>
      <t xml:space="preserve">Lonati, G.L., D.P. Zitterbart, C.A. Miller, P. Corkeron, C.T. Murphy, and M.J. Moore. 2022. Investigating the thermal physiology of Critically Endangered North Atlantic right whales </t>
    </r>
    <r>
      <rPr>
        <i/>
        <sz val="10"/>
        <color theme="1"/>
        <rFont val="Times New Roman"/>
        <family val="1"/>
      </rPr>
      <t>Eubalaena glacialis</t>
    </r>
    <r>
      <rPr>
        <sz val="10"/>
        <color theme="1"/>
        <rFont val="Times New Roman"/>
        <family val="1"/>
      </rPr>
      <t xml:space="preserve"> via aerial infrared thermography. Endangered Species Research https://doi.org/10.3354/esr01193.</t>
    </r>
  </si>
  <si>
    <t>Zenmuse XT Advanced Radiometry FLIR</t>
  </si>
  <si>
    <t>Seeing the System from Above: The Use and Potential of Remote Sensing for Studying Ecosystem Dynamics</t>
  </si>
  <si>
    <t>Senf, C.</t>
  </si>
  <si>
    <t>Ecosystems</t>
  </si>
  <si>
    <t>Senf, C. 2022. Seeing the System from Above: The Use and Potential of Remote Sensing for Studying Ecosystem Dynamics. Ecosystems https://doi.org/10.1007/s10021-022-00777-2.</t>
  </si>
  <si>
    <t>Drone Applications in Wildlife Research—A Synoptic Review</t>
  </si>
  <si>
    <t>Mazumdar, S.</t>
  </si>
  <si>
    <t>Environmental Informatics: Challenges and Solutions</t>
  </si>
  <si>
    <t>Conservation technology: The next generation</t>
  </si>
  <si>
    <t>Berger-Tal, O. and J.J. Lahoz-Monfort</t>
  </si>
  <si>
    <t>Conservation Letters</t>
  </si>
  <si>
    <t xml:space="preserve">Berger-Tal, O. and J.J. Lahoz-Monfort. 2018. Conservation technology: The next generation. Conservation Letters https://doi.org/10.1111/conl.12458. </t>
  </si>
  <si>
    <t>A Bird’s-Eye View: Novel Use of Drone Images to Quantify Differences in Altitudinal Reflections in Bird-window Collision Studies</t>
  </si>
  <si>
    <t>Powers, K.E., D.M. Clore, and G.M. Davidson</t>
  </si>
  <si>
    <t>American Midland Naturalist</t>
  </si>
  <si>
    <t>anthropogenic impacts, human-wildlife conflict</t>
  </si>
  <si>
    <t>Light-weight unmanned aerial vehicle surveys detect dugongs and other globally threatened marine species from the Andaman and Nicobar Islands, India</t>
  </si>
  <si>
    <t>Current Science</t>
  </si>
  <si>
    <t>Rajpurkar, S., A. Pande, S. Sharma, S. Gole, S. Dudhat, J.A. Johnson, and K. Sivakumar</t>
  </si>
  <si>
    <t>Rajpurkar, S., A. Pande, S. Sharma, S. Gole, S. Dudhat, J.A. Johnson, and K. Sivakumar. 2021. Light-weight unmanned aerial vehicle surveys detect dugongs and other globally threatened marine species from the Andaman and Nicobar Islands, India. Current Science 121:195-197.</t>
  </si>
  <si>
    <r>
      <t xml:space="preserve">dugong, </t>
    </r>
    <r>
      <rPr>
        <i/>
        <sz val="10"/>
        <color theme="1"/>
        <rFont val="Times New Roman"/>
        <family val="1"/>
      </rPr>
      <t>Dugong dugon</t>
    </r>
    <r>
      <rPr>
        <sz val="10"/>
        <color theme="1"/>
        <rFont val="Times New Roman"/>
        <family val="1"/>
      </rPr>
      <t xml:space="preserve">, spotted eagle ray, </t>
    </r>
    <r>
      <rPr>
        <i/>
        <sz val="10"/>
        <color theme="1"/>
        <rFont val="Times New Roman"/>
        <family val="1"/>
      </rPr>
      <t>Aetobatus ocellatus</t>
    </r>
    <r>
      <rPr>
        <sz val="10"/>
        <color theme="1"/>
        <rFont val="Times New Roman"/>
        <family val="1"/>
      </rPr>
      <t xml:space="preserve">, zebra shark, </t>
    </r>
    <r>
      <rPr>
        <i/>
        <sz val="10"/>
        <color theme="1"/>
        <rFont val="Times New Roman"/>
        <family val="1"/>
      </rPr>
      <t>Stegostoma fasciatum</t>
    </r>
    <r>
      <rPr>
        <sz val="10"/>
        <color theme="1"/>
        <rFont val="Times New Roman"/>
        <family val="1"/>
      </rPr>
      <t>, sea turtles</t>
    </r>
  </si>
  <si>
    <t xml:space="preserve">New Tools to Identify the Location of Seagrass Meadows: Marine Grazers as Habitat Indicators
</t>
  </si>
  <si>
    <t>Hays, G.C., T. Alcoverro, M.J.A. Christianen, C.M. Duarte, M. Hamann, P.I. Macreadie, H.D. Marsh, M.A. Rasheed, M. Thums, R.K.F. Unsworth, P.H. York, and N. Esteban</t>
  </si>
  <si>
    <t>Hays, G.C., T. Alcoverro, M.J.A. Christianen, C.M. Duarte, M. Hamann, P.I. Macreadie, H.D. Marsh, M.A. Rasheed, M. Thums, R.K.F. Unsworth, P.H. York, and N. Esteban. 2018. New Tools to Identify the Location of Seagrass Meadows: Marine Grazers as Habitat Indicators. Frontiers in Marine Science https://doi.org/10.3389/fmars.2018.00009.</t>
  </si>
  <si>
    <r>
      <t xml:space="preserve">dugong, </t>
    </r>
    <r>
      <rPr>
        <i/>
        <sz val="10"/>
        <color theme="1"/>
        <rFont val="Times New Roman"/>
        <family val="1"/>
      </rPr>
      <t>Dugong dugon</t>
    </r>
    <r>
      <rPr>
        <sz val="10"/>
        <color theme="1"/>
        <rFont val="Times New Roman"/>
        <family val="1"/>
      </rPr>
      <t xml:space="preserve">, green sea turtle, </t>
    </r>
    <r>
      <rPr>
        <i/>
        <sz val="10"/>
        <color theme="1"/>
        <rFont val="Times New Roman"/>
        <family val="1"/>
      </rPr>
      <t>Chelonia mydas</t>
    </r>
  </si>
  <si>
    <t>To fly or not to fly? Comparing vantage point and uncrewed aerial vehicle surveys for assessments of seabird abundance and fine-scale distribution</t>
  </si>
  <si>
    <t>Costagliola-Ray, M.M., L. Lieber, W.A.M. Nimmo-Smith, E.A. Masden, P. Caplat, J. Wilson, and N.J. O’Hanlon</t>
  </si>
  <si>
    <t>Environmental Impact Assessment Review</t>
  </si>
  <si>
    <t>Costagliola-Ray, M.M., L. Lieber, W.A.M. Nimmo-Smith, E.A. Masden, P. Caplat, J. Wilson, and N.J. O’Hanlon. 2022. To fly or not to fly? Comparing vantage point and uncrewed aerial vehicle surveys for assessments of seabird abundance and fine-scale distribution. Environmental Impact Assessment Review https://doi.org/10.1016/j.eiar.2022.106906.</t>
  </si>
  <si>
    <t>DJI Mavic Pro, DJI Phantom 3</t>
  </si>
  <si>
    <t>tern species</t>
  </si>
  <si>
    <t>Pan, J., M. Slosarik, D. Delaney, and Z. Mountcastle</t>
  </si>
  <si>
    <t>Use of Data Mule Unmanned Aircraft System to Remotely Download Ground Based Sensor Data on Military Lands</t>
  </si>
  <si>
    <t xml:space="preserve">Pan, J., M. Slosarik, D. Delaney, and Z. Mountcastle. 2022. Use of Data Mule Unmanned Aircraft System to Remotely Download Ground Based Sensor Data on Military Lands. ESTCP Guidance Document. ESTCP Resource Conservation and Resiliency Projects. Project # RC18-5101. </t>
  </si>
  <si>
    <t>data management</t>
  </si>
  <si>
    <t>Firefly6 Pro</t>
  </si>
  <si>
    <t>Detecting small and cryptic animals by combining thermography and a wildlife detection dog</t>
  </si>
  <si>
    <t>Karp, D.</t>
  </si>
  <si>
    <t>Karp, D. 2020. Detecting small and cryptic animals by combining thermography and a wildlife detection dog. Scientific Reports https://doi.org/10.1038/s41598-020-61594-y.</t>
  </si>
  <si>
    <t>brown hare, Lepus europaeus</t>
  </si>
  <si>
    <t>md4–200, AEROdron</t>
  </si>
  <si>
    <t>FLIR Photon 320</t>
  </si>
  <si>
    <t>ESTCP Guidance Document</t>
  </si>
  <si>
    <t>A Call for International Leadership and Coordination to Realize the Potential of Conservation Technology</t>
  </si>
  <si>
    <t>Lahoz-Monfort, J.J., I. Chadès, A. Davies, E. Fegraus, E. Game, G. Guillera-Arroita, R. Harcourt, K. Indraswari, J. Mcgowan, J.L. Oliver, J. Refisch, J. Rhodes, P. Roe, A. Rogers, A. Ward, D.M. Watson, J.E.M. Watson, B.A. Wintle, and L. Joppa</t>
  </si>
  <si>
    <t>Lahoz-Monfort, J.J., I. Chadès, A. Davies, E. Fegraus, E. Game, G. Guillera-Arroita, R. Harcourt, K. Indraswari, J. Mcgowan, J.L. Oliver, J. Refisch, J. Rhodes, P. Roe, A. Rogers, A. Ward, D.M. Watson, J.E.M. Watson, B.A. Wintle, and L. Joppa. 2019. A Call for International Leadership and Coordination to Realize the Potential of Conservation Technology. BioScience https://doi.org/10.1093/biosci/biz090.</t>
  </si>
  <si>
    <t>Insecticidal Management of Rangeland Grasshoppers Using a Remotely Piloted Aerial Application System</t>
  </si>
  <si>
    <t>Martin, D.E., R. Rodriguez, D.A. Woller, K.C. Reuter, L.R. Black, M.A. Latheef, M. Taylor, and K.M.L. Colón</t>
  </si>
  <si>
    <t>Martin, D.E., R. Rodriguez, D.A. Woller, K.C. Reuter, L.R. Black, M.A. Latheef, M. Taylor, and K.M.L. Colón. 2022. Insecticidal Management of Rangeland Grasshoppers Using a Remotely Piloted Aerial Application System. Drones https://doi.org/10.3390/drones6090239.</t>
  </si>
  <si>
    <t>Leading Edge Aerial Technologies Precision Vision 35</t>
  </si>
  <si>
    <t>grasshopper species</t>
  </si>
  <si>
    <t>Acrididae</t>
  </si>
  <si>
    <t>Evaluating Thermal and Color Sensors for Automating Detection of Penguins and Pinnipeds in Images Collected with an Unoccupied Aerial System</t>
  </si>
  <si>
    <t>Hinke, J.T., L.M. Giuseffi, V.R. Hermanson, S.M. Woodman, and D.J. Krause</t>
  </si>
  <si>
    <t>Hinke, J.T., L.M. Giuseffi, V.R. Hermanson, S.M. Woodman, and D.J. Krause. 2022. Evaluating Thermal and Color Sensors for Automating Detection of Penguins and Pinnipeds in Images Collected with an Unoccupied Aerial System. Drones https://doi.org/10.3390/drones6090255.</t>
  </si>
  <si>
    <t>APH-28</t>
  </si>
  <si>
    <t>FLIR Duo Pro R camera</t>
  </si>
  <si>
    <r>
      <t xml:space="preserve">chinstrap penguin, </t>
    </r>
    <r>
      <rPr>
        <i/>
        <sz val="10"/>
        <color theme="1"/>
        <rFont val="Times New Roman"/>
        <family val="1"/>
      </rPr>
      <t>Pygoscelis antarcticu</t>
    </r>
    <r>
      <rPr>
        <sz val="10"/>
        <color theme="1"/>
        <rFont val="Times New Roman"/>
        <family val="1"/>
      </rPr>
      <t xml:space="preserve">s, gentoo penguin, </t>
    </r>
    <r>
      <rPr>
        <i/>
        <sz val="10"/>
        <color theme="1"/>
        <rFont val="Times New Roman"/>
        <family val="1"/>
      </rPr>
      <t>Pygoscelis</t>
    </r>
    <r>
      <rPr>
        <sz val="10"/>
        <color theme="1"/>
        <rFont val="Times New Roman"/>
        <family val="1"/>
      </rPr>
      <t xml:space="preserve"> </t>
    </r>
    <r>
      <rPr>
        <i/>
        <sz val="10"/>
        <color theme="1"/>
        <rFont val="Times New Roman"/>
        <family val="1"/>
      </rPr>
      <t>papua</t>
    </r>
    <r>
      <rPr>
        <sz val="10"/>
        <color theme="1"/>
        <rFont val="Times New Roman"/>
        <family val="1"/>
      </rPr>
      <t xml:space="preserve">, Antarctic fur seals, </t>
    </r>
    <r>
      <rPr>
        <i/>
        <sz val="10"/>
        <color theme="1"/>
        <rFont val="Times New Roman"/>
        <family val="1"/>
      </rPr>
      <t>Arctocephalus gazella</t>
    </r>
  </si>
  <si>
    <t>Scarpa, L.J. and C.I. Pina</t>
  </si>
  <si>
    <t>Scarpa, L.J. and C.I. Pina. 2020. The use of drones for conservation: A methodological tool to survey caimans nests density. Biological Conservation https://doi.org/10.1016/j.biocon.2019.108235.</t>
  </si>
  <si>
    <t>A general deep learning model for bird detection in high-resolution airborne imagery</t>
  </si>
  <si>
    <t>Weinstein, B.G., L. Garner, V.R. Saccomanno, A. Steinkraus, A. Ortega, K. Brush, G. Yenni, A.E. McKellar, R. Converse, C.D. Lippitt, A. Wegmann, N.D. Holmes, A.J. Edney, T. Hart, M.J. Jessopp, R.H. Clarke, D. Marchowski, H. Senyondo, R. Dotson, E.P. White, P. Frederick, S.K.M. Ernest</t>
  </si>
  <si>
    <t>Zenmuse X7 RGB camera</t>
  </si>
  <si>
    <t>DJI Inspire II</t>
  </si>
  <si>
    <r>
      <t>Ellis-Felege, S.N., T. Stechmann, S. Hervey, C.J. Felege, R.F. Rockwell, and A.F. Barnas. 2022. Nesting common eiders (</t>
    </r>
    <r>
      <rPr>
        <i/>
        <sz val="10"/>
        <color theme="1"/>
        <rFont val="Times New Roman"/>
        <family val="1"/>
      </rPr>
      <t>Somateria mollissima</t>
    </r>
    <r>
      <rPr>
        <sz val="10"/>
        <color theme="1"/>
        <rFont val="Times New Roman"/>
        <family val="1"/>
      </rPr>
      <t>) show little behavioral response to fixed-wing drone surveys. Drone Systems and Applications https://doi.org/10.1139/juvs-2021-0012.</t>
    </r>
  </si>
  <si>
    <t>Assessing colonies of Antarctic shags by unmanned aerial vehicle (UAV) at South Shetland Islands, Antarctica</t>
  </si>
  <si>
    <t>Antarctic Science</t>
  </si>
  <si>
    <t>Pfeifer, C., M.-C. Rümmler, and O. Mustafa</t>
  </si>
  <si>
    <t>Pfeifer, C., M.-C. Rümmler, and O. Mustafa. 2021. Assessing colonies of Antarctic shags by unmanned aerial vehicle (UAV) at South Shetland Islands, Antarctica. Antarcic Science 33:133-149. https://doi.org/10.1017/S0954102020000644.</t>
  </si>
  <si>
    <r>
      <t xml:space="preserve">Antarctic shag, </t>
    </r>
    <r>
      <rPr>
        <i/>
        <sz val="10"/>
        <color theme="1"/>
        <rFont val="Times New Roman"/>
        <family val="1"/>
      </rPr>
      <t>Leucocarbo</t>
    </r>
    <r>
      <rPr>
        <sz val="10"/>
        <color theme="1"/>
        <rFont val="Times New Roman"/>
        <family val="1"/>
      </rPr>
      <t xml:space="preserve"> </t>
    </r>
    <r>
      <rPr>
        <i/>
        <sz val="10"/>
        <color theme="1"/>
        <rFont val="Times New Roman"/>
        <family val="1"/>
      </rPr>
      <t>bransfieldensis</t>
    </r>
  </si>
  <si>
    <t>16-MP MAPIR Survey-2 RGB camera</t>
  </si>
  <si>
    <t>review, machine learning, species detection, disturbance</t>
  </si>
  <si>
    <t>Schad, L. and J. Fischer. 2021. Opportunities and risks in the use of drones for studying animal behaviour. Methods in Ecology and Evolution https://doi.org/10.1111/2041-210X.13922.</t>
  </si>
  <si>
    <t>Identification of salmon redds using RPV-based imagery produces comparable estimates to ground counts with high inter-observer variability</t>
  </si>
  <si>
    <t>Auerbach, D.S. and A.K. Fremier</t>
  </si>
  <si>
    <r>
      <t xml:space="preserve">Chinook salmon, </t>
    </r>
    <r>
      <rPr>
        <i/>
        <sz val="10"/>
        <color theme="1"/>
        <rFont val="Times New Roman"/>
        <family val="1"/>
      </rPr>
      <t>Oncorhynchus tshawytscha</t>
    </r>
  </si>
  <si>
    <t>Yuneec H520</t>
  </si>
  <si>
    <t>Yuneec E90 camera</t>
  </si>
  <si>
    <t>review, disturbance, flight initiation distance</t>
  </si>
  <si>
    <t>Goodship, N.M. and R.W. Furness</t>
  </si>
  <si>
    <t>A new scoring system for use in capture–recapture studies for bowhead whales photographed with drones</t>
  </si>
  <si>
    <t>Koski, W.R. and B.G. Young</t>
  </si>
  <si>
    <t>Koski, W.R. and B.G. Young. 2022. A new scoring system for use in capture–recapture studies for bowhead whales photographed with drones. Drone Systems and Applications 10: 15–25. https://doi.org/10.1139/juvs-2021-0027.</t>
  </si>
  <si>
    <t>An ethical assessment of the use of old and new methods to study sociality in wild animals</t>
  </si>
  <si>
    <t>Gruber, T.</t>
  </si>
  <si>
    <t>Gruber, T. 2022. An ethical assessment of the use of old and new methods to study sociality in wild animals. Methods in Ecology and Evolution https://doi.org/10.1111/2041-210X.13988.</t>
  </si>
  <si>
    <t>21st IEEE Int'l Conference on Machine Learning and Applications</t>
  </si>
  <si>
    <t>Deep object detection for waterbird monitoring using aerial imagery</t>
  </si>
  <si>
    <t>Kabra, K., A. Xiong, W. Li, M. Luo, W. Lu, T. Yu, J. Yu, D. Singh, R. Garcia, M. Tang, H. Arnold, A. Vallery, R. Gibbons, and A. Barman</t>
  </si>
  <si>
    <r>
      <t xml:space="preserve">royal tern, </t>
    </r>
    <r>
      <rPr>
        <i/>
        <sz val="10"/>
        <color theme="1"/>
        <rFont val="Times New Roman"/>
        <family val="1"/>
      </rPr>
      <t>Thalasseus maximus</t>
    </r>
    <r>
      <rPr>
        <sz val="10"/>
        <color theme="1"/>
        <rFont val="Times New Roman"/>
        <family val="1"/>
      </rPr>
      <t xml:space="preserve">, sandwich terns, </t>
    </r>
    <r>
      <rPr>
        <i/>
        <sz val="10"/>
        <color theme="1"/>
        <rFont val="Times New Roman"/>
        <family val="1"/>
      </rPr>
      <t>Thalasseus sandvicensis</t>
    </r>
    <r>
      <rPr>
        <sz val="10"/>
        <color theme="1"/>
        <rFont val="Times New Roman"/>
        <family val="1"/>
      </rPr>
      <t xml:space="preserve">, laughing gull, </t>
    </r>
    <r>
      <rPr>
        <i/>
        <sz val="10"/>
        <color theme="1"/>
        <rFont val="Times New Roman"/>
        <family val="1"/>
      </rPr>
      <t>Leucophaeus atricilla</t>
    </r>
    <r>
      <rPr>
        <sz val="10"/>
        <color theme="1"/>
        <rFont val="Times New Roman"/>
        <family val="1"/>
      </rPr>
      <t xml:space="preserve">, brown pelican, </t>
    </r>
    <r>
      <rPr>
        <i/>
        <sz val="10"/>
        <color theme="1"/>
        <rFont val="Times New Roman"/>
        <family val="1"/>
      </rPr>
      <t>Pelecanus occidentalis</t>
    </r>
    <r>
      <rPr>
        <sz val="10"/>
        <color theme="1"/>
        <rFont val="Times New Roman"/>
        <family val="1"/>
      </rPr>
      <t xml:space="preserve">, white ibis, </t>
    </r>
    <r>
      <rPr>
        <i/>
        <sz val="10"/>
        <color theme="1"/>
        <rFont val="Times New Roman"/>
        <family val="1"/>
      </rPr>
      <t>Eudocimus albus</t>
    </r>
    <r>
      <rPr>
        <sz val="10"/>
        <color theme="1"/>
        <rFont val="Times New Roman"/>
        <family val="1"/>
      </rPr>
      <t xml:space="preserve">, reddish egret, </t>
    </r>
    <r>
      <rPr>
        <i/>
        <sz val="10"/>
        <color theme="1"/>
        <rFont val="Times New Roman"/>
        <family val="1"/>
      </rPr>
      <t>Egretta rufescens</t>
    </r>
    <r>
      <rPr>
        <sz val="10"/>
        <color theme="1"/>
        <rFont val="Times New Roman"/>
        <family val="1"/>
      </rPr>
      <t xml:space="preserve">, black skimmer, </t>
    </r>
    <r>
      <rPr>
        <i/>
        <sz val="10"/>
        <color theme="1"/>
        <rFont val="Times New Roman"/>
        <family val="1"/>
      </rPr>
      <t>Rynchops niger</t>
    </r>
    <r>
      <rPr>
        <sz val="10"/>
        <color theme="1"/>
        <rFont val="Times New Roman"/>
        <family val="1"/>
      </rPr>
      <t xml:space="preserve">, cattle egret, </t>
    </r>
    <r>
      <rPr>
        <i/>
        <sz val="10"/>
        <color theme="1"/>
        <rFont val="Times New Roman"/>
        <family val="1"/>
      </rPr>
      <t>Bubulcus ibis</t>
    </r>
    <r>
      <rPr>
        <sz val="10"/>
        <color theme="1"/>
        <rFont val="Times New Roman"/>
        <family val="1"/>
      </rPr>
      <t xml:space="preserve">, black-crowned night heron, </t>
    </r>
    <r>
      <rPr>
        <i/>
        <sz val="10"/>
        <color theme="1"/>
        <rFont val="Times New Roman"/>
        <family val="1"/>
      </rPr>
      <t>Nycticorax nycticorax</t>
    </r>
    <r>
      <rPr>
        <sz val="10"/>
        <color theme="1"/>
        <rFont val="Times New Roman"/>
        <family val="1"/>
      </rPr>
      <t xml:space="preserve">, tricolored heron, </t>
    </r>
    <r>
      <rPr>
        <i/>
        <sz val="10"/>
        <color theme="1"/>
        <rFont val="Times New Roman"/>
        <family val="1"/>
      </rPr>
      <t>Egretta tricolor</t>
    </r>
    <r>
      <rPr>
        <sz val="10"/>
        <color theme="1"/>
        <rFont val="Times New Roman"/>
        <family val="1"/>
      </rPr>
      <t xml:space="preserve">, great blue heron, </t>
    </r>
    <r>
      <rPr>
        <i/>
        <sz val="10"/>
        <color theme="1"/>
        <rFont val="Times New Roman"/>
        <family val="1"/>
      </rPr>
      <t>Ardea</t>
    </r>
    <r>
      <rPr>
        <sz val="10"/>
        <color theme="1"/>
        <rFont val="Times New Roman"/>
        <family val="1"/>
      </rPr>
      <t xml:space="preserve"> </t>
    </r>
    <r>
      <rPr>
        <i/>
        <sz val="10"/>
        <color theme="1"/>
        <rFont val="Times New Roman"/>
        <family val="1"/>
      </rPr>
      <t>herodias</t>
    </r>
    <r>
      <rPr>
        <sz val="10"/>
        <color theme="1"/>
        <rFont val="Times New Roman"/>
        <family val="1"/>
      </rPr>
      <t xml:space="preserve">, roseate spoonbill, </t>
    </r>
    <r>
      <rPr>
        <i/>
        <sz val="10"/>
        <color theme="1"/>
        <rFont val="Times New Roman"/>
        <family val="1"/>
      </rPr>
      <t>Platalea ajaja</t>
    </r>
  </si>
  <si>
    <t>Laridae, Ardeidae, Pelecanidae, Threskiornithidae</t>
  </si>
  <si>
    <t>Zenmuse P1 camera</t>
  </si>
  <si>
    <t>DJI Matrice 300 RTK</t>
  </si>
  <si>
    <t>Towards Efficient Machine Learning Methods for Penguin Counting in Unmanned Aerial System Imagery</t>
  </si>
  <si>
    <t>Liu, Y., V. Shah, A. Borowicz, M. Wethington, N. Strycker, S. Forrest, H. Lynch, and H. Singh</t>
  </si>
  <si>
    <t>2020 IEEE/OES Autonomous Underwater Vehicles Symposium</t>
  </si>
  <si>
    <t>Liu, Y., V. Shah, A. Borowicz, M. Wethington, N. Strycker, S. Forrest, H. Lynch, and H. Singh. 2020. Towards Efficient Machine Learning Methods for Penguin Counting in Unmanned Aerial System Imagery. 2020 IEEE/OES Autonomous Underwater Vehicles Symposium, Sep 30-Oct 2, 2020, St. Johns, NL, Canada. https://doi.org/10.1109/AUV50043.2020.9267936.</t>
  </si>
  <si>
    <t>chinstrap penguin</t>
  </si>
  <si>
    <t>Photographic evidence of tagging impacts for two beluga whales from the Cumberland Sound and western Hudson Bay populations</t>
  </si>
  <si>
    <t>Ryan, K.P., S.D. Petersen, S.H. Ferguson, C-J.C. Breiterb, and C.A. Watt</t>
  </si>
  <si>
    <t>Ryan, K.P., S.D. Petersen, S.H. Ferguson, C-J.C. Breiterb, and C.A. Watt. 2022. Photographic evidence of tagging impacts for two beluga whales from the Cumberland Sound and western Hudson Bay populations. Arctic Science https://doi.org/10.1139/as-2021-0032.</t>
  </si>
  <si>
    <t>Monodontidae</t>
  </si>
  <si>
    <t>DJI Phantom 3 or 4</t>
  </si>
  <si>
    <t>Unmanned aerial vehicles: Applications, techniques, and challenges as aerial base stations</t>
  </si>
  <si>
    <t>International Journal of Distributed
Sensor Networks</t>
  </si>
  <si>
    <t>Rolly, R.M., P. Malarvezhi, and T.D Lagkas</t>
  </si>
  <si>
    <t>Rolly, R.M., P. Malarvezhi, and T.D Lagkas. 2022.Unmanned aerial vehicles: Applications, techniques, and challenges as aerial base stations. International Journal of Distributed
Sensor Networks https://doi.org/10.1177/15501329221123933.</t>
  </si>
  <si>
    <t>Review, platforms</t>
  </si>
  <si>
    <t>review, morphometrics, health</t>
  </si>
  <si>
    <t>disturbance, motion camouflage, drone navigation</t>
  </si>
  <si>
    <t>Editorial: Emerging technologies and techniques for remote sensing of coastal and inland waters</t>
  </si>
  <si>
    <t>Moses, W.J., A.J.V. Woude, and S.L. Palacios</t>
  </si>
  <si>
    <t>Moses, W.J., A.J.V. Woude, and S.L. Palacios. 2022. Editorial: Emerging technologies and techniques for remote sensing of coastal and inland waters. Frontiers in Environmental Science https://doi.org/10.3389/fenvs.2022.1028307.</t>
  </si>
  <si>
    <t>Imperfect detection and wildlife density estimation using aerial surveys with infrared and visible sensors</t>
  </si>
  <si>
    <t>Delisle, Z.J., P.G. McGovern, B.G. Dillman, and R.K. Swihart</t>
  </si>
  <si>
    <t>Delisle, Z.J., P.G. McGovern, B.G. Dillman, and R.K. Swihart. 2022. Imperfect detection and wildlife density estimation using aerial surveys with infrared and visible sensors. Remote Sensing in Ecology and Conservation https://doi.org/10.1002/rse2.305.</t>
  </si>
  <si>
    <t>Idrissi, M., M. Salami, and F. Annaz</t>
  </si>
  <si>
    <t>A Review of Quadrotor Unmanned Aerial Vehicles: Applications, Architectural Design and Control Algorithms</t>
  </si>
  <si>
    <t>Journal of Intelligent &amp; Robotic Systems</t>
  </si>
  <si>
    <t>Idrissi, M., M. Salami, and F. Annaz. 2022. A Review of Quadrotor Unmanned Aerial Vehicles: Applications, Architectural Design and Control Algorithms. Journal of Intelligent &amp; Robotic Systems https://doi.org/10.1007/s10846-021-01527-7.</t>
  </si>
  <si>
    <t>review, platforms, applications</t>
  </si>
  <si>
    <t>‘Drone’: technically correct, popularly accepted, socially acceptable</t>
  </si>
  <si>
    <t>Chabot, D., A.J. Hodgson, J.C. Hodgson, and K. Anderson</t>
  </si>
  <si>
    <t>Chabot, D., A.J. Hodgson, J.C. Hodgson, and K. Anderson. 2022. ‘Drone’: technically correct, popularly accepted, socially acceptable. Drone Systems and Applications 10:399–405. https://doi.org/10.1139/dsa-2022-0041.</t>
  </si>
  <si>
    <t>editorial</t>
  </si>
  <si>
    <t>Guidelines on Noise Measurement of Unmanned Aircraft Systems Lighter than 600 kg Operating in the Specific Category (Low and Medium Risk)</t>
  </si>
  <si>
    <t>European Union Aviation Safety Agency</t>
  </si>
  <si>
    <t>European Union Aviation Safety Agency. 2022. Guidelines on Noise Measurement of Unmanned Aircraft Systems Lighter than 600 kg Operating in the Specific Category (Low and Medium Risk). https://www.easa.europa.eu/en/downloads/137139/en.</t>
  </si>
  <si>
    <t>Saildrones and Snotbots in the Blue Anthropocene: Sensing technologies, multispecies intimacies, and scientific storying</t>
  </si>
  <si>
    <t>Fish, A.</t>
  </si>
  <si>
    <t>Environment and Planning D: Society and Space</t>
  </si>
  <si>
    <t>Fish, A. 2022. Saildrones and Snotbots in the Blue Anthropocene: Sensing technologies, multispecies intimacies, and scientific storying. Environment and Planning D: Society and Space 40:862–880. https://doi.org/10.1177/02637758221126526.</t>
  </si>
  <si>
    <t>The Future of Unmanned Aerial Systems (UAS) for Monitoring Natural and Cultural Resources</t>
  </si>
  <si>
    <t>Madden, M., T. Jordan, D. Cotten, N. O’Hare, A. Pasqua, and S. Bernardes</t>
  </si>
  <si>
    <t>Proceedings of Photogrammetric Week 2015</t>
  </si>
  <si>
    <r>
      <t xml:space="preserve">Madden, M., T. Jordan, D. Cotten, N. O’Hare, A. Pasqua, and S. Bernardes. 2022. The Future of Unmanned Aerial Systems (UAS) for Monitoring Natural and Cultural Resources. Pages 369-385 </t>
    </r>
    <r>
      <rPr>
        <i/>
        <sz val="10"/>
        <color theme="1"/>
        <rFont val="Times New Roman"/>
        <family val="1"/>
      </rPr>
      <t>in</t>
    </r>
    <r>
      <rPr>
        <sz val="10"/>
        <color theme="1"/>
        <rFont val="Times New Roman"/>
        <family val="1"/>
      </rPr>
      <t xml:space="preserve"> D. Fritsch, ed. Proceedings of Photogrammetric Week 2015, University of Stuttgart, Stuttgart, Germany, 7-11 September 2015. https://phowo.ifp.uni-stuttgart.de/publications/phowo15/default.aspx.</t>
    </r>
  </si>
  <si>
    <t>Unmanned aerial systems as a tool for natural resource applications</t>
  </si>
  <si>
    <t>Womble, J.N., P. Martyn, and B. Schroeder</t>
  </si>
  <si>
    <t>Womble, J. N., P. Martyn, and B. Schroeder. 2021. Unmanned aerial systems as a tool for natural resource applications. Alaska Park Science 20(1):28-35. https://www.nps.gov/articles/000/aps-20-1-4.htm.</t>
  </si>
  <si>
    <t>Aerial Drone Surveys Reveal the Efficacy of a Protected Area Network for Marine Megafauna and the Value of Sea Turtles as Umbrella Species</t>
  </si>
  <si>
    <t>Dickson, L.C.D., S.R.B. Negus, C. Eizaguirre, K.A. Katselidis, and G. Schofield</t>
  </si>
  <si>
    <t>Dickson, L.C.D., S.R.B. Negus, C. Eizaguirre, K.A. Katselidis, and G. Schofield. 2022. Aerial Drone Surveys Reveal the Efficacy of a Protected Area Network for Marine Megafauna and the Value of Sea Turtles as Umbrella Species. Drones  https://doi.org/10.3390/drones6100291.</t>
  </si>
  <si>
    <r>
      <t xml:space="preserve">loggerhead turtle, </t>
    </r>
    <r>
      <rPr>
        <i/>
        <sz val="10"/>
        <color theme="1"/>
        <rFont val="Times New Roman"/>
        <family val="1"/>
      </rPr>
      <t>Caretta caretta</t>
    </r>
    <r>
      <rPr>
        <sz val="10"/>
        <color theme="1"/>
        <rFont val="Times New Roman"/>
        <family val="1"/>
      </rPr>
      <t xml:space="preserve">, green
turtle, </t>
    </r>
    <r>
      <rPr>
        <i/>
        <sz val="10"/>
        <color theme="1"/>
        <rFont val="Times New Roman"/>
        <family val="1"/>
      </rPr>
      <t>Chelonia mydas</t>
    </r>
    <r>
      <rPr>
        <sz val="10"/>
        <color theme="1"/>
        <rFont val="Times New Roman"/>
        <family val="1"/>
      </rPr>
      <t xml:space="preserve">, Cuvier’s beaked whale, </t>
    </r>
    <r>
      <rPr>
        <i/>
        <sz val="10"/>
        <color theme="1"/>
        <rFont val="Times New Roman"/>
        <family val="1"/>
      </rPr>
      <t>Ziphius cavirostris</t>
    </r>
    <r>
      <rPr>
        <sz val="10"/>
        <color theme="1"/>
        <rFont val="Times New Roman"/>
        <family val="1"/>
      </rPr>
      <t xml:space="preserve">, Mediterranean monk seal, </t>
    </r>
    <r>
      <rPr>
        <i/>
        <sz val="10"/>
        <color theme="1"/>
        <rFont val="Times New Roman"/>
        <family val="1"/>
      </rPr>
      <t>Monachus monachus</t>
    </r>
    <r>
      <rPr>
        <sz val="10"/>
        <color theme="1"/>
        <rFont val="Times New Roman"/>
        <family val="1"/>
      </rPr>
      <t>, cetaceans, elasmobranchs</t>
    </r>
  </si>
  <si>
    <t>Monitoring Dropping Densities with Unmanned Aerial Vehicles (UAV): An Effective Tool to Assess Distribution Patterns in Field Utilization by Foraging Geese</t>
  </si>
  <si>
    <t>Castenschiold, J.H.F., J.B. Gehrlein, M. Bech-Hansen, R.M. Kallehauge, C. Pertoldi, and D. Bruhn</t>
  </si>
  <si>
    <t>Symmetry</t>
  </si>
  <si>
    <t>Castenschiold, J.H.F., J.B. Gehrlein, M. Bech-Hansen, R.M. Kallehauge, C. Pertoldi, and D. Bruhn. 2022. Monitoring Dropping Densities with Unmanned Aerial Vehicles (UAV): An Effective Tool to Assess Distribution Patterns in Field Utilization by Foraging Geese. Symmetry https://doi.org/10.3390/sym14102175.</t>
  </si>
  <si>
    <r>
      <t xml:space="preserve">pink-footed goose, </t>
    </r>
    <r>
      <rPr>
        <i/>
        <sz val="10"/>
        <color theme="1"/>
        <rFont val="Times New Roman"/>
        <family val="1"/>
      </rPr>
      <t>Anser brachyrhynchus</t>
    </r>
    <r>
      <rPr>
        <sz val="10"/>
        <color theme="1"/>
        <rFont val="Times New Roman"/>
        <family val="1"/>
      </rPr>
      <t xml:space="preserve">, barnacle goose, </t>
    </r>
    <r>
      <rPr>
        <i/>
        <sz val="10"/>
        <color theme="1"/>
        <rFont val="Times New Roman"/>
        <family val="1"/>
      </rPr>
      <t>Branta leucopsis</t>
    </r>
  </si>
  <si>
    <t>DJI Phantom 3 &amp; 4 Pro</t>
  </si>
  <si>
    <t>Design and fabrication of a stereo-video camera equipped unoccupied aerial vehicle for measuring sea turtles, sharks, and other marine fauna</t>
  </si>
  <si>
    <t>Piacenza, S.E.H., J.R. Piacenza, K.J. Faller II, N.J. Robinson, and T.R. Siegfried</t>
  </si>
  <si>
    <r>
      <t xml:space="preserve">green sea turtle, </t>
    </r>
    <r>
      <rPr>
        <i/>
        <sz val="10"/>
        <color theme="1"/>
        <rFont val="Times New Roman"/>
        <family val="1"/>
      </rPr>
      <t>Chelonia mydas</t>
    </r>
    <r>
      <rPr>
        <sz val="10"/>
        <color theme="1"/>
        <rFont val="Times New Roman"/>
        <family val="1"/>
      </rPr>
      <t xml:space="preserve">, nurse shark, </t>
    </r>
    <r>
      <rPr>
        <i/>
        <sz val="10"/>
        <color theme="1"/>
        <rFont val="Times New Roman"/>
        <family val="1"/>
      </rPr>
      <t>Ginglymostoma cirratum</t>
    </r>
  </si>
  <si>
    <t>custom camera</t>
  </si>
  <si>
    <t>Assessing the ability of deep learning techniques to perform real-time identification of shark species in live streaming video from drones</t>
  </si>
  <si>
    <t>Purcell, C.R., A.J. Walsh, A.P. Colefax, and P. Butcher</t>
  </si>
  <si>
    <t>Purcell, C.R., A.J. Walsh, A.P. Colefax, and P. Butcher. 2022. Assessing the ability of deep learning techniques to perform real-time identification of shark species in live streaming video from drones. Frontiers in Marine Science https://doi.org/10.3389/fmars.2022.981897.</t>
  </si>
  <si>
    <r>
      <t xml:space="preserve">white shark, </t>
    </r>
    <r>
      <rPr>
        <i/>
        <sz val="10"/>
        <color theme="1"/>
        <rFont val="Times New Roman"/>
        <family val="1"/>
      </rPr>
      <t>Carcharadon carcharias</t>
    </r>
    <r>
      <rPr>
        <sz val="10"/>
        <color theme="1"/>
        <rFont val="Times New Roman"/>
        <family val="1"/>
      </rPr>
      <t xml:space="preserve">, whaler shark, </t>
    </r>
    <r>
      <rPr>
        <i/>
        <sz val="10"/>
        <color theme="1"/>
        <rFont val="Times New Roman"/>
        <family val="1"/>
      </rPr>
      <t>Carcharhinus</t>
    </r>
    <r>
      <rPr>
        <sz val="10"/>
        <color theme="1"/>
        <rFont val="Times New Roman"/>
        <family val="1"/>
      </rPr>
      <t xml:space="preserve"> spp., hammerhead shark, </t>
    </r>
    <r>
      <rPr>
        <i/>
        <sz val="10"/>
        <color theme="1"/>
        <rFont val="Times New Roman"/>
        <family val="1"/>
      </rPr>
      <t>Sphyrna</t>
    </r>
    <r>
      <rPr>
        <sz val="10"/>
        <color theme="1"/>
        <rFont val="Times New Roman"/>
        <family val="1"/>
      </rPr>
      <t xml:space="preserve"> spp., guitarfish, </t>
    </r>
    <r>
      <rPr>
        <i/>
        <sz val="10"/>
        <color theme="1"/>
        <rFont val="Times New Roman"/>
        <family val="1"/>
      </rPr>
      <t>Rhynchobatus australiae</t>
    </r>
    <r>
      <rPr>
        <sz val="10"/>
        <color theme="1"/>
        <rFont val="Times New Roman"/>
        <family val="1"/>
      </rPr>
      <t xml:space="preserve">, dolphin, </t>
    </r>
    <r>
      <rPr>
        <i/>
        <sz val="10"/>
        <color theme="1"/>
        <rFont val="Times New Roman"/>
        <family val="1"/>
      </rPr>
      <t>Tursiops</t>
    </r>
    <r>
      <rPr>
        <sz val="10"/>
        <color theme="1"/>
        <rFont val="Times New Roman"/>
        <family val="1"/>
      </rPr>
      <t xml:space="preserve"> spp., green turtle, </t>
    </r>
    <r>
      <rPr>
        <i/>
        <sz val="10"/>
        <color theme="1"/>
        <rFont val="Times New Roman"/>
        <family val="1"/>
      </rPr>
      <t>Caretta</t>
    </r>
    <r>
      <rPr>
        <sz val="10"/>
        <color theme="1"/>
        <rFont val="Times New Roman"/>
        <family val="1"/>
      </rPr>
      <t xml:space="preserve"> </t>
    </r>
    <r>
      <rPr>
        <i/>
        <sz val="10"/>
        <color theme="1"/>
        <rFont val="Times New Roman"/>
        <family val="1"/>
      </rPr>
      <t>mydas</t>
    </r>
    <r>
      <rPr>
        <sz val="10"/>
        <color theme="1"/>
        <rFont val="Times New Roman"/>
        <family val="1"/>
      </rPr>
      <t xml:space="preserve">, loggerhead turtle, </t>
    </r>
    <r>
      <rPr>
        <i/>
        <sz val="10"/>
        <color theme="1"/>
        <rFont val="Times New Roman"/>
        <family val="1"/>
      </rPr>
      <t>Caretta</t>
    </r>
    <r>
      <rPr>
        <sz val="10"/>
        <color theme="1"/>
        <rFont val="Times New Roman"/>
        <family val="1"/>
      </rPr>
      <t xml:space="preserve"> </t>
    </r>
    <r>
      <rPr>
        <i/>
        <sz val="10"/>
        <color theme="1"/>
        <rFont val="Times New Roman"/>
        <family val="1"/>
      </rPr>
      <t>caretta</t>
    </r>
  </si>
  <si>
    <t>Cheloniidae, Ziphiidae, Phocidae</t>
  </si>
  <si>
    <t>Laridae, Sulidae, Fregatidae, Ciconidae, Ardeidae, Cheloniidae, Dermochelyidae, Delphinadae, Rhincodontidae, Aetobatidae</t>
  </si>
  <si>
    <t>Dugongidae, Cheloniidae</t>
  </si>
  <si>
    <t>Managing the drone revolution: A systematic literature review into the current use of airborne drones and future strategic directions for their effective control</t>
  </si>
  <si>
    <t>Merkert, R. and J. Bushell</t>
  </si>
  <si>
    <t>Journal of Air Transport Management</t>
  </si>
  <si>
    <t>Merkert, R. and J. Bushell. 2020. Managing the drone revolution: A systematic literature review into the current use of airborne drones and future strategic directions for their effective control. Journal of Air Transport Management https://doi.org/10.1016/j.jairtraman.2020.101929.</t>
  </si>
  <si>
    <t>Monitoring butterflies with an unmanned aerial vehicle: current possibilities and future potentials</t>
  </si>
  <si>
    <t>Ivosevic, B., Y.-G. Han, and O. Kwon</t>
  </si>
  <si>
    <t>Ivosevic, B., Y.-G. Han, and O. Kwon. 2017. Monitoring butterflies with an unmanned aerial vehicle: current possibilities and future potentials. Journal of Ecology and Environment https://doi.org/10.1186/s41610-017-0028-1.</t>
  </si>
  <si>
    <t>DJI Phantom 2 Vision+</t>
  </si>
  <si>
    <r>
      <t xml:space="preserve">nettle-tree butterfly, </t>
    </r>
    <r>
      <rPr>
        <i/>
        <sz val="10"/>
        <color theme="1"/>
        <rFont val="Times New Roman"/>
        <family val="1"/>
      </rPr>
      <t>Libythea celtis</t>
    </r>
  </si>
  <si>
    <t>Nymphalidae</t>
  </si>
  <si>
    <t>14-MP stock RGB camera</t>
  </si>
  <si>
    <t>Species Monitoring Using Unmanned Aerial Vehicle to Reveal the Ecological Role of Plateau Pika in Maintaining Vegetation Diversity on the Northeastern Qinghai-Tibetan Plateau</t>
  </si>
  <si>
    <t>Qin, Y., Y. Sun, W. Zhang, Y. Qin, J. Chen, Z. Wang, and Z. Zhou</t>
  </si>
  <si>
    <t>Qin, Y., Y. Sun, W. Zhang, Y. Qin, J. Chen, Z. Wang, and Z. Zhou. 2020. Species Monitoring Using Unmanned Aerial Vehicle to Reveal the Ecological Role of Plateau Pika in Maintaining Vegetation Diversity on the Northeastern Qinghai-Tibetan Plateau. Remote Sensing https://doi.org/10.3390/rs12152480.</t>
  </si>
  <si>
    <r>
      <t xml:space="preserve">plateau pika, </t>
    </r>
    <r>
      <rPr>
        <i/>
        <sz val="10"/>
        <color theme="1"/>
        <rFont val="Times New Roman"/>
        <family val="1"/>
      </rPr>
      <t>Ochotona curzoniae</t>
    </r>
  </si>
  <si>
    <t>Ochotonidae</t>
  </si>
  <si>
    <t>12-MP stock RGB camera</t>
  </si>
  <si>
    <t>Towards the fully automated monitoring of ecological communities</t>
  </si>
  <si>
    <t>Ecology Letters</t>
  </si>
  <si>
    <t>Besson, M., J. Alison, K. Bjerge, T.E. Gorochowski, T.T. Høye, T. Jucker, H.M.R. Mann, and C.F. Clements</t>
  </si>
  <si>
    <t>Besson, M., J. Alison, K. Bjerge, T.E. Gorochowski, T.T. Høye, T. Jucker, H.M.R. Mann, and C.F. Clements. 2022. Towards the fully automated monitoring of ecological communities. Ecology Letters https://doi.org/10.1111/ele.14123.</t>
  </si>
  <si>
    <t>Flight speed and time of day heavily influence rainforest canopy wildlife counts from drone-mounted thermal camera surveys</t>
  </si>
  <si>
    <t>Biodiversity and Conservation</t>
  </si>
  <si>
    <t>Whitworth, A., C. Pinto, J. Ortiz, E. Flatt, and M. Silman</t>
  </si>
  <si>
    <t>Whitworth, A., C. Pinto, J. Ortiz, E. Flatt, and M. Silman. 2022. Flight speed and time of day heavily influence rainforest canopy wildlife counts from drone-mounted thermal camera surveys. Biodiversity and Conservation https://doi.org/10.1007/s10531-022-02483-w.</t>
  </si>
  <si>
    <t>Autel Robotics EVO II Dual 8 K</t>
  </si>
  <si>
    <t>Thermal Camera EVO II Dual</t>
  </si>
  <si>
    <t>Russell, G., A. Colefax, F. Christiansen, G. Russell, Z. Fowler, and D. Cagnazzi</t>
  </si>
  <si>
    <t>Body condition and migration timing of east Australian humpback whales</t>
  </si>
  <si>
    <t>Russell, G., A. Colefax, F. Christiansen, G. Russell, Z. Fowler, and D. Cagnazzi. 2022. Body condition and migration timing of east Australian humpback whales. Marine Ecology Progress Series 692: 169–183. https://doi.org/10.3354/meps14075.</t>
  </si>
  <si>
    <t>preprint</t>
  </si>
  <si>
    <t>How Many Reindeer? UAV Surveys as an Alternative to Helicopter or Ground Surveys for Estimating Population Abundance in Open Landscapes</t>
  </si>
  <si>
    <t>Paulsen, I.M.G., A.O. Pedersen, R. Hann, M.-A. Blanchet, I. Eischeid, C. Van Hazendonk, V.T. Ravolainen, A. Stien, and M. Le Moullec</t>
  </si>
  <si>
    <r>
      <t xml:space="preserve">Svalbard reindeer, </t>
    </r>
    <r>
      <rPr>
        <i/>
        <sz val="10"/>
        <color theme="1"/>
        <rFont val="Times New Roman"/>
        <family val="1"/>
      </rPr>
      <t>Rangifer tarandus platyrhynchus</t>
    </r>
  </si>
  <si>
    <t>Factors Affecting Shark Detection from Drone Patrols in Southeast Queensland, Eastern Australia</t>
  </si>
  <si>
    <t>Biology</t>
  </si>
  <si>
    <t>Mitchell, J.D., T.B. Scott-Holland, and P.A. Butcher</t>
  </si>
  <si>
    <t>Mitchell, J.D., T.B. Scott-Holland, and P.A. Butcher. 2022. Factors Affecting Shark Detection from Drone Patrols in Southeast Queensland, Eastern Australia. Biology https://doi.org/10.3390/biology11111552.</t>
  </si>
  <si>
    <r>
      <t xml:space="preserve">whaler shark, </t>
    </r>
    <r>
      <rPr>
        <i/>
        <sz val="10"/>
        <color theme="1"/>
        <rFont val="Times New Roman"/>
        <family val="1"/>
      </rPr>
      <t>Carcharhinus</t>
    </r>
    <r>
      <rPr>
        <sz val="10"/>
        <color theme="1"/>
        <rFont val="Times New Roman"/>
        <family val="1"/>
      </rPr>
      <t xml:space="preserve"> spp., bull shark, </t>
    </r>
    <r>
      <rPr>
        <i/>
        <sz val="10"/>
        <color theme="1"/>
        <rFont val="Times New Roman"/>
        <family val="1"/>
      </rPr>
      <t>Carcharhinus leucas</t>
    </r>
    <r>
      <rPr>
        <sz val="10"/>
        <color theme="1"/>
        <rFont val="Times New Roman"/>
        <family val="1"/>
      </rPr>
      <t xml:space="preserve">, tiger shark, </t>
    </r>
    <r>
      <rPr>
        <i/>
        <sz val="10"/>
        <color theme="1"/>
        <rFont val="Times New Roman"/>
        <family val="1"/>
      </rPr>
      <t>Galeocerdo cuvier</t>
    </r>
    <r>
      <rPr>
        <sz val="10"/>
        <color theme="1"/>
        <rFont val="Times New Roman"/>
        <family val="1"/>
      </rPr>
      <t xml:space="preserve">, great white shark, </t>
    </r>
    <r>
      <rPr>
        <i/>
        <sz val="10"/>
        <color theme="1"/>
        <rFont val="Times New Roman"/>
        <family val="1"/>
      </rPr>
      <t>Carcharodon carcharias</t>
    </r>
  </si>
  <si>
    <t>Carcharhinidae, Lamnidae</t>
  </si>
  <si>
    <t>Low-Cost Live Insect Scouting Drone: iDrone Bee</t>
  </si>
  <si>
    <t>Ryu, J.H., J. Clements, and J. Neufeld</t>
  </si>
  <si>
    <t>Journal of Insect Science</t>
  </si>
  <si>
    <t>Ryu, J.H., J. Clements, and J. Neufeld. 2022. Low-Cost Live Insect Scouting Drone: iDrone Bee. Journal of Insect Science 22(4): 1–6. https://doi.org/10.1093/jisesa/ieac036.</t>
  </si>
  <si>
    <t>insects</t>
  </si>
  <si>
    <t>Lee, S., Y. Song, and S.-H. Kil</t>
  </si>
  <si>
    <t>Lee, S.Y. Song, and S.-H. Kil. 2021. Feasibility Analyses of Real-Time Detection of Wildlife Using UAV-Derived Thermal and RGB Images. Remote Sensing https://doi.org/10.3390/rs13112169.</t>
  </si>
  <si>
    <t>Neufeld, J., J. Ryu, and J.E. Barbour</t>
  </si>
  <si>
    <t>Development of a UAS-based Insect Scouting Method</t>
  </si>
  <si>
    <t>Journal of the NACAA</t>
  </si>
  <si>
    <t>Neufeld, J., J. Ryu, and J.E. Barbour. 2019. Development of a UAS-based Insect Scouting Method. Journal of the NACAA 12(2): https://www.nacaa.com/journal/e3d4e626-0cf1-45ea-b77e-0a3a7559b4e5</t>
  </si>
  <si>
    <t>DJI Phantom 4 Professional, DJI Matrice 600</t>
  </si>
  <si>
    <t>Optimal settings and advantages of drones as a tool for canopy arthropod collection</t>
  </si>
  <si>
    <t>Madden, J.C., É. Brisson‑Curadeau, J.P. Gillung, D.M. Bird, and K.H. Elliott</t>
  </si>
  <si>
    <t>Madden, J.C., É. Brisson‑Curadeau, J.P. Gillung, D.M. Bird, and K.H. Elliott. 2022. Optimal settings and advantages of drones as a tool for canopy arthropod collection. Scientific Reports https://doi.org/10.1038/s41598-022-22446-z.</t>
  </si>
  <si>
    <t>DJI Mavic 2,  DJI Phantom IV</t>
  </si>
  <si>
    <t>Schedl, D.C., I. Kurmi, and O. Bimber</t>
  </si>
  <si>
    <t>Airborne Optical Sectioning for Nesting Observation</t>
  </si>
  <si>
    <t>Schedl, D.C., I. Kurmi, and O. Bimber. 2020. Airborne Optical Sectioning for Nesting Observation. Scientific Reports https://doi.org/10.1038/s41598-020-63317-9.</t>
  </si>
  <si>
    <t>MikroKopter OktoXL 6S12</t>
  </si>
  <si>
    <t>RGB and Flir Vue Pro thermal camera</t>
  </si>
  <si>
    <r>
      <t xml:space="preserve">black-crowned night heron, </t>
    </r>
    <r>
      <rPr>
        <i/>
        <sz val="10"/>
        <color theme="1"/>
        <rFont val="Times New Roman"/>
        <family val="1"/>
      </rPr>
      <t>Nycticorax</t>
    </r>
    <r>
      <rPr>
        <sz val="10"/>
        <color theme="1"/>
        <rFont val="Times New Roman"/>
        <family val="1"/>
      </rPr>
      <t xml:space="preserve"> </t>
    </r>
    <r>
      <rPr>
        <i/>
        <sz val="10"/>
        <color theme="1"/>
        <rFont val="Times New Roman"/>
        <family val="1"/>
      </rPr>
      <t>nycticorax</t>
    </r>
    <r>
      <rPr>
        <sz val="10"/>
        <color theme="1"/>
        <rFont val="Times New Roman"/>
        <family val="1"/>
      </rPr>
      <t xml:space="preserve">, little egret, </t>
    </r>
    <r>
      <rPr>
        <i/>
        <sz val="10"/>
        <color theme="1"/>
        <rFont val="Times New Roman"/>
        <family val="1"/>
      </rPr>
      <t>Egretta garzetta</t>
    </r>
    <r>
      <rPr>
        <sz val="10"/>
        <color theme="1"/>
        <rFont val="Times New Roman"/>
        <family val="1"/>
      </rPr>
      <t xml:space="preserve">, grey heron, </t>
    </r>
    <r>
      <rPr>
        <i/>
        <sz val="10"/>
        <color theme="1"/>
        <rFont val="Times New Roman"/>
        <family val="1"/>
      </rPr>
      <t>Ardea cinerea</t>
    </r>
  </si>
  <si>
    <t>‘Drone-Netting’ for Sampling Live Insects</t>
  </si>
  <si>
    <t>Löcken, H., O.W. Fischer, J. Selz, and M. Boppré</t>
  </si>
  <si>
    <t>Detecting spider monkeys from the sky using a high‑definition RGB camera: a rapid‑assessment survey method?</t>
  </si>
  <si>
    <t>Spaan, D., A. Di Fiore, C.E. Rangel‑Rivera, A. Hutschenreiter, S. Wich, and F. Aureli</t>
  </si>
  <si>
    <t>Spaan, D., A. Di Fiore, C.E. Rangel‑Rivera, A. Hutschenreiter, S. Wich, and F. Aureli. 2022. Detecting spider monkeys from the sky using a high‑definition RGB camera: a rapid‑assessment survey method? Biodiversity and Conservation https://doi.org/10.1007/s10531-021-02341-1.</t>
  </si>
  <si>
    <t>RGB</t>
  </si>
  <si>
    <r>
      <t xml:space="preserve">Geoffroy's spider monkey, </t>
    </r>
    <r>
      <rPr>
        <i/>
        <sz val="10"/>
        <color theme="1"/>
        <rFont val="Times New Roman"/>
        <family val="1"/>
      </rPr>
      <t>Ateles geoffroyi</t>
    </r>
  </si>
  <si>
    <t>Four steps to extend drone use in research</t>
  </si>
  <si>
    <t>Coops, N.C., T.R.H. Goodbody, and L. Cao</t>
  </si>
  <si>
    <t>Coops, N.C., T.R.H. Goodbody, and L. Cao. 2019. Four steps to extend drone use in research. Nature 572:433-435.</t>
  </si>
  <si>
    <t>Monitoring Colonies of Large Gulls Using UAVs: From Individuals to Breeding Pairs</t>
  </si>
  <si>
    <t>Micromachines</t>
  </si>
  <si>
    <t>Corregidor-Castro, A., m. Riddervold, T.E. Holm, and T. Bregnballe. 2022. Monitoring Colonies of Large Gulls Using UAVs: From Individuals to Breeding Pairs. Micromachines https://doi.org/10.3390/mi13111844.</t>
  </si>
  <si>
    <t>a) fixed-wing
b) quadcopter</t>
  </si>
  <si>
    <t>a) Event 38 model E384
b) DJI Phantom 4 Pro</t>
  </si>
  <si>
    <t>a) Sony ILCE-QX1 camera
b) standard camera</t>
  </si>
  <si>
    <t>Corregidor-Castro, A., M. Riddervold, T.E. Holm, and T. Bregnballe</t>
  </si>
  <si>
    <t>Terrestrial Megafauna Response to Drone Noise Levels in Ex Situ Areas</t>
  </si>
  <si>
    <t>Mesquita, G.P., M. Mulero-Pázmány, S.A. Wich, and J.D. Rodríguez-Teijeiro. 2022. Terrestrial Megafauna Response to Drone Noise Levels in Ex Situ Areas. Drones https://doi.org/10.3390/drones6110333.</t>
  </si>
  <si>
    <t>Bovidae, Camelidae, Canidae, Cervidae, Elephantidae, Equidae, Felidae, Giraffidae, Hippopotamidae, Rhinocerotidae, Myrmecophagidae, Suidae, Tapiridae, Ursidae</t>
  </si>
  <si>
    <r>
      <t xml:space="preserve">Dromedary, </t>
    </r>
    <r>
      <rPr>
        <i/>
        <sz val="10"/>
        <color theme="1"/>
        <rFont val="Times New Roman"/>
        <family val="1"/>
      </rPr>
      <t>Camelus dromedarius</t>
    </r>
    <r>
      <rPr>
        <sz val="10"/>
        <color theme="1"/>
        <rFont val="Times New Roman"/>
        <family val="1"/>
      </rPr>
      <t xml:space="preserve">, maned wolf, </t>
    </r>
    <r>
      <rPr>
        <i/>
        <sz val="10"/>
        <color theme="1"/>
        <rFont val="Times New Roman"/>
        <family val="1"/>
      </rPr>
      <t>Chrysocyon brachyurus</t>
    </r>
    <r>
      <rPr>
        <sz val="10"/>
        <color theme="1"/>
        <rFont val="Times New Roman"/>
        <family val="1"/>
      </rPr>
      <t xml:space="preserve">, red deer, </t>
    </r>
    <r>
      <rPr>
        <i/>
        <sz val="10"/>
        <color theme="1"/>
        <rFont val="Times New Roman"/>
        <family val="1"/>
      </rPr>
      <t>Cervus elaphus</t>
    </r>
    <r>
      <rPr>
        <sz val="10"/>
        <color theme="1"/>
        <rFont val="Times New Roman"/>
        <family val="1"/>
      </rPr>
      <t xml:space="preserve">, sambar, </t>
    </r>
    <r>
      <rPr>
        <i/>
        <sz val="10"/>
        <color theme="1"/>
        <rFont val="Times New Roman"/>
        <family val="1"/>
      </rPr>
      <t>Rusa unicolor</t>
    </r>
    <r>
      <rPr>
        <sz val="10"/>
        <color theme="1"/>
        <rFont val="Times New Roman"/>
        <family val="1"/>
      </rPr>
      <t xml:space="preserve">, Asian elephant, </t>
    </r>
    <r>
      <rPr>
        <i/>
        <sz val="10"/>
        <color theme="1"/>
        <rFont val="Times New Roman"/>
        <family val="1"/>
      </rPr>
      <t>Elephas maximus</t>
    </r>
    <r>
      <rPr>
        <sz val="10"/>
        <color theme="1"/>
        <rFont val="Times New Roman"/>
        <family val="1"/>
      </rPr>
      <t xml:space="preserve">, imperial zebra, </t>
    </r>
    <r>
      <rPr>
        <i/>
        <sz val="10"/>
        <color theme="1"/>
        <rFont val="Times New Roman"/>
        <family val="1"/>
      </rPr>
      <t>Equus grevyi</t>
    </r>
    <r>
      <rPr>
        <sz val="10"/>
        <color theme="1"/>
        <rFont val="Times New Roman"/>
        <family val="1"/>
      </rPr>
      <t xml:space="preserve">, jaguar, </t>
    </r>
    <r>
      <rPr>
        <i/>
        <sz val="10"/>
        <color theme="1"/>
        <rFont val="Times New Roman"/>
        <family val="1"/>
      </rPr>
      <t>Panthera onca</t>
    </r>
    <r>
      <rPr>
        <sz val="10"/>
        <color theme="1"/>
        <rFont val="Times New Roman"/>
        <family val="1"/>
      </rPr>
      <t xml:space="preserve">, Bengal tiger, </t>
    </r>
    <r>
      <rPr>
        <i/>
        <sz val="10"/>
        <color theme="1"/>
        <rFont val="Times New Roman"/>
        <family val="1"/>
      </rPr>
      <t>Panthera tigris tigris</t>
    </r>
    <r>
      <rPr>
        <sz val="10"/>
        <color theme="1"/>
        <rFont val="Times New Roman"/>
        <family val="1"/>
      </rPr>
      <t xml:space="preserve">, giraffe, </t>
    </r>
    <r>
      <rPr>
        <i/>
        <sz val="10"/>
        <color theme="1"/>
        <rFont val="Times New Roman"/>
        <family val="1"/>
      </rPr>
      <t>Giraffa camelopardalis</t>
    </r>
    <r>
      <rPr>
        <sz val="10"/>
        <color theme="1"/>
        <rFont val="Times New Roman"/>
        <family val="1"/>
      </rPr>
      <t xml:space="preserve">, hippopotamus, </t>
    </r>
    <r>
      <rPr>
        <i/>
        <sz val="10"/>
        <color theme="1"/>
        <rFont val="Times New Roman"/>
        <family val="1"/>
      </rPr>
      <t>Hippopotamus amphibius</t>
    </r>
    <r>
      <rPr>
        <sz val="10"/>
        <color theme="1"/>
        <rFont val="Times New Roman"/>
        <family val="1"/>
      </rPr>
      <t xml:space="preserve">, giant anteater, </t>
    </r>
    <r>
      <rPr>
        <i/>
        <sz val="10"/>
        <color theme="1"/>
        <rFont val="Times New Roman"/>
        <family val="1"/>
      </rPr>
      <t>Myrmecophaga tridactyla</t>
    </r>
    <r>
      <rPr>
        <sz val="10"/>
        <color theme="1"/>
        <rFont val="Times New Roman"/>
        <family val="1"/>
      </rPr>
      <t xml:space="preserve">, white rhinoceros, </t>
    </r>
    <r>
      <rPr>
        <i/>
        <sz val="10"/>
        <color theme="1"/>
        <rFont val="Times New Roman"/>
        <family val="1"/>
      </rPr>
      <t>Ceratotherium simum</t>
    </r>
    <r>
      <rPr>
        <sz val="10"/>
        <color theme="1"/>
        <rFont val="Times New Roman"/>
        <family val="1"/>
      </rPr>
      <t xml:space="preserve"> </t>
    </r>
    <r>
      <rPr>
        <i/>
        <sz val="10"/>
        <color theme="1"/>
        <rFont val="Times New Roman"/>
        <family val="1"/>
      </rPr>
      <t>simum</t>
    </r>
    <r>
      <rPr>
        <sz val="10"/>
        <color theme="1"/>
        <rFont val="Times New Roman"/>
        <family val="1"/>
      </rPr>
      <t xml:space="preserve">, warthog, </t>
    </r>
    <r>
      <rPr>
        <i/>
        <sz val="10"/>
        <color theme="1"/>
        <rFont val="Times New Roman"/>
        <family val="1"/>
      </rPr>
      <t>Phacochoerus africanus</t>
    </r>
    <r>
      <rPr>
        <sz val="10"/>
        <color theme="1"/>
        <rFont val="Times New Roman"/>
        <family val="1"/>
      </rPr>
      <t xml:space="preserve">, tapir, </t>
    </r>
    <r>
      <rPr>
        <i/>
        <sz val="10"/>
        <color theme="1"/>
        <rFont val="Times New Roman"/>
        <family val="1"/>
      </rPr>
      <t>Tapirus terrestris</t>
    </r>
    <r>
      <rPr>
        <sz val="10"/>
        <color theme="1"/>
        <rFont val="Times New Roman"/>
        <family val="1"/>
      </rPr>
      <t xml:space="preserve">, spectacled bear, </t>
    </r>
    <r>
      <rPr>
        <i/>
        <sz val="10"/>
        <color theme="1"/>
        <rFont val="Times New Roman"/>
        <family val="1"/>
      </rPr>
      <t>Tremarctos ornatus</t>
    </r>
  </si>
  <si>
    <t>Operational sex ratio estimated from drone surveys for a species threatened by climate warming</t>
  </si>
  <si>
    <t>Staines, M.N., C.E. Smith, C.A.M. Hof, D.T. Booth, I.R. Tibbetts, and G.C. Hays</t>
  </si>
  <si>
    <t>Staines, M.N., C.E. Smith, C.A.M. Hof, D.T. Booth, I.R. Tibbetts, and G.C. Hays. 2022. Operational sex ratio estimated from drone surveys for a species threatened by climate warming. Marine Biology https://doi.org/10.1007/s00227-022-04141-9.</t>
  </si>
  <si>
    <r>
      <t xml:space="preserve">green turtle, </t>
    </r>
    <r>
      <rPr>
        <i/>
        <sz val="10"/>
        <color theme="1"/>
        <rFont val="Times New Roman"/>
        <family val="1"/>
      </rPr>
      <t>Chelonia mydas</t>
    </r>
    <r>
      <rPr>
        <sz val="10"/>
        <color theme="1"/>
        <rFont val="Times New Roman"/>
        <family val="1"/>
      </rPr>
      <t xml:space="preserve">, loggerhead
turtle, </t>
    </r>
    <r>
      <rPr>
        <i/>
        <sz val="10"/>
        <color theme="1"/>
        <rFont val="Times New Roman"/>
        <family val="1"/>
      </rPr>
      <t>Caretta caretta</t>
    </r>
  </si>
  <si>
    <t>A colonial‑nesting seabird shows no heart‑rate response to drone‑based population surveys</t>
  </si>
  <si>
    <t>Geldart, E.A., A.F. Barnas, C.A.D. Semeniuk, H.G. Gilchrist, C.M. Harris, and O.P. Love</t>
  </si>
  <si>
    <t>Geldart, E.A., A.F. Barnas, C.A.D. Semeniuk, H.G. Gilchrist, C.M. Harris, and O.P. Love. 2022. A colonial‑nesting seabird shows no heart‑rate response to drone‑based population surveys. Scientific Reports https://doi.org/10.1038/s41598-022-22492-7.</t>
  </si>
  <si>
    <t>High-Resolution Drone Images Show That the Distribution of Mussels Depends on Microhabitat Features of Intertidal Rocky Shores</t>
  </si>
  <si>
    <t>Barbosa, R.V., M. Jaud, C. Bacher, Y. Kerjean, F. Jean, J. Ammann, and Y. Thomas</t>
  </si>
  <si>
    <t>Barbosa, R.V., M. Jaud, C. Bacher, Y. Kerjean, F. Jean, J. Ammann, and Y. Thomas. 2022. High-Resolution Drone Images Show That the Distribution of Mussels Depends on Microhabitat Features of Intertidal Rocky Shores. Remote Sensing https://doi.org/10.3390/rs14215441.</t>
  </si>
  <si>
    <r>
      <t xml:space="preserve">Mediterranean mussel, </t>
    </r>
    <r>
      <rPr>
        <i/>
        <sz val="10"/>
        <color theme="1"/>
        <rFont val="Times New Roman"/>
        <family val="1"/>
      </rPr>
      <t>Mytilus galloprovincialis</t>
    </r>
  </si>
  <si>
    <t>Mytilidae</t>
  </si>
  <si>
    <t>What's a picture really worth? On the use of drone aerial imagery to estimate intertidal rocky shore mussel demographic parameters</t>
  </si>
  <si>
    <t>Gomes, I., L. Peteiro, J. Bueno-Pardo, R. Albuquerque, S. Pérez-Jorge, E.R. Oliveira, F.L. Alves, and H. Queiroga</t>
  </si>
  <si>
    <t>Gomes, I., L. Peteiro, J. Bueno-Pardo, R. Albuquerque, S. Pérez-Jorge, E.R. Oliveira, F.L. Alves, and H. Queiroga. 2018. What's a picture really worth? On the use of drone aerial imagery to estimate intertidal rocky shore mussel demographic parameters. Estuarine, Coastal and Shelf Science 213:185-198. https://doi.org/10.1016/j.ecss.2018.08.020.</t>
  </si>
  <si>
    <t>Ascending Technologies AscTec Falcon 8</t>
  </si>
  <si>
    <t>16.1 MP Exmor APS HD CMOS camera</t>
  </si>
  <si>
    <t>Identification of free-ranging mugger crocodiles by applying deep learning methods on UAV imagery</t>
  </si>
  <si>
    <t>Desai, B., A. Patel, V. Patel, S. Shah, M.S. Raval, and R. Ghosal</t>
  </si>
  <si>
    <t>Desai, B., A. Patel, V. Patel, S. Shah, M.S. Raval, and R. Ghosal. 2022. Identification of free-ranging mugger crocodiles by applying deep learning methods on UAV imagery. Ecological Informatics https://doi.org/10.1016/j.ecoinf.2022.101874.</t>
  </si>
  <si>
    <r>
      <t xml:space="preserve">mugger crocodile, </t>
    </r>
    <r>
      <rPr>
        <i/>
        <sz val="10"/>
        <color theme="1"/>
        <rFont val="Times New Roman"/>
        <family val="1"/>
      </rPr>
      <t>Crocodylus palustris</t>
    </r>
    <r>
      <rPr>
        <sz val="10"/>
        <color theme="1"/>
        <rFont val="Times New Roman"/>
        <family val="1"/>
      </rPr>
      <t xml:space="preserve">, gharial, </t>
    </r>
    <r>
      <rPr>
        <i/>
        <sz val="10"/>
        <color theme="1"/>
        <rFont val="Times New Roman"/>
        <family val="1"/>
      </rPr>
      <t>Gavialis gangeticus</t>
    </r>
    <r>
      <rPr>
        <sz val="10"/>
        <color theme="1"/>
        <rFont val="Times New Roman"/>
        <family val="1"/>
      </rPr>
      <t xml:space="preserve">, saltwater
crocodile, </t>
    </r>
    <r>
      <rPr>
        <i/>
        <sz val="10"/>
        <color theme="1"/>
        <rFont val="Times New Roman"/>
        <family val="1"/>
      </rPr>
      <t>Crocodylus porosus</t>
    </r>
  </si>
  <si>
    <t>Crocodylidae, Gavialidae</t>
  </si>
  <si>
    <t>Murfitt, S.J., B.M. Allan, A. Bellgrove, A. Rattray, M.A. Young, and D. Ierodiaconou</t>
  </si>
  <si>
    <t>Murfitt, S.J., B.M. Allan, A. Bellgrove, A. Rattray, M.A. Young, and D. Ierodiaconou. 2017. Applications of unmanned aerial vehicles in intertidal reef monitoring. Scientific Reports https://doi.org/10.1038/s41598-017-10818-9.</t>
  </si>
  <si>
    <t>14-MP Canon D30 camera</t>
  </si>
  <si>
    <t>Size and body condition of sympatric killer whale ecotypes around the Antarctic Peninsula</t>
  </si>
  <si>
    <t>Durban, J.W., H. Fearnbach, A. Paredes, L S. Hickmott, and D.J. LeRoi</t>
  </si>
  <si>
    <t>Durban, J.W., H. Fearnbach, A. Paredes, L S. Hickmott, and D.J. LeRoi. 2021. Size and body condition of sympatric killer whale ecotypes around the Antarctic Peninsula. Marine Ecology Progress Series 677:209–217. https://doi.org/10.3354/meps13866.</t>
  </si>
  <si>
    <r>
      <t>Killer whale,</t>
    </r>
    <r>
      <rPr>
        <i/>
        <sz val="10"/>
        <color theme="1"/>
        <rFont val="Times New Roman"/>
        <family val="1"/>
      </rPr>
      <t xml:space="preserve"> Orcinus orca</t>
    </r>
  </si>
  <si>
    <t>Risultati del censimento delle specie coloniali (Threskiornithidae – Ardeidae – Phalacrocoracidae) nidificanti nel Triveneto (Veneto, province di Trento e Bolzano, Friuli-Venezia Giulia). Anno 2021.</t>
  </si>
  <si>
    <t>Sighele, M., F. Scarton, E. Verza, E. Stival, R.G. Valle, M. Cassol, C. Guzzon, R. Maistri, F. Mezzavilla, J. Peruzzo, G. Piras, A. Sartori, P. Utmar, and G. Volcan</t>
  </si>
  <si>
    <t>Birding Veneto</t>
  </si>
  <si>
    <t>Sighele, M., F. Scarton, E. Verza, E. Stival, R.G. Valle, M. Cassol, C. Guzzon, R. Maistri, F. Mezzavilla, J. Peruzzo, G. Piras, A. Sartori, P. Utmar, and G. Volcan. 2022. Risultati del censimento delle specie coloniali (Threskiornithidae – Ardeidae – Phalacrocoracidae) nidificanti nel Triveneto (Veneto, province di Trento e Bolzano, Friuli-Venezia Giulia). Anno 2021. Birding Veneto. https://www.birdingveneto.eu/. [Results of the census of colonial species (Threskiornithidae – Ardeidae – Phalacrocoracidae) nesting in the Triveneto (Veneto, provinces of Trento and Bolzano, Friuli-Venezia Giulia). Year 2021] [in Italian]</t>
  </si>
  <si>
    <t>Ardeidae, Phalacrocoracidae, Threskiornithidae</t>
  </si>
  <si>
    <r>
      <t xml:space="preserve">cattle egret, </t>
    </r>
    <r>
      <rPr>
        <i/>
        <sz val="10"/>
        <color theme="1"/>
        <rFont val="Times New Roman"/>
        <family val="1"/>
      </rPr>
      <t>Bubulcus ibis</t>
    </r>
    <r>
      <rPr>
        <sz val="10"/>
        <color theme="1"/>
        <rFont val="Times New Roman"/>
        <family val="1"/>
      </rPr>
      <t xml:space="preserve">, gray heron, </t>
    </r>
    <r>
      <rPr>
        <i/>
        <sz val="10"/>
        <color theme="1"/>
        <rFont val="Times New Roman"/>
        <family val="1"/>
      </rPr>
      <t>Ardea cinerea</t>
    </r>
    <r>
      <rPr>
        <sz val="10"/>
        <color theme="1"/>
        <rFont val="Times New Roman"/>
        <family val="1"/>
      </rPr>
      <t xml:space="preserve">, purple heron, </t>
    </r>
    <r>
      <rPr>
        <i/>
        <sz val="10"/>
        <color theme="1"/>
        <rFont val="Times New Roman"/>
        <family val="1"/>
      </rPr>
      <t>Ardea</t>
    </r>
    <r>
      <rPr>
        <sz val="10"/>
        <color theme="1"/>
        <rFont val="Times New Roman"/>
        <family val="1"/>
      </rPr>
      <t xml:space="preserve"> </t>
    </r>
    <r>
      <rPr>
        <i/>
        <sz val="10"/>
        <color theme="1"/>
        <rFont val="Times New Roman"/>
        <family val="1"/>
      </rPr>
      <t>purpurea</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little egret, </t>
    </r>
    <r>
      <rPr>
        <i/>
        <sz val="10"/>
        <color theme="1"/>
        <rFont val="Times New Roman"/>
        <family val="1"/>
      </rPr>
      <t>Egretta garzetta</t>
    </r>
    <r>
      <rPr>
        <sz val="10"/>
        <color theme="1"/>
        <rFont val="Times New Roman"/>
        <family val="1"/>
      </rPr>
      <t xml:space="preserve">, pygmy cormorant, </t>
    </r>
    <r>
      <rPr>
        <i/>
        <sz val="10"/>
        <color theme="1"/>
        <rFont val="Times New Roman"/>
        <family val="1"/>
      </rPr>
      <t>Microcarbo pygmeus</t>
    </r>
    <r>
      <rPr>
        <sz val="10"/>
        <color theme="1"/>
        <rFont val="Times New Roman"/>
        <family val="1"/>
      </rPr>
      <t xml:space="preserve">, great cormorant, </t>
    </r>
    <r>
      <rPr>
        <i/>
        <sz val="10"/>
        <color theme="1"/>
        <rFont val="Times New Roman"/>
        <family val="1"/>
      </rPr>
      <t>Phalacrocorax carbo</t>
    </r>
    <r>
      <rPr>
        <sz val="10"/>
        <color theme="1"/>
        <rFont val="Times New Roman"/>
        <family val="1"/>
      </rPr>
      <t xml:space="preserve">, African sacred ibis, </t>
    </r>
    <r>
      <rPr>
        <i/>
        <sz val="10"/>
        <color theme="1"/>
        <rFont val="Times New Roman"/>
        <family val="1"/>
      </rPr>
      <t>Threskiornis aethiopicus</t>
    </r>
    <r>
      <rPr>
        <sz val="10"/>
        <color theme="1"/>
        <rFont val="Times New Roman"/>
        <family val="1"/>
      </rPr>
      <t xml:space="preserve">, glossy ibis, </t>
    </r>
    <r>
      <rPr>
        <i/>
        <sz val="10"/>
        <color theme="1"/>
        <rFont val="Times New Roman"/>
        <family val="1"/>
      </rPr>
      <t>Plegadis falcinellus</t>
    </r>
    <r>
      <rPr>
        <sz val="10"/>
        <color theme="1"/>
        <rFont val="Times New Roman"/>
        <family val="1"/>
      </rPr>
      <t xml:space="preserve">, Eurasian spoonbill, </t>
    </r>
    <r>
      <rPr>
        <i/>
        <sz val="10"/>
        <color theme="1"/>
        <rFont val="Times New Roman"/>
        <family val="1"/>
      </rPr>
      <t>Platalea leucorodia</t>
    </r>
    <r>
      <rPr>
        <sz val="10"/>
        <color theme="1"/>
        <rFont val="Times New Roman"/>
        <family val="1"/>
      </rPr>
      <t xml:space="preserve">, black-crowned night heron, </t>
    </r>
    <r>
      <rPr>
        <i/>
        <sz val="10"/>
        <color theme="1"/>
        <rFont val="Times New Roman"/>
        <family val="1"/>
      </rPr>
      <t>Nycticorax nycticorax</t>
    </r>
    <r>
      <rPr>
        <sz val="10"/>
        <color theme="1"/>
        <rFont val="Times New Roman"/>
        <family val="1"/>
      </rPr>
      <t xml:space="preserve">, squacco heron, </t>
    </r>
    <r>
      <rPr>
        <i/>
        <sz val="10"/>
        <color theme="1"/>
        <rFont val="Times New Roman"/>
        <family val="1"/>
      </rPr>
      <t>Ardeola ralloides</t>
    </r>
  </si>
  <si>
    <t>Ornithology Research</t>
  </si>
  <si>
    <r>
      <t>Comparison of drone vs. ground survey monitoring of hatching success in the black‑headed gull (</t>
    </r>
    <r>
      <rPr>
        <i/>
        <sz val="10"/>
        <color theme="1"/>
        <rFont val="Times New Roman"/>
        <family val="1"/>
      </rPr>
      <t>Chroicocephalus ridibundus</t>
    </r>
    <r>
      <rPr>
        <sz val="10"/>
        <color theme="1"/>
        <rFont val="Times New Roman"/>
        <family val="1"/>
      </rPr>
      <t>)</t>
    </r>
  </si>
  <si>
    <r>
      <t>Scarton, F. and R.G. Valle. 2022. Comparison of drone vs. ground survey monitoring of hatching success in the black‑headed gull (</t>
    </r>
    <r>
      <rPr>
        <i/>
        <sz val="10"/>
        <color theme="1"/>
        <rFont val="Times New Roman"/>
        <family val="1"/>
      </rPr>
      <t>Chroicocephalus ridibundus</t>
    </r>
    <r>
      <rPr>
        <sz val="10"/>
        <color theme="1"/>
        <rFont val="Times New Roman"/>
        <family val="1"/>
      </rPr>
      <t>). Ornithology Research https://doi.org/10.1007/s43388-022-00112-2.</t>
    </r>
  </si>
  <si>
    <t>Monitoring the hatching success of gulls Laridae and terns Sternidae: a comparison of ground and drone methods</t>
  </si>
  <si>
    <t>Valle, R.G. and F. Scarton. 2021. Monitoring the hatching success of gulls Laridae and terns Sternidae: a comparison of ground and drone methods. Acta Ornithologica 56:241–254. https://doi.org/10.3161/00016454AO2021.56.2.010.</t>
  </si>
  <si>
    <r>
      <t>slender-billed gull,</t>
    </r>
    <r>
      <rPr>
        <i/>
        <sz val="10"/>
        <color theme="1"/>
        <rFont val="Times New Roman"/>
        <family val="1"/>
      </rPr>
      <t xml:space="preserve"> Chroicocephalus genei</t>
    </r>
    <r>
      <rPr>
        <sz val="10"/>
        <color theme="1"/>
        <rFont val="Times New Roman"/>
        <family val="1"/>
      </rPr>
      <t xml:space="preserve">, Mediterranean gull, </t>
    </r>
    <r>
      <rPr>
        <i/>
        <sz val="10"/>
        <color theme="1"/>
        <rFont val="Times New Roman"/>
        <family val="1"/>
      </rPr>
      <t>Larus</t>
    </r>
    <r>
      <rPr>
        <sz val="10"/>
        <color theme="1"/>
        <rFont val="Times New Roman"/>
        <family val="1"/>
      </rPr>
      <t xml:space="preserve"> </t>
    </r>
    <r>
      <rPr>
        <i/>
        <sz val="10"/>
        <color theme="1"/>
        <rFont val="Times New Roman"/>
        <family val="1"/>
      </rPr>
      <t>melanocephalus</t>
    </r>
    <r>
      <rPr>
        <sz val="10"/>
        <color theme="1"/>
        <rFont val="Times New Roman"/>
        <family val="1"/>
      </rPr>
      <t xml:space="preserve">, gull-billed tern, </t>
    </r>
    <r>
      <rPr>
        <i/>
        <sz val="10"/>
        <color theme="1"/>
        <rFont val="Times New Roman"/>
        <family val="1"/>
      </rPr>
      <t>Gelochelidon nilotica</t>
    </r>
    <r>
      <rPr>
        <sz val="10"/>
        <color theme="1"/>
        <rFont val="Times New Roman"/>
        <family val="1"/>
      </rPr>
      <t xml:space="preserve">, sandwich tern, </t>
    </r>
    <r>
      <rPr>
        <i/>
        <sz val="10"/>
        <color theme="1"/>
        <rFont val="Times New Roman"/>
        <family val="1"/>
      </rPr>
      <t>Thalasseus sandvicensis</t>
    </r>
  </si>
  <si>
    <t>Surveying cliff‑nesting seabirds with unoccupied aircraft systems in the Gulf of Alaska</t>
  </si>
  <si>
    <t>Bishop, A.M., C.L. Brown, K.S. Christie, A.B. Kettle, G.D. Larsen, H.M. Renner, and L. Younkins</t>
  </si>
  <si>
    <t>Bishop, A.M., C.L. Brown, K.S. Christie, A.B. Kettle, G.D. Larsen, H.M. Renner, and L. Younkins. 2022. Surveying cliff‑nesting seabirds with unoccupied aircraft systems in the Gulf of Alaska. Polar Biology https://doi.org/10.1007/s00300-022-03101-9.</t>
  </si>
  <si>
    <r>
      <t xml:space="preserve">common murre, </t>
    </r>
    <r>
      <rPr>
        <i/>
        <sz val="10"/>
        <color theme="1"/>
        <rFont val="Times New Roman"/>
        <family val="1"/>
      </rPr>
      <t>Uria aalge</t>
    </r>
    <r>
      <rPr>
        <sz val="10"/>
        <color theme="1"/>
        <rFont val="Times New Roman"/>
        <family val="1"/>
      </rPr>
      <t xml:space="preserve">, black-legged kittiwake, </t>
    </r>
    <r>
      <rPr>
        <i/>
        <sz val="10"/>
        <color theme="1"/>
        <rFont val="Times New Roman"/>
        <family val="1"/>
      </rPr>
      <t>Rissa tridactyla</t>
    </r>
    <r>
      <rPr>
        <sz val="10"/>
        <color theme="1"/>
        <rFont val="Times New Roman"/>
        <family val="1"/>
      </rPr>
      <t xml:space="preserve">, pelagic cormorant, </t>
    </r>
    <r>
      <rPr>
        <i/>
        <sz val="10"/>
        <color theme="1"/>
        <rFont val="Times New Roman"/>
        <family val="1"/>
      </rPr>
      <t>Phalacrocorax pelagicus</t>
    </r>
    <r>
      <rPr>
        <sz val="10"/>
        <color theme="1"/>
        <rFont val="Times New Roman"/>
        <family val="1"/>
      </rPr>
      <t xml:space="preserve">, double-crested cormorant, </t>
    </r>
    <r>
      <rPr>
        <i/>
        <sz val="10"/>
        <color theme="1"/>
        <rFont val="Times New Roman"/>
        <family val="1"/>
      </rPr>
      <t>Phalacrocorax</t>
    </r>
    <r>
      <rPr>
        <sz val="10"/>
        <color theme="1"/>
        <rFont val="Times New Roman"/>
        <family val="1"/>
      </rPr>
      <t xml:space="preserve"> </t>
    </r>
    <r>
      <rPr>
        <i/>
        <sz val="10"/>
        <color theme="1"/>
        <rFont val="Times New Roman"/>
        <family val="1"/>
      </rPr>
      <t>auritus</t>
    </r>
  </si>
  <si>
    <t>Alcidae, Laridae, Phalacrocoracidae</t>
  </si>
  <si>
    <t>20-MP Zenmuse X5S camera</t>
  </si>
  <si>
    <t>Valle, R.G., A. Corregidor-Castro, E. Verza, and F. Scarton</t>
  </si>
  <si>
    <t>Ornis Hungarica</t>
  </si>
  <si>
    <r>
      <t xml:space="preserve">Drone monitoring improves nest detection of Squacco Herons </t>
    </r>
    <r>
      <rPr>
        <i/>
        <sz val="10"/>
        <color theme="1"/>
        <rFont val="Times New Roman"/>
        <family val="1"/>
      </rPr>
      <t>Ardeola ralloides</t>
    </r>
    <r>
      <rPr>
        <sz val="10"/>
        <color theme="1"/>
        <rFont val="Times New Roman"/>
        <family val="1"/>
      </rPr>
      <t>, but fails to assess its productivity</t>
    </r>
  </si>
  <si>
    <r>
      <t xml:space="preserve">squacco heron, </t>
    </r>
    <r>
      <rPr>
        <i/>
        <sz val="10"/>
        <color theme="1"/>
        <rFont val="Times New Roman"/>
        <family val="1"/>
      </rPr>
      <t>Ardeola ralloides</t>
    </r>
  </si>
  <si>
    <r>
      <t xml:space="preserve">Valle, R.G., A. Corregidor-Castro, E. Verza, and F. Scarton. 2022. Drone monitoring improves nest detection of Squacco Herons </t>
    </r>
    <r>
      <rPr>
        <i/>
        <sz val="10"/>
        <color theme="1"/>
        <rFont val="Times New Roman"/>
        <family val="1"/>
      </rPr>
      <t>Ardeola ralloides</t>
    </r>
    <r>
      <rPr>
        <sz val="10"/>
        <color theme="1"/>
        <rFont val="Times New Roman"/>
        <family val="1"/>
      </rPr>
      <t>, but fails to assess its productivity. Ornis Hungarica 30:176–187. https://doi.org/10.2478/orhu-2022-0028.</t>
    </r>
  </si>
  <si>
    <t>DJI Mini 2</t>
  </si>
  <si>
    <t>High-resolution drone imagery reveals drivers of fine-scale giant otter habitat selection in the land-water interface</t>
  </si>
  <si>
    <t>Valladares, N.A., A.A. Pardo, L. Chiaverini, J. Groenendijk, L.A. Harrington, D.W. Macdonald, R.R. Swaisgood, and A. Barocas</t>
  </si>
  <si>
    <t>Valladares, N.A., A.A. Pardo, L. Chiaverini, J. Groenendijk, L.A. Harrington, D.W. Macdonald, R.R. Swaisgood, and A. Barocas. 2022. High-resolution drone imagery reveals drivers of fine-scale giant otter habitat selection in the land-water interface. Conservation Science and Practice https://doi.org/10.1111/csp2.12786.</t>
  </si>
  <si>
    <t>DJI Mavic PRO</t>
  </si>
  <si>
    <t>Reply to “a comment on the limitations of UAVs in wildlife research – the example of colonial nesting waterbirds”</t>
  </si>
  <si>
    <t>Sardà-Palomera, F., G. Bota, F. Sardà, and L. Brotons</t>
  </si>
  <si>
    <t>comment</t>
  </si>
  <si>
    <r>
      <t>Observations of Adult–Calf Nonreproductive Copulatory Behavior in North Atlantic Right Whales (</t>
    </r>
    <r>
      <rPr>
        <i/>
        <sz val="10"/>
        <color theme="1"/>
        <rFont val="Times New Roman"/>
        <family val="1"/>
      </rPr>
      <t>Eubalaena glacialis</t>
    </r>
    <r>
      <rPr>
        <sz val="10"/>
        <color theme="1"/>
        <rFont val="Times New Roman"/>
        <family val="1"/>
      </rPr>
      <t>)</t>
    </r>
  </si>
  <si>
    <t>Lonati, G.L., N.J. Hynes, K.R. Howe, D. Durette-Morin, M.W. Brown, and K.T.A. Davies</t>
  </si>
  <si>
    <r>
      <t>Lonati, G.L., N.J. Hynes, K.R. Howe, D. Durette-Morin, M.W. Brown, and K.T.A. Davies. 2022. Observations of Adult–Calf Nonreproductive Copulatory Behavior in North Atlantic Right Whales (</t>
    </r>
    <r>
      <rPr>
        <i/>
        <sz val="10"/>
        <color theme="1"/>
        <rFont val="Times New Roman"/>
        <family val="1"/>
      </rPr>
      <t>Eubalaena glacialis</t>
    </r>
    <r>
      <rPr>
        <sz val="10"/>
        <color theme="1"/>
        <rFont val="Times New Roman"/>
        <family val="1"/>
      </rPr>
      <t>). Aquatic Mammals 48:639-645. https://doi.org/10.1578/AM.48.6.2022.639.</t>
    </r>
  </si>
  <si>
    <r>
      <t xml:space="preserve">North Atlantic right whale, </t>
    </r>
    <r>
      <rPr>
        <i/>
        <sz val="10"/>
        <color theme="1"/>
        <rFont val="Times New Roman"/>
        <family val="1"/>
      </rPr>
      <t>Eubalaena glacialis</t>
    </r>
  </si>
  <si>
    <t>DJI Zenmuse XT2, 16.1-MP Olympus PEN E-PM2 camera</t>
  </si>
  <si>
    <t>behavior, Canada</t>
  </si>
  <si>
    <t>Estimating body mass of sperm whales from aerial photographs</t>
  </si>
  <si>
    <t>Glarou, M., S. Gero, A. Frantzis, J.M. Brotons, F. Vivier, P. Alexiadou, M. Cerdà, E. Pirotta, and F. Christiansen</t>
  </si>
  <si>
    <t>Glarou, M., S. Gero, A. Frantzis, J.M. Brotons, F. Vivier, P. Alexiadou, M. Cerdà, E. Pirotta, and F. Christiansen. 2022. Estimating body mass of sperm whales from aerial photographs. Marine Mammal Science https://doi.org/10.1111/mms.12982.</t>
  </si>
  <si>
    <r>
      <t xml:space="preserve">sperm whale, </t>
    </r>
    <r>
      <rPr>
        <i/>
        <sz val="10"/>
        <color theme="1"/>
        <rFont val="Times New Roman"/>
        <family val="1"/>
      </rPr>
      <t>Physeter macrocephalus</t>
    </r>
  </si>
  <si>
    <t>DJI Inspire 1 Pro, DJI Phantom 4 Pro</t>
  </si>
  <si>
    <t>16-MP DJI Zenmuse X5 camera</t>
  </si>
  <si>
    <t>Using Unoccupied Aerial Vehicles to estimate availability and group size error for aerial surveys of coastal dolphins</t>
  </si>
  <si>
    <t>Brown, A.M., S.J. Allen, N. Kelly, and A.J. Hodgson</t>
  </si>
  <si>
    <r>
      <t xml:space="preserve">Australian humpback dolphin, </t>
    </r>
    <r>
      <rPr>
        <i/>
        <sz val="10"/>
        <color theme="1"/>
        <rFont val="Times New Roman"/>
        <family val="1"/>
      </rPr>
      <t>Sousa sahulensis</t>
    </r>
  </si>
  <si>
    <t>Drone-mounted audio-visual deterrence of bats: implications for reducing aerial wildlife mortality by wind turbines</t>
  </si>
  <si>
    <t>Werber, Y., G. Hareli, O. Yinon, N. Sapir, and Y. Yovel</t>
  </si>
  <si>
    <t>Werber, Y., G. Hareli, O. Yinon, N. Sapir, and Y. Yovel. 2022. Drone-mounted audio-visual deterrence of bats: implications for reducing aerial wildlife mortality by wind turbines. Remote Sensing in Ecology and Conservation https://doi.org/10.1002/rse2.316.</t>
  </si>
  <si>
    <r>
      <t xml:space="preserve">Greater mouse-tailed bat, </t>
    </r>
    <r>
      <rPr>
        <i/>
        <sz val="10"/>
        <color theme="1"/>
        <rFont val="Times New Roman"/>
        <family val="1"/>
      </rPr>
      <t>Rhinopoma</t>
    </r>
    <r>
      <rPr>
        <sz val="10"/>
        <color theme="1"/>
        <rFont val="Times New Roman"/>
        <family val="1"/>
      </rPr>
      <t xml:space="preserve"> </t>
    </r>
    <r>
      <rPr>
        <i/>
        <sz val="10"/>
        <color theme="1"/>
        <rFont val="Times New Roman"/>
        <family val="1"/>
      </rPr>
      <t>microphylum</t>
    </r>
    <r>
      <rPr>
        <sz val="10"/>
        <color theme="1"/>
        <rFont val="Times New Roman"/>
        <family val="1"/>
      </rPr>
      <t xml:space="preserve">, Egyptian mouse-tailed
bat, </t>
    </r>
    <r>
      <rPr>
        <i/>
        <sz val="10"/>
        <color theme="1"/>
        <rFont val="Times New Roman"/>
        <family val="1"/>
      </rPr>
      <t>Rhinopoma cystops</t>
    </r>
    <r>
      <rPr>
        <sz val="10"/>
        <color theme="1"/>
        <rFont val="Times New Roman"/>
        <family val="1"/>
      </rPr>
      <t xml:space="preserve">, Serotine bat, </t>
    </r>
    <r>
      <rPr>
        <i/>
        <sz val="10"/>
        <color theme="1"/>
        <rFont val="Times New Roman"/>
        <family val="1"/>
      </rPr>
      <t>Eptesicus serotinus</t>
    </r>
    <r>
      <rPr>
        <sz val="10"/>
        <color theme="1"/>
        <rFont val="Times New Roman"/>
        <family val="1"/>
      </rPr>
      <t xml:space="preserve">, Savi’s pipistrelle, </t>
    </r>
    <r>
      <rPr>
        <i/>
        <sz val="10"/>
        <color theme="1"/>
        <rFont val="Times New Roman"/>
        <family val="1"/>
      </rPr>
      <t>Hypsugo savii</t>
    </r>
    <r>
      <rPr>
        <sz val="10"/>
        <color theme="1"/>
        <rFont val="Times New Roman"/>
        <family val="1"/>
      </rPr>
      <t xml:space="preserve">, Kuhl’s pipistrelle, </t>
    </r>
    <r>
      <rPr>
        <i/>
        <sz val="10"/>
        <color theme="1"/>
        <rFont val="Times New Roman"/>
        <family val="1"/>
      </rPr>
      <t>Pipistrellus kuhlii</t>
    </r>
    <r>
      <rPr>
        <sz val="10"/>
        <color theme="1"/>
        <rFont val="Times New Roman"/>
        <family val="1"/>
      </rPr>
      <t xml:space="preserve">, Common pipistrelle, </t>
    </r>
    <r>
      <rPr>
        <i/>
        <sz val="10"/>
        <color theme="1"/>
        <rFont val="Times New Roman"/>
        <family val="1"/>
      </rPr>
      <t>Pipistrellus pipistrellus</t>
    </r>
    <r>
      <rPr>
        <sz val="10"/>
        <color theme="1"/>
        <rFont val="Times New Roman"/>
        <family val="1"/>
      </rPr>
      <t xml:space="preserve">, European free-tailed bat, </t>
    </r>
    <r>
      <rPr>
        <i/>
        <sz val="10"/>
        <color theme="1"/>
        <rFont val="Times New Roman"/>
        <family val="1"/>
      </rPr>
      <t>Tadarida teniotis</t>
    </r>
    <r>
      <rPr>
        <sz val="10"/>
        <color theme="1"/>
        <rFont val="Times New Roman"/>
        <family val="1"/>
      </rPr>
      <t xml:space="preserve">, naked-rumped tomb bat, </t>
    </r>
    <r>
      <rPr>
        <i/>
        <sz val="10"/>
        <color theme="1"/>
        <rFont val="Times New Roman"/>
        <family val="1"/>
      </rPr>
      <t>Taphozous nudiventris</t>
    </r>
    <r>
      <rPr>
        <sz val="10"/>
        <color theme="1"/>
        <rFont val="Times New Roman"/>
        <family val="1"/>
      </rPr>
      <t xml:space="preserve">, Long-fingered bat, </t>
    </r>
    <r>
      <rPr>
        <i/>
        <sz val="10"/>
        <color theme="1"/>
        <rFont val="Times New Roman"/>
        <family val="1"/>
      </rPr>
      <t>Myotis capaccinii</t>
    </r>
  </si>
  <si>
    <t>Rhinopomatidae, Vespertilionidae, Molossidae, Emballonuridae</t>
  </si>
  <si>
    <t>Challenges and priorities for river cetacean conservation</t>
  </si>
  <si>
    <t>Campbell, E., J. Alfaro-Shigueto, E. Aliaga-Rossel, I. Beasley, Y. Briceño, S. Caballero, V.M.F. da Silva, C. Gilleman, W. Gravena, E. Hines, M.S. Khan, U. Khan, D. Kreb, J.C. Mangel, M. Marmontel, Z. Mei, V.J. Mintzer, F. Mosquera-Guerra, M. Oliveira-da-Costa,  M. Paschoalini, S. Paude, R.K. Sinha, B.D. Smith, S.T. Turvey, V. Utreras, P.A. Van Damme, D. Wang, T.S. Whitty, R.H. Thurstan, and B.J. Godley</t>
  </si>
  <si>
    <t>Campbell, E., J. Alfaro-Shigueto, E. Aliaga-Rossel, I. Beasley, Y. Briceño, S. Caballero, V.M.F. da Silva, C. Gilleman, W. Gravena, E. Hines, M.S. Khan, U. Khan, D. Kreb, J.C. Mangel, M. Marmontel, Z. Mei, V.J. Mintzer, F. Mosquera-Guerra, M. Oliveira-da-Costa,  M. Paschoalini, S. Paude, R.K. Sinha, B.D. Smith, S.T. Turvey, V. Utreras, P.A. Van Damme, D. Wang, T.S. Whitty, R.H. Thurstan, and B.J. Godley. 2022. Challenges and priorities for river cetacean conservation. Endangered Species Research 49:13–42. https://doi.org/10.3354/esr01201.</t>
  </si>
  <si>
    <t>Chen, A., M. Jacob, G. Shoshani, and M. Charter</t>
  </si>
  <si>
    <r>
      <t>Using computer vision, image analysis and UAVs for the automatic recognition and counting of common cranes (</t>
    </r>
    <r>
      <rPr>
        <i/>
        <sz val="10"/>
        <color theme="1"/>
        <rFont val="Times New Roman"/>
        <family val="1"/>
      </rPr>
      <t>Grus grus</t>
    </r>
    <r>
      <rPr>
        <sz val="10"/>
        <color theme="1"/>
        <rFont val="Times New Roman"/>
        <family val="1"/>
      </rPr>
      <t>)</t>
    </r>
  </si>
  <si>
    <r>
      <t xml:space="preserve">common crane, </t>
    </r>
    <r>
      <rPr>
        <i/>
        <sz val="10"/>
        <color theme="1"/>
        <rFont val="Times New Roman"/>
        <family val="1"/>
      </rPr>
      <t>Grus grus</t>
    </r>
  </si>
  <si>
    <t>DJI Matrice 600 Pro, DJI Mavic 2 Pro</t>
  </si>
  <si>
    <t>Flir A655SC camera, 20-MP RGB camera</t>
  </si>
  <si>
    <t>Improving river dolphin monitoring using aerial surveys</t>
  </si>
  <si>
    <t>Oliveira, J.S.F., G. Georgiadis, S. Campello, R.A. Brandao, and S. Ciuti</t>
  </si>
  <si>
    <t>Oliveira, J.S.F., G. Georgiadis, S. Campello, R.A. Brandao, and S. Ciuti. 2017. Improving river dolphin monitoring using aerial surveys. Ecosphere https://doi.org/10.1002/ecs2.1912</t>
  </si>
  <si>
    <r>
      <t xml:space="preserve">Araguaian river dolphin, </t>
    </r>
    <r>
      <rPr>
        <i/>
        <sz val="10"/>
        <color theme="1"/>
        <rFont val="Times New Roman"/>
        <family val="1"/>
      </rPr>
      <t>Inia araguaiaensis</t>
    </r>
  </si>
  <si>
    <t>Iniidae</t>
  </si>
  <si>
    <t>species detection, aerial vs boat surveys, Brazil</t>
  </si>
  <si>
    <t>Detection of Antillean Manatees in UAV Footage using Deep Convolutional Neural Networks</t>
  </si>
  <si>
    <t>LXCV Workshop at ECCV 2022</t>
  </si>
  <si>
    <t>Contreras, K., E.A. Ramos, F. Merchan, H. Poveda,
H.M. Guzman, and J.E. Sánchez-Galán</t>
  </si>
  <si>
    <t>Applications and Classifications of Unmanned Aerial Vehicles: A Literature Review with Focus on Multi-Rotors</t>
  </si>
  <si>
    <t>Sabour, M.H., P. Jafary, and S. Nematiyan</t>
  </si>
  <si>
    <t>Sabour, M.H., P. Jafary, and S. Nematiyan. 2022. Applications and Classifications of Unmanned Aerial Vehicles: A Literature Review with Focus on Multi-Rotors. The Aeronautical Journal https://doi.org//10.1017/aer.2022.75.</t>
  </si>
  <si>
    <t>Aeronautical Journal</t>
  </si>
  <si>
    <t>Lords of the Rings: Mud ring feeding by bottlenose dolphins in a Caribbean estuary revealed from sea, air, and space</t>
  </si>
  <si>
    <t>Ramos, E.A., L. Santoya, J. Verde, Z. Walker, N. Castelblanco-Martínez, J.J. Kiszka, and G. Rieucau</t>
  </si>
  <si>
    <t>Ramos, E.A., L. Santoya, J. Verde, Z. Walker, N. Castelblanco-Martínez, J.J. Kiszka, and G. Rieucau. 2021. Lords of the Rings: Mud ring feeding by bottlenose dolphins in a Caribbean estuary revealed from sea, air, and space. Marine Mammal Science</t>
  </si>
  <si>
    <t>How the Small Object Detection via Machine Learning and UAS-Based Remote-Sensing Imagery Can Support the Achievement of SDG2: A Case Study of Vole Burrows</t>
  </si>
  <si>
    <t>Ezzy, H., M. Charter, A. Bonfante, and A. Brook</t>
  </si>
  <si>
    <t>Ezzy, H., M. Charter, A. Bonfante, and A. Brook. 2021. How the Small Object Detection via Machine Learning and UAS-Based Remote-Sensing Imagery Can Support the Achievement of SDG2: A Case Study of Vole Burrows. Remote Sensing https://doi.org/10.3390/rs13163191.</t>
  </si>
  <si>
    <r>
      <t xml:space="preserve">Levant vole, </t>
    </r>
    <r>
      <rPr>
        <i/>
        <sz val="10"/>
        <color theme="1"/>
        <rFont val="Times New Roman"/>
        <family val="1"/>
      </rPr>
      <t>Microtus guentheri</t>
    </r>
  </si>
  <si>
    <t>Habitat highs and lows: Using terrestrial and UAV LiDAR for modelling avian species richness and abundance in a restored woodland</t>
  </si>
  <si>
    <t>Shokirov, S., T. Jucker, S.R. Levick, A.D. Manning, T. Bonnet, M. Yebra, and K.N. Youngentob</t>
  </si>
  <si>
    <t>Shokirov, S., T. Jucker, S.R. Levick, A.D. Manning, T. Bonnet, M. Yebra, and K.N. Youngentob. 2022. Habitat highs and lows: Using terrestrial and UAV LiDAR for modelling avian species richness and abundance in a restored woodland. Remote Sensing of Environment https://doi.org/10.1016/j.rse.2022.113326.</t>
  </si>
  <si>
    <t>LiDAR</t>
  </si>
  <si>
    <t>Determining Nest Site Selection by Hawksbill Sea Turtles in the Persian Gulf Using Unmanned Aerial Vehicles</t>
  </si>
  <si>
    <t>Nasiri, Z., M. Gholamalifard, and S.M. Ghasempouri</t>
  </si>
  <si>
    <t>Chelonian Conservation and Biology</t>
  </si>
  <si>
    <r>
      <t xml:space="preserve">hawksbill sea turtle, </t>
    </r>
    <r>
      <rPr>
        <i/>
        <sz val="10"/>
        <color theme="1"/>
        <rFont val="Times New Roman"/>
        <family val="1"/>
      </rPr>
      <t>Eretmochelys imbricata</t>
    </r>
  </si>
  <si>
    <t>UAV Phantom 4 Pro</t>
  </si>
  <si>
    <t>Enhancing UAV images to improve the observation of submerged whales using a water column correction method</t>
  </si>
  <si>
    <t>Jones, A., E. Bruce, K.P. Davies, and D.H. Cato</t>
  </si>
  <si>
    <t>Barriers to Using UAVs in Conservation and Environmental Management: A Systematic Review</t>
  </si>
  <si>
    <t>Walker, S.E., M. Sheaves,  and N.J. Waltham</t>
  </si>
  <si>
    <t>Environmental Management</t>
  </si>
  <si>
    <t>Walker, S.E., M. Sheaves,  and N.J. Waltham. 2022. Barriers to Using UAVs in Conservation and Environmental Management: A Systematic Review. Environmental Management https://doi.org/10.1007/s00267-022-01768-8.</t>
  </si>
  <si>
    <t>Inman, V.L. and K.E.A. Leggett</t>
  </si>
  <si>
    <t>Hidden Hippos: Using Photogrammetry and Multiple Imputation to Determine the Age, Sex, and Body Condition of an Animal Often Partially Submerged</t>
  </si>
  <si>
    <t>Inman, V.L. and K.E.A. Leggett. 2022. Hidden Hippos: Using Photogrammetry and Multiple Imputation to Determine the Age, Sex, and Body Condition of an Animal Often Partially Submerged. Drones https://doi.org/10.3390/drones6120409.</t>
  </si>
  <si>
    <r>
      <t xml:space="preserve">common hippopotamus, </t>
    </r>
    <r>
      <rPr>
        <i/>
        <sz val="10"/>
        <color theme="1"/>
        <rFont val="Times New Roman"/>
        <family val="1"/>
      </rPr>
      <t>Hippopotamus</t>
    </r>
    <r>
      <rPr>
        <sz val="10"/>
        <color theme="1"/>
        <rFont val="Times New Roman"/>
        <family val="1"/>
      </rPr>
      <t xml:space="preserve"> </t>
    </r>
    <r>
      <rPr>
        <i/>
        <sz val="10"/>
        <color theme="1"/>
        <rFont val="Times New Roman"/>
        <family val="1"/>
      </rPr>
      <t>amphibius</t>
    </r>
  </si>
  <si>
    <t>The use of drones for mosquito surveillance and control</t>
  </si>
  <si>
    <t>Carrasco‑Escobar, G., M. Moreno, K. Fornace, M. Herrera‑Varela, E. Manrique, and J.E. Conn</t>
  </si>
  <si>
    <t>Parasites &amp; Vectors</t>
  </si>
  <si>
    <t>Carrasco‑Escobar, G., M. Moreno, K. Fornace, M. Herrera‑Varela, E. Manrique, and J.E. Conn. 2022. The use of drones for mosquito surveillance and control. Parasites &amp; Vectors https://doi.org/10.1186/s13071-022-05580-5.</t>
  </si>
  <si>
    <r>
      <t xml:space="preserve">mosquito, </t>
    </r>
    <r>
      <rPr>
        <i/>
        <sz val="10"/>
        <color theme="1"/>
        <rFont val="Times New Roman"/>
        <family val="1"/>
      </rPr>
      <t xml:space="preserve">Aedes </t>
    </r>
    <r>
      <rPr>
        <sz val="10"/>
        <color theme="1"/>
        <rFont val="Times New Roman"/>
        <family val="1"/>
      </rPr>
      <t xml:space="preserve">spp., </t>
    </r>
    <r>
      <rPr>
        <i/>
        <sz val="10"/>
        <color theme="1"/>
        <rFont val="Times New Roman"/>
        <family val="1"/>
      </rPr>
      <t>Anopheles</t>
    </r>
    <r>
      <rPr>
        <sz val="10"/>
        <color theme="1"/>
        <rFont val="Times New Roman"/>
        <family val="1"/>
      </rPr>
      <t xml:space="preserve"> spp., </t>
    </r>
    <r>
      <rPr>
        <i/>
        <sz val="10"/>
        <color theme="1"/>
        <rFont val="Times New Roman"/>
        <family val="1"/>
      </rPr>
      <t>Culex</t>
    </r>
    <r>
      <rPr>
        <sz val="10"/>
        <color theme="1"/>
        <rFont val="Times New Roman"/>
        <family val="1"/>
      </rPr>
      <t xml:space="preserve"> spp.</t>
    </r>
  </si>
  <si>
    <t>Culicidae</t>
  </si>
  <si>
    <t>review, platforms, sensors, human-wildlife conflict</t>
  </si>
  <si>
    <t>Experimentally Determining Optimal Conditions for Mapping Forage Fish with RPAS</t>
  </si>
  <si>
    <t>Houtman, N.R., J. Yakimishyn, M. Collyer, J. Sutherst, C.L.K. Robinson, and M. Costa</t>
  </si>
  <si>
    <t>Houtman, N.R., J. Yakimishyn, M. Collyer, J. Sutherst, C.L.K. Robinson, and M. Costa. 2022. Experimentally Determining Optimal Conditions for Mapping Forage Fish with RPAS. Drones https://doi.org/10.3390/drones6120426.</t>
  </si>
  <si>
    <t>DJI Mavic 2 Pro, DJI Phantom 4</t>
  </si>
  <si>
    <t>A New Method for Surveying theWorld’s Smallest Class of Dragonfly in Wetlands Using Unoccupied Aerial Vehicles</t>
  </si>
  <si>
    <t>Niwa, H. and T. Hirata</t>
  </si>
  <si>
    <t>Niwa, H. and T. Hirata. 2022. A New Method for Surveying theWorld’s Smallest Class of Dragonfly in Wetlands Using Unoccupied Aerial Vehicles. Drones https://doi.org/10.3390/drones6120427.</t>
  </si>
  <si>
    <t>DJI Mavic 3</t>
  </si>
  <si>
    <t>Coenagrionidae, Libellulidae</t>
  </si>
  <si>
    <r>
      <t xml:space="preserve">scarlet dwarf dragonfly, </t>
    </r>
    <r>
      <rPr>
        <i/>
        <sz val="10"/>
        <color theme="1"/>
        <rFont val="Times New Roman"/>
        <family val="1"/>
      </rPr>
      <t>Nannophya pygmaea</t>
    </r>
    <r>
      <rPr>
        <sz val="10"/>
        <color theme="1"/>
        <rFont val="Times New Roman"/>
        <family val="1"/>
      </rPr>
      <t xml:space="preserve">, </t>
    </r>
    <r>
      <rPr>
        <i/>
        <sz val="10"/>
        <color theme="1"/>
        <rFont val="Times New Roman"/>
        <family val="1"/>
      </rPr>
      <t>Ceriagrion melanurum</t>
    </r>
    <r>
      <rPr>
        <sz val="10"/>
        <color theme="1"/>
        <rFont val="Times New Roman"/>
        <family val="1"/>
      </rPr>
      <t xml:space="preserve">, </t>
    </r>
    <r>
      <rPr>
        <i/>
        <sz val="10"/>
        <color theme="1"/>
        <rFont val="Times New Roman"/>
        <family val="1"/>
      </rPr>
      <t>Ceriagrion nipponicum</t>
    </r>
    <r>
      <rPr>
        <sz val="10"/>
        <color theme="1"/>
        <rFont val="Times New Roman"/>
        <family val="1"/>
      </rPr>
      <t xml:space="preserve">, butterfly dragonfly, </t>
    </r>
    <r>
      <rPr>
        <i/>
        <sz val="10"/>
        <color theme="1"/>
        <rFont val="Times New Roman"/>
        <family val="1"/>
      </rPr>
      <t>Rhyothemis fuliginosa</t>
    </r>
    <r>
      <rPr>
        <sz val="10"/>
        <color theme="1"/>
        <rFont val="Times New Roman"/>
        <family val="1"/>
      </rPr>
      <t xml:space="preserve">, white-tailed skimmer, </t>
    </r>
    <r>
      <rPr>
        <i/>
        <sz val="10"/>
        <color theme="1"/>
        <rFont val="Times New Roman"/>
        <family val="1"/>
      </rPr>
      <t>Orthetrum albistylum</t>
    </r>
    <r>
      <rPr>
        <sz val="10"/>
        <color theme="1"/>
        <rFont val="Times New Roman"/>
        <family val="1"/>
      </rPr>
      <t>, scarlet skimmer,</t>
    </r>
    <r>
      <rPr>
        <i/>
        <sz val="10"/>
        <color theme="1"/>
        <rFont val="Times New Roman"/>
        <family val="1"/>
      </rPr>
      <t xml:space="preserve"> Crocothemis servilia</t>
    </r>
  </si>
  <si>
    <t>The Use of Drones to Determine Rodent Location and Damage in Agricultural Crops</t>
  </si>
  <si>
    <t>Keshet, D., A. Brook, D. Malkinson, I. Izhaki. and M. Charter</t>
  </si>
  <si>
    <t>Keshet, D., A. Brook, D. Malkinson, I. Izhaki. and M. Charter. 2022. The Use of Drones to Determine Rodent Location and Damage in Agricultural Crops. Drones https://doi.org/10.3390/drones6120396.</t>
  </si>
  <si>
    <r>
      <t xml:space="preserve">Levant vole, </t>
    </r>
    <r>
      <rPr>
        <i/>
        <sz val="10"/>
        <color theme="1"/>
        <rFont val="Times New Roman"/>
        <family val="1"/>
      </rPr>
      <t>Microtus guentheri</t>
    </r>
    <r>
      <rPr>
        <sz val="10"/>
        <color theme="1"/>
        <rFont val="Times New Roman"/>
        <family val="1"/>
      </rPr>
      <t xml:space="preserve">, house mouse, </t>
    </r>
    <r>
      <rPr>
        <i/>
        <sz val="10"/>
        <color theme="1"/>
        <rFont val="Times New Roman"/>
        <family val="1"/>
      </rPr>
      <t>Mus musculus</t>
    </r>
  </si>
  <si>
    <t>Cricetidae, Muridae</t>
  </si>
  <si>
    <t>20-MP RGB camera</t>
  </si>
  <si>
    <t>Wetland occupancy by duck broods in cropland‐dominated landscapes of the United States Prairie Pothole Region</t>
  </si>
  <si>
    <t>Mitchell, B.J., C.V. Terry, K.M. Ringelman, K.M. Kemink, M.J. Anteau, and A.K. Janke</t>
  </si>
  <si>
    <t>Mitchell, B.J., C.V. Terry, K.M. Ringelman, K.M. Kemink, M.J. Anteau, and A.K. Janke. 2022. Wetland occupancy by duck broods in cropland‐dominated landscapes of the United States Prairie Pothole Region. Journal of Wildlife Management https://doi.org/10.1002/jwmg.22347.</t>
  </si>
  <si>
    <t>DJI Matrice 200, DJI Matrice 210</t>
  </si>
  <si>
    <t>Zenmuse XT2 or Zenmuse XT thermal, 12-MP Zenmuse XT2 RGB camera, 20.1-MP Zenmuse X4S RGB camera</t>
  </si>
  <si>
    <r>
      <t xml:space="preserve">blue‐winged teal, </t>
    </r>
    <r>
      <rPr>
        <i/>
        <sz val="10"/>
        <color theme="1"/>
        <rFont val="Times New Roman"/>
        <family val="1"/>
      </rPr>
      <t>Spatula discors</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wood duck, Aix sponsa, ruddy duck, </t>
    </r>
    <r>
      <rPr>
        <i/>
        <sz val="10"/>
        <color theme="1"/>
        <rFont val="Times New Roman"/>
        <family val="1"/>
      </rPr>
      <t>Oxyura jamaicensis</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redhead, </t>
    </r>
    <r>
      <rPr>
        <i/>
        <sz val="10"/>
        <color theme="1"/>
        <rFont val="Times New Roman"/>
        <family val="1"/>
      </rPr>
      <t>Aythya americana</t>
    </r>
    <r>
      <rPr>
        <sz val="10"/>
        <color theme="1"/>
        <rFont val="Times New Roman"/>
        <family val="1"/>
      </rPr>
      <t xml:space="preserve">, American green-winged teal, </t>
    </r>
    <r>
      <rPr>
        <i/>
        <sz val="10"/>
        <color theme="1"/>
        <rFont val="Times New Roman"/>
        <family val="1"/>
      </rPr>
      <t>Anas carolinensis</t>
    </r>
    <r>
      <rPr>
        <sz val="10"/>
        <color theme="1"/>
        <rFont val="Times New Roman"/>
        <family val="1"/>
      </rPr>
      <t xml:space="preserve">, canvasback, </t>
    </r>
    <r>
      <rPr>
        <i/>
        <sz val="10"/>
        <color theme="1"/>
        <rFont val="Times New Roman"/>
        <family val="1"/>
      </rPr>
      <t>Aythya valisineria</t>
    </r>
  </si>
  <si>
    <t>Abreo, N.A.S., R.M. Aurelio, Jr, V.B. Kobayashi, and K.F. Thompson</t>
  </si>
  <si>
    <t>‘Eye in the sky’: Off-the-shelf unmanned aerial vehicle (UAV) highlights exposure of marine turtles to floating litter (FML) in nearshore waters of Mayo Bay, Philippines</t>
  </si>
  <si>
    <t>Drones are an effective tool to assess the impact of feral horses in an alpine riparian environment</t>
  </si>
  <si>
    <t>Giles, A.B., P. Scanes, A. Dickson, B. Adam, and B. Kelaher</t>
  </si>
  <si>
    <t>Austral Ecology</t>
  </si>
  <si>
    <t>Giles, A.B., P. Scanes, A. Dickson, B. Adam, and B. Kelaher. 2023. Drones are an effective tool to assess the impact of feral horses in an alpine riparian environment. Austral Ecology https://doi.org/10.1111/aec.13271.</t>
  </si>
  <si>
    <t>RGB, multispec</t>
  </si>
  <si>
    <r>
      <t>Blowing in the Wind: Using a Consumer Drone for the Collection of Humpback Whale (</t>
    </r>
    <r>
      <rPr>
        <i/>
        <sz val="10"/>
        <color theme="1"/>
        <rFont val="Times New Roman"/>
        <family val="1"/>
      </rPr>
      <t>Megaptera novaeangliae</t>
    </r>
    <r>
      <rPr>
        <sz val="10"/>
        <color theme="1"/>
        <rFont val="Times New Roman"/>
        <family val="1"/>
      </rPr>
      <t>) Blow Samples during the Arctic Polar Nights</t>
    </r>
  </si>
  <si>
    <t>Costa, H., A. Rogan, C. Zadra , O. Larsen, A.H. Rikardsen, and C. Waugh</t>
  </si>
  <si>
    <r>
      <t xml:space="preserve">humpback whale, </t>
    </r>
    <r>
      <rPr>
        <i/>
        <sz val="10"/>
        <color theme="1"/>
        <rFont val="Times New Roman"/>
        <family val="1"/>
      </rPr>
      <t>Megaptera novaeangliae</t>
    </r>
    <r>
      <rPr>
        <sz val="10"/>
        <color theme="1"/>
        <rFont val="Times New Roman"/>
        <family val="1"/>
      </rPr>
      <t xml:space="preserve"> </t>
    </r>
  </si>
  <si>
    <r>
      <t>Costa, H., A. Rogan, C. Zadra , O. Larsen, A.H. Rikardsen, and C. Waugh. 2023. Blowing in the Wind: Using a Consumer Drone for the Collection of Humpback Whale (</t>
    </r>
    <r>
      <rPr>
        <i/>
        <sz val="10"/>
        <color theme="1"/>
        <rFont val="Times New Roman"/>
        <family val="1"/>
      </rPr>
      <t>Megaptera novaeangliae</t>
    </r>
    <r>
      <rPr>
        <sz val="10"/>
        <color theme="1"/>
        <rFont val="Times New Roman"/>
        <family val="1"/>
      </rPr>
      <t>) Blow Samples during the Arctic Polar Nights. Drones https://doi.org/10.3390/drones7010015.</t>
    </r>
  </si>
  <si>
    <t>Strebel, N. and M.C. Mulero-Pazmany. 2016. Oiseaux et drones – comment éviter les conflits (Birds and drones – how to avoid conflicts). Avinews https://www.vogelwarte.ch/fr/station/news/avinews/decembre-2016/oiseaux-et-drones-comment-eviter-les-conflits#:~:text=Survoler%20les%20zones%20sensibles%20%C3%A0,petite%20taille%20et%20peu%20bruyants. [in French w/Eng translation]</t>
  </si>
  <si>
    <t>Revue des applications et de l’utilité des drones en conservation de la faune [Review of the applications and usefulness of drones in wildlife conservation]</t>
  </si>
  <si>
    <t>Quebec Ministry of Forests, Wildlife and Parks</t>
  </si>
  <si>
    <t>review, sensors, platforms, regulations, disturbance</t>
  </si>
  <si>
    <t>Guide sur les aspects techniques, règlementaires et administratifs relatifs à l’utilisation sécuritaire des drones pour réaliser des inventaires fauniques au ministère des Forêts, de la Faune et des Parcs [Guide on the technical, regulatory and administrative aspects relating to the safe use of drones to carry out wildlife inventories at the Ministère des Forêts, de la Faune et des Parcs]</t>
  </si>
  <si>
    <t>Protocole standardisé de détection et d’identification des tortues d’eau douce à l’aide de drones au Québec [Standardized protocol for the detection and identification of freshwater turtles using drones in Quebec]</t>
  </si>
  <si>
    <r>
      <t xml:space="preserve">red-ear slider, </t>
    </r>
    <r>
      <rPr>
        <i/>
        <sz val="10"/>
        <color theme="1"/>
        <rFont val="Times New Roman"/>
        <family val="1"/>
      </rPr>
      <t>Trachemys scripta elegans</t>
    </r>
    <r>
      <rPr>
        <sz val="10"/>
        <color theme="1"/>
        <rFont val="Times New Roman"/>
        <family val="1"/>
      </rPr>
      <t xml:space="preserve">, wood turtle, </t>
    </r>
    <r>
      <rPr>
        <i/>
        <sz val="10"/>
        <color theme="1"/>
        <rFont val="Times New Roman"/>
        <family val="1"/>
      </rPr>
      <t>Glyptemys insculpta</t>
    </r>
    <r>
      <rPr>
        <sz val="10"/>
        <color theme="1"/>
        <rFont val="Times New Roman"/>
        <family val="1"/>
      </rPr>
      <t xml:space="preserve">, northern map turtle, </t>
    </r>
    <r>
      <rPr>
        <i/>
        <sz val="10"/>
        <color theme="1"/>
        <rFont val="Times New Roman"/>
        <family val="1"/>
      </rPr>
      <t>Graptemys geographica</t>
    </r>
    <r>
      <rPr>
        <sz val="10"/>
        <color theme="1"/>
        <rFont val="Times New Roman"/>
        <family val="1"/>
      </rPr>
      <t xml:space="preserve">, spiny softshell turtle, </t>
    </r>
    <r>
      <rPr>
        <i/>
        <sz val="10"/>
        <color theme="1"/>
        <rFont val="Times New Roman"/>
        <family val="1"/>
      </rPr>
      <t>Apalone spinifera</t>
    </r>
    <r>
      <rPr>
        <sz val="10"/>
        <color theme="1"/>
        <rFont val="Times New Roman"/>
        <family val="1"/>
      </rPr>
      <t xml:space="preserve">, Blanding's turtle, </t>
    </r>
    <r>
      <rPr>
        <i/>
        <sz val="10"/>
        <color theme="1"/>
        <rFont val="Times New Roman"/>
        <family val="1"/>
      </rPr>
      <t>Emydoidea blandingii</t>
    </r>
    <r>
      <rPr>
        <sz val="10"/>
        <color theme="1"/>
        <rFont val="Times New Roman"/>
        <family val="1"/>
      </rPr>
      <t xml:space="preserve">, Eastern musk turtle, </t>
    </r>
    <r>
      <rPr>
        <i/>
        <sz val="10"/>
        <color theme="1"/>
        <rFont val="Times New Roman"/>
        <family val="1"/>
      </rPr>
      <t>Sternotherus odoratus</t>
    </r>
    <r>
      <rPr>
        <sz val="10"/>
        <color theme="1"/>
        <rFont val="Times New Roman"/>
        <family val="1"/>
      </rPr>
      <t xml:space="preserve">, painted turtle, </t>
    </r>
    <r>
      <rPr>
        <i/>
        <sz val="10"/>
        <color theme="1"/>
        <rFont val="Times New Roman"/>
        <family val="1"/>
      </rPr>
      <t>Chrysemys picta</t>
    </r>
    <r>
      <rPr>
        <sz val="10"/>
        <color theme="1"/>
        <rFont val="Times New Roman"/>
        <family val="1"/>
      </rPr>
      <t xml:space="preserve">, snapping turtle, </t>
    </r>
    <r>
      <rPr>
        <i/>
        <sz val="10"/>
        <color theme="1"/>
        <rFont val="Times New Roman"/>
        <family val="1"/>
      </rPr>
      <t>Chelydra serpentina</t>
    </r>
  </si>
  <si>
    <t>Chelydridae, Emydidae, Kinosternidae, Trionychidae</t>
  </si>
  <si>
    <r>
      <t xml:space="preserve">peregrine falcon, </t>
    </r>
    <r>
      <rPr>
        <i/>
        <sz val="10"/>
        <color theme="1"/>
        <rFont val="Times New Roman"/>
        <family val="1"/>
      </rPr>
      <t xml:space="preserve">Falco peregrinus </t>
    </r>
  </si>
  <si>
    <t>Ministère de l’environnement, de la Lutte Contre les Changements Climatiques, de la Faune tt Des Parcs. 2022. Recueil des protocoles standardisés pour le suivi de la nidification et de la productivité du faucon pèlerin au Québec [Compendium of standardized protocols for monitoring peregrine falcon nesting and productivity in Quebec]. Government of Quebec, Quebec City, Canada. December. [in French w/Eng translation]  https://mffp.gouv.qc.ca/documents/faune/PT_standardise_suivi_nidification_productivite_faucon_pelerin.pdf.</t>
  </si>
  <si>
    <t>Ministère de l’environnement, de la Lutte Contre les Changements Climatiques, de la Faune et des Parcs</t>
  </si>
  <si>
    <t>Quebec Ministry of the Environment, the Fight Against Climate Change,
Wildlife and Parks</t>
  </si>
  <si>
    <t>Recueil des protocoles standardisés pour le suivi de la nidification et de la productivité du faucon pèlerin au Québec [Compendium of standardized protocols for monitoring peregrine falcon nesting and productivity in Quebec]</t>
  </si>
  <si>
    <t>Investigating nocturnal UAS treatments in an applied context to prevent gulls from nesting on rooftops</t>
  </si>
  <si>
    <t>Pfeiffer, M.B., C.K. Pullins, S.F. Beckerman, J.L. Hoblet, and B.F. Blackwell</t>
  </si>
  <si>
    <t>Pfeiffer, M.B., C.K. Pullins, S.F. Beckerman, J.L. Hoblet, and B.F. Blackwell. 2023. Investigating nocturnal UAS treatments in an applied context to prevent gulls from nesting on rooftops. Wildlife Society Bulletin https://doi.org/10.1002/wsb.1423.</t>
  </si>
  <si>
    <r>
      <t xml:space="preserve">ring‐billed gull, </t>
    </r>
    <r>
      <rPr>
        <i/>
        <sz val="10"/>
        <color theme="1"/>
        <rFont val="Times New Roman"/>
        <family val="1"/>
      </rPr>
      <t>Larus delawarensis</t>
    </r>
    <r>
      <rPr>
        <sz val="10"/>
        <color theme="1"/>
        <rFont val="Times New Roman"/>
        <family val="1"/>
      </rPr>
      <t xml:space="preserve">, herring gull, </t>
    </r>
    <r>
      <rPr>
        <i/>
        <sz val="10"/>
        <color theme="1"/>
        <rFont val="Times New Roman"/>
        <family val="1"/>
      </rPr>
      <t>Larus argentatus</t>
    </r>
  </si>
  <si>
    <t>DJI Phantom 4 Pro, DJI Inspire 2, 3DR Solo</t>
  </si>
  <si>
    <t>Tobółka, M., J.I. Aguirre, Ł. Dylewski, A. López-García, R.G. Martínez, and A. Zbyryt</t>
  </si>
  <si>
    <r>
      <t xml:space="preserve">Nest-Site Selection of Sandwich Terns </t>
    </r>
    <r>
      <rPr>
        <i/>
        <sz val="10"/>
        <color theme="1"/>
        <rFont val="Times New Roman"/>
        <family val="1"/>
      </rPr>
      <t>Thalasseus sandvicensis</t>
    </r>
    <r>
      <rPr>
        <sz val="10"/>
        <color theme="1"/>
        <rFont val="Times New Roman"/>
        <family val="1"/>
      </rPr>
      <t xml:space="preserve"> (Latham, 1787) on Marsh Island Habitat</t>
    </r>
  </si>
  <si>
    <r>
      <t xml:space="preserve">Valle, R.G. and F. Scarton. 2022. Nest-Site Selection of Sandwich Terns </t>
    </r>
    <r>
      <rPr>
        <i/>
        <sz val="10"/>
        <color theme="1"/>
        <rFont val="Times New Roman"/>
        <family val="1"/>
      </rPr>
      <t>Thalasseus sandvicensis</t>
    </r>
    <r>
      <rPr>
        <sz val="10"/>
        <color theme="1"/>
        <rFont val="Times New Roman"/>
        <family val="1"/>
      </rPr>
      <t xml:space="preserve"> (Latham, 1787) on Marsh Island Habitat. Bollettino del Museo di Storia Naturale di Venezia 73:79-88.</t>
    </r>
  </si>
  <si>
    <t>Estimating population size of red‐footed boobies using distance sampling and drone photography</t>
  </si>
  <si>
    <t>Espíndola, W.D., A.Cruz‐Mendoza, A. Garrastazú, M.A. Nieves, F.F. Rivera‐Milán, and T.A. Carlo</t>
  </si>
  <si>
    <r>
      <t xml:space="preserve">red‐footed booby, </t>
    </r>
    <r>
      <rPr>
        <i/>
        <sz val="10"/>
        <color theme="1"/>
        <rFont val="Times New Roman"/>
        <family val="1"/>
      </rPr>
      <t>Sula sula</t>
    </r>
  </si>
  <si>
    <t>Sulidae</t>
  </si>
  <si>
    <t>Espíndola, W.D., A.Cruz‐Mendoza, A. Garrastazú, M.A. Nieves, F.F. Rivera‐Milán, and T.A. Carlo. 2023. Estimating population size of red‐footed boobies using distance sampling and drone photography. Wildlife Society Bulletin https://doi.org/10.1002/wsb.1406.</t>
  </si>
  <si>
    <t>Tuia, D., B. Kellenberger, S. Beery, B.R. Costelloe, S. Zuffi, B. Risse, A. Mathis, M.W. Mathis, F. van Langevelde, T. Burghardt, R. Kays, H. Klinck, M. Wikelski, I.D. Couzin, G. van Horn, M.C. Crofoot, C.V. Stewart, and T. Berger-Wolf. 2022. Perspectives in machine learning for wildlife conservation. Nature Communications https://doi.org/10.1038/s41467-022-27980-y.</t>
  </si>
  <si>
    <t>Geographies of conservation II: Technology, surveillance and conservation by algorithm</t>
  </si>
  <si>
    <t>Adams, W.M.</t>
  </si>
  <si>
    <t>Progress in Human Geography</t>
  </si>
  <si>
    <t>Adams, W.M. 2019. Geographies of conservation II: Technology, surveillance and conservation by algorithm. Progress in Human Geography https://doi.org/10.1177/0309132517740220.</t>
  </si>
  <si>
    <t>Database of Bird Flight Initiation Distances to Assist in Estimating Effects from Human Disturbance and Delineating Buffer Areas</t>
  </si>
  <si>
    <t>Livezey, K.B., E. Fernandez-Juricic, and D.T. Blumstein</t>
  </si>
  <si>
    <t>Journal of Fish and Wildlife Management</t>
  </si>
  <si>
    <t>Livezey, K.B., E. Fernandez-Juricic, and D.T. Blumstein. 2016. Database of Bird Flight Initiation Distances to Assist in Estimating Effects from Human Disturbance and Delineating Buffer Areas. Journal of Fish and Wildlife Management https://doi.org/10.3996/082015-JFWM-078.</t>
  </si>
  <si>
    <t>disturbance, best practices, behavior</t>
  </si>
  <si>
    <t>Efficacy of Mapping Grassland Vegetation for Land Managers and Wildlife Researchers Using sUAS</t>
  </si>
  <si>
    <t>O’Connell, J.R., A. Glass, C.S. Crawford, and M.W. Eichholz</t>
  </si>
  <si>
    <t>O’Connell, J.R., A. Glass, C.S. Crawford, and M.W. Eichholz. 2022. Efficacy of Mapping Grassland Vegetation for Land Managers and Wildlife Researchers Using sUAS. Drones https://doi.org/10.3390/drones6110318.</t>
  </si>
  <si>
    <t>Quantifying the impact and expansion of Eurasian beaver in Great Britain</t>
  </si>
  <si>
    <t>Graham, H.</t>
  </si>
  <si>
    <t>3DR IRIS</t>
  </si>
  <si>
    <t>An integrated animal tracking technology combining a GPS tracking system with a UAV</t>
  </si>
  <si>
    <t>Jin, T., X. Si, J. Liu, and P. Ding</t>
  </si>
  <si>
    <t>Jin, T., X. Si, J. Liu, and P. Ding. 2022. An integrated animal tracking technology combining a GPS tracking system with a UAV. Methods in Ecology and Evolution https://doi.org/10.1111/2041-210X.14055.</t>
  </si>
  <si>
    <r>
      <t xml:space="preserve">Eurasian jay, </t>
    </r>
    <r>
      <rPr>
        <i/>
        <sz val="10"/>
        <color theme="1"/>
        <rFont val="Times New Roman"/>
        <family val="1"/>
      </rPr>
      <t>Garrulus glandarius</t>
    </r>
  </si>
  <si>
    <t>DJI Matrice 300</t>
  </si>
  <si>
    <t>Ministere des Forets, de la Faune et des Parcs</t>
  </si>
  <si>
    <t>Guide des saines pratiques – drone [Guide to good practices – drone]</t>
  </si>
  <si>
    <t xml:space="preserve">Ministere des Forets, de la Faune et des Parcs. 2021. Protocole standardisé de détection et d’identification des tortues d’eau douce à l’aide de drones au Québec [Standardized protocol for the detection and identification of freshwater turtles using drones in Quebec]. Government of Quebec, Quebec City, Canada. July. [in French w/Eng translation] https://mffp.gouv.qc.ca/documents/faune/PT_standardise_detection_identification_tortues_drones.pdf. </t>
  </si>
  <si>
    <t>Ministere des Forets, de la Faune et des Parcs. 2022. Guide sur les aspects techniques, règlementaires et administratifs relatifs à l’utilisation sécuritaire des drones pour réaliser des inventaires fauniques au ministère des Forêts, de la Faune et des Parcs [Guide on the technical, regulatory and administrative aspects relating to the safe use of drones to carry out wildlife inventories at the Ministry of Forests, Wildlife and Parks]. Government of Quebec, Quebec City, Canada. September. [in French w/Eng translation]</t>
  </si>
  <si>
    <t>Ministere des Forets, de la Faune et des Parcs. 2022. Guide des saines pratiques – drone [Guide to good practices – drone]. Government of Quebec, Quebec City, Canada. May 20. [in French w/Eng translation]</t>
  </si>
  <si>
    <t>Using drone imagery to obtain population data of colony-nesting seabirds to support Canada’s transition to the global Key Biodiversity Areas program</t>
  </si>
  <si>
    <t>Lalach, L.A.R., D.W. Bradley, D.F. Bertram, and L.K. Blight</t>
  </si>
  <si>
    <t>Lalach, L.A.R., D.W. Bradley, D.F. Bertram, and L.K. Blight. 2023. Using drone imagery to obtain population data of colony-nesting seabirds to support Canada’s transition to the global Key Biodiversity Areas program. Nature Conservation https://doi.org/10.3897/natureconservation.51.96366.</t>
  </si>
  <si>
    <t>Nature Conservation</t>
  </si>
  <si>
    <r>
      <t>Disturbances due to unmanned aerial vehicles (UAVs) on harbor seal (</t>
    </r>
    <r>
      <rPr>
        <i/>
        <sz val="10"/>
        <color theme="1"/>
        <rFont val="Times New Roman"/>
        <family val="1"/>
      </rPr>
      <t>Phoca vitulina</t>
    </r>
    <r>
      <rPr>
        <sz val="10"/>
        <color theme="1"/>
        <rFont val="Times New Roman"/>
        <family val="1"/>
      </rPr>
      <t>) colonies: Recommendations on best practices</t>
    </r>
  </si>
  <si>
    <t>Tadeo, M.P., M. Gammell, S.A. O'Callaghan, I. O'Connor, and J. O'Brien</t>
  </si>
  <si>
    <r>
      <t>Tadeo, M.P., M. Gammell, S.A. O'Callaghan, I. O'Connor, and J. O'Brien. 2023. Disturbances due to unmanned aerial vehicles (UAVs) on harbor seal (</t>
    </r>
    <r>
      <rPr>
        <i/>
        <sz val="10"/>
        <color theme="1"/>
        <rFont val="Times New Roman"/>
        <family val="1"/>
      </rPr>
      <t>Phoca vitulina</t>
    </r>
    <r>
      <rPr>
        <sz val="10"/>
        <color theme="1"/>
        <rFont val="Times New Roman"/>
        <family val="1"/>
      </rPr>
      <t>) colonies: Recommendations on best practices. Marine Mammal Science https://doi.org/10.1111/mms.13002.</t>
    </r>
  </si>
  <si>
    <t>Evidence on the efficacy of small unoccupied aircraft systems (UAS) as a survey tool for North American terrestrial, vertebrate animals: a systematic map</t>
  </si>
  <si>
    <t>Elmore, J.A., E.A. Schultz, L.R. Jones, K.O. Evans, S. Samiappan, M.B. Pfeiffer, B.F. Blackwell, and R.B. Iglay</t>
  </si>
  <si>
    <t>Elmore, J.A., E.A. Schultz, L.R. Jones, K.O. Evans, S. Samiappan, M.B. Pfeiffer, B.F. Blackwell, and R.B. Iglay. 2023. Evidence on the efficacy of small unoccupied aircraft systems (UAS) as a survey tool for North American terrestrial, vertebrate animals: a systematic map. Environmental Evidence https://doi.org/10.1186/s13750-022-00294-8.</t>
  </si>
  <si>
    <t>Baird, R.W., C.J. Cornforth, S.D. Mahaffy, J.K. Lerma, A.E. Harnish, and M.A. Kratofil</t>
  </si>
  <si>
    <t>Field studies and analyses from 2020 through 2022 to support the cooperative conservation and long-term management of main Hawaiian Islands insular false killer whales</t>
  </si>
  <si>
    <t>Cascadia Research Collective Report</t>
  </si>
  <si>
    <t xml:space="preserve">Baird, R.W., C.J. Cornforth, S.D. Mahaffy, J.K. Lerma, A.E. Harnish, and M.A. Kratofil. 2023. Field studies and analyses from 2020 through 2022 to support the cooperative conservation and long-term management of main Hawaiian Islands insular false killer whales. State of Hawaiʻi Contract 68819 issued to Cascadia Research Collective, Olympia, WA. Funded by NOAA Section 6 Award NA19NMF4720111. https://cascadiaresearch.org/publications/baird_etal_2023_section6/. </t>
  </si>
  <si>
    <r>
      <t xml:space="preserve">false killer whale, </t>
    </r>
    <r>
      <rPr>
        <i/>
        <sz val="10"/>
        <color theme="1"/>
        <rFont val="Times New Roman"/>
        <family val="1"/>
      </rPr>
      <t>Pseudorca crassidens</t>
    </r>
  </si>
  <si>
    <t>Remote and non‑invasive quantification of ‘Tattoo Skin Disease‑Like’ dermatopathy in endangered Arabian Sea humpback whales using drone photography</t>
  </si>
  <si>
    <t>Leslie, M.S., L. Kant, C. Perkins‑Taylor, M.‑F. Van Bressem, G. Minton, D. MacDonald, F. Christiansen, M.S. Willson, T. Collins, R. Baldwin, S. Al Harthi, and A. Willson</t>
  </si>
  <si>
    <t xml:space="preserve">Leslie, M.S., L. Kant, C. Perkins‑Taylor, M.‑F. Van Bressem, G. Minton, D. MacDonald, F. Christiansen, M.S. Willson, T. Collins, R. Baldwin, S. Al Harthi, and A. Willson. 2023. Remote and non‑invasive quantification of ‘Tattoo Skin Disease‑Like’ dermatopathy in endangered Arabian Sea humpback whales using drone photography. Mammalian Biology https://doi.org/10.1007/s42991-022-00337-0. </t>
  </si>
  <si>
    <t>APH-22, DJI Inspire 1 Pro</t>
  </si>
  <si>
    <t>Koger, B., A. Deshpande, J.T. Kerby, J.M. Graving, B.R. Costelloe, and I.D. Couzin</t>
  </si>
  <si>
    <t>Equidae, Cercopithecidae</t>
  </si>
  <si>
    <r>
      <t xml:space="preserve">One Thousand Nesting Pairs Packed into One Hundred Square Metres: The Sad Story of the Sandwich Terns </t>
    </r>
    <r>
      <rPr>
        <i/>
        <sz val="10"/>
        <color theme="1"/>
        <rFont val="Times New Roman"/>
        <family val="1"/>
      </rPr>
      <t>Thalasseus sandvicensis</t>
    </r>
    <r>
      <rPr>
        <sz val="10"/>
        <color theme="1"/>
        <rFont val="Times New Roman"/>
        <family val="1"/>
      </rPr>
      <t xml:space="preserve"> of the Venice Lagoon</t>
    </r>
  </si>
  <si>
    <r>
      <t xml:space="preserve">Valle, R.G. and F. Scarton. 2023. One Thousand Nesting Pairs Packed into One Hundred Square Metres: The Sad Story of the Sandwich Terns </t>
    </r>
    <r>
      <rPr>
        <i/>
        <sz val="10"/>
        <color theme="1"/>
        <rFont val="Times New Roman"/>
        <family val="1"/>
      </rPr>
      <t>Thalasseus sandvicensis</t>
    </r>
    <r>
      <rPr>
        <sz val="10"/>
        <color theme="1"/>
        <rFont val="Times New Roman"/>
        <family val="1"/>
      </rPr>
      <t xml:space="preserve"> of the Venice Lagoon. Ardeola https://doi.org/10.13157/arla.70.1.2023.sc1.</t>
    </r>
  </si>
  <si>
    <t>Assessing the potential disturbance effects on the use of Unmanned Aircraft Systems (UASs) for European vultures research: a review and conservation recommendations</t>
  </si>
  <si>
    <t>Zink, R., E. Kmetova-Biro, S. Agnezy, I. Klisurov, and A. Margalida</t>
  </si>
  <si>
    <t>disturbance, review</t>
  </si>
  <si>
    <t>Zink, R., E. Kmetova-Biro, S. Agnezy, I. Klisurov, and A. Margalida. 2023. Assessing the potential disturbance effects on the use of Unmanned Aircraft Systems (UASs) for European vultures research: a review and conservation recommendations. Bird Conservation International https://doi.org/10.1017/S0959270923000102.</t>
  </si>
  <si>
    <r>
      <t xml:space="preserve">bearded vulture, </t>
    </r>
    <r>
      <rPr>
        <i/>
        <sz val="10"/>
        <color theme="1"/>
        <rFont val="Times New Roman"/>
        <family val="1"/>
      </rPr>
      <t>Gypaetus barbatus</t>
    </r>
    <r>
      <rPr>
        <sz val="10"/>
        <color theme="1"/>
        <rFont val="Times New Roman"/>
        <family val="1"/>
      </rPr>
      <t xml:space="preserve">, Egyptian vulture, </t>
    </r>
    <r>
      <rPr>
        <i/>
        <sz val="10"/>
        <color theme="1"/>
        <rFont val="Times New Roman"/>
        <family val="1"/>
      </rPr>
      <t>Neophron percnopterus</t>
    </r>
    <r>
      <rPr>
        <sz val="10"/>
        <color theme="1"/>
        <rFont val="Times New Roman"/>
        <family val="1"/>
      </rPr>
      <t xml:space="preserve">, cinereous vulture, </t>
    </r>
    <r>
      <rPr>
        <i/>
        <sz val="10"/>
        <color theme="1"/>
        <rFont val="Times New Roman"/>
        <family val="1"/>
      </rPr>
      <t>Aegypius monachus</t>
    </r>
    <r>
      <rPr>
        <sz val="10"/>
        <color theme="1"/>
        <rFont val="Times New Roman"/>
        <family val="1"/>
      </rPr>
      <t xml:space="preserve">, griffon vulture, </t>
    </r>
    <r>
      <rPr>
        <i/>
        <sz val="10"/>
        <color theme="1"/>
        <rFont val="Times New Roman"/>
        <family val="1"/>
      </rPr>
      <t>Gyps fulvus</t>
    </r>
  </si>
  <si>
    <t>Wildlife Population Assessment: Changing Priorities Driven by Technological Advances</t>
  </si>
  <si>
    <t>Buckland, S.T., D.L. Borchers, T.A. Marques, and R.M. Fewster</t>
  </si>
  <si>
    <t>Buckland, S.T., D.L. Borchers, T.A. Marques, and R.M. Fewster. 2023. Wildlife Population Assessment: Changing Priorities Driven by Technological Advances. Journal of Statistical Theory and Practice https://doi.org/10.1007/s42519-023-00319-6.</t>
  </si>
  <si>
    <t>Journal of Statistical Theory and Practice</t>
  </si>
  <si>
    <t>Druid Drone—A portable unmanned aerial vehicle with a multifunctional manipulator for forest canopy and mistletoe research and management</t>
  </si>
  <si>
    <t>Krasylenko, Y., K. Rydlo, N. Atamas, Y. Sosnovsky, O. Horielov, I. Maceček, O. Šamajová, M. Ovečka, T. Takáč, and J. Šamaj</t>
  </si>
  <si>
    <t>Krasylenko, Y., K. Rydlo, N. Atamas, Y. Sosnovsky, O. Horielov, I. Maceček, O. Šamajová, M. Ovečka, T. Takáč, and J. Šamaj. 2023. Druid Drone—A portable unmanned aerial vehicle with a multifunctional manipulator for forest canopy and mistletoe research and management. Methods in Ecology and Evolution https://doi.org/10.1111/2041-210X.14058.</t>
  </si>
  <si>
    <t>Lawrence, B., E. de Lemmus, and H. Cho</t>
  </si>
  <si>
    <t>UAS-Based Real-Time Detection of Red-Cockaded Woodpecker Cavities in Heterogeneous Landscapes Using YOLO Object Detection Algorithms</t>
  </si>
  <si>
    <t>Lawrence, B., E. de Lemmus, and H. Cho. 2023. UAS-Based Real-Time Detection of Red-Cockaded Woodpecker Cavities in Heterogeneous Landscapes Using YOLO Object Detection Algorithms. Remote Sensing https://doi.org/10.3390/rs15040883.</t>
  </si>
  <si>
    <t>A Review of Methods to Estimate and Monitor Moose Density and Abundance</t>
  </si>
  <si>
    <t>Alces</t>
  </si>
  <si>
    <t>Moll, R.J., M.K.P. Poisson, D.R. Heit, H. Jones, P.J. Pekins, and L. Kantar</t>
  </si>
  <si>
    <r>
      <t xml:space="preserve">moose, </t>
    </r>
    <r>
      <rPr>
        <i/>
        <sz val="10"/>
        <color theme="1"/>
        <rFont val="Times New Roman"/>
        <family val="1"/>
      </rPr>
      <t>Alces alces</t>
    </r>
  </si>
  <si>
    <t>Moll, R.J., M.K.P. Poisson, D.R. Heit, H. Jones, P.J. Pekins, and L. Kantar. 2022. A Review of Methods to Estimate and Monitor Moose Density and Abundance. Alces 58:31–49. https://alcesjournal.org/index.php/alces/article/view/1881.</t>
  </si>
  <si>
    <t>Keeping wildlife safe from drones</t>
  </si>
  <si>
    <t>Shaw, T.</t>
  </si>
  <si>
    <t>USFWS webpage</t>
  </si>
  <si>
    <r>
      <t xml:space="preserve">bald eagle, </t>
    </r>
    <r>
      <rPr>
        <i/>
        <sz val="10"/>
        <color theme="1"/>
        <rFont val="Times New Roman"/>
        <family val="1"/>
      </rPr>
      <t>Haliaeeatus leucocephalus</t>
    </r>
  </si>
  <si>
    <t xml:space="preserve">Shaw, T. 2022. Keeping wildlife safe from drones. https://www.fws.gov/story/keeping-wildlife-safe-drones. </t>
  </si>
  <si>
    <t>Optimally designing drone-based surveys for wildlife abundance estimation with N-mixture models</t>
  </si>
  <si>
    <t>Brack, I.V., A. Kindel, L.F.B. de Oliveira, and J.J. Lahoz-Monfort</t>
  </si>
  <si>
    <t>Brack, I.V., A. Kindel, L.F.B. de Oliveira, and J.J. Lahoz-Monfort. 2023. Optimally designing drone-based surveys for wildlife abundance estimation with N-mixture models. Methods in Ecology and Evolution https://doi.org/10.1111/2041-210X.14054.</t>
  </si>
  <si>
    <t>data analysis</t>
  </si>
  <si>
    <t>Evaluating the Use of Drones for Monitoring Waterbird Nest Abundance and Nest Survival</t>
  </si>
  <si>
    <t>Mirzadi, R.W.</t>
  </si>
  <si>
    <t>Drone exploration of bat echolocation: A UAV-borne multimicrophone array to study bat echolocation</t>
  </si>
  <si>
    <t>Jespersen, C., D. Docherty, J. Hallam, C. Albertsen, and L. Jakobsen</t>
  </si>
  <si>
    <t>Jespersen, C., D. Docherty, J. Hallam, C. Albertsen, and L. Jakobsen. 2022. Drone exploration of bat echolocation: A UAV-borne multimicrophone array to study bat echolocation. Ecology and Evolution https://doi.org/10.1002/ece3.9577.</t>
  </si>
  <si>
    <t>DJI M210 V2</t>
  </si>
  <si>
    <r>
      <t xml:space="preserve">soprano pipistrelle, </t>
    </r>
    <r>
      <rPr>
        <i/>
        <sz val="10"/>
        <color theme="1"/>
        <rFont val="Times New Roman"/>
        <family val="1"/>
      </rPr>
      <t>Pipistrellus pygmaeus</t>
    </r>
    <r>
      <rPr>
        <sz val="10"/>
        <color theme="1"/>
        <rFont val="Times New Roman"/>
        <family val="1"/>
      </rPr>
      <t xml:space="preserve">, Daubenton's bat, </t>
    </r>
    <r>
      <rPr>
        <i/>
        <sz val="10"/>
        <color theme="1"/>
        <rFont val="Times New Roman"/>
        <family val="1"/>
      </rPr>
      <t>Myotis daubentonii</t>
    </r>
    <r>
      <rPr>
        <sz val="10"/>
        <color theme="1"/>
        <rFont val="Times New Roman"/>
        <family val="1"/>
      </rPr>
      <t xml:space="preserve">, serotine bat, </t>
    </r>
    <r>
      <rPr>
        <i/>
        <sz val="10"/>
        <color theme="1"/>
        <rFont val="Times New Roman"/>
        <family val="1"/>
      </rPr>
      <t>Eptesicus serotinus</t>
    </r>
    <r>
      <rPr>
        <sz val="10"/>
        <color theme="1"/>
        <rFont val="Times New Roman"/>
        <family val="1"/>
      </rPr>
      <t xml:space="preserve">, noctule bat, </t>
    </r>
    <r>
      <rPr>
        <i/>
        <sz val="10"/>
        <color theme="1"/>
        <rFont val="Times New Roman"/>
        <family val="1"/>
      </rPr>
      <t>Nyctalus noctula</t>
    </r>
  </si>
  <si>
    <t>DJI Phantom 4 Pro v2.0</t>
  </si>
  <si>
    <t>Kendrick, M., D. Sasson, J. Brunson, E. Scott, and P. Kingsley-Smith</t>
  </si>
  <si>
    <t>Determining the relative importance of coastal habitat types to Horseshoe Crab reproduction and migratory shorebird foraging in South Carolina</t>
  </si>
  <si>
    <t>Final Report</t>
  </si>
  <si>
    <t>Kendrick, M., D. Sasson, J. Brunson, E. Scott, and P. Kingsley-Smith. 2022. Determining the relative importance of coastal habitat types to Horseshoe Crab reproduction and migratory shorebird foraging in South Carolina. SC-T-F19AF00749 Final Report. South Carolina State Wildlife Grant SC-T-F19AF00749, South Carolina Department of Natural Resources, Award period: October 1, 2019 – September 30, 2022.</t>
  </si>
  <si>
    <t>A pilot study to estimate the population size of endangered Galápagos marine iguanas using drones</t>
  </si>
  <si>
    <t>Frontiers in Zoology</t>
  </si>
  <si>
    <t>Varela‑Jaramillo, A., G. Rivas‑Torres, J.M. Guayasamin, S. Steinfartz, and A. MacLeod</t>
  </si>
  <si>
    <t>Varela‑Jaramillo, A., G. Rivas‑Torres, J.M. Guayasamin, S. Steinfartz, and A. MacLeod. 2023. A pilot study to estimate the population size of endangered Galápagos marine iguanas using drones. Frontiers in Ecology https://doi.org/10.1186/s12983-022-00478-5.</t>
  </si>
  <si>
    <r>
      <t xml:space="preserve">Galápagos marine iguana, </t>
    </r>
    <r>
      <rPr>
        <i/>
        <sz val="10"/>
        <color theme="1"/>
        <rFont val="Times New Roman"/>
        <family val="1"/>
      </rPr>
      <t>Amblyrhynchus cristatus</t>
    </r>
  </si>
  <si>
    <r>
      <t>Automatic Recognition of Black‐Necked Swan (</t>
    </r>
    <r>
      <rPr>
        <i/>
        <sz val="10"/>
        <color theme="1"/>
        <rFont val="Times New Roman"/>
        <family val="1"/>
      </rPr>
      <t>Cygnus melancoryphus</t>
    </r>
    <r>
      <rPr>
        <sz val="10"/>
        <color theme="1"/>
        <rFont val="Times New Roman"/>
        <family val="1"/>
      </rPr>
      <t>) from Drone Imagery</t>
    </r>
  </si>
  <si>
    <r>
      <t xml:space="preserve">black‐necked swan, </t>
    </r>
    <r>
      <rPr>
        <i/>
        <sz val="10"/>
        <color theme="1"/>
        <rFont val="Times New Roman"/>
        <family val="1"/>
      </rPr>
      <t>Cygnus melancoryphus</t>
    </r>
  </si>
  <si>
    <t>Jiménez‐Torres, M., C.P. Silva, C. Riquelme, S.A. Estay, and M. Soto‐Gamboa</t>
  </si>
  <si>
    <r>
      <t>Jiménez‐Torres, M., C.P. Silva, C. Riquelme, S.A. Estay, and M. Soto‐Gamboa. 2023. Automatic Recognition of Black‐Necked Swan (</t>
    </r>
    <r>
      <rPr>
        <i/>
        <sz val="10"/>
        <color theme="1"/>
        <rFont val="Times New Roman"/>
        <family val="1"/>
      </rPr>
      <t>Cygnus melancoryphus</t>
    </r>
    <r>
      <rPr>
        <sz val="10"/>
        <color theme="1"/>
        <rFont val="Times New Roman"/>
        <family val="1"/>
      </rPr>
      <t>) from Drone Imagery. Drones https://doi.org/10.3390/drones7020071.</t>
    </r>
  </si>
  <si>
    <r>
      <t>Using Drones with Thermal Imaging to Estimate Population Counts of European Hare (</t>
    </r>
    <r>
      <rPr>
        <i/>
        <sz val="10"/>
        <color theme="1"/>
        <rFont val="Times New Roman"/>
        <family val="1"/>
      </rPr>
      <t>Lepus europaeus</t>
    </r>
    <r>
      <rPr>
        <sz val="10"/>
        <color theme="1"/>
        <rFont val="Times New Roman"/>
        <family val="1"/>
      </rPr>
      <t>) in Denmark</t>
    </r>
  </si>
  <si>
    <t>Povlsen, P., A.C. Linder, H.L. Larsen, P. Durdevic, D.O. Arroyo, D. Bruhn, C. Pertoldi, and S. Pagh</t>
  </si>
  <si>
    <r>
      <t>Povlsen, P., A.C. Linder, H.L. Larsen, P. Durdevic, D.O. Arroyo, D. Bruhn, C. Pertoldi, and S. Pagh. 2023. Using Drones with Thermal Imaging to Estimate Population Counts of European Hare (</t>
    </r>
    <r>
      <rPr>
        <i/>
        <sz val="10"/>
        <color theme="1"/>
        <rFont val="Times New Roman"/>
        <family val="1"/>
      </rPr>
      <t>Lepus europaeus</t>
    </r>
    <r>
      <rPr>
        <sz val="10"/>
        <color theme="1"/>
        <rFont val="Times New Roman"/>
        <family val="1"/>
      </rPr>
      <t>) in Denmark. Drones https://doi.org/10.3390/drones7010005.</t>
    </r>
  </si>
  <si>
    <r>
      <t xml:space="preserve">European hare, </t>
    </r>
    <r>
      <rPr>
        <i/>
        <sz val="10"/>
        <color theme="1"/>
        <rFont val="Times New Roman"/>
        <family val="1"/>
      </rPr>
      <t>Lepus europaeus</t>
    </r>
  </si>
  <si>
    <t>DJI Mavic 2 Enterprise Advanced</t>
  </si>
  <si>
    <t>0.3-MP thermal camera</t>
  </si>
  <si>
    <t>Prosser, D.J., J.D. Sullivan, C.J. Gilbert, D.F. Brinker, P.C. McGowan, C.R. Callahan, B. Hutzell, and L.E. Smith</t>
  </si>
  <si>
    <t>A Comparison of Direct &amp; Indirect Survey Methods for Estimating Colonial Nesting Waterbird Populations</t>
  </si>
  <si>
    <r>
      <t xml:space="preserve">snowy egret, </t>
    </r>
    <r>
      <rPr>
        <i/>
        <sz val="10"/>
        <color theme="1"/>
        <rFont val="Times New Roman"/>
        <family val="1"/>
      </rPr>
      <t>Egretta thula</t>
    </r>
    <r>
      <rPr>
        <sz val="10"/>
        <color theme="1"/>
        <rFont val="Times New Roman"/>
        <family val="1"/>
      </rPr>
      <t xml:space="preserve">, cattle egret, </t>
    </r>
    <r>
      <rPr>
        <i/>
        <sz val="10"/>
        <color theme="1"/>
        <rFont val="Times New Roman"/>
        <family val="1"/>
      </rPr>
      <t>Bubulcus ibis</t>
    </r>
  </si>
  <si>
    <t>3DR Solo, Autel Evo</t>
  </si>
  <si>
    <t>GoPro Hero4 camera, XB015 camera</t>
  </si>
  <si>
    <t>Zabel, F., M.A. Findlay, and P.J.C. White</t>
  </si>
  <si>
    <r>
      <t xml:space="preserve">Assessment of the accuracy of counting large ungulate species (red deer </t>
    </r>
    <r>
      <rPr>
        <i/>
        <sz val="10"/>
        <color theme="1"/>
        <rFont val="Times New Roman"/>
        <family val="1"/>
      </rPr>
      <t>Cervus elaphus</t>
    </r>
    <r>
      <rPr>
        <sz val="10"/>
        <color theme="1"/>
        <rFont val="Times New Roman"/>
        <family val="1"/>
      </rPr>
      <t>) with UAV-mounted thermal infrared cameras during night flights</t>
    </r>
  </si>
  <si>
    <r>
      <t xml:space="preserve">Zabel, F., M.A. Findlay, and P.J.C. White. 2023. Assessment of the accuracy of counting large ungulate species (red deer </t>
    </r>
    <r>
      <rPr>
        <i/>
        <sz val="10"/>
        <color theme="1"/>
        <rFont val="Times New Roman"/>
        <family val="1"/>
      </rPr>
      <t>Cervus elaphus</t>
    </r>
    <r>
      <rPr>
        <sz val="10"/>
        <color theme="1"/>
        <rFont val="Times New Roman"/>
        <family val="1"/>
      </rPr>
      <t>) with UAV-mounted thermal infrared cameras during night flights. Wildlife Biology https://doi.org/10.1002/wlb3.01071.</t>
    </r>
  </si>
  <si>
    <t>FLIR thermal camera</t>
  </si>
  <si>
    <t>Use of Unnamed Aerial Vehicles (UAVs) to monitor marine megafauna strandings in beach monitoring programs</t>
  </si>
  <si>
    <t>Journal of Coastal Conservation</t>
  </si>
  <si>
    <t>Pontalti, M. and A.S. Barreto</t>
  </si>
  <si>
    <t>Pontalti, M. and A.S. Barreto. 2022. Use of Unnamed Aerial Vehicles (UAVs) to monitor marine megafauna strandings in beach monitoring programs. Journal of Coastal Conservation https://doi.org/10.1007/s11852-022-00924-w.</t>
  </si>
  <si>
    <r>
      <t xml:space="preserve">green turtle, </t>
    </r>
    <r>
      <rPr>
        <i/>
        <sz val="10"/>
        <color theme="1"/>
        <rFont val="Times New Roman"/>
        <family val="1"/>
      </rPr>
      <t>Chelonia mydas</t>
    </r>
    <r>
      <rPr>
        <sz val="10"/>
        <color theme="1"/>
        <rFont val="Times New Roman"/>
        <family val="1"/>
      </rPr>
      <t xml:space="preserve">, Magellanic penguin, </t>
    </r>
    <r>
      <rPr>
        <i/>
        <sz val="10"/>
        <color theme="1"/>
        <rFont val="Times New Roman"/>
        <family val="1"/>
      </rPr>
      <t>Spheniscus magellanicus</t>
    </r>
    <r>
      <rPr>
        <sz val="10"/>
        <color theme="1"/>
        <rFont val="Times New Roman"/>
        <family val="1"/>
      </rPr>
      <t xml:space="preserve">, kelp gull, </t>
    </r>
    <r>
      <rPr>
        <i/>
        <sz val="10"/>
        <color theme="1"/>
        <rFont val="Times New Roman"/>
        <family val="1"/>
      </rPr>
      <t>Larus dominicanus</t>
    </r>
  </si>
  <si>
    <t>12.3-MP Sony EXMOR camera</t>
  </si>
  <si>
    <t>Improving Efficiency of Prairie Dog Surveys by Using a Small Copter Drone</t>
  </si>
  <si>
    <t>Shiels, A.B., J.W. Fischer, D. Spock, and M. Allira</t>
  </si>
  <si>
    <t>Proceedings of the 30th Vertebrate Pest Conference</t>
  </si>
  <si>
    <r>
      <t xml:space="preserve">Shiels, A.B., J.W. Fischer, D. Spock, and M. Allira. 2022. Improving Efficiency of Prairie Dog Surveys by Using a Small Copter Drone. Paper 21 </t>
    </r>
    <r>
      <rPr>
        <i/>
        <sz val="10"/>
        <color theme="1"/>
        <rFont val="Times New Roman"/>
        <family val="1"/>
      </rPr>
      <t>in</t>
    </r>
    <r>
      <rPr>
        <sz val="10"/>
        <color theme="1"/>
        <rFont val="Times New Roman"/>
        <family val="1"/>
      </rPr>
      <t xml:space="preserve"> D.M. Woods, ed. Proceedings of the 30th Vertebrate Pest Conference, March 7-10, 2022, Reno, NV.</t>
    </r>
  </si>
  <si>
    <r>
      <t xml:space="preserve">black-tailed prairie dog, </t>
    </r>
    <r>
      <rPr>
        <i/>
        <sz val="10"/>
        <color theme="1"/>
        <rFont val="Times New Roman"/>
        <family val="1"/>
      </rPr>
      <t>Cynomys</t>
    </r>
    <r>
      <rPr>
        <sz val="10"/>
        <color theme="1"/>
        <rFont val="Times New Roman"/>
        <family val="1"/>
      </rPr>
      <t xml:space="preserve"> </t>
    </r>
    <r>
      <rPr>
        <i/>
        <sz val="10"/>
        <color theme="1"/>
        <rFont val="Times New Roman"/>
        <family val="1"/>
      </rPr>
      <t>ludovicianus</t>
    </r>
  </si>
  <si>
    <t>Autel Evo II, DJI Matric 210</t>
  </si>
  <si>
    <t>48-MP Sony IMX586 camera, 20-MP Zenmuse X4S and Zenmuse Z30</t>
  </si>
  <si>
    <t>Drones and sound recorders increase the number of bird species identified: A combined surveys approach</t>
  </si>
  <si>
    <t>Fischer, S., A.C. Edwards, S.T. Garnett, T.G. Whiteside, and P. Weber</t>
  </si>
  <si>
    <t>H1n Zoom recorder</t>
  </si>
  <si>
    <t>numerous species</t>
  </si>
  <si>
    <t>numerous</t>
  </si>
  <si>
    <t>Fly with care: belugas show evasive responses to low altitude drone flights</t>
  </si>
  <si>
    <t>Aubin, J.A., M.-A. Mikus, R. Michaud, D. Mennill, and V. Vergara</t>
  </si>
  <si>
    <t>Fischer, S., A.C. Edwards, S.T. Garnett, T.G. Whiteside, and P. Weber. 2023. Drones and sound recorders increase the number of bird species identified: A combined surveys approach. Ecological Informatics https://doi.org/10.1016/j.ecoinf.2023.101988.</t>
  </si>
  <si>
    <t>Pallin, L.J.</t>
  </si>
  <si>
    <t>Using Tissue Biomarkers to Understand the Demography and Recovery of Baleen Whales in a Rapidly Changing Environment</t>
  </si>
  <si>
    <t>Pallin, L.J. 2022. Using Tissue Biomarkers to Understand the Demography and Recovery of Baleen Whales in a Rapidly Changing Environment. Dissertation. University of California, Santa Cruz, CA. December.</t>
  </si>
  <si>
    <r>
      <t xml:space="preserve">Antarctic minke whale, </t>
    </r>
    <r>
      <rPr>
        <i/>
        <sz val="10"/>
        <color theme="1"/>
        <rFont val="Times New Roman"/>
        <family val="1"/>
      </rPr>
      <t>Balaenoptera</t>
    </r>
    <r>
      <rPr>
        <sz val="10"/>
        <color theme="1"/>
        <rFont val="Times New Roman"/>
        <family val="1"/>
      </rPr>
      <t xml:space="preserve"> </t>
    </r>
    <r>
      <rPr>
        <i/>
        <sz val="10"/>
        <color theme="1"/>
        <rFont val="Times New Roman"/>
        <family val="1"/>
      </rPr>
      <t>bonaerensis</t>
    </r>
    <r>
      <rPr>
        <sz val="10"/>
        <color theme="1"/>
        <rFont val="Times New Roman"/>
        <family val="1"/>
      </rPr>
      <t xml:space="preserve">, humpback whale, </t>
    </r>
    <r>
      <rPr>
        <i/>
        <sz val="10"/>
        <color theme="1"/>
        <rFont val="Times New Roman"/>
        <family val="1"/>
      </rPr>
      <t>Megaptera novaeangliae</t>
    </r>
  </si>
  <si>
    <t>APH-22, FreeFly Alta 6, Mikrokopter LemHex-44</t>
  </si>
  <si>
    <t>15.9-MP Olympus E-PM2 camera, 24-MP Sony Alpha a5100 camera</t>
  </si>
  <si>
    <t>Artificial intelligence for automated detection of large mammals creates path to upscale drone surveys</t>
  </si>
  <si>
    <t>Lenzi, J., A.F. Barnas, A.A. ElSaid, T. Desell, R.F. Rockwell, and S.N. Ellis‑Felege</t>
  </si>
  <si>
    <t>Lenzi, J., A.F. Barnas, A.A. ElSaid, T. Desell, R.F. Rockwell, and S.N. Ellis‑Felege. 2023. Artificial intelligence for automated detection of large mammals creates path to upscale drone surveys. Scientific Reports https://doi.org/10.1038/s41598-023-28240-9.</t>
  </si>
  <si>
    <r>
      <t xml:space="preserve">caribou, </t>
    </r>
    <r>
      <rPr>
        <i/>
        <sz val="10"/>
        <color theme="1"/>
        <rFont val="Times New Roman"/>
        <family val="1"/>
      </rPr>
      <t>Rangifer tarandus</t>
    </r>
  </si>
  <si>
    <t>16.1-MP camera</t>
  </si>
  <si>
    <t>Drone-assisted collection of environmental DNA from tree branches for biodiversity monitoring</t>
  </si>
  <si>
    <t>Aucone, E., S. Kirchgeorg, A. Valentini, L. Pellissier, K. Deiner, and S. Mintchev</t>
  </si>
  <si>
    <t>Aucone, E., S. Kirchgeorg, A. Valentini, L. Pellissier, K. Deiner, and S. Mintchev. 2023. Drone-assisted collection of environmental DNA from tree branches for biodiversity monitoring. Science Robotics https://doi.org/10.1126/scirobotics.add5762.</t>
  </si>
  <si>
    <t>data collection</t>
  </si>
  <si>
    <t>Washington state to fly drones in endangered mini-rabbit count</t>
  </si>
  <si>
    <t>Crumley, B. 2023. Washington state to fly drones in endangered mini-rabbit count. https://dronedj.com/2023/01/13/washington-state-to-fly-drones-in-endangered-mini-rabbit-count/. January 13.</t>
  </si>
  <si>
    <t>Lunge filter feeding biomechanics constrain rorqual foraging ecology across scale</t>
  </si>
  <si>
    <t>Kahane-Rapport, S.R., M.S. Savoca, D.E. Cade, P.S. Segre, K.C. Bierlich, J. Calambokidis, J. Dale, J.A. Fahlbusch, A.S. Friedlaender, D.W. Johnston, A.J. Werth, and J.A. Goldbogen</t>
  </si>
  <si>
    <t>Kahane-Rapport, S.R., M.S. Savoca, D.E. Cade, P.S. Segre, K.C. Bierlich, J. Calambokidis, J. Dale, J.A. Fahlbusch, A.S. Friedlaender, D.W. Johnston, A.J. Werth, and J.A. Goldbogen. 2020. Lunge filter feeding biomechanics constrain rorqual foraging ecology across scale. Journal of Experimental Biology https://doi.org/10.1242/jeb.224196.</t>
  </si>
  <si>
    <t>DJI Phantom 3 Pro, DJI Phantom 4 Pro, FreeFly Alta6, custom Mikrokopter-based LemHex-44</t>
  </si>
  <si>
    <r>
      <t xml:space="preserve">Antarctic minke whale, </t>
    </r>
    <r>
      <rPr>
        <i/>
        <sz val="10"/>
        <color theme="1"/>
        <rFont val="Times New Roman"/>
        <family val="1"/>
      </rPr>
      <t>Balaenoptera</t>
    </r>
    <r>
      <rPr>
        <sz val="10"/>
        <color theme="1"/>
        <rFont val="Times New Roman"/>
        <family val="1"/>
      </rPr>
      <t xml:space="preserve"> </t>
    </r>
    <r>
      <rPr>
        <i/>
        <sz val="10"/>
        <color theme="1"/>
        <rFont val="Times New Roman"/>
        <family val="1"/>
      </rPr>
      <t>bonaerensis</t>
    </r>
    <r>
      <rPr>
        <sz val="10"/>
        <color theme="1"/>
        <rFont val="Times New Roman"/>
        <family val="1"/>
      </rPr>
      <t xml:space="preserve">, blue whale, </t>
    </r>
    <r>
      <rPr>
        <i/>
        <sz val="10"/>
        <color theme="1"/>
        <rFont val="Times New Roman"/>
        <family val="1"/>
      </rPr>
      <t>Balaenoptera</t>
    </r>
    <r>
      <rPr>
        <sz val="10"/>
        <color theme="1"/>
        <rFont val="Times New Roman"/>
        <family val="1"/>
      </rPr>
      <t xml:space="preserve"> </t>
    </r>
    <r>
      <rPr>
        <i/>
        <sz val="10"/>
        <color theme="1"/>
        <rFont val="Times New Roman"/>
        <family val="1"/>
      </rPr>
      <t>musculus</t>
    </r>
    <r>
      <rPr>
        <sz val="10"/>
        <color theme="1"/>
        <rFont val="Times New Roman"/>
        <family val="1"/>
      </rPr>
      <t xml:space="preserve">, fin whale, </t>
    </r>
    <r>
      <rPr>
        <i/>
        <sz val="10"/>
        <color theme="1"/>
        <rFont val="Times New Roman"/>
        <family val="1"/>
      </rPr>
      <t>Balaenoptera</t>
    </r>
    <r>
      <rPr>
        <sz val="10"/>
        <color theme="1"/>
        <rFont val="Times New Roman"/>
        <family val="1"/>
      </rPr>
      <t xml:space="preserve"> </t>
    </r>
    <r>
      <rPr>
        <i/>
        <sz val="10"/>
        <color theme="1"/>
        <rFont val="Times New Roman"/>
        <family val="1"/>
      </rPr>
      <t>physalus</t>
    </r>
    <r>
      <rPr>
        <sz val="10"/>
        <color theme="1"/>
        <rFont val="Times New Roman"/>
        <family val="1"/>
      </rPr>
      <t xml:space="preserve">, humpback whale, </t>
    </r>
    <r>
      <rPr>
        <i/>
        <sz val="10"/>
        <color theme="1"/>
        <rFont val="Times New Roman"/>
        <family val="1"/>
      </rPr>
      <t>Megaptera novaeangliae</t>
    </r>
  </si>
  <si>
    <t>Chin, J.</t>
  </si>
  <si>
    <t>The Seaside Heermann's Gulls - Range Expansion and Citizen Science: Fundraising, ingenuity, and a bit of help from a drone</t>
  </si>
  <si>
    <t>Birding</t>
  </si>
  <si>
    <t>Chin, J.. 2020. The Seaside Heermann's Gulls - Range Expansion and Citizen Science: Fundraising, ingenuity, and a bit of help from a drone. Birding 52(2):30-43.</t>
  </si>
  <si>
    <r>
      <t xml:space="preserve">Heermann's gull, </t>
    </r>
    <r>
      <rPr>
        <i/>
        <sz val="10"/>
        <color theme="1"/>
        <rFont val="Times New Roman"/>
        <family val="1"/>
      </rPr>
      <t>Larus heermanni</t>
    </r>
  </si>
  <si>
    <t>Collective decision-making and spatial patterns in orientation of an endemic ungulate on the Tibetan Plateau</t>
  </si>
  <si>
    <t>Yan, X., X. Wang, Y. Zhao, Q. Zhu, L. Yang, and Z. Li</t>
  </si>
  <si>
    <r>
      <t xml:space="preserve">Tibetan wild ass, </t>
    </r>
    <r>
      <rPr>
        <i/>
        <sz val="10"/>
        <color theme="1"/>
        <rFont val="Times New Roman"/>
        <family val="1"/>
      </rPr>
      <t>Equus kiang</t>
    </r>
  </si>
  <si>
    <t>LPO Auvergne</t>
  </si>
  <si>
    <t>Un drone au secours des Busards cendrés [A drone to the rescue of Montagu's Harriers]</t>
  </si>
  <si>
    <t>LPO Auvergne.org</t>
  </si>
  <si>
    <t>LPO Auvergne. 2017. Un drone au secours des Busards cendrés [A drone to the rescue of Montagu's Harriers]. http://www.lpo-auvergne.org/actu/un-drone-au-secours-des-busards-cendres. July 20. [in French w/English translation]</t>
  </si>
  <si>
    <t>Purckhauer, C. 2014. Neue Methode im Wiesenweihenschutz: Nestkontrolle mit Kopter (New Method in the Conservation of Montagu's Harriers: Nest Control with Copter). Der Falke 61(5):22-23. [in German w/English translation]</t>
  </si>
  <si>
    <r>
      <t xml:space="preserve">Kronberg, J. and K. Bauer. 2017. Kopter im Wiesenweihenschutz – neue Perspektiven. Einsatz eines Kopters mit Wärmebild- und GoPro-Kamera zum Schutz der Wiesenweihe </t>
    </r>
    <r>
      <rPr>
        <i/>
        <sz val="10"/>
        <color theme="1"/>
        <rFont val="Times New Roman"/>
        <family val="1"/>
      </rPr>
      <t>Circus pygargus</t>
    </r>
    <r>
      <rPr>
        <sz val="10"/>
        <color theme="1"/>
        <rFont val="Times New Roman"/>
        <family val="1"/>
      </rPr>
      <t xml:space="preserve"> (Using drones to protect Montagu's Harrier - new perspectives. Suitability of the use of a drone system combining visible light and infrared cameras for the localisation of Montagu's Harrier </t>
    </r>
    <r>
      <rPr>
        <i/>
        <sz val="10"/>
        <color theme="1"/>
        <rFont val="Times New Roman"/>
        <family val="1"/>
      </rPr>
      <t>Circus pygargus</t>
    </r>
    <r>
      <rPr>
        <sz val="10"/>
        <color theme="1"/>
        <rFont val="Times New Roman"/>
        <family val="1"/>
      </rPr>
      <t xml:space="preserve"> nests). Vogelwelt 137: 396-403. [in German w/English translation]</t>
    </r>
  </si>
  <si>
    <r>
      <t xml:space="preserve">Koptereinsatz im Schutz der Wiesenweihe </t>
    </r>
    <r>
      <rPr>
        <i/>
        <sz val="10"/>
        <color theme="1"/>
        <rFont val="Times New Roman"/>
        <family val="1"/>
      </rPr>
      <t>Circus</t>
    </r>
    <r>
      <rPr>
        <sz val="10"/>
        <color theme="1"/>
        <rFont val="Times New Roman"/>
        <family val="1"/>
      </rPr>
      <t xml:space="preserve"> </t>
    </r>
    <r>
      <rPr>
        <i/>
        <sz val="10"/>
        <color theme="1"/>
        <rFont val="Times New Roman"/>
        <family val="1"/>
      </rPr>
      <t>pygargus</t>
    </r>
    <r>
      <rPr>
        <sz val="10"/>
        <color theme="1"/>
        <rFont val="Times New Roman"/>
        <family val="1"/>
      </rPr>
      <t xml:space="preserve">: Wie reagieren die Vögel auf die Kontrolle der Bruten aus der Luft und eignet sich diese Methode? (The use of copters in the protection of Montagu's Harrier </t>
    </r>
    <r>
      <rPr>
        <i/>
        <sz val="10"/>
        <color theme="1"/>
        <rFont val="Times New Roman"/>
        <family val="1"/>
      </rPr>
      <t>Circus pygargus</t>
    </r>
    <r>
      <rPr>
        <sz val="10"/>
        <color theme="1"/>
        <rFont val="Times New Roman"/>
        <family val="1"/>
      </rPr>
      <t>: How do birds react on copters and is the method suitable?)</t>
    </r>
  </si>
  <si>
    <t>Sandbrook, C., M. Fisher, G.S. Cumming, K.L. Evans, J.A. Glikman, B.J. Godley, F. Jarrad, N. Polunin, C. Murcia, A. Pérez-Ruzafa, and J.K. Szabo</t>
  </si>
  <si>
    <t>The role of journals in supporting the socially responsible use of conservation technology</t>
  </si>
  <si>
    <t>Sandbrook, C., M. Fisher, G.S. Cumming, K.L. Evans, J.A. Glikman, B.J. Godley, F. Jarrad, N. Polunin, C. Murcia, A. Pérez-Ruzafa, and J.K. Szabo. 2023. The role of journals in supporting the socially responsible use of conservation technology. Oryx https://doi.org/10.1017/S0030605322001521.</t>
  </si>
  <si>
    <t>Drone Technology for Monitoring Protected Areas in Remote and Fragile Environments</t>
  </si>
  <si>
    <t>Bollard, B., A. Doshi, N. Gilbert, C. Poirot, and L. Gillman</t>
  </si>
  <si>
    <t>Bollard, B., A. Doshi, N. Gilbert, C. Poirot, and L. Gillman. 2022. Drone Technology for Monitoring Protected Areas in Remote and Fragile Environments. Drones https://doi.org/10.3390/drones6020042.</t>
  </si>
  <si>
    <t>fixed-wing, octocopter</t>
  </si>
  <si>
    <t>RGB cameras, MicaSense RedEdge 5-band multispectral sensor</t>
  </si>
  <si>
    <t>Missing the Forest and the Trees: Utility, Limits and Caveats for Drone Imaging of Coastal Marine Ecosystems</t>
  </si>
  <si>
    <t>Tait, L.W., S. Orchard, and D.R. Schiel</t>
  </si>
  <si>
    <t xml:space="preserve">Tait, L.W., S. Orchard, and D.R. Schiel. 2021. Missing the Forest and the Trees: Utility, Limits and Caveats for Drone Imaging of Coastal Marine Ecosystems. Remote Sensing </t>
  </si>
  <si>
    <t>20-MP Hasselblad camera</t>
  </si>
  <si>
    <t>Spatial variation on the abundance of a threatened South American large herbivore using spatiotemporally replicated drone surveys</t>
  </si>
  <si>
    <t>Brack, I.V., A. Kindel, D.O. Berto, J.L.P. Cordeiro, I.P. Coelho, J.J. Lahoz‑Monfort, L.F.B. de Oliveira</t>
  </si>
  <si>
    <t>Brack, I.V., A. Kindel, D.O. Berto, J.L.P. Cordeiro, I.P. Coelho, J.J. Lahoz‑Monfort, L.F.B. de Oliveira. 2023. Spatial variation on the abundance of a threatened South American large herbivore using spatiotemporally replicated drone surveys. Biodiversity and Conservation https://doi.org/10.1007/s10531-023-02553-7.</t>
  </si>
  <si>
    <t>Xmobots Echar 20B</t>
  </si>
  <si>
    <t>24-MP Sony Alpha500 or 36-MP Sony A7R RGB cameras</t>
  </si>
  <si>
    <r>
      <t xml:space="preserve">whooper swan, </t>
    </r>
    <r>
      <rPr>
        <i/>
        <sz val="10"/>
        <color theme="1"/>
        <rFont val="Times New Roman"/>
        <family val="1"/>
      </rPr>
      <t>Cygnus cygnus</t>
    </r>
  </si>
  <si>
    <r>
      <t xml:space="preserve">The use of drones to study the breeding productivity of Whooper Swan </t>
    </r>
    <r>
      <rPr>
        <i/>
        <sz val="10"/>
        <color theme="1"/>
        <rFont val="Times New Roman"/>
        <family val="1"/>
      </rPr>
      <t>Cygnus cygnus</t>
    </r>
  </si>
  <si>
    <r>
      <t xml:space="preserve">Sikora, A. and D. Marchowski. 2023. The use of drones to study the breeding productivity of Whooper Swan </t>
    </r>
    <r>
      <rPr>
        <i/>
        <sz val="10"/>
        <color theme="1"/>
        <rFont val="Times New Roman"/>
        <family val="1"/>
      </rPr>
      <t>Cygnus cygnus</t>
    </r>
    <r>
      <rPr>
        <sz val="10"/>
        <color theme="1"/>
        <rFont val="Times New Roman"/>
        <family val="1"/>
      </rPr>
      <t>. European Zoological Journal https://doi.org/10.1080/24750263.2023.2181414.</t>
    </r>
  </si>
  <si>
    <t>Sikora, A. and D. Marchowski</t>
  </si>
  <si>
    <t>European Zoological Journal</t>
  </si>
  <si>
    <t>Analyzing factors influencing wild boar damage and verifying the effect of countermeasures in a regional park located in a mountainous area</t>
  </si>
  <si>
    <t>Tamura, S., M. Yokoyama, S. Bamrungkhul, T. Ngamsiriudom. Y. Katano, H. Kanemoto, Y. Chiba, K. Hirano, K. Mizusawa, T. Goto, J. Nishimura, M. Matsuura, T. Migitera, R. Yamaga, R. Araki, M. Kitazawa, T. Shiromoto, S. Isho, M. Fukuda, Y. Yamamoto, T. Tanaka</t>
  </si>
  <si>
    <t>Delisle, Z.J.</t>
  </si>
  <si>
    <r>
      <t>Modeling Density and Group Size of White-Tailed Deer (</t>
    </r>
    <r>
      <rPr>
        <i/>
        <sz val="10"/>
        <color theme="1"/>
        <rFont val="Times New Roman"/>
        <family val="1"/>
      </rPr>
      <t>Odocoileus virginianus</t>
    </r>
    <r>
      <rPr>
        <sz val="10"/>
        <color theme="1"/>
        <rFont val="Times New Roman"/>
        <family val="1"/>
      </rPr>
      <t>) with Distance Sampling</t>
    </r>
  </si>
  <si>
    <r>
      <t>Delisle, Z.J. 2023. Modeling Density and Group Size of White-Tailed Deer (</t>
    </r>
    <r>
      <rPr>
        <i/>
        <sz val="10"/>
        <color theme="1"/>
        <rFont val="Times New Roman"/>
        <family val="1"/>
      </rPr>
      <t>Odocoileus virginianus</t>
    </r>
    <r>
      <rPr>
        <sz val="10"/>
        <color theme="1"/>
        <rFont val="Times New Roman"/>
        <family val="1"/>
      </rPr>
      <t>) with Distance Sampling. Dissertation. Department of Forestry and Natural Resources, Purdue Univesity, Indiana, USA.</t>
    </r>
  </si>
  <si>
    <t>Utilisation du drone pour le recensement des colonies d’oiseaux marins [Use of the drone for the census of seabird colonies]</t>
  </si>
  <si>
    <t>Cadiou, B. and B. Vivante</t>
  </si>
  <si>
    <t>Cadiou, B. and B. Vivante. 2020. Utilisation du drone pour le recensement des colonies d’oiseaux marins [Use of the drone for the census of seabird colonies]. Observatoire des Oiseaux Marins &amp; Cotiers, Observatoire régional de l’avifaune en Bretagne &amp; Gisom. https://oiseaux-marins.org/upload/iedit/1/actualites/Info/ROMN20-22/A3_Utilisationdronerecensementcoloniesoiseauxmarins.pdf. [in French w/Eng translation]</t>
  </si>
  <si>
    <t>Observatoire des Oiseaux Marins &amp; Cotiers</t>
  </si>
  <si>
    <t>Alcidae, Ardeidae, Laridae, Phalacrocoracidae, Threskiornithidae</t>
  </si>
  <si>
    <t>Jacob, Y.</t>
  </si>
  <si>
    <t>Sternes nicheuses 2021 du littoral Manche-Atlantique. [Breeding terns 2021 of the Channel-Atlantic coast]</t>
  </si>
  <si>
    <r>
      <t xml:space="preserve">sandwich tern, </t>
    </r>
    <r>
      <rPr>
        <i/>
        <sz val="10"/>
        <color theme="1"/>
        <rFont val="Times New Roman"/>
        <family val="1"/>
      </rPr>
      <t>Thalasseus sandvicensis</t>
    </r>
    <r>
      <rPr>
        <sz val="10"/>
        <color theme="1"/>
        <rFont val="Times New Roman"/>
        <family val="1"/>
      </rPr>
      <t xml:space="preserve">, roseate tern, </t>
    </r>
    <r>
      <rPr>
        <i/>
        <sz val="10"/>
        <color theme="1"/>
        <rFont val="Times New Roman"/>
        <family val="1"/>
      </rPr>
      <t>Sterna dougallii</t>
    </r>
    <r>
      <rPr>
        <sz val="10"/>
        <color theme="1"/>
        <rFont val="Times New Roman"/>
        <family val="1"/>
      </rPr>
      <t xml:space="preserve">, common tern, </t>
    </r>
    <r>
      <rPr>
        <i/>
        <sz val="10"/>
        <color theme="1"/>
        <rFont val="Times New Roman"/>
        <family val="1"/>
      </rPr>
      <t>Sterna hirundo</t>
    </r>
    <r>
      <rPr>
        <sz val="10"/>
        <color theme="1"/>
        <rFont val="Times New Roman"/>
        <family val="1"/>
      </rPr>
      <t>, little tern,</t>
    </r>
    <r>
      <rPr>
        <i/>
        <sz val="10"/>
        <color theme="1"/>
        <rFont val="Times New Roman"/>
        <family val="1"/>
      </rPr>
      <t xml:space="preserve"> Sternula albifrons, </t>
    </r>
    <r>
      <rPr>
        <sz val="10"/>
        <color theme="1"/>
        <rFont val="Times New Roman"/>
        <family val="1"/>
      </rPr>
      <t xml:space="preserve">elegant tern, </t>
    </r>
    <r>
      <rPr>
        <i/>
        <sz val="10"/>
        <color theme="1"/>
        <rFont val="Times New Roman"/>
        <family val="1"/>
      </rPr>
      <t>Thalasseus elegans</t>
    </r>
  </si>
  <si>
    <t>Stokes, H.J., J.A. Mortimer, J.-O. Laloë, G.C. Hays, and N. Esteban</t>
  </si>
  <si>
    <t>Synergistic use of UAV surveys, satellite tracking data, and mark-recapture to estimate abundance of elusive species</t>
  </si>
  <si>
    <t>Stokes, H.J., J.A. Mortimer, J.-O. Laloë, G.C. Hays, and N. Esteban. 2023. Synergistic use of UAV surveys, satellite tracking data, and mark-recapture to estimate abundance of elusive species. Ecosphere https://doi.org/10.1002/ecs2.4444.</t>
  </si>
  <si>
    <r>
      <t xml:space="preserve">hawksbill turtle, </t>
    </r>
    <r>
      <rPr>
        <i/>
        <sz val="10"/>
        <color theme="1"/>
        <rFont val="Times New Roman"/>
        <family val="1"/>
      </rPr>
      <t>Eretmochelys imbricata</t>
    </r>
    <r>
      <rPr>
        <sz val="10"/>
        <color theme="1"/>
        <rFont val="Times New Roman"/>
        <family val="1"/>
      </rPr>
      <t xml:space="preserve">, green turtle, </t>
    </r>
    <r>
      <rPr>
        <i/>
        <sz val="10"/>
        <color theme="1"/>
        <rFont val="Times New Roman"/>
        <family val="1"/>
      </rPr>
      <t>Chelonia mydas</t>
    </r>
  </si>
  <si>
    <t>Autel Robotics EVO II</t>
  </si>
  <si>
    <t>Mammalia</t>
  </si>
  <si>
    <r>
      <t>Every flight is a surprise: first records of the southern maned three-toed sloth (</t>
    </r>
    <r>
      <rPr>
        <i/>
        <sz val="10"/>
        <color theme="1"/>
        <rFont val="Times New Roman"/>
        <family val="1"/>
      </rPr>
      <t>Bradypus</t>
    </r>
    <r>
      <rPr>
        <sz val="10"/>
        <color theme="1"/>
        <rFont val="Times New Roman"/>
        <family val="1"/>
      </rPr>
      <t xml:space="preserve"> </t>
    </r>
    <r>
      <rPr>
        <i/>
        <sz val="10"/>
        <color theme="1"/>
        <rFont val="Times New Roman"/>
        <family val="1"/>
      </rPr>
      <t>crinitus</t>
    </r>
    <r>
      <rPr>
        <sz val="10"/>
        <color theme="1"/>
        <rFont val="Times New Roman"/>
        <family val="1"/>
      </rPr>
      <t>: Bradypodidae) through drones</t>
    </r>
  </si>
  <si>
    <t>Santos, P.M., M. Kaizer, D.O. Moreira, F.R. de Melo, and S.L. Mendes</t>
  </si>
  <si>
    <r>
      <t>Santos, P.M., M. Kaizer, D.O. Moreira, F.R. de Melo, and S.L. Mendes. 2023. Every flight is a surprise: first records of the southern maned three-toed sloth (</t>
    </r>
    <r>
      <rPr>
        <i/>
        <sz val="10"/>
        <color theme="1"/>
        <rFont val="Times New Roman"/>
        <family val="1"/>
      </rPr>
      <t>Bradypus crinitus</t>
    </r>
    <r>
      <rPr>
        <sz val="10"/>
        <color theme="1"/>
        <rFont val="Times New Roman"/>
        <family val="1"/>
      </rPr>
      <t>: Bradypodidae) through drones. Mammalia https://doi.org/10.1515/mammalia-2022-0123.</t>
    </r>
  </si>
  <si>
    <t>thermal and RGB
camera</t>
  </si>
  <si>
    <r>
      <t xml:space="preserve">southern maned three-toed sloth, </t>
    </r>
    <r>
      <rPr>
        <i/>
        <sz val="10"/>
        <color theme="1"/>
        <rFont val="Times New Roman"/>
        <family val="1"/>
      </rPr>
      <t>Bradypus crinitus</t>
    </r>
    <r>
      <rPr>
        <sz val="10"/>
        <color theme="1"/>
        <rFont val="Times New Roman"/>
        <family val="1"/>
      </rPr>
      <t xml:space="preserve">, crabeating raccoon, </t>
    </r>
    <r>
      <rPr>
        <i/>
        <sz val="10"/>
        <color theme="1"/>
        <rFont val="Times New Roman"/>
        <family val="1"/>
      </rPr>
      <t>Procyon cancrivorus</t>
    </r>
  </si>
  <si>
    <t>Bradypodidae, Procyonidae</t>
  </si>
  <si>
    <t>van Berkel, T., T. Dahms, M. Mbende, J.B. Loota, and M. Jocqué</t>
  </si>
  <si>
    <r>
      <t>Detection of Bonobos (</t>
    </r>
    <r>
      <rPr>
        <i/>
        <sz val="10"/>
        <color theme="1"/>
        <rFont val="Times New Roman"/>
        <family val="1"/>
      </rPr>
      <t>Pan Paniscus</t>
    </r>
    <r>
      <rPr>
        <sz val="10"/>
        <color theme="1"/>
        <rFont val="Times New Roman"/>
        <family val="1"/>
      </rPr>
      <t>) in Tropical Rainforest Canopies Using Drone‑Based Thermal Imaging: A First Step Towards Accurately Estimating Population Sizes?</t>
    </r>
  </si>
  <si>
    <r>
      <t>van Berkel, T., T. Dahms, M. Mbende, J.B. Loota, and M. Jocqué. 2022. Detection of Bonobos (</t>
    </r>
    <r>
      <rPr>
        <i/>
        <sz val="10"/>
        <color theme="1"/>
        <rFont val="Times New Roman"/>
        <family val="1"/>
      </rPr>
      <t>Pan Paniscus</t>
    </r>
    <r>
      <rPr>
        <sz val="10"/>
        <color theme="1"/>
        <rFont val="Times New Roman"/>
        <family val="1"/>
      </rPr>
      <t>) in Tropical Rainforest Canopies Using Drone‑Based Thermal Imaging: A First Step Towards Accurately Estimating Population Sizes? International Journal of Primatology https://doi.org/10.1007/s10764-022-00334-7.</t>
    </r>
  </si>
  <si>
    <r>
      <t xml:space="preserve">bonobo, </t>
    </r>
    <r>
      <rPr>
        <i/>
        <sz val="10"/>
        <color theme="1"/>
        <rFont val="Times New Roman"/>
        <family val="1"/>
      </rPr>
      <t>Pan paniscus</t>
    </r>
  </si>
  <si>
    <t>thermal camera</t>
  </si>
  <si>
    <t>Animal Detection and Counting from UAV Images Using Convolutional Neural Networks</t>
  </si>
  <si>
    <t>Rancic, K., B. Blagojevic, A. Bezdan, B. Ivoševic, B. Tubic, M. Vraneševic, B. Pejak, V. Crnojevic, and O. Marko</t>
  </si>
  <si>
    <t>Rancic, K., B. Blagojevic, A. Bezdan, B. Ivoševic, B. Tubic, M. Vraneševic, B. Pejak, V. Crnojevic, and O. Marko. 2023. Animal Detection and Counting from UAV Images Using Convolutional Neural Networks. Drones https://doi.org/10.3390/drones7030179.</t>
  </si>
  <si>
    <t xml:space="preserve">DJI Phantom 4 Pro V2.0, DJI Inspire 1, SenseFly eBee, </t>
  </si>
  <si>
    <t>quadcopter, fixed-wing</t>
  </si>
  <si>
    <t>16.1-MP Canon IXUS 125 HS RGB, 12.4-MP Zenmuse X3 RGB, 20-MP RGB</t>
  </si>
  <si>
    <t>Eye in the sky: observing wild dingo hunting behaviour using drones</t>
  </si>
  <si>
    <t>Pollock, T.I., D.O. Hunter, D.P. Hocking, and A.R. Evans</t>
  </si>
  <si>
    <t>Pollock, T.I., D.O. Hunter, D.P. Hocking, and A.R. Evans. 2023. Eye in the sky: observing wild dingo hunting behaviour using drones. Wildlife Research https://doi.org/10.1071/WR22033.</t>
  </si>
  <si>
    <r>
      <t xml:space="preserve">dingo, </t>
    </r>
    <r>
      <rPr>
        <i/>
        <sz val="10"/>
        <color theme="1"/>
        <rFont val="Times New Roman"/>
        <family val="1"/>
      </rPr>
      <t>Canis dingo</t>
    </r>
  </si>
  <si>
    <r>
      <t xml:space="preserve">Settling and winning: massive nesting and huge productivity of Sacred Ibis </t>
    </r>
    <r>
      <rPr>
        <i/>
        <sz val="10"/>
        <color theme="1"/>
        <rFont val="Times New Roman"/>
        <family val="1"/>
      </rPr>
      <t xml:space="preserve">Threskiornis aethiopicus </t>
    </r>
    <r>
      <rPr>
        <sz val="10"/>
        <color theme="1"/>
        <rFont val="Times New Roman"/>
        <family val="1"/>
      </rPr>
      <t>on a secluded island of the Venetian Lagoon (NE Italy)</t>
    </r>
  </si>
  <si>
    <r>
      <t xml:space="preserve">sacred ibis, </t>
    </r>
    <r>
      <rPr>
        <i/>
        <sz val="10"/>
        <color theme="1"/>
        <rFont val="Times New Roman"/>
        <family val="1"/>
      </rPr>
      <t>Threskiornis aethiopicus</t>
    </r>
  </si>
  <si>
    <t>DJI Mini, DJI Mini2</t>
  </si>
  <si>
    <t>Hybrid drone‑based survey of riverine habitat and crocodiles in complex landscapes</t>
  </si>
  <si>
    <t>Sawan, S., T. Mondal, A.C. Williams, S.P. Yadav, and R. Krishnamurthy</t>
  </si>
  <si>
    <t>International Journal of Environmental Science and Technology</t>
  </si>
  <si>
    <t xml:space="preserve">Sawan, S., T. Mondal, A.C. Williams, S.P. Yadav, and R. Krishnamurthy. 2023. Hybrid drone‑based survey of riverine habitat and crocodiles in complex landscapes. International Journal of Environmental Science and Technology https://doi.org/10.1007/s13762-022-04739-y. </t>
  </si>
  <si>
    <t>Trinity F90+</t>
  </si>
  <si>
    <t>fixed-wing tilt rotor</t>
  </si>
  <si>
    <t>Sony UMC-R10C RGB camera</t>
  </si>
  <si>
    <r>
      <t>mugger crocodile,</t>
    </r>
    <r>
      <rPr>
        <i/>
        <sz val="10"/>
        <color theme="1"/>
        <rFont val="Times New Roman"/>
        <family val="1"/>
      </rPr>
      <t xml:space="preserve"> Crocodylus palustris</t>
    </r>
    <r>
      <rPr>
        <sz val="10"/>
        <color theme="1"/>
        <rFont val="Times New Roman"/>
        <family val="1"/>
      </rPr>
      <t xml:space="preserve">, gharial, </t>
    </r>
    <r>
      <rPr>
        <i/>
        <sz val="10"/>
        <color theme="1"/>
        <rFont val="Times New Roman"/>
        <family val="1"/>
      </rPr>
      <t>Gavialis gangeticus</t>
    </r>
  </si>
  <si>
    <t>Evaluation of an Innovative Rosette Flight Plan Design for Wildlife Aerial Surveys with UAS</t>
  </si>
  <si>
    <t>Linchant, J., P. Lejeune, S. Quevauvillers, C. Vermeulen, Y. Brostaux, S. Lhoest, and A. Michez</t>
  </si>
  <si>
    <t>Linchant, J., P. Lejeune, S. Quevauvillers, C. Vermeulen, Y. Brostaux, S. Lhoest, and A. Michez. 2023. Evaluation of an Innovative Rosette Flight Plan Design for Wildlife Aerial Surveys with UAS. Drones https://doi.org/10.3390/drones7030208.</t>
  </si>
  <si>
    <t>24-MP Sony Nex7 camera</t>
  </si>
  <si>
    <r>
      <t xml:space="preserve">Congolese giraffe, </t>
    </r>
    <r>
      <rPr>
        <i/>
        <sz val="10"/>
        <color theme="1"/>
        <rFont val="Times New Roman"/>
        <family val="1"/>
      </rPr>
      <t>Giraffa camelopardalis congoensis</t>
    </r>
    <r>
      <rPr>
        <sz val="10"/>
        <color theme="1"/>
        <rFont val="Times New Roman"/>
        <family val="1"/>
      </rPr>
      <t xml:space="preserve">, African buffalo, </t>
    </r>
    <r>
      <rPr>
        <i/>
        <sz val="10"/>
        <color theme="1"/>
        <rFont val="Times New Roman"/>
        <family val="1"/>
      </rPr>
      <t>Syncerus caffer</t>
    </r>
    <r>
      <rPr>
        <sz val="10"/>
        <color theme="1"/>
        <rFont val="Times New Roman"/>
        <family val="1"/>
      </rPr>
      <t xml:space="preserve">, hippopotamus, </t>
    </r>
    <r>
      <rPr>
        <i/>
        <sz val="10"/>
        <color theme="1"/>
        <rFont val="Times New Roman"/>
        <family val="1"/>
      </rPr>
      <t>Hippopotamus amphibius</t>
    </r>
    <r>
      <rPr>
        <sz val="10"/>
        <color theme="1"/>
        <rFont val="Times New Roman"/>
        <family val="1"/>
      </rPr>
      <t xml:space="preserve">, hartebeest, </t>
    </r>
    <r>
      <rPr>
        <i/>
        <sz val="10"/>
        <color theme="1"/>
        <rFont val="Times New Roman"/>
        <family val="1"/>
      </rPr>
      <t>Alcelaphus buselaphus</t>
    </r>
    <r>
      <rPr>
        <sz val="10"/>
        <color theme="1"/>
        <rFont val="Times New Roman"/>
        <family val="1"/>
      </rPr>
      <t>, waterbuck,</t>
    </r>
    <r>
      <rPr>
        <i/>
        <sz val="10"/>
        <color theme="1"/>
        <rFont val="Times New Roman"/>
        <family val="1"/>
      </rPr>
      <t xml:space="preserve"> Kobus ellipsiprymnus</t>
    </r>
    <r>
      <rPr>
        <sz val="10"/>
        <color theme="1"/>
        <rFont val="Times New Roman"/>
        <family val="1"/>
      </rPr>
      <t xml:space="preserve">, Ugandese kob, </t>
    </r>
    <r>
      <rPr>
        <i/>
        <sz val="10"/>
        <color theme="1"/>
        <rFont val="Times New Roman"/>
        <family val="1"/>
      </rPr>
      <t>Kobus kob</t>
    </r>
    <r>
      <rPr>
        <sz val="10"/>
        <color theme="1"/>
        <rFont val="Times New Roman"/>
        <family val="1"/>
      </rPr>
      <t xml:space="preserve">, warthog, </t>
    </r>
    <r>
      <rPr>
        <i/>
        <sz val="10"/>
        <color theme="1"/>
        <rFont val="Times New Roman"/>
        <family val="1"/>
      </rPr>
      <t>Phacochoerus africanus</t>
    </r>
  </si>
  <si>
    <t>Giraffidae, Bovidae, Hippopotamidae, Suidae</t>
  </si>
  <si>
    <t>The broad scale impact of climate change on planning aerial wildlife surveys with drone‑based thermal cameras</t>
  </si>
  <si>
    <t>Camacho, A.M., H.L. Perotto‑Baldivieso, E.P. Tanner,  A.L. Montemayor, W.A. Gless, J. Exum, T.J. Yamashita, A.M. Foley, R.W. DeYoung, and S.D. Nelson</t>
  </si>
  <si>
    <t>Camacho, A.M., H.L. Perotto‑Baldivieso, E.P. Tanner,  A.L. Montemayor, W.A. Gless, J. Exum, T.J. Yamashita, A.M. Foley, R.W. DeYoung, and S.D. Nelson. 2023. The broad scale impact of climate change on planning aerial wildlife surveys with drone‑based thermal cameras. Scientific Reports  https://doi.org/10.1038/s41598-023-31150-5.</t>
  </si>
  <si>
    <t>DJI FLIR Zenmuse XT2 Thermal Camera</t>
  </si>
  <si>
    <t>Weinstein, B.G., L. Garner, V.R. Saccomanno, A. Steinkraus, A. Ortega, K. Brush, G. Yenni, A.E. McKellar, R. Converse, C.D. Lippitt, A. Wegmann, N.D. Holmes, A.J. Edney, T. Hart, M.J. Jessopp, R.H. Clarke, D. Marchowski, H. Senyondo, R. Dotson, E.P. White, P. Frederick, S.K.M. Ernest. 2022. A general deep learning model for bird detection in high-resolution airborne imagery. Ecological Applications https://doi.org/10.1002/eap.2694.</t>
  </si>
  <si>
    <t>Quantifying the movement, behaviour and environmental context of group-living
animals using drones and computer vision</t>
  </si>
  <si>
    <t>Koger, B., A. Deshpande, J.T. Kerby, J.M. Graving, B.R. Costelloe, and I.D. Couzin. 2023. Quantifying the movement, behaviour and environmental context of group-living
animals using drones and computer vision. Journal of Animal Ecology https://doi.org/10.1111/1365-2656.13904.</t>
  </si>
  <si>
    <t>Public perception of advanced aviation technologies: A review and roadmap to acceptance</t>
  </si>
  <si>
    <t>Tepylo, N., .A. Straubinger, and J. Laliberte</t>
  </si>
  <si>
    <t>platforms</t>
  </si>
  <si>
    <t>Tepylo, N., .A. Straubinger, and J. Laliberte. 2023. Public perception of advanced aviation technologies: A review and roadmap to acceptance. Progress in Aerospace Sciences https://doi.org/10.1016/j.paerosci.2023.100899.</t>
  </si>
  <si>
    <t>Behavioural Ecology of Cetaceans: The Relationship of Body Condition with Behavior and Reproductive Status</t>
  </si>
  <si>
    <t>Miller, P. and A. Hall</t>
  </si>
  <si>
    <t>SERDP Report</t>
  </si>
  <si>
    <t>Miller, P. and A. Hall. 2018. Behavioural Ecology of Cetaceans: The Relationship of Body Condition with Behavior and Reproductive Status. SERDP Project RC-2337. SERDP/ESTCP, Resource Conservation and Climate Change, OASD(EI&amp;E), Alexandria, VA. December.</t>
  </si>
  <si>
    <r>
      <t xml:space="preserve">harbor porpoise, </t>
    </r>
    <r>
      <rPr>
        <i/>
        <sz val="10"/>
        <color theme="1"/>
        <rFont val="Times New Roman"/>
        <family val="1"/>
      </rPr>
      <t>Phocoena phocoena</t>
    </r>
    <r>
      <rPr>
        <sz val="10"/>
        <color theme="1"/>
        <rFont val="Times New Roman"/>
        <family val="1"/>
      </rPr>
      <t xml:space="preserve">, killer whale, </t>
    </r>
    <r>
      <rPr>
        <i/>
        <sz val="10"/>
        <color theme="1"/>
        <rFont val="Times New Roman"/>
        <family val="1"/>
      </rPr>
      <t>Orcinus orca</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t>
    </r>
  </si>
  <si>
    <t>Drone thermal imaging captures rare turtle laying eggs in Thailand</t>
  </si>
  <si>
    <t>Reuters</t>
  </si>
  <si>
    <t>The Peninsula</t>
  </si>
  <si>
    <t xml:space="preserve">Reuters. 2023. Drone thermal imaging captures rare turtle laying eggs in Thailand. The Peninsula January 17, 2023. https://thepeninsulaqatar.com/article/17/01/2023/drone-thermal-imaging-captures-rare-turtle-laying-eggs-in-thailand. </t>
  </si>
  <si>
    <r>
      <t xml:space="preserve">fin whale, </t>
    </r>
    <r>
      <rPr>
        <i/>
        <sz val="10"/>
        <color theme="1"/>
        <rFont val="Times New Roman"/>
        <family val="1"/>
      </rPr>
      <t>Balaenoptera physalus</t>
    </r>
  </si>
  <si>
    <r>
      <t xml:space="preserve">A Novel Technique for Photo-Identification of the Fin Whale, </t>
    </r>
    <r>
      <rPr>
        <i/>
        <sz val="10"/>
        <color theme="1"/>
        <rFont val="Times New Roman"/>
        <family val="1"/>
      </rPr>
      <t>Balaenoptera physalus</t>
    </r>
    <r>
      <rPr>
        <sz val="10"/>
        <color theme="1"/>
        <rFont val="Times New Roman"/>
        <family val="1"/>
      </rPr>
      <t>, as Determined by Drone Aerial Images</t>
    </r>
  </si>
  <si>
    <t>Degollada, E., N. Amigó, S.A. O’Callaghan, M. Varola, K. Ruggero, and B. Tort</t>
  </si>
  <si>
    <r>
      <t xml:space="preserve">Degollada, E., N. Amigó, S.A. O’Callaghan, M. Varola, K. Ruggero, and B. Tort. 2023. A Novel Technique for Photo-Identification of the Fin Whale, </t>
    </r>
    <r>
      <rPr>
        <i/>
        <sz val="10"/>
        <color theme="1"/>
        <rFont val="Times New Roman"/>
        <family val="1"/>
      </rPr>
      <t>Balaenoptera physalus</t>
    </r>
    <r>
      <rPr>
        <sz val="10"/>
        <color theme="1"/>
        <rFont val="Times New Roman"/>
        <family val="1"/>
      </rPr>
      <t>, as Determined by Drone Aerial Images. Drones https://doi.org/10.3390/drones7030220.</t>
    </r>
  </si>
  <si>
    <t>DJI F550, DJI Phantom 3 Pro, DJI Mavic Pro, DJI Mavic 2 Pro, DJI Mavic 3</t>
  </si>
  <si>
    <t>Nikon D7100 camera</t>
  </si>
  <si>
    <t>Zigaitis, W.L.Z. and A.C. Robinson</t>
  </si>
  <si>
    <t>Sensemaking in the Wild: A Review of Practitioner Collected Geospatial Data and its Synthesis within Protected Areas for Poaching Mitigation</t>
  </si>
  <si>
    <t>Annals of GIS</t>
  </si>
  <si>
    <t>Zigaitis, W.L.Z. and A.C. Robinson. 2023. Sensemaking in the Wild: A Review of Practitioner Collected Geospatial Data and its Synthesis within Protected Areas for Poaching Mitigation. Annals of GIS https://doi.org/10.1080/19475683.2023.2192761.</t>
  </si>
  <si>
    <t>human-wildlife conflict</t>
  </si>
  <si>
    <t>UAV Platforms for Data Acquisition and Intervention Practices in Forestry: Towards More Intelligent Applications</t>
  </si>
  <si>
    <t>Sun, H., H. Yan, M. Hassanalian, J. Zhang, and A. Abdelkefi</t>
  </si>
  <si>
    <t>Aerospace</t>
  </si>
  <si>
    <t>Sun, H., H. Yan, M. Hassanalian, J. Zhang, and A. Abdelkefi. 2023. UAV Platforms for Data Acquisition and Intervention Practices in Forestry: Towards More Intelligent Applications. Aerospace https://doi.org/10.3390/aerospace10030317.</t>
  </si>
  <si>
    <t>platforms, sensors</t>
  </si>
  <si>
    <t>Bowler, E.</t>
  </si>
  <si>
    <t>Automated UAV and Satellite Image Analysis For Wildlife Monitoring</t>
  </si>
  <si>
    <t>Bowler, E. 2023. Automated UAV and Satellite Image Analysis For Wildlife Monitoring. Dissertation, University of East Anglia, School of Computing Sciences, UK. February.</t>
  </si>
  <si>
    <r>
      <t xml:space="preserve">Abbott's booby, </t>
    </r>
    <r>
      <rPr>
        <i/>
        <sz val="10"/>
        <color theme="1"/>
        <rFont val="Times New Roman"/>
        <family val="1"/>
      </rPr>
      <t>Papasula abotti</t>
    </r>
  </si>
  <si>
    <t>FC220 camera</t>
  </si>
  <si>
    <t>Seganfreddo, S., J. Teilmann, F.M. van Beest, and A. Galatius</t>
  </si>
  <si>
    <t>Phenology of harbor seal pupping and the influence of weather on pup counts, investigated by UAV</t>
  </si>
  <si>
    <t>Seganfreddo, S., J. Teilmann, F.M. van Beest, and A. Galatius. 2023. Phenology of harbor seal pupping and the influence of weather on pup counts, investigated by UAV. Marine Mammal Science https://doi.org/10.1111/mms.13020.</t>
  </si>
  <si>
    <t>harbor seal (Phoca vitulina</t>
  </si>
  <si>
    <t>Jones, A., E. Bruce, K.P. Davies, and D.H. Cato. 2023. Enhancing UAV images to improve the observation of submerged whales using a water column correction method. Marine Mammal Science</t>
  </si>
  <si>
    <t>Yan, X., X. Wang, Y. Zhao, Q. Zhu, L. Yang, and Z. Li. 2023. Collective decision-making and spatial patterns in orientation of an endemic ungulate on the Tibetan Plateau. Current Zoology https://doi.org/10.1093/cz/zoad004.</t>
  </si>
  <si>
    <r>
      <t xml:space="preserve">Grevy's zebra, </t>
    </r>
    <r>
      <rPr>
        <i/>
        <sz val="10"/>
        <color theme="1"/>
        <rFont val="Times New Roman"/>
        <family val="1"/>
      </rPr>
      <t>Equus grevyi</t>
    </r>
    <r>
      <rPr>
        <sz val="10"/>
        <color theme="1"/>
        <rFont val="Times New Roman"/>
        <family val="1"/>
      </rPr>
      <t xml:space="preserve">, gelada, </t>
    </r>
    <r>
      <rPr>
        <i/>
        <sz val="10"/>
        <color theme="1"/>
        <rFont val="Times New Roman"/>
        <family val="1"/>
      </rPr>
      <t>Theropithecus gelada</t>
    </r>
  </si>
  <si>
    <t>Paulsen, I.M.G., A.O. Pedersen, R. Hann, M.-A. Blanchet, I. Eischeid, C. Van Hazendonk, V.T. Ravolainen, A. Stien, and M. Le Moullec. 2023. How Many Reindeer? UAV Surveys as an Alternative to Helicopter or Ground Surveys for Estimating Population Abundance in Open Landscapes. Remote Sensing https://doi.org/10.3390/rs15010009.</t>
  </si>
  <si>
    <t>Sardà-Palomera, F., G. Bota, F. Sardà, and L. Brotons. 2018. Reply to “a comment on the limitations of UAVs in wildlife research – the example of colonial nesting waterbirds.” Journal of Avian Biology https://doi.org/10.1111/jav.0190.</t>
  </si>
  <si>
    <t>1-3) Fixed-wing
4-5) Quadcopter</t>
  </si>
  <si>
    <r>
      <t>Doan, M.D. and S.M. Kajiura. 2020. Adult blacktip sharks (</t>
    </r>
    <r>
      <rPr>
        <i/>
        <sz val="10"/>
        <color theme="1"/>
        <rFont val="Times New Roman"/>
        <family val="1"/>
      </rPr>
      <t>Carcharhinus limbatus</t>
    </r>
    <r>
      <rPr>
        <sz val="10"/>
        <color theme="1"/>
        <rFont val="Times New Roman"/>
        <family val="1"/>
      </rPr>
      <t>) use shallow water as a refuge from great hammerheads (</t>
    </r>
    <r>
      <rPr>
        <i/>
        <sz val="10"/>
        <color theme="1"/>
        <rFont val="Times New Roman"/>
        <family val="1"/>
      </rPr>
      <t>Sphyrna mokarran</t>
    </r>
    <r>
      <rPr>
        <sz val="10"/>
        <color theme="1"/>
        <rFont val="Times New Roman"/>
        <family val="1"/>
      </rPr>
      <t>). Journal of Fish Biology https://doi.org/10.1111/jfb.14342.</t>
    </r>
  </si>
  <si>
    <r>
      <t xml:space="preserve">white ibis, </t>
    </r>
    <r>
      <rPr>
        <i/>
        <sz val="10"/>
        <color theme="1"/>
        <rFont val="Times New Roman"/>
        <family val="1"/>
      </rPr>
      <t>Eudocimus albus</t>
    </r>
    <r>
      <rPr>
        <sz val="10"/>
        <color theme="1"/>
        <rFont val="Times New Roman"/>
        <family val="1"/>
      </rPr>
      <t xml:space="preserve">, egret, </t>
    </r>
    <r>
      <rPr>
        <i/>
        <sz val="10"/>
        <color theme="1"/>
        <rFont val="Times New Roman"/>
        <family val="1"/>
      </rPr>
      <t>Egretta</t>
    </r>
    <r>
      <rPr>
        <sz val="10"/>
        <color theme="1"/>
        <rFont val="Times New Roman"/>
        <family val="1"/>
      </rPr>
      <t xml:space="preserve"> sp., wood stork, </t>
    </r>
    <r>
      <rPr>
        <i/>
        <sz val="10"/>
        <color theme="1"/>
        <rFont val="Times New Roman"/>
        <family val="1"/>
      </rPr>
      <t>Mycteria americana</t>
    </r>
    <r>
      <rPr>
        <sz val="10"/>
        <color theme="1"/>
        <rFont val="Times New Roman"/>
        <family val="1"/>
      </rPr>
      <t xml:space="preserve">, West Indian manatee, </t>
    </r>
    <r>
      <rPr>
        <i/>
        <sz val="10"/>
        <color theme="1"/>
        <rFont val="Times New Roman"/>
        <family val="1"/>
      </rPr>
      <t>Trichechus manatus</t>
    </r>
  </si>
  <si>
    <t>Threskiornithidae, Ardeidae, Ciconiidae, Trichechidae</t>
  </si>
  <si>
    <t>Hutt, M.</t>
  </si>
  <si>
    <t>USGS Takes to the Sky</t>
  </si>
  <si>
    <t>Earth Imaging Journal</t>
  </si>
  <si>
    <t>Hutt, M. 2011. USGS Takes to the Sky. Earth Imaging Journal Oct 12, https://eijournal.com/print/articles/usgs-takes-to-the-sky.</t>
  </si>
  <si>
    <t>Journal of Economic Entomology</t>
  </si>
  <si>
    <r>
      <t xml:space="preserve">Spatially Targeted Biological Control of Mile-a-Minute Weed Using </t>
    </r>
    <r>
      <rPr>
        <i/>
        <sz val="10"/>
        <color theme="1"/>
        <rFont val="Times New Roman"/>
        <family val="1"/>
      </rPr>
      <t>Rhinoncomimus latipes</t>
    </r>
    <r>
      <rPr>
        <sz val="10"/>
        <color theme="1"/>
        <rFont val="Times New Roman"/>
        <family val="1"/>
      </rPr>
      <t xml:space="preserve"> (Coleoptera: Curculionidae) and an Unmanned Aircraft System</t>
    </r>
  </si>
  <si>
    <t>Kim, J., C.D. Huebner, R. Reardon, and Y.-L. Park</t>
  </si>
  <si>
    <r>
      <t xml:space="preserve">Kim, J., C.D. Huebner, R. Reardon, and Y.-L. Park. 2021. Spatially Targeted Biological Control of Mile-a-Minute Weed Using </t>
    </r>
    <r>
      <rPr>
        <i/>
        <sz val="10"/>
        <color theme="1"/>
        <rFont val="Times New Roman"/>
        <family val="1"/>
      </rPr>
      <t>Rhinoncomimus latipes</t>
    </r>
    <r>
      <rPr>
        <sz val="10"/>
        <color theme="1"/>
        <rFont val="Times New Roman"/>
        <family val="1"/>
      </rPr>
      <t xml:space="preserve"> (Coleoptera: Curculionidae) and an Unmanned Aircraft System. Journal of Economic Entomology https://doi.org/10.1093/jee/toab020.</t>
    </r>
  </si>
  <si>
    <t>Rhinoncomimus latipes</t>
  </si>
  <si>
    <t>Curculionidae</t>
  </si>
  <si>
    <t>Toys or Tools? Utilization of Unmanned Aerial Systems in Mosquito and Vector Control Programs</t>
  </si>
  <si>
    <t>Faraji, A., E. Haas-Stapleton, B. Sorensen, M. Scholl, G. Goodman, J. Buettner, S. Schon, N. Lefkow, C. Lewis, B. Fritz, C. Hoffman, and G. Williams</t>
  </si>
  <si>
    <t>Faraji, A., E. Haas-Stapleton, B. Sorensen, M. Scholl, G. Goodman, J. Buettner, S. Schon, N. Lefkow, C. Lewis, B. Fritz, C. Hoffman, and G. Williams. 2021. Toys or Tools? Utilization of Unmanned Aerial Systems in Mosquito and Vector Control Programs. Journal of Economic Entomology https://doi.org/10.1093/jee/toab107.</t>
  </si>
  <si>
    <t>review, pest control, species detection, water sampling</t>
  </si>
  <si>
    <t>Luck, B.D., E.M. Chasen, P.J. Williams, and S.A. Steffan</t>
  </si>
  <si>
    <t>Drones That Deliver: Pheromone-Based Mating Disruption Deployed via Uncrewed Aerial Vehicles in U.S. Cranberries</t>
  </si>
  <si>
    <t>Luck, B.D., E.M. Chasen, P.J. Williams, and S.A. Steffan. 2021. Drones That Deliver: Pheromone-Based Mating Disruption Deployed via Uncrewed Aerial Vehicles in U.S. Cranberries. Journal of Economic Entomology https://doi.org/10.1093/jee/toab068.</t>
  </si>
  <si>
    <t>DJI Spreading Wings S1000</t>
  </si>
  <si>
    <t>Park, Y.-L., J.R. Cho, G.-S. Lee, and B.Y. Seo</t>
  </si>
  <si>
    <r>
      <t xml:space="preserve">Detection of </t>
    </r>
    <r>
      <rPr>
        <i/>
        <sz val="10"/>
        <color theme="1"/>
        <rFont val="Times New Roman"/>
        <family val="1"/>
      </rPr>
      <t>Monema flavescens</t>
    </r>
    <r>
      <rPr>
        <sz val="10"/>
        <color theme="1"/>
        <rFont val="Times New Roman"/>
        <family val="1"/>
      </rPr>
      <t xml:space="preserve"> (Lepidoptera: Limacodidae) Cocoons Using Small Unmanned Aircraft System</t>
    </r>
  </si>
  <si>
    <r>
      <t xml:space="preserve">Park, Y.-L., J.R. Cho, G.-S. Lee, and B.Y. Seo. 2021. Detection of </t>
    </r>
    <r>
      <rPr>
        <i/>
        <sz val="10"/>
        <color theme="1"/>
        <rFont val="Times New Roman"/>
        <family val="1"/>
      </rPr>
      <t>Monema flavescens</t>
    </r>
    <r>
      <rPr>
        <sz val="10"/>
        <color theme="1"/>
        <rFont val="Times New Roman"/>
        <family val="1"/>
      </rPr>
      <t xml:space="preserve"> (Lepidoptera: Limacodidae) Cocoons Using Small Unmanned Aircraft System. Journal of Economic Entomology https://doi.org/10.1093/jee/toab060.</t>
    </r>
  </si>
  <si>
    <t>Monema flavescens</t>
  </si>
  <si>
    <t>Limacodidae</t>
  </si>
  <si>
    <t>Comparing Deliveries of Sterile Codling Moth (Lepidoptera: Tortricidae) by Two Types of Unmanned Aerial Systems and from the Ground</t>
  </si>
  <si>
    <t>Lo, P.L., D.J. Rogers, J.T.S. Walker, B. H. Abbott, T.F. Vandervoet, A. Kokeny, R.M. Horner, and D.M. Suckling</t>
  </si>
  <si>
    <t>Lo, P.L., D.J. Rogers, J.T.S. Walker, B. H. Abbott, T.F. Vandervoet, A. Kokeny, R.M. Horner, and D.M. Suckling. 2021. Comparing Deliveries of Sterile Codling Moth (Lepidoptera: Tortricidae) by Two Types of Unmanned Aerial Systems and from the Ground. Journal of Economic Entomology https://doi.org/10.1093/jee/toab052.</t>
  </si>
  <si>
    <t>Tortricidae</t>
  </si>
  <si>
    <r>
      <t xml:space="preserve">codling moth, </t>
    </r>
    <r>
      <rPr>
        <i/>
        <sz val="10"/>
        <color theme="1"/>
        <rFont val="Times New Roman"/>
        <family val="1"/>
      </rPr>
      <t>Cydia pomonella</t>
    </r>
  </si>
  <si>
    <t>DJI Matrice 600, Air Titan</t>
  </si>
  <si>
    <t>hexacopter, fixed-wing</t>
  </si>
  <si>
    <t>Moses-Gonzales, N., H. Conway, D. Krompetz, R. Rodriguez, C.G. Adams, I. Baez, and M. Milam</t>
  </si>
  <si>
    <t>The Use of Multiple Unmanned Aircraft Systems as a Swarm to Release Sterile Mexican Fruit Fly (Diptera: Tephritidae) Into South Texas Citrus Groves</t>
  </si>
  <si>
    <t>Moses-Gonzales, N., H. Conway, D. Krompetz, R. Rodriguez, C.G. Adams, I. Baez, and M. Milam. 2021. The Use of Multiple Unmanned Aircraft Systems as a Swarm to Release Sterile Mexican Fruit Fly (Diptera: Tephritidae) Into South Texas Citrus Groves. Journal of Economic Entomology https://doi.org/10.1093/jee/toab024.</t>
  </si>
  <si>
    <t>Hermes V.1, Hermes V.2</t>
  </si>
  <si>
    <t>octocopter, hexacopter</t>
  </si>
  <si>
    <t>Martel, V., R.C. Johns, L. Jochems-Tanguay, F. Jean, A. Maltais, S. Trudeau, M. St-Onge, D. Cormier, S.M. Smith, and J. Boisclair</t>
  </si>
  <si>
    <r>
      <t xml:space="preserve">The Use of UAS to Release the Egg Parasitoid </t>
    </r>
    <r>
      <rPr>
        <i/>
        <sz val="10"/>
        <color theme="1"/>
        <rFont val="Times New Roman"/>
        <family val="1"/>
      </rPr>
      <t>Trichogramma</t>
    </r>
    <r>
      <rPr>
        <sz val="10"/>
        <color theme="1"/>
        <rFont val="Times New Roman"/>
        <family val="1"/>
      </rPr>
      <t xml:space="preserve"> spp. (Hymenoptera: Trichogrammatidae) Against an Agricultural and a Forest Pest in Canada</t>
    </r>
  </si>
  <si>
    <r>
      <t xml:space="preserve">Martel, V., R.C. Johns, L. Jochems-Tanguay, F. Jean, A. Maltais, S. Trudeau, M. St-Onge, D. Cormier, S.M. Smith, and J. Boisclair. 2021. The Use of UAS to Release the Egg Parasitoid </t>
    </r>
    <r>
      <rPr>
        <i/>
        <sz val="10"/>
        <color theme="1"/>
        <rFont val="Times New Roman"/>
        <family val="1"/>
      </rPr>
      <t>Trichogramma</t>
    </r>
    <r>
      <rPr>
        <sz val="10"/>
        <color theme="1"/>
        <rFont val="Times New Roman"/>
        <family val="1"/>
      </rPr>
      <t xml:space="preserve"> spp. (Hymenoptera: Trichogrammatidae) Against an Agricultural and a Forest Pest in Canada. Journal of Economic Entomology https://doi.org/10.1093/jee/toaa325.</t>
    </r>
  </si>
  <si>
    <t>In-Field Evaluation of Drone-Released Lacewings for Aphid Control in California Organic Lettuce</t>
  </si>
  <si>
    <t>Del Pozo-Valdivia, A.I., E. Morgan, and C. Bennett</t>
  </si>
  <si>
    <t>Del Pozo-Valdivia, A.I., E. Morgan, and C. Bennett. 2021. In-Field Evaluation of Drone-Released Lacewings for Aphid Control in California Organic Lettuce. Journal of Economic Entomology https://doi.org/10.1093/jee/toab125.</t>
  </si>
  <si>
    <t>Nasiri, Z., M. Gholamalifard, and S.M. Ghasempouri. 2022. Determining Nest Site Selection by Hawksbill Sea Turtles in the Persian Gulf Using Unmanned Aerial Vehicles. Chelonian Conservation and Biology https://doi.org/10.2744/CCB-1552.1.</t>
  </si>
  <si>
    <t xml:space="preserve">DJI Inspire 2 </t>
  </si>
  <si>
    <t>24-MP Zenmuse x7 RGB camera</t>
  </si>
  <si>
    <r>
      <t xml:space="preserve">great blue heron, </t>
    </r>
    <r>
      <rPr>
        <i/>
        <sz val="10"/>
        <color theme="1"/>
        <rFont val="Times New Roman"/>
        <family val="1"/>
      </rPr>
      <t>Ardea herodias</t>
    </r>
    <r>
      <rPr>
        <sz val="10"/>
        <color theme="1"/>
        <rFont val="Times New Roman"/>
        <family val="1"/>
      </rPr>
      <t xml:space="preserve">, great egret, </t>
    </r>
    <r>
      <rPr>
        <i/>
        <sz val="10"/>
        <color theme="1"/>
        <rFont val="Times New Roman"/>
        <family val="1"/>
      </rPr>
      <t>Egretta alba</t>
    </r>
    <r>
      <rPr>
        <sz val="10"/>
        <color theme="1"/>
        <rFont val="Times New Roman"/>
        <family val="1"/>
      </rPr>
      <t xml:space="preserve">, snowy egret, </t>
    </r>
    <r>
      <rPr>
        <i/>
        <sz val="10"/>
        <color theme="1"/>
        <rFont val="Times New Roman"/>
        <family val="1"/>
      </rPr>
      <t>Egretta thula</t>
    </r>
    <r>
      <rPr>
        <sz val="10"/>
        <color theme="1"/>
        <rFont val="Times New Roman"/>
        <family val="1"/>
      </rPr>
      <t xml:space="preserve">, tricolored heeron, </t>
    </r>
    <r>
      <rPr>
        <i/>
        <sz val="10"/>
        <color theme="1"/>
        <rFont val="Times New Roman"/>
        <family val="1"/>
      </rPr>
      <t>Egretta</t>
    </r>
    <r>
      <rPr>
        <sz val="10"/>
        <color theme="1"/>
        <rFont val="Times New Roman"/>
        <family val="1"/>
      </rPr>
      <t xml:space="preserve"> </t>
    </r>
    <r>
      <rPr>
        <i/>
        <sz val="10"/>
        <color theme="1"/>
        <rFont val="Times New Roman"/>
        <family val="1"/>
      </rPr>
      <t>tricolor</t>
    </r>
    <r>
      <rPr>
        <sz val="10"/>
        <color theme="1"/>
        <rFont val="Times New Roman"/>
        <family val="1"/>
      </rPr>
      <t xml:space="preserve">, cattle egret, </t>
    </r>
    <r>
      <rPr>
        <i/>
        <sz val="10"/>
        <color theme="1"/>
        <rFont val="Times New Roman"/>
        <family val="1"/>
      </rPr>
      <t>Bubulcus ibis</t>
    </r>
    <r>
      <rPr>
        <sz val="10"/>
        <color theme="1"/>
        <rFont val="Times New Roman"/>
        <family val="1"/>
      </rPr>
      <t xml:space="preserve">, white ibis, </t>
    </r>
    <r>
      <rPr>
        <i/>
        <sz val="10"/>
        <color theme="1"/>
        <rFont val="Times New Roman"/>
        <family val="1"/>
      </rPr>
      <t>Eudocimus albus</t>
    </r>
    <r>
      <rPr>
        <sz val="10"/>
        <color theme="1"/>
        <rFont val="Times New Roman"/>
        <family val="1"/>
      </rPr>
      <t xml:space="preserve">, glossy ibis, </t>
    </r>
    <r>
      <rPr>
        <i/>
        <sz val="10"/>
        <color theme="1"/>
        <rFont val="Times New Roman"/>
        <family val="1"/>
      </rPr>
      <t>Plegadis falcinellus</t>
    </r>
  </si>
  <si>
    <t>Using Drones to Determine Chimpanzee Absences at the Edge of Their Distribution in Western Tanzania</t>
  </si>
  <si>
    <t>Wich, S.A., N. Bonnin, A. Hutschenreiter, A.K. Piel, A. Chitayat, F.A. Stewart, L. Pintea, and J.T. Kerby</t>
  </si>
  <si>
    <t>Wich, S.A., N. Bonnin, A. Hutschenreiter, A.K. Piel, A. Chitayat, F.A. Stewart, L. Pintea, and J.T. Kerby. 2023. Using Drones to Determine Chimpanzee Absences at the Edge of Their Distribution in Western Tanzania. Remote Sensing https://doi.org/10.3390/rs15082019.</t>
  </si>
  <si>
    <t>Sony DSC-RX100 II RGB camera</t>
  </si>
  <si>
    <t>Locating Chimpanzee Nests and Identifying Fruiting Trees with an Unmanned Aerial Vehicle</t>
  </si>
  <si>
    <t xml:space="preserve">Van Andel, A.C. S.A. Wich, C. Boesch, L.P. Koh, M.M. Robbins, J. Kelly, and H.S. Kuehl. 2015. Locating Chimpanzee Nests and Identifying Fruiting Trees with an Unmanned Aerial Vehicle. American Journal of Primatology 77: 1122-1134. </t>
  </si>
  <si>
    <t>Development and demonstration of  heavy-lift drones for conservation bait dispersal on islands</t>
  </si>
  <si>
    <t>Will, D.</t>
  </si>
  <si>
    <t>Webinar</t>
  </si>
  <si>
    <t>Will, D. 2022. Development and demonstration of  heavy-lift drones for conservation bait dispersal on islands. Webinar: Industry and Tech Event: UAS Technology for Wildlife and Land Management. September 21, 2022.</t>
  </si>
  <si>
    <t>Klug, P.E.</t>
  </si>
  <si>
    <t>An Evaluation of Social Perceptions and Biological Efficacy of Drones Used as Frightening Devices to Mitigate Bird Damage in Agriculture</t>
  </si>
  <si>
    <t>DJI Agras MG-1P, DJI Mavic Air 2</t>
  </si>
  <si>
    <t>octocopter, quadcopter</t>
  </si>
  <si>
    <t>Counting animals in aerial images with a density map estimation model</t>
  </si>
  <si>
    <t>Qian, Y., G.R.W. Humphries, P.N. Trathan, A. Lowther, and C.R. Donovan</t>
  </si>
  <si>
    <t>Qian, Y., G.R.W. Humphries, P.N. Trathan, A. Lowther, and C.R. Donovan. 2023. Counting animals in aerial images with a density map estimation model. Ecology and Evolution https://doi.org/10.1002/ece3.9903.</t>
  </si>
  <si>
    <r>
      <t xml:space="preserve">penguin, </t>
    </r>
    <r>
      <rPr>
        <i/>
        <sz val="10"/>
        <color theme="1"/>
        <rFont val="Times New Roman"/>
        <family val="1"/>
      </rPr>
      <t>Pygoscelis</t>
    </r>
    <r>
      <rPr>
        <sz val="10"/>
        <color theme="1"/>
        <rFont val="Times New Roman"/>
        <family val="1"/>
      </rPr>
      <t xml:space="preserve"> spp.</t>
    </r>
  </si>
  <si>
    <t>Pan, J.</t>
  </si>
  <si>
    <t xml:space="preserve">human-wildlife conflict, hazing, deterrence </t>
  </si>
  <si>
    <r>
      <t xml:space="preserve">double-crested cormorant, </t>
    </r>
    <r>
      <rPr>
        <i/>
        <sz val="10"/>
        <color theme="1"/>
        <rFont val="Times New Roman"/>
        <family val="1"/>
      </rPr>
      <t>Phalacrocorax</t>
    </r>
    <r>
      <rPr>
        <sz val="10"/>
        <color theme="1"/>
        <rFont val="Times New Roman"/>
        <family val="1"/>
      </rPr>
      <t xml:space="preserve"> </t>
    </r>
    <r>
      <rPr>
        <i/>
        <sz val="10"/>
        <color theme="1"/>
        <rFont val="Times New Roman"/>
        <family val="1"/>
      </rPr>
      <t>auritus</t>
    </r>
    <r>
      <rPr>
        <sz val="10"/>
        <color theme="1"/>
        <rFont val="Times New Roman"/>
        <family val="1"/>
      </rPr>
      <t xml:space="preserve">, mute swan, </t>
    </r>
    <r>
      <rPr>
        <i/>
        <sz val="10"/>
        <color theme="1"/>
        <rFont val="Times New Roman"/>
        <family val="1"/>
      </rPr>
      <t>Cygnus olor</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herring gull, </t>
    </r>
    <r>
      <rPr>
        <i/>
        <sz val="10"/>
        <color theme="1"/>
        <rFont val="Times New Roman"/>
        <family val="1"/>
      </rPr>
      <t>Larus argentatus</t>
    </r>
    <r>
      <rPr>
        <sz val="10"/>
        <color theme="1"/>
        <rFont val="Times New Roman"/>
        <family val="1"/>
      </rPr>
      <t xml:space="preserve">, ring-billed gull, </t>
    </r>
    <r>
      <rPr>
        <i/>
        <sz val="10"/>
        <color theme="1"/>
        <rFont val="Times New Roman"/>
        <family val="1"/>
      </rPr>
      <t>Larus</t>
    </r>
    <r>
      <rPr>
        <sz val="10"/>
        <color theme="1"/>
        <rFont val="Times New Roman"/>
        <family val="1"/>
      </rPr>
      <t xml:space="preserve"> </t>
    </r>
    <r>
      <rPr>
        <i/>
        <sz val="10"/>
        <color theme="1"/>
        <rFont val="Times New Roman"/>
        <family val="1"/>
      </rPr>
      <t>delawarensis</t>
    </r>
    <r>
      <rPr>
        <sz val="10"/>
        <color theme="1"/>
        <rFont val="Times New Roman"/>
        <family val="1"/>
      </rPr>
      <t xml:space="preserve">, common raven, </t>
    </r>
    <r>
      <rPr>
        <i/>
        <sz val="10"/>
        <color theme="1"/>
        <rFont val="Times New Roman"/>
        <family val="1"/>
      </rPr>
      <t>Corvus corax</t>
    </r>
  </si>
  <si>
    <t>Anatidae, Corvidae, Laridae, Phalacrocoracidae</t>
  </si>
  <si>
    <t>Unknown</t>
  </si>
  <si>
    <t>Drone technologies for sterile insect release: Private Public Partnerships in US Agriculture</t>
  </si>
  <si>
    <t>insects, biocontrol</t>
  </si>
  <si>
    <t>Parallel Flight Technologies</t>
  </si>
  <si>
    <t>Leveraging partnerships to develop a versatile heavy-lift drone for wildfire, land management, and other industrial applications</t>
  </si>
  <si>
    <t>Parallel Flight Technologies. 2022. Leveraging partnerships to develop a versatile heavy-lift drone for wildfire, land management, and other industrial applications. Webinar: Industry and Tech Event: UAS Technology for Wildlife and Land Management. September 21, 2022.</t>
  </si>
  <si>
    <t xml:space="preserve">Pfeiffer, M.B., B.F. Blackwell, T.W. Seamans, B.N. Buckingham, J.L. Hoblet, P.E. Baumhardt, T.L. DeVault, and E. Fernández‑Juricic. 2021. Responses of turkey vultures to unmanned aircraft systems vary by platform. Scientific Reports https://doi.org/10.1038/s41598-021-01098-5. </t>
  </si>
  <si>
    <r>
      <t>Rhoades, C.A., P.J. Allen, and D.T. King. 2019. Using Unmanned Aerial Vehicles for Bird Harassment on Fish Ponds. Pages 13-23 in J.B. Armstrong and G.R. Gallagher, eds. Proceedings of the 18</t>
    </r>
    <r>
      <rPr>
        <vertAlign val="superscript"/>
        <sz val="10"/>
        <color theme="1"/>
        <rFont val="Times New Roman"/>
        <family val="1"/>
      </rPr>
      <t>th</t>
    </r>
    <r>
      <rPr>
        <sz val="10"/>
        <color theme="1"/>
        <rFont val="Times New Roman"/>
        <family val="1"/>
      </rPr>
      <t xml:space="preserve"> Wildlife Damage Management Conference. https://digitalcommons.unl.edu/icwdm_usdanwrc/2290. </t>
    </r>
  </si>
  <si>
    <t>Wang, Z., D. Fahey, A. Lucas, A.S. Griffin, G. Chamitoff, and K.C. Wong. 2020. Bird damage management in vineyards: Comparing efficacy of a bird psychology-incorporated unmanned aerial vehicle system with netting and visual scaring. Crop Protection 137. https://doi.org/10.1016/j.cropro.2020.105260.</t>
  </si>
  <si>
    <t>Bhusal, S., K. Khanal, M. Karkee, K.M.M. Steensma, and M.E. Taylor</t>
  </si>
  <si>
    <t>A meta-analysis of disturbance caused by drones on nesting birds</t>
  </si>
  <si>
    <r>
      <t xml:space="preserve">Bhusal, S., K. Khanal, M. Karkee, K.M.M. Steensma, and M.E. Taylor. 2018. Unmanned aerial systems (UAS) for mitigating bird damage in wine grapes. </t>
    </r>
    <r>
      <rPr>
        <i/>
        <sz val="10"/>
        <color theme="1"/>
        <rFont val="Times New Roman"/>
        <family val="1"/>
      </rPr>
      <t>In</t>
    </r>
    <r>
      <rPr>
        <sz val="10"/>
        <color theme="1"/>
        <rFont val="Times New Roman"/>
        <family val="1"/>
      </rPr>
      <t xml:space="preserve"> Proceedings of the 14th International Conference on Precision Agriculture, June 24-27, 2018, Montreal, Quebec, Canada.</t>
    </r>
  </si>
  <si>
    <t>Friesenhahn, B.A., L.D. Massey, R.W. DeYoung, M.J. Cherry, J.W. Fischer, N.P. Snow, K.C. VerCauteren, H.L. Perotto‐Baldivieso</t>
  </si>
  <si>
    <t>Using drones to detect and quantify wild pig damage and yield loss in corn fields throughout plant growth stages</t>
  </si>
  <si>
    <t>Friesenhahn, B.A., L.D. Massey, R.W. DeYoung, M.J. Cherry, J.W. Fischer, N.P. Snow, K.C. VerCauteren, H.L. Perotto‐Baldivieso. 2023. Using drones to detect and quantify wild pig damage and yield loss in corn fields throughout plant growth stages. Wildlife Society Bulletin https://doi.org/10.1002/wsb.1437.</t>
  </si>
  <si>
    <t>DJI Phantom 4 Pro v.2</t>
  </si>
  <si>
    <t>Technological innovations enhance invasive species management in the anthropocene</t>
  </si>
  <si>
    <t>Fricke, R.M. and J.D. Olden</t>
  </si>
  <si>
    <t>Fricke, R.M. and J.D. Olden. 2023. Technological innovations enhance invasive species management in the anthropocene. BioScience https://doi.org/10.1093/biosci/biad018.</t>
  </si>
  <si>
    <t>Peer Community Journal</t>
  </si>
  <si>
    <t>Rapid literature mapping on the recent use of machine learning for wildlife imagery</t>
  </si>
  <si>
    <t>Nakagawa, S., M. Lagisz, R. Francis, J. Tam, X. Li, A.
Elphinstone, N.R. Jordan, J.K. O’Brien, B.J. Pitcher, M. Van Sluys, A. Sowmya, and R.T. Kingsford</t>
  </si>
  <si>
    <t>Nakagawa, S., M. Lagisz, R. Francis, J. Tam, X. Li, A.
Elphinstone, N.R. Jordan, J.K. O’Brien, B.J. Pitcher, M. Van Sluys, A. Sowmya, and R.T. Kingsford. 2023. Rapid literature mapping on the recent use of machine learning for wildlife imagery. Peer Community Journal https://doi.org/10.24072/pcjournal.261.</t>
  </si>
  <si>
    <r>
      <t xml:space="preserve">Detection of </t>
    </r>
    <r>
      <rPr>
        <i/>
        <sz val="10"/>
        <color theme="1"/>
        <rFont val="Times New Roman"/>
        <family val="1"/>
      </rPr>
      <t>Anolis carolinensis</t>
    </r>
    <r>
      <rPr>
        <sz val="10"/>
        <color theme="1"/>
        <rFont val="Times New Roman"/>
        <family val="1"/>
      </rPr>
      <t xml:space="preserve"> using drone images and a deep neural network: an effective tool for controlling invasive species</t>
    </r>
  </si>
  <si>
    <t>Aota, T., K. Ashizawa, H. Mori, M. Toda, and S. Chiba</t>
  </si>
  <si>
    <t>Biological Invasions</t>
  </si>
  <si>
    <r>
      <t xml:space="preserve">Aota, T., K. Ashizawa, H. Mori, M. Toda, and S. Chiba. 2021. Detection of </t>
    </r>
    <r>
      <rPr>
        <i/>
        <sz val="10"/>
        <color theme="1"/>
        <rFont val="Times New Roman"/>
        <family val="1"/>
      </rPr>
      <t>Anolis carolinensis</t>
    </r>
    <r>
      <rPr>
        <sz val="10"/>
        <color theme="1"/>
        <rFont val="Times New Roman"/>
        <family val="1"/>
      </rPr>
      <t xml:space="preserve"> using drone images and a deep neural network: an effective tool for controlling invasive species. Biological Invasions https://doi.org/10.1007/s10530-020-02434-y. </t>
    </r>
  </si>
  <si>
    <t>Dactyloidae</t>
  </si>
  <si>
    <r>
      <t xml:space="preserve">green anole, </t>
    </r>
    <r>
      <rPr>
        <i/>
        <sz val="10"/>
        <color theme="1"/>
        <rFont val="Times New Roman"/>
        <family val="1"/>
      </rPr>
      <t>Anolis carolinensis</t>
    </r>
  </si>
  <si>
    <t>Primates</t>
  </si>
  <si>
    <t>Unmanned aerial vehicles (UAVs) with thermal infrared (TIR) sensors are effective for monitoring and counting threatened Vietnamese primates</t>
  </si>
  <si>
    <t>Gazagne, E., R.J. Gray, R. Ratajszczak, F. Brotcorne, and A. Hambuckers</t>
  </si>
  <si>
    <t>Gazagne, E., R.J. Gray, R. Ratajszczak, F. Brotcorne, and A. Hambuckers. 2023. Unmanned aerial vehicles (UAVs) with thermal infrared (TIR) sensors are effective for monitoring and counting threatened Vietnamese primates. Primates https://doi.org/10.1007/s10329-023-01066-9.</t>
  </si>
  <si>
    <t>VOx Microbolometer</t>
  </si>
  <si>
    <r>
      <t xml:space="preserve">southern yellow-cheeked gibbon, </t>
    </r>
    <r>
      <rPr>
        <i/>
        <sz val="10"/>
        <color theme="1"/>
        <rFont val="Times New Roman"/>
        <family val="1"/>
      </rPr>
      <t>Nomascus gabriellae</t>
    </r>
    <r>
      <rPr>
        <sz val="10"/>
        <color theme="1"/>
        <rFont val="Times New Roman"/>
        <family val="1"/>
      </rPr>
      <t xml:space="preserve">, Delacour’s langur, </t>
    </r>
    <r>
      <rPr>
        <i/>
        <sz val="10"/>
        <color theme="1"/>
        <rFont val="Times New Roman"/>
        <family val="1"/>
      </rPr>
      <t>Trachypithecus delacouri</t>
    </r>
    <r>
      <rPr>
        <sz val="10"/>
        <color theme="1"/>
        <rFont val="Times New Roman"/>
        <family val="1"/>
      </rPr>
      <t xml:space="preserve">, Hatinh langur, </t>
    </r>
    <r>
      <rPr>
        <i/>
        <sz val="10"/>
        <color theme="1"/>
        <rFont val="Times New Roman"/>
        <family val="1"/>
      </rPr>
      <t>Trachypithecus hatinhensis</t>
    </r>
    <r>
      <rPr>
        <sz val="10"/>
        <color theme="1"/>
        <rFont val="Times New Roman"/>
        <family val="1"/>
      </rPr>
      <t xml:space="preserve">, grey-shanked
douc langur, </t>
    </r>
    <r>
      <rPr>
        <i/>
        <sz val="10"/>
        <color theme="1"/>
        <rFont val="Times New Roman"/>
        <family val="1"/>
      </rPr>
      <t>Pygathrix cinerea</t>
    </r>
  </si>
  <si>
    <t>Trends in Biotechnology</t>
  </si>
  <si>
    <t>Autonomous surveillance for biosecurity</t>
  </si>
  <si>
    <t>Jurdak, R., A. Elfes, B. Kusy, A. Tews, W. Hu, E. Hernandez, N. Kottege, and P. Sikka</t>
  </si>
  <si>
    <t>Jurdak, R., A. Elfes, B. Kusy, A. Tews, W. Hu, E. Hernandez, N. Kottege, and P. Sikka. 2015. Autonomous surveillance for biosecurity. Trends in Biotechnology https://doi.org/10.1016/j.tibtech.2015.01.003.</t>
  </si>
  <si>
    <t>invasive species, review</t>
  </si>
  <si>
    <t>Hutcherson, Z.</t>
  </si>
  <si>
    <t>A Literary Review on the Current State of Drone Technology in Regard to Conservation</t>
  </si>
  <si>
    <t>Class paper</t>
  </si>
  <si>
    <t>Hutcherson, Z. 2023. A Literary Review on the Current State of Drone Technology in Regard to Conservation. Class paper, Virginia Tech, Blacksburg, VA.</t>
  </si>
  <si>
    <t>Transboundary and Emerging Diseases</t>
  </si>
  <si>
    <t>Drone-Based Thermal Imaging in the Detection of Wildlife Carcasses and Disease Management</t>
  </si>
  <si>
    <t>Rietz, J., S.T.S. van Beeck Calkoen, N. Ferry, J. Schluter, H. Wehner, K.-H. Schindlatz, T. Lackner, C. von Hoermann, F.J. Conraths, J. Muller, and M. Heurich</t>
  </si>
  <si>
    <t>Rietz, J., S.T.S. van Beeck Calkoen, N. Ferry, J. Schluter, H. Wehner, K.-H. Schindlatz, T. Lackner, C. von Hoermann, F.J. Conraths, J. Muller, and M. Heurich. 2023. Drone-Based Thermal Imaging in the Detection of Wildlife Carcasses and Disease Management. Transboundary and Emerging Diseases https://doi.org/10.1155/2023/5517000.</t>
  </si>
  <si>
    <t>Zenmuse FLIR Tau</t>
  </si>
  <si>
    <t>Scientific Data</t>
  </si>
  <si>
    <t>Fasola, M., D. Pellitteri-Rosa, G. Pinoli, G. Alessandria, E. Boncompagni, G. Boano, A. Brangi, F. Carpegna, P. Cassone, M.D. Toffola, F. Ferlini, A. Gagliardi, A. Gargioni, L. Gola, N. Grattini, M. Gustin, F. Lavezzi, L. Maffezzoli, C. Martignoni, R. Musumeci, G. Pirotta, I. Provini, M. Ravasini, A. Re, B. Riboni, A. Tamietti, E. Viganò, and M. Morganti</t>
  </si>
  <si>
    <t>Five decades of breeding populations census for 12 species of colonial waterbirds in northwestern Italy</t>
  </si>
  <si>
    <t>Fasola, M., D. Pellitteri-Rosa, G. Pinoli, G. Alessandria, E. Boncompagni, G. Boano, A. Brangi, F. Carpegna, P. Cassone, M.D. Toffola, F. Ferlini, A. Gagliardi, A. Gargioni, L. Gola, N. Grattini, M. Gustin, F. Lavezzi, L. Maffezzoli, C. Martignoni, R. Musumeci, G. Pirotta, I. Provini, M. Ravasini, A. Re, B. Riboni, A. Tamietti, E. Viganò, and M. Morganti. 2023. Five decades of breeding populations census for 12 species of colonial waterbirds in northwestern Italy. Scientific Data https://doi.org/10.1038/s41597-023-02072-8.</t>
  </si>
  <si>
    <r>
      <t xml:space="preserve">grey heron, </t>
    </r>
    <r>
      <rPr>
        <i/>
        <sz val="10"/>
        <color theme="1"/>
        <rFont val="Times New Roman"/>
        <family val="1"/>
      </rPr>
      <t>Ardea cinerea</t>
    </r>
    <r>
      <rPr>
        <sz val="10"/>
        <color theme="1"/>
        <rFont val="Times New Roman"/>
        <family val="1"/>
      </rPr>
      <t xml:space="preserve">, purple heron, </t>
    </r>
    <r>
      <rPr>
        <i/>
        <sz val="10"/>
        <color theme="1"/>
        <rFont val="Times New Roman"/>
        <family val="1"/>
      </rPr>
      <t>Ardea purpurea</t>
    </r>
    <r>
      <rPr>
        <sz val="10"/>
        <color theme="1"/>
        <rFont val="Times New Roman"/>
        <family val="1"/>
      </rPr>
      <t xml:space="preserve">, Squacco heron, </t>
    </r>
    <r>
      <rPr>
        <i/>
        <sz val="10"/>
        <color theme="1"/>
        <rFont val="Times New Roman"/>
        <family val="1"/>
      </rPr>
      <t>Ardeola</t>
    </r>
    <r>
      <rPr>
        <sz val="10"/>
        <color theme="1"/>
        <rFont val="Times New Roman"/>
        <family val="1"/>
      </rPr>
      <t xml:space="preserve"> </t>
    </r>
    <r>
      <rPr>
        <i/>
        <sz val="10"/>
        <color theme="1"/>
        <rFont val="Times New Roman"/>
        <family val="1"/>
      </rPr>
      <t>ralloides</t>
    </r>
    <r>
      <rPr>
        <sz val="10"/>
        <color theme="1"/>
        <rFont val="Times New Roman"/>
        <family val="1"/>
      </rPr>
      <t>, little egret,</t>
    </r>
    <r>
      <rPr>
        <i/>
        <sz val="10"/>
        <color theme="1"/>
        <rFont val="Times New Roman"/>
        <family val="1"/>
      </rPr>
      <t xml:space="preserve"> Egretta garzetta</t>
    </r>
    <r>
      <rPr>
        <sz val="10"/>
        <color theme="1"/>
        <rFont val="Times New Roman"/>
        <family val="1"/>
      </rPr>
      <t xml:space="preserve">, black-crowned night-heron, </t>
    </r>
    <r>
      <rPr>
        <i/>
        <sz val="10"/>
        <color theme="1"/>
        <rFont val="Times New Roman"/>
        <family val="1"/>
      </rPr>
      <t>Nycticorax</t>
    </r>
    <r>
      <rPr>
        <sz val="10"/>
        <color theme="1"/>
        <rFont val="Times New Roman"/>
        <family val="1"/>
      </rPr>
      <t xml:space="preserve"> </t>
    </r>
    <r>
      <rPr>
        <i/>
        <sz val="10"/>
        <color theme="1"/>
        <rFont val="Times New Roman"/>
        <family val="1"/>
      </rPr>
      <t>nycticorax</t>
    </r>
    <r>
      <rPr>
        <sz val="10"/>
        <color theme="1"/>
        <rFont val="Times New Roman"/>
        <family val="1"/>
      </rPr>
      <t xml:space="preserve">, sacred ibis, </t>
    </r>
    <r>
      <rPr>
        <i/>
        <sz val="10"/>
        <color theme="1"/>
        <rFont val="Times New Roman"/>
        <family val="1"/>
      </rPr>
      <t>Threskiornis</t>
    </r>
    <r>
      <rPr>
        <sz val="10"/>
        <color theme="1"/>
        <rFont val="Times New Roman"/>
        <family val="1"/>
      </rPr>
      <t xml:space="preserve"> </t>
    </r>
    <r>
      <rPr>
        <i/>
        <sz val="10"/>
        <color theme="1"/>
        <rFont val="Times New Roman"/>
        <family val="1"/>
      </rPr>
      <t>aethiopicus</t>
    </r>
    <r>
      <rPr>
        <sz val="10"/>
        <color theme="1"/>
        <rFont val="Times New Roman"/>
        <family val="1"/>
      </rPr>
      <t xml:space="preserve">, cattle egret, </t>
    </r>
    <r>
      <rPr>
        <i/>
        <sz val="10"/>
        <color theme="1"/>
        <rFont val="Times New Roman"/>
        <family val="1"/>
      </rPr>
      <t>Bubulcus ibis</t>
    </r>
    <r>
      <rPr>
        <sz val="10"/>
        <color theme="1"/>
        <rFont val="Times New Roman"/>
        <family val="1"/>
      </rPr>
      <t xml:space="preserve">, great cormorant, </t>
    </r>
    <r>
      <rPr>
        <i/>
        <sz val="10"/>
        <color theme="1"/>
        <rFont val="Times New Roman"/>
        <family val="1"/>
      </rPr>
      <t>Phalacrocorax carbo</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pygmy cormorant, </t>
    </r>
    <r>
      <rPr>
        <i/>
        <sz val="10"/>
        <color theme="1"/>
        <rFont val="Times New Roman"/>
        <family val="1"/>
      </rPr>
      <t>Microcarbo pygmeus</t>
    </r>
    <r>
      <rPr>
        <sz val="10"/>
        <color theme="1"/>
        <rFont val="Times New Roman"/>
        <family val="1"/>
      </rPr>
      <t xml:space="preserve">, glossy Ibis, </t>
    </r>
    <r>
      <rPr>
        <i/>
        <sz val="10"/>
        <color theme="1"/>
        <rFont val="Times New Roman"/>
        <family val="1"/>
      </rPr>
      <t>Plegadis</t>
    </r>
    <r>
      <rPr>
        <sz val="10"/>
        <color theme="1"/>
        <rFont val="Times New Roman"/>
        <family val="1"/>
      </rPr>
      <t xml:space="preserve"> </t>
    </r>
    <r>
      <rPr>
        <i/>
        <sz val="10"/>
        <color theme="1"/>
        <rFont val="Times New Roman"/>
        <family val="1"/>
      </rPr>
      <t>falcinellus</t>
    </r>
    <r>
      <rPr>
        <sz val="10"/>
        <color theme="1"/>
        <rFont val="Times New Roman"/>
        <family val="1"/>
      </rPr>
      <t xml:space="preserve">, Eurasian spoonbill, </t>
    </r>
    <r>
      <rPr>
        <i/>
        <sz val="10"/>
        <color theme="1"/>
        <rFont val="Times New Roman"/>
        <family val="1"/>
      </rPr>
      <t>Platalea leucorodia</t>
    </r>
  </si>
  <si>
    <t>Nagro, J.</t>
  </si>
  <si>
    <r>
      <t>Effectiveness of Drones for Freshwater Turtle Surveys Aimed toward Detecting the Cryptic Western Chicken Turtle (</t>
    </r>
    <r>
      <rPr>
        <i/>
        <sz val="10"/>
        <color theme="1"/>
        <rFont val="Times New Roman"/>
        <family val="1"/>
      </rPr>
      <t>Deirochelys reticularia miaria</t>
    </r>
    <r>
      <rPr>
        <sz val="10"/>
        <color theme="1"/>
        <rFont val="Times New Roman"/>
        <family val="1"/>
      </rPr>
      <t>)</t>
    </r>
  </si>
  <si>
    <r>
      <t xml:space="preserve">western chicken turtle, </t>
    </r>
    <r>
      <rPr>
        <i/>
        <sz val="10"/>
        <color theme="1"/>
        <rFont val="Times New Roman"/>
        <family val="1"/>
      </rPr>
      <t>Deirochelys reticularia miaria</t>
    </r>
  </si>
  <si>
    <r>
      <t>Nagro, J. 2023. Effectiveness of Drones for Freshwater Turtle Surveys Aimed toward Detecting the Cryptic Western Chicken Turtle (</t>
    </r>
    <r>
      <rPr>
        <i/>
        <sz val="10"/>
        <color theme="1"/>
        <rFont val="Times New Roman"/>
        <family val="1"/>
      </rPr>
      <t>Deirochelys reticularia miaria</t>
    </r>
    <r>
      <rPr>
        <sz val="10"/>
        <color theme="1"/>
        <rFont val="Times New Roman"/>
        <family val="1"/>
      </rPr>
      <t>). MS Thesis. Environmental Science - Biology, University of Houston-Clear Lake, TX.</t>
    </r>
  </si>
  <si>
    <t>DJI Mavic 2 Enterprise Dual; DJI P4 Multispectral</t>
  </si>
  <si>
    <t>thermal, multispec</t>
  </si>
  <si>
    <t>quadcopter, quadcopter</t>
  </si>
  <si>
    <t>Applied Animal Behaviour Science</t>
  </si>
  <si>
    <t>Koalas showed limited behavioural response and no physiological response to drones</t>
  </si>
  <si>
    <t>Colombelli-Négrel, D., I.Z. Sach, I. Hough, J.C. Hodgson, C.B. Daniels, and S. Kleindorfer</t>
  </si>
  <si>
    <r>
      <t>Multiple lines of evidence suggest the persistence of the Ivory-billed Woodpecker (</t>
    </r>
    <r>
      <rPr>
        <i/>
        <sz val="10"/>
        <color theme="1"/>
        <rFont val="Times New Roman"/>
        <family val="1"/>
      </rPr>
      <t>Campephilus principalis</t>
    </r>
    <r>
      <rPr>
        <sz val="10"/>
        <color theme="1"/>
        <rFont val="Times New Roman"/>
        <family val="1"/>
      </rPr>
      <t>) in Louisiana</t>
    </r>
  </si>
  <si>
    <r>
      <t xml:space="preserve">ivory-billed woodpecker, </t>
    </r>
    <r>
      <rPr>
        <i/>
        <sz val="10"/>
        <color theme="1"/>
        <rFont val="Times New Roman"/>
        <family val="1"/>
      </rPr>
      <t>Campephilus principalis</t>
    </r>
  </si>
  <si>
    <t>DJI Mavic 2 Zoom, Autel Evo II</t>
  </si>
  <si>
    <t>Collins, M.D.</t>
  </si>
  <si>
    <r>
      <t xml:space="preserve">Using a Drone to Search for the Ivory-Billed Woodpecker </t>
    </r>
    <r>
      <rPr>
        <i/>
        <sz val="10"/>
        <color theme="1"/>
        <rFont val="Times New Roman"/>
        <family val="1"/>
      </rPr>
      <t>(Campephilus principalis</t>
    </r>
    <r>
      <rPr>
        <sz val="10"/>
        <color theme="1"/>
        <rFont val="Times New Roman"/>
        <family val="1"/>
      </rPr>
      <t>)</t>
    </r>
  </si>
  <si>
    <t>Olsen, T.W., T. Barron, and C.J. Butler</t>
  </si>
  <si>
    <t>Preliminary Assessment of Thermal Imaging Equipped Aerial Drones for Secretive Marsh Bird Detection</t>
  </si>
  <si>
    <r>
      <t xml:space="preserve">black rail, </t>
    </r>
    <r>
      <rPr>
        <i/>
        <sz val="10"/>
        <color theme="1"/>
        <rFont val="Times New Roman"/>
        <family val="1"/>
      </rPr>
      <t>Laterallus jamaicensis</t>
    </r>
    <r>
      <rPr>
        <sz val="10"/>
        <color theme="1"/>
        <rFont val="Times New Roman"/>
        <family val="1"/>
      </rPr>
      <t xml:space="preserve">, yellow rail, </t>
    </r>
    <r>
      <rPr>
        <i/>
        <sz val="10"/>
        <color theme="1"/>
        <rFont val="Times New Roman"/>
        <family val="1"/>
      </rPr>
      <t>Coturnicops noveboracensis</t>
    </r>
    <r>
      <rPr>
        <sz val="10"/>
        <color theme="1"/>
        <rFont val="Times New Roman"/>
        <family val="1"/>
      </rPr>
      <t xml:space="preserve">, sora </t>
    </r>
    <r>
      <rPr>
        <i/>
        <sz val="10"/>
        <color theme="1"/>
        <rFont val="Times New Roman"/>
        <family val="1"/>
      </rPr>
      <t>Porzana carolina</t>
    </r>
    <r>
      <rPr>
        <sz val="10"/>
        <color theme="1"/>
        <rFont val="Times New Roman"/>
        <family val="1"/>
      </rPr>
      <t xml:space="preserve">, Virginia rail, </t>
    </r>
    <r>
      <rPr>
        <i/>
        <sz val="10"/>
        <color theme="1"/>
        <rFont val="Times New Roman"/>
        <family val="1"/>
      </rPr>
      <t>Rallus</t>
    </r>
    <r>
      <rPr>
        <sz val="10"/>
        <color theme="1"/>
        <rFont val="Times New Roman"/>
        <family val="1"/>
      </rPr>
      <t xml:space="preserve"> </t>
    </r>
    <r>
      <rPr>
        <i/>
        <sz val="10"/>
        <color theme="1"/>
        <rFont val="Times New Roman"/>
        <family val="1"/>
      </rPr>
      <t>limicola</t>
    </r>
    <r>
      <rPr>
        <sz val="10"/>
        <color theme="1"/>
        <rFont val="Times New Roman"/>
        <family val="1"/>
      </rPr>
      <t xml:space="preserve">, clapper rail, </t>
    </r>
    <r>
      <rPr>
        <i/>
        <sz val="10"/>
        <color theme="1"/>
        <rFont val="Times New Roman"/>
        <family val="1"/>
      </rPr>
      <t>Rallus crepitans</t>
    </r>
    <r>
      <rPr>
        <sz val="10"/>
        <color theme="1"/>
        <rFont val="Times New Roman"/>
        <family val="1"/>
      </rPr>
      <t xml:space="preserve">, king rail, </t>
    </r>
    <r>
      <rPr>
        <i/>
        <sz val="10"/>
        <color theme="1"/>
        <rFont val="Times New Roman"/>
        <family val="1"/>
      </rPr>
      <t>Rallus elegans</t>
    </r>
  </si>
  <si>
    <t>Inspired Flight IF750</t>
  </si>
  <si>
    <t>WIRIS Pro SC IR camera</t>
  </si>
  <si>
    <t>Swerdfeger, M.</t>
  </si>
  <si>
    <r>
      <t xml:space="preserve">wild pig, </t>
    </r>
    <r>
      <rPr>
        <i/>
        <sz val="10"/>
        <color theme="1"/>
        <rFont val="Times New Roman"/>
        <family val="1"/>
      </rPr>
      <t xml:space="preserve">Sus scrofa </t>
    </r>
  </si>
  <si>
    <r>
      <t>Comparison of damage from wild pigs</t>
    </r>
    <r>
      <rPr>
        <i/>
        <sz val="10"/>
        <color theme="1"/>
        <rFont val="Times New Roman"/>
        <family val="1"/>
      </rPr>
      <t xml:space="preserve"> Sus scrofa</t>
    </r>
    <r>
      <rPr>
        <sz val="10"/>
        <color theme="1"/>
        <rFont val="Times New Roman"/>
        <family val="1"/>
      </rPr>
      <t xml:space="preserve"> in northeast Texas using UAV Imaging</t>
    </r>
  </si>
  <si>
    <t>McCarthy, E.D. J.M. Martin, M.M. Boer, and J.A. Welbergen</t>
  </si>
  <si>
    <t>Underwater sound of three unoccupied aerial vehicles at varying altitudes and horizontal distances</t>
  </si>
  <si>
    <t>Laute, A., M. Glarou, F. Dodds, S.C.G. Røsand, T.J. Grove, A. Stoller, M.H. Rasmussen, and M.E.H. Fournet</t>
  </si>
  <si>
    <t>Journal of the Acoustical Society of America</t>
  </si>
  <si>
    <t>Laute, A., M. Glarou, F. Dodds, S.C.G. Røsand, T.J. Grove, A. Stoller, M.H. Rasmussen, and M.E.H. Fournet. 2023. Underwater sound of three unoccupied aerial vehicles at varying altitudes and horizontal distances. Journal of the Acoustical Society of America https://doi.org/10.1121/10.0019805.</t>
  </si>
  <si>
    <t>acoustics, disturbance</t>
  </si>
  <si>
    <t>Rex, P.T., J.H. May, III, E.K. Pierce, and C.G. Lowe</t>
  </si>
  <si>
    <t>Patterns of overlapping habitat use of juvenile white shark and human recreational water users along southern California beaches</t>
  </si>
  <si>
    <t>Rex, P.T., J.H. May, III, E.K. Pierce, and C.G. Lowe. 2023. Patterns of overlapping habitat use of juvenile white shark and human recreational water users along southern California beaches. PLoS ONE  https://doi.org/10.1371/journal.pone.0286575.</t>
  </si>
  <si>
    <t>fish</t>
  </si>
  <si>
    <r>
      <t xml:space="preserve">white shark, </t>
    </r>
    <r>
      <rPr>
        <i/>
        <sz val="10"/>
        <color theme="1"/>
        <rFont val="Times New Roman"/>
        <family val="1"/>
      </rPr>
      <t>Carcharodon carcharias</t>
    </r>
  </si>
  <si>
    <t>Lamnidae</t>
  </si>
  <si>
    <t>8.2-MP video</t>
  </si>
  <si>
    <t>Vivier, F., R.S. Wells, M.C. Hill, K.M. Yano, A.L. Bradford, E.M. Leunissen, A. Pacini, C.G. Booth, J. Rocho-Levine, J.J. Currie, P.T. Patton, and L. Bejder</t>
  </si>
  <si>
    <t>Quantifying the age structure of free-ranging
delphinid populations: Testing the accuracy of Unoccupied Aerial System photogrammetry</t>
  </si>
  <si>
    <t>Vivier, F., R.S. Wells, M.C. Hill, K.M. Yano, A.L. Bradford, E.M. Leunissen, A. Pacini, C.G. Booth, J. Rocho-Levine, J.J. Currie, P.T. Patton, and L. Bejder. 2023. Quantifying the age structure of free-ranging delphinid populations: Testing the accuracy of Unoccupied Aerial System photogrammetry. Ecology and Evolution https://doi.org/10.1002/ece3.10082.</t>
  </si>
  <si>
    <t>DJI Inspire-2;
Aerial Imaging Solutions APH-22</t>
  </si>
  <si>
    <t>Quadcopter;
Hexacopter</t>
  </si>
  <si>
    <t>DJI Zenmuse X5s 20.8-MP camera;
16.1-MP Olympus E-PM2 camera</t>
  </si>
  <si>
    <t>Zhang, Z. and L. Zhu</t>
  </si>
  <si>
    <t>A Review on Unmanned Aerial Vehicle Remote Sensing: Platforms, Sensors, Data Processing Methods, and Applications</t>
  </si>
  <si>
    <t>Zhang, Z. and L. Zhu. 2023. A Review on Unmanned Aerial Vehicle Remote Sensing: Platforms, Sensors, Data Processing Methods, and Applications. Drones https://doi.org/10.3390/drones7060398.</t>
  </si>
  <si>
    <t>Grounding drones in political ecology: understanding the complexities and power relations of drone use in conservation</t>
  </si>
  <si>
    <t>Global Social Challenges Journal</t>
  </si>
  <si>
    <t>Bersaglio, B., C. Enns, M. Goldman, L.Lunstrum, and N.Millner</t>
  </si>
  <si>
    <t>Bersaglio, B., C. Enns, M. Goldman, L.Lunstrum, and N.Millner. 2023. Grounding drones in political ecology: understanding the complexities and power relations of drone use in conservation. Global Social Challenges Journal https://doi.org/10.1332/HNEK4485.</t>
  </si>
  <si>
    <t>Protecting people and wildlife from the potential harms of drone use in biodiversity conservation: interdisciplinary dialogues</t>
  </si>
  <si>
    <t>Jackman, A., N. Millner, A.M. Cunliffe, Y. Laumonier, E. Lunstrum, J. Paneque-Gálvez, and S.A. Wich</t>
  </si>
  <si>
    <t>Jackman, A., N. Millner, A.M. Cunliffe, Y. Laumonier, E. Lunstrum, J. Paneque-Gálvez, and S.A. Wich. 2023. Protecting people and wildlife from the potential harms of drone use in biodiversity conservation: interdisciplinary dialogues. Global Social Challenges Journal https://doi.org/10.1332/IMLH5791.</t>
  </si>
  <si>
    <t>Exploring the opportunities and risks of aerial monitoring for biodiversity conservation</t>
  </si>
  <si>
    <t>Millner, N., A.M. Cunliffe, Ma. Mulero-Pázmány, B. Newport, C. Sandbrook, and S. Wich</t>
  </si>
  <si>
    <t>Millner, N., A.M. Cunliffe, Ma. Mulero-Pázmány, B. Newport, C. Sandbrook, and S. Wich. 2023. Exploring the opportunities and risks of aerial monitoring for biodiversity conservation. Global Social Challenges Journal https://doi.org/10.1332/TIOK6806.</t>
  </si>
  <si>
    <t>Drones, communities and nature: pitfalls and possibilities for conservation and territorial rights</t>
  </si>
  <si>
    <t>Sauls, L.A., J. Paneque-Gálvez, M. Amador-Jiménez, N.Vargas-Ramírez, and Y. Laumonier</t>
  </si>
  <si>
    <t>Sauls, L.A., J. Paneque-Gálvez, M. Amador-Jiménez, N.Vargas-Ramírez, and Y. Laumonier. 2023. Drones, communities and nature: pitfalls and possibilities for conservation and territorial rights. Global Social Challenges Journal https://doi.org/10.1332/AJHA9183.</t>
  </si>
  <si>
    <t>Fusion of visible and thermal images improves automated detection and classification of animals for drone surveys</t>
  </si>
  <si>
    <t>Krishnan, B.S., L.R. Jones, J.A. Elmore, S. Samiappan, K.O. Evans, M.B. Pfeiffer, B.F. Blackwell, and R.B. Iglay</t>
  </si>
  <si>
    <t>Krishnan, B.S., L.R. Jones, J.A. Elmore, S. Samiappan, K.O. Evans, M.B. Pfeiffer, B.F. Blackwell, and R.B. Iglay. 2023. Fusion of visible and thermal images improves automated detection and classification of animals for drone surveys. Scientific Reports https://doi.org/10.1038/s41598-023-37295-7.</t>
  </si>
  <si>
    <t>Cervidae, Bovidae, Equidae</t>
  </si>
  <si>
    <r>
      <t xml:space="preserve">white-tailed deer, </t>
    </r>
    <r>
      <rPr>
        <i/>
        <sz val="10"/>
        <color theme="1"/>
        <rFont val="Times New Roman"/>
        <family val="1"/>
      </rPr>
      <t>Odocoileus virginianus</t>
    </r>
    <r>
      <rPr>
        <sz val="10"/>
        <color theme="1"/>
        <rFont val="Times New Roman"/>
        <family val="1"/>
      </rPr>
      <t xml:space="preserve">, domestic cattle, </t>
    </r>
    <r>
      <rPr>
        <i/>
        <sz val="10"/>
        <color theme="1"/>
        <rFont val="Times New Roman"/>
        <family val="1"/>
      </rPr>
      <t>Bos taurus</t>
    </r>
    <r>
      <rPr>
        <sz val="10"/>
        <color theme="1"/>
        <rFont val="Times New Roman"/>
        <family val="1"/>
      </rPr>
      <t xml:space="preserve">, domestic horse, </t>
    </r>
    <r>
      <rPr>
        <i/>
        <sz val="10"/>
        <color theme="1"/>
        <rFont val="Times New Roman"/>
        <family val="1"/>
      </rPr>
      <t>Equus caballus</t>
    </r>
  </si>
  <si>
    <t>DJI Zenmuse XT1</t>
  </si>
  <si>
    <t>Commercial drones can provide accurate and effective monitoring of the world’s rarest primate</t>
  </si>
  <si>
    <t>Zhang, H., S.T. Turvey, S.P. Pandey, X. Song, Z. Sun, and N. Wang</t>
  </si>
  <si>
    <t>thermal, RGB</t>
  </si>
  <si>
    <t>Zhang, H., S.T. Turvey, S.P. Pandey, X. Song, Z. Sun, and N. Wang. 2023. Commercial drones can provide accurate and effective monitoring of the world’s rarest primate. Remote Sensing in Ecology and Conservation https://doi.org/10.1002/rse2.341.</t>
  </si>
  <si>
    <r>
      <t>Habitat use by South American fur seals (</t>
    </r>
    <r>
      <rPr>
        <i/>
        <sz val="10"/>
        <color theme="1"/>
        <rFont val="Times New Roman"/>
        <family val="1"/>
      </rPr>
      <t>Arctocephalus australis</t>
    </r>
    <r>
      <rPr>
        <sz val="10"/>
        <color theme="1"/>
        <rFont val="Times New Roman"/>
        <family val="1"/>
      </rPr>
      <t>) and sea lions (</t>
    </r>
    <r>
      <rPr>
        <i/>
        <sz val="10"/>
        <color theme="1"/>
        <rFont val="Times New Roman"/>
        <family val="1"/>
      </rPr>
      <t>Otaria</t>
    </r>
    <r>
      <rPr>
        <sz val="10"/>
        <color theme="1"/>
        <rFont val="Times New Roman"/>
        <family val="1"/>
      </rPr>
      <t xml:space="preserve"> </t>
    </r>
    <r>
      <rPr>
        <i/>
        <sz val="10"/>
        <color theme="1"/>
        <rFont val="Times New Roman"/>
        <family val="1"/>
      </rPr>
      <t>flavescens</t>
    </r>
    <r>
      <rPr>
        <sz val="10"/>
        <color theme="1"/>
        <rFont val="Times New Roman"/>
        <family val="1"/>
      </rPr>
      <t>) in a marine protected area in southern Brazil</t>
    </r>
  </si>
  <si>
    <t>Procksch, N., N.B. Berchieri, R.K. Horota, V. Sales, P.H. Ott, D. Danilewicz, T.T. Guimaraes, M. Guimaraes, M.R. Veronez, and L.R. de Oliveira</t>
  </si>
  <si>
    <r>
      <t>Procksch, N., N.B. Berchieri, R.K. Horota, V. Sales, P.H. Ott, D. Danilewicz, T.T. Guimaraes, M. Guimaraes, M.R. Veronez, and L.R. de Oliveira. 2023. Habitat use by South American fur seals (</t>
    </r>
    <r>
      <rPr>
        <i/>
        <sz val="10"/>
        <color theme="1"/>
        <rFont val="Times New Roman"/>
        <family val="1"/>
      </rPr>
      <t>Arctocephalus australis</t>
    </r>
    <r>
      <rPr>
        <sz val="10"/>
        <color theme="1"/>
        <rFont val="Times New Roman"/>
        <family val="1"/>
      </rPr>
      <t>) and sea lions (</t>
    </r>
    <r>
      <rPr>
        <i/>
        <sz val="10"/>
        <color theme="1"/>
        <rFont val="Times New Roman"/>
        <family val="1"/>
      </rPr>
      <t>Otaria flavescens</t>
    </r>
    <r>
      <rPr>
        <sz val="10"/>
        <color theme="1"/>
        <rFont val="Times New Roman"/>
        <family val="1"/>
      </rPr>
      <t>) in a marine protected area in southern Brazil. Marine Policy https://doi.org/10.1016/j.marpol.2023.105693.</t>
    </r>
  </si>
  <si>
    <r>
      <t xml:space="preserve">South American fur seal, </t>
    </r>
    <r>
      <rPr>
        <i/>
        <sz val="10"/>
        <color theme="1"/>
        <rFont val="Times New Roman"/>
        <family val="1"/>
      </rPr>
      <t>Arctocephalus australis</t>
    </r>
    <r>
      <rPr>
        <sz val="10"/>
        <color theme="1"/>
        <rFont val="Times New Roman"/>
        <family val="1"/>
      </rPr>
      <t xml:space="preserve">, South American sea lion, </t>
    </r>
    <r>
      <rPr>
        <i/>
        <sz val="10"/>
        <color theme="1"/>
        <rFont val="Times New Roman"/>
        <family val="1"/>
      </rPr>
      <t>Otaria</t>
    </r>
    <r>
      <rPr>
        <sz val="10"/>
        <color theme="1"/>
        <rFont val="Times New Roman"/>
        <family val="1"/>
      </rPr>
      <t xml:space="preserve"> </t>
    </r>
    <r>
      <rPr>
        <i/>
        <sz val="10"/>
        <color theme="1"/>
        <rFont val="Times New Roman"/>
        <family val="1"/>
      </rPr>
      <t>flavescens</t>
    </r>
  </si>
  <si>
    <t>DJI Mavic II Pro</t>
  </si>
  <si>
    <t>A bird's-eye view: Evaluating drone imagery for the detection and monitoring of endangered and invasive day geckos</t>
  </si>
  <si>
    <t>Dubos, N., X. Porcel, M.A. Roesch, J. Claudin, R. Pinel, J.-M. Probst, and G. Deso</t>
  </si>
  <si>
    <t>Biotropica</t>
  </si>
  <si>
    <t>Dubos, N., X. Porcel, M.A. Roesch, J. Claudin, R. Pinel, J.-M. Probst, and G. Deso. 2023. A bird's-eye view: Evaluating drone imagery for the detection and monitoring of endangered and invasive day geckos. Biotropica https://doi.org/10.1111/btp.13240.</t>
  </si>
  <si>
    <r>
      <t xml:space="preserve">Manapany day gecko, </t>
    </r>
    <r>
      <rPr>
        <i/>
        <sz val="10"/>
        <color theme="1"/>
        <rFont val="Times New Roman"/>
        <family val="1"/>
      </rPr>
      <t>Phelsuma</t>
    </r>
    <r>
      <rPr>
        <sz val="10"/>
        <color theme="1"/>
        <rFont val="Times New Roman"/>
        <family val="1"/>
      </rPr>
      <t xml:space="preserve"> </t>
    </r>
    <r>
      <rPr>
        <i/>
        <sz val="10"/>
        <color theme="1"/>
        <rFont val="Times New Roman"/>
        <family val="1"/>
      </rPr>
      <t>inexpectata</t>
    </r>
    <r>
      <rPr>
        <sz val="10"/>
        <color theme="1"/>
        <rFont val="Times New Roman"/>
        <family val="1"/>
      </rPr>
      <t xml:space="preserve">, Madagascar giant day gecko, </t>
    </r>
    <r>
      <rPr>
        <i/>
        <sz val="10"/>
        <color theme="1"/>
        <rFont val="Times New Roman"/>
        <family val="1"/>
      </rPr>
      <t>Phelsuma grandis</t>
    </r>
    <r>
      <rPr>
        <sz val="10"/>
        <color theme="1"/>
        <rFont val="Times New Roman"/>
        <family val="1"/>
      </rPr>
      <t xml:space="preserve">, gold dust day gecko, </t>
    </r>
    <r>
      <rPr>
        <i/>
        <sz val="10"/>
        <color theme="1"/>
        <rFont val="Times New Roman"/>
        <family val="1"/>
      </rPr>
      <t>Phelsuma laticauda</t>
    </r>
  </si>
  <si>
    <t>Gekkonidae</t>
  </si>
  <si>
    <r>
      <t xml:space="preserve">Australian humpback dolphin, </t>
    </r>
    <r>
      <rPr>
        <i/>
        <sz val="10"/>
        <color theme="1"/>
        <rFont val="Times New Roman"/>
        <family val="1"/>
      </rPr>
      <t>Sousa
sahulensis</t>
    </r>
  </si>
  <si>
    <t>Brown, A.M., S.J. Allen, N. Kelly, and A.J. Hodgson. 2022. Using Unoccupied Aerial Vehicles to estimate availability and group size error for aerial surveys of coastal dolphins. Remote Sensing in Ecology and Conservation https://doi.org/10.1002/rse2.313.</t>
  </si>
  <si>
    <t>Towards complex applications of active remote sensing for ecology and conservation</t>
  </si>
  <si>
    <t>Latifi, H., R. Valbuena, and C.A. Silva</t>
  </si>
  <si>
    <t>Latifi, H., R. Valbuena, and C.A. Silva. 2023. Towards complex applications of active remote sensing for ecology and conservation. Methods in Ecology and Evolution https://doi.org/10.1111/2041-210X.14154.</t>
  </si>
  <si>
    <t>Prosekov, A., A. Vesnina , V. Atuchin, and A. Kuznetsov</t>
  </si>
  <si>
    <t>Prosekov, A., A. Vesnina , V. Atuchin, and A. Kuznetsov. 2022. Robust Algorithms for Drone-Assisted Monitoring of Big Animals in Harsh Conditions of SiberianWinter Forests: Recovery of European elk (Alces alces) in Salair Mountains. Animals https://doi.org/10.3390/ani12121483.</t>
  </si>
  <si>
    <t>Supercam S250</t>
  </si>
  <si>
    <t>42-MP Sony RX1R II RGB camera; ATOM M500 thermal sensor</t>
  </si>
  <si>
    <r>
      <t xml:space="preserve">European elk or moose, </t>
    </r>
    <r>
      <rPr>
        <i/>
        <sz val="10"/>
        <color theme="1"/>
        <rFont val="Times New Roman"/>
        <family val="1"/>
      </rPr>
      <t>Alces alces</t>
    </r>
  </si>
  <si>
    <t>Ivanova, S., A. Prosekov, and A. Kaledin. 2022. A Survey on Monitoring of Wild Animals during Fires Using Drones. Fire https://doi.org/10.3390/fire5030060.</t>
  </si>
  <si>
    <r>
      <t xml:space="preserve">Caspian red deer, </t>
    </r>
    <r>
      <rPr>
        <i/>
        <sz val="10"/>
        <color theme="1"/>
        <rFont val="Times New Roman"/>
        <family val="1"/>
      </rPr>
      <t>Cervus elaphus maral</t>
    </r>
    <r>
      <rPr>
        <sz val="10"/>
        <color theme="1"/>
        <rFont val="Times New Roman"/>
        <family val="1"/>
      </rPr>
      <t xml:space="preserve">, roe deer, </t>
    </r>
    <r>
      <rPr>
        <i/>
        <sz val="10"/>
        <color theme="1"/>
        <rFont val="Times New Roman"/>
        <family val="1"/>
      </rPr>
      <t>Capreolus capreolus</t>
    </r>
    <r>
      <rPr>
        <sz val="10"/>
        <color theme="1"/>
        <rFont val="Times New Roman"/>
        <family val="1"/>
      </rPr>
      <t xml:space="preserve">, elk, </t>
    </r>
    <r>
      <rPr>
        <i/>
        <sz val="10"/>
        <color theme="1"/>
        <rFont val="Times New Roman"/>
        <family val="1"/>
      </rPr>
      <t>Alces</t>
    </r>
    <r>
      <rPr>
        <sz val="10"/>
        <color theme="1"/>
        <rFont val="Times New Roman"/>
        <family val="1"/>
      </rPr>
      <t xml:space="preserve"> </t>
    </r>
    <r>
      <rPr>
        <i/>
        <sz val="10"/>
        <color theme="1"/>
        <rFont val="Times New Roman"/>
        <family val="1"/>
      </rPr>
      <t>alces</t>
    </r>
    <r>
      <rPr>
        <sz val="10"/>
        <color theme="1"/>
        <rFont val="Times New Roman"/>
        <family val="1"/>
      </rPr>
      <t xml:space="preserve">, wild boar, </t>
    </r>
    <r>
      <rPr>
        <i/>
        <sz val="10"/>
        <color theme="1"/>
        <rFont val="Times New Roman"/>
        <family val="1"/>
      </rPr>
      <t>Sus scrofa</t>
    </r>
    <r>
      <rPr>
        <sz val="10"/>
        <color theme="1"/>
        <rFont val="Times New Roman"/>
        <family val="1"/>
      </rPr>
      <t xml:space="preserve">, sable, </t>
    </r>
    <r>
      <rPr>
        <i/>
        <sz val="10"/>
        <color theme="1"/>
        <rFont val="Times New Roman"/>
        <family val="1"/>
      </rPr>
      <t>Martes</t>
    </r>
    <r>
      <rPr>
        <sz val="10"/>
        <color theme="1"/>
        <rFont val="Times New Roman"/>
        <family val="1"/>
      </rPr>
      <t xml:space="preserve"> </t>
    </r>
    <r>
      <rPr>
        <i/>
        <sz val="10"/>
        <color theme="1"/>
        <rFont val="Times New Roman"/>
        <family val="1"/>
      </rPr>
      <t>zibellina</t>
    </r>
    <r>
      <rPr>
        <sz val="10"/>
        <color theme="1"/>
        <rFont val="Times New Roman"/>
        <family val="1"/>
      </rPr>
      <t xml:space="preserve"> , badger, </t>
    </r>
    <r>
      <rPr>
        <i/>
        <sz val="10"/>
        <color theme="1"/>
        <rFont val="Times New Roman"/>
        <family val="1"/>
      </rPr>
      <t>Meles leucurus</t>
    </r>
    <r>
      <rPr>
        <sz val="10"/>
        <color theme="1"/>
        <rFont val="Times New Roman"/>
        <family val="1"/>
      </rPr>
      <t xml:space="preserve">, fox, </t>
    </r>
    <r>
      <rPr>
        <i/>
        <sz val="10"/>
        <color theme="1"/>
        <rFont val="Times New Roman"/>
        <family val="1"/>
      </rPr>
      <t>Vulpes vulpes</t>
    </r>
    <r>
      <rPr>
        <sz val="10"/>
        <color theme="1"/>
        <rFont val="Times New Roman"/>
        <family val="1"/>
      </rPr>
      <t xml:space="preserve">, white hare, </t>
    </r>
    <r>
      <rPr>
        <i/>
        <sz val="10"/>
        <color theme="1"/>
        <rFont val="Times New Roman"/>
        <family val="1"/>
      </rPr>
      <t>Lepus timidus</t>
    </r>
  </si>
  <si>
    <t>Cervidae, Suidae, Mustelidae, Canidae, Leporidae</t>
  </si>
  <si>
    <r>
      <t xml:space="preserve">Sikora, A. and D. Marchowski, 2023. The use of drones to study the breeding productivity of Whooper Swan </t>
    </r>
    <r>
      <rPr>
        <i/>
        <sz val="10"/>
        <color theme="1"/>
        <rFont val="Times New Roman"/>
        <family val="1"/>
      </rPr>
      <t>Cygnus cygnus</t>
    </r>
    <r>
      <rPr>
        <sz val="10"/>
        <color theme="1"/>
        <rFont val="Times New Roman"/>
        <family val="1"/>
      </rPr>
      <t>. European Zoological Journal https://doi.org/10.1080/24750263.2023.2181414.</t>
    </r>
  </si>
  <si>
    <t>nest monitoring, population estimate, disturbance, Poland</t>
  </si>
  <si>
    <t>Morimura, N., A. Itahara, J. Brooks, Y. Mori, Y. Piao, H. Hashimoto, and I. Mizumoto</t>
  </si>
  <si>
    <r>
      <t xml:space="preserve">A Drone Study of Sociality in the Finless Porpoise </t>
    </r>
    <r>
      <rPr>
        <i/>
        <sz val="10"/>
        <color theme="1"/>
        <rFont val="Times New Roman"/>
        <family val="1"/>
      </rPr>
      <t>Neophocaena asiaeorientalis</t>
    </r>
    <r>
      <rPr>
        <sz val="10"/>
        <color theme="1"/>
        <rFont val="Times New Roman"/>
        <family val="1"/>
      </rPr>
      <t xml:space="preserve"> in the Ariake Sound, Japan</t>
    </r>
  </si>
  <si>
    <t>GoPro Hero 5</t>
  </si>
  <si>
    <t>The Use of Drones and Thermal Camera Imaging Technology for Avian Nest Searching</t>
  </si>
  <si>
    <t>Stander, R.</t>
  </si>
  <si>
    <r>
      <t xml:space="preserve">American black duck, </t>
    </r>
    <r>
      <rPr>
        <i/>
        <sz val="10"/>
        <color theme="1"/>
        <rFont val="Times New Roman"/>
        <family val="1"/>
      </rPr>
      <t>Anas rubripes</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blue-winged teal, </t>
    </r>
    <r>
      <rPr>
        <i/>
        <sz val="10"/>
        <color theme="1"/>
        <rFont val="Times New Roman"/>
        <family val="1"/>
      </rPr>
      <t>Anas</t>
    </r>
    <r>
      <rPr>
        <sz val="10"/>
        <color theme="1"/>
        <rFont val="Times New Roman"/>
        <family val="1"/>
      </rPr>
      <t xml:space="preserve"> </t>
    </r>
    <r>
      <rPr>
        <i/>
        <sz val="10"/>
        <color theme="1"/>
        <rFont val="Times New Roman"/>
        <family val="1"/>
      </rPr>
      <t>discors</t>
    </r>
    <r>
      <rPr>
        <sz val="10"/>
        <color theme="1"/>
        <rFont val="Times New Roman"/>
        <family val="1"/>
      </rPr>
      <t xml:space="preserve">, gadwall, </t>
    </r>
    <r>
      <rPr>
        <i/>
        <sz val="10"/>
        <color theme="1"/>
        <rFont val="Times New Roman"/>
        <family val="1"/>
      </rPr>
      <t>Anas strepera</t>
    </r>
    <r>
      <rPr>
        <sz val="10"/>
        <color theme="1"/>
        <rFont val="Times New Roman"/>
        <family val="1"/>
      </rPr>
      <t xml:space="preserve">, northern shoveler, </t>
    </r>
    <r>
      <rPr>
        <i/>
        <sz val="10"/>
        <color theme="1"/>
        <rFont val="Times New Roman"/>
        <family val="1"/>
      </rPr>
      <t>Anas clypeata</t>
    </r>
    <r>
      <rPr>
        <sz val="10"/>
        <color theme="1"/>
        <rFont val="Times New Roman"/>
        <family val="1"/>
      </rPr>
      <t xml:space="preserve">, ring‐necked pheasant, </t>
    </r>
    <r>
      <rPr>
        <i/>
        <sz val="10"/>
        <color theme="1"/>
        <rFont val="Times New Roman"/>
        <family val="1"/>
      </rPr>
      <t>Phasianus colchicus</t>
    </r>
    <r>
      <rPr>
        <sz val="10"/>
        <color theme="1"/>
        <rFont val="Times New Roman"/>
        <family val="1"/>
      </rPr>
      <t xml:space="preserve">, Hungarian partridge, </t>
    </r>
    <r>
      <rPr>
        <i/>
        <sz val="10"/>
        <color theme="1"/>
        <rFont val="Times New Roman"/>
        <family val="1"/>
      </rPr>
      <t>Perdix perdix</t>
    </r>
    <r>
      <rPr>
        <sz val="10"/>
        <color theme="1"/>
        <rFont val="Times New Roman"/>
        <family val="1"/>
      </rPr>
      <t xml:space="preserve">, clapper rail, </t>
    </r>
    <r>
      <rPr>
        <i/>
        <sz val="10"/>
        <color theme="1"/>
        <rFont val="Times New Roman"/>
        <family val="1"/>
      </rPr>
      <t>Rallus crepitans</t>
    </r>
    <r>
      <rPr>
        <sz val="10"/>
        <color theme="1"/>
        <rFont val="Times New Roman"/>
        <family val="1"/>
      </rPr>
      <t xml:space="preserve">, piping plover, </t>
    </r>
    <r>
      <rPr>
        <i/>
        <sz val="10"/>
        <color theme="1"/>
        <rFont val="Times New Roman"/>
        <family val="1"/>
      </rPr>
      <t>Charadrius melodus</t>
    </r>
  </si>
  <si>
    <t>Drone-induced flight initiation distances for shorebirds in mixed-species flocks</t>
  </si>
  <si>
    <t>Wilson, J.P., T. Amano, and R.A. Fuller</t>
  </si>
  <si>
    <t>Wilson, J.P., T. Amano, and R.A. Fuller. 2023. Drone-induced flight initiation distances for shorebirds in mixed-species flocks. Journal of Applied Ecology https://doi.org/10.1111/1365-2664.14467.</t>
  </si>
  <si>
    <t>DJI Inspire 2, Mavic 2 Pro, Phantom 4 Pro, Mavic Mini</t>
  </si>
  <si>
    <r>
      <t xml:space="preserve">eastern curlew, </t>
    </r>
    <r>
      <rPr>
        <i/>
        <sz val="10"/>
        <color theme="1"/>
        <rFont val="Times New Roman"/>
        <family val="1"/>
      </rPr>
      <t>Numenius madagascariensis</t>
    </r>
    <r>
      <rPr>
        <sz val="10"/>
        <color theme="1"/>
        <rFont val="Times New Roman"/>
        <family val="1"/>
      </rPr>
      <t xml:space="preserve">, whimbrel, </t>
    </r>
    <r>
      <rPr>
        <i/>
        <sz val="10"/>
        <color theme="1"/>
        <rFont val="Times New Roman"/>
        <family val="1"/>
      </rPr>
      <t>Numenius</t>
    </r>
    <r>
      <rPr>
        <sz val="10"/>
        <color theme="1"/>
        <rFont val="Times New Roman"/>
        <family val="1"/>
      </rPr>
      <t xml:space="preserve"> </t>
    </r>
    <r>
      <rPr>
        <i/>
        <sz val="10"/>
        <color theme="1"/>
        <rFont val="Times New Roman"/>
        <family val="1"/>
      </rPr>
      <t>phaeopus</t>
    </r>
    <r>
      <rPr>
        <sz val="10"/>
        <color theme="1"/>
        <rFont val="Times New Roman"/>
        <family val="1"/>
      </rPr>
      <t xml:space="preserve">, bar-tailed godwit, </t>
    </r>
    <r>
      <rPr>
        <i/>
        <sz val="10"/>
        <color theme="1"/>
        <rFont val="Times New Roman"/>
        <family val="1"/>
      </rPr>
      <t>Limosa lapponica</t>
    </r>
    <r>
      <rPr>
        <sz val="10"/>
        <color theme="1"/>
        <rFont val="Times New Roman"/>
        <family val="1"/>
      </rPr>
      <t xml:space="preserve">, curlew sandpiper, </t>
    </r>
    <r>
      <rPr>
        <i/>
        <sz val="10"/>
        <color theme="1"/>
        <rFont val="Times New Roman"/>
        <family val="1"/>
      </rPr>
      <t>Calidris ferruginea</t>
    </r>
    <r>
      <rPr>
        <sz val="10"/>
        <color theme="1"/>
        <rFont val="Times New Roman"/>
        <family val="1"/>
      </rPr>
      <t xml:space="preserve">, great knot, </t>
    </r>
    <r>
      <rPr>
        <i/>
        <sz val="10"/>
        <color theme="1"/>
        <rFont val="Times New Roman"/>
        <family val="1"/>
      </rPr>
      <t>Calidris tenuirostris</t>
    </r>
    <r>
      <rPr>
        <sz val="10"/>
        <color theme="1"/>
        <rFont val="Times New Roman"/>
        <family val="1"/>
      </rPr>
      <t xml:space="preserve">, grey-tailed tattler, </t>
    </r>
    <r>
      <rPr>
        <i/>
        <sz val="10"/>
        <color theme="1"/>
        <rFont val="Times New Roman"/>
        <family val="1"/>
      </rPr>
      <t>Tringa</t>
    </r>
    <r>
      <rPr>
        <sz val="10"/>
        <color theme="1"/>
        <rFont val="Times New Roman"/>
        <family val="1"/>
      </rPr>
      <t xml:space="preserve"> </t>
    </r>
    <r>
      <rPr>
        <i/>
        <sz val="10"/>
        <color theme="1"/>
        <rFont val="Times New Roman"/>
        <family val="1"/>
      </rPr>
      <t>brevipes</t>
    </r>
    <r>
      <rPr>
        <sz val="10"/>
        <color theme="1"/>
        <rFont val="Times New Roman"/>
        <family val="1"/>
      </rPr>
      <t xml:space="preserve">, marsh sandpiper, </t>
    </r>
    <r>
      <rPr>
        <i/>
        <sz val="10"/>
        <color theme="1"/>
        <rFont val="Times New Roman"/>
        <family val="1"/>
      </rPr>
      <t>Tringa</t>
    </r>
    <r>
      <rPr>
        <sz val="10"/>
        <color theme="1"/>
        <rFont val="Times New Roman"/>
        <family val="1"/>
      </rPr>
      <t xml:space="preserve"> </t>
    </r>
    <r>
      <rPr>
        <i/>
        <sz val="10"/>
        <color theme="1"/>
        <rFont val="Times New Roman"/>
        <family val="1"/>
      </rPr>
      <t>stagnatilis</t>
    </r>
    <r>
      <rPr>
        <sz val="10"/>
        <color theme="1"/>
        <rFont val="Times New Roman"/>
        <family val="1"/>
      </rPr>
      <t xml:space="preserve">, Terek sandpiper, </t>
    </r>
    <r>
      <rPr>
        <i/>
        <sz val="10"/>
        <color theme="1"/>
        <rFont val="Times New Roman"/>
        <family val="1"/>
      </rPr>
      <t>Xenus</t>
    </r>
    <r>
      <rPr>
        <sz val="10"/>
        <color theme="1"/>
        <rFont val="Times New Roman"/>
        <family val="1"/>
      </rPr>
      <t xml:space="preserve"> </t>
    </r>
    <r>
      <rPr>
        <i/>
        <sz val="10"/>
        <color theme="1"/>
        <rFont val="Times New Roman"/>
        <family val="1"/>
      </rPr>
      <t>cinereus</t>
    </r>
    <r>
      <rPr>
        <sz val="10"/>
        <color theme="1"/>
        <rFont val="Times New Roman"/>
        <family val="1"/>
      </rPr>
      <t xml:space="preserve">, pied stilt, </t>
    </r>
    <r>
      <rPr>
        <i/>
        <sz val="10"/>
        <color theme="1"/>
        <rFont val="Times New Roman"/>
        <family val="1"/>
      </rPr>
      <t>Himantopus</t>
    </r>
    <r>
      <rPr>
        <sz val="10"/>
        <color theme="1"/>
        <rFont val="Times New Roman"/>
        <family val="1"/>
      </rPr>
      <t xml:space="preserve"> </t>
    </r>
    <r>
      <rPr>
        <i/>
        <sz val="10"/>
        <color theme="1"/>
        <rFont val="Times New Roman"/>
        <family val="1"/>
      </rPr>
      <t>leucocephalus</t>
    </r>
    <r>
      <rPr>
        <sz val="10"/>
        <color theme="1"/>
        <rFont val="Times New Roman"/>
        <family val="1"/>
      </rPr>
      <t xml:space="preserve">, gull-billed tern, Caspian tern, </t>
    </r>
    <r>
      <rPr>
        <i/>
        <sz val="10"/>
        <color theme="1"/>
        <rFont val="Times New Roman"/>
        <family val="1"/>
      </rPr>
      <t>Hydroprogne caspia</t>
    </r>
    <r>
      <rPr>
        <sz val="10"/>
        <color theme="1"/>
        <rFont val="Times New Roman"/>
        <family val="1"/>
      </rPr>
      <t xml:space="preserve">, </t>
    </r>
    <r>
      <rPr>
        <i/>
        <sz val="10"/>
        <color theme="1"/>
        <rFont val="Times New Roman"/>
        <family val="1"/>
      </rPr>
      <t>Gelochelidon nilotica</t>
    </r>
    <r>
      <rPr>
        <sz val="10"/>
        <color theme="1"/>
        <rFont val="Times New Roman"/>
        <family val="1"/>
      </rPr>
      <t xml:space="preserve">, silver gull, </t>
    </r>
    <r>
      <rPr>
        <i/>
        <sz val="10"/>
        <color theme="1"/>
        <rFont val="Times New Roman"/>
        <family val="1"/>
      </rPr>
      <t>Chroicocephalus</t>
    </r>
    <r>
      <rPr>
        <sz val="10"/>
        <color theme="1"/>
        <rFont val="Times New Roman"/>
        <family val="1"/>
      </rPr>
      <t xml:space="preserve"> </t>
    </r>
    <r>
      <rPr>
        <i/>
        <sz val="10"/>
        <color theme="1"/>
        <rFont val="Times New Roman"/>
        <family val="1"/>
      </rPr>
      <t>novaehollandiae</t>
    </r>
    <r>
      <rPr>
        <sz val="10"/>
        <color theme="1"/>
        <rFont val="Times New Roman"/>
        <family val="1"/>
      </rPr>
      <t xml:space="preserve">, Australian pelican, </t>
    </r>
    <r>
      <rPr>
        <i/>
        <sz val="10"/>
        <color theme="1"/>
        <rFont val="Times New Roman"/>
        <family val="1"/>
      </rPr>
      <t>Pelecanus conspicillatus</t>
    </r>
    <r>
      <rPr>
        <sz val="10"/>
        <color theme="1"/>
        <rFont val="Times New Roman"/>
        <family val="1"/>
      </rPr>
      <t xml:space="preserve">, masked lapwing, </t>
    </r>
    <r>
      <rPr>
        <i/>
        <sz val="10"/>
        <color theme="1"/>
        <rFont val="Times New Roman"/>
        <family val="1"/>
      </rPr>
      <t>Vanellus miles</t>
    </r>
    <r>
      <rPr>
        <sz val="10"/>
        <color theme="1"/>
        <rFont val="Times New Roman"/>
        <family val="1"/>
      </rPr>
      <t xml:space="preserve">, pied oystercatcher, </t>
    </r>
    <r>
      <rPr>
        <i/>
        <sz val="10"/>
        <color theme="1"/>
        <rFont val="Times New Roman"/>
        <family val="1"/>
      </rPr>
      <t>Haematopus longirostris</t>
    </r>
    <r>
      <rPr>
        <sz val="10"/>
        <color theme="1"/>
        <rFont val="Times New Roman"/>
        <family val="1"/>
      </rPr>
      <t xml:space="preserve">, royal spoonbill, </t>
    </r>
    <r>
      <rPr>
        <i/>
        <sz val="10"/>
        <color theme="1"/>
        <rFont val="Times New Roman"/>
        <family val="1"/>
      </rPr>
      <t>Platalea regia</t>
    </r>
    <r>
      <rPr>
        <sz val="10"/>
        <color theme="1"/>
        <rFont val="Times New Roman"/>
        <family val="1"/>
      </rPr>
      <t xml:space="preserve">, Australian white ibis, </t>
    </r>
    <r>
      <rPr>
        <i/>
        <sz val="10"/>
        <color theme="1"/>
        <rFont val="Times New Roman"/>
        <family val="1"/>
      </rPr>
      <t>Threskiornis molucca</t>
    </r>
    <r>
      <rPr>
        <sz val="10"/>
        <color theme="1"/>
        <rFont val="Times New Roman"/>
        <family val="1"/>
      </rPr>
      <t xml:space="preserve">, black swan, </t>
    </r>
    <r>
      <rPr>
        <i/>
        <sz val="10"/>
        <color theme="1"/>
        <rFont val="Times New Roman"/>
        <family val="1"/>
      </rPr>
      <t>Cygnus</t>
    </r>
    <r>
      <rPr>
        <sz val="10"/>
        <color theme="1"/>
        <rFont val="Times New Roman"/>
        <family val="1"/>
      </rPr>
      <t xml:space="preserve"> </t>
    </r>
    <r>
      <rPr>
        <i/>
        <sz val="10"/>
        <color theme="1"/>
        <rFont val="Times New Roman"/>
        <family val="1"/>
      </rPr>
      <t>atratus</t>
    </r>
    <r>
      <rPr>
        <sz val="10"/>
        <color theme="1"/>
        <rFont val="Times New Roman"/>
        <family val="1"/>
      </rPr>
      <t xml:space="preserve">, white-faced heron, </t>
    </r>
    <r>
      <rPr>
        <i/>
        <sz val="10"/>
        <color theme="1"/>
        <rFont val="Times New Roman"/>
        <family val="1"/>
      </rPr>
      <t>Egretta</t>
    </r>
    <r>
      <rPr>
        <sz val="10"/>
        <color theme="1"/>
        <rFont val="Times New Roman"/>
        <family val="1"/>
      </rPr>
      <t xml:space="preserve"> </t>
    </r>
    <r>
      <rPr>
        <i/>
        <sz val="10"/>
        <color theme="1"/>
        <rFont val="Times New Roman"/>
        <family val="1"/>
      </rPr>
      <t>novaehollandiae</t>
    </r>
    <r>
      <rPr>
        <sz val="10"/>
        <color theme="1"/>
        <rFont val="Times New Roman"/>
        <family val="1"/>
      </rPr>
      <t xml:space="preserve">, cattle egret, </t>
    </r>
    <r>
      <rPr>
        <i/>
        <sz val="10"/>
        <color theme="1"/>
        <rFont val="Times New Roman"/>
        <family val="1"/>
      </rPr>
      <t>Bubulcus</t>
    </r>
    <r>
      <rPr>
        <sz val="10"/>
        <color theme="1"/>
        <rFont val="Times New Roman"/>
        <family val="1"/>
      </rPr>
      <t xml:space="preserve"> ibis, great egret, </t>
    </r>
    <r>
      <rPr>
        <i/>
        <sz val="10"/>
        <color theme="1"/>
        <rFont val="Times New Roman"/>
        <family val="1"/>
      </rPr>
      <t>Ardea alba</t>
    </r>
    <r>
      <rPr>
        <sz val="10"/>
        <color theme="1"/>
        <rFont val="Times New Roman"/>
        <family val="1"/>
      </rPr>
      <t xml:space="preserve">, intermediate egret, </t>
    </r>
    <r>
      <rPr>
        <i/>
        <sz val="10"/>
        <color theme="1"/>
        <rFont val="Times New Roman"/>
        <family val="1"/>
      </rPr>
      <t>Ardea intermedia</t>
    </r>
    <r>
      <rPr>
        <sz val="10"/>
        <color theme="1"/>
        <rFont val="Times New Roman"/>
        <family val="1"/>
      </rPr>
      <t xml:space="preserve">, little egret, </t>
    </r>
    <r>
      <rPr>
        <i/>
        <sz val="10"/>
        <color theme="1"/>
        <rFont val="Times New Roman"/>
        <family val="1"/>
      </rPr>
      <t>Egretta</t>
    </r>
    <r>
      <rPr>
        <sz val="10"/>
        <color theme="1"/>
        <rFont val="Times New Roman"/>
        <family val="1"/>
      </rPr>
      <t xml:space="preserve"> </t>
    </r>
    <r>
      <rPr>
        <i/>
        <sz val="10"/>
        <color theme="1"/>
        <rFont val="Times New Roman"/>
        <family val="1"/>
      </rPr>
      <t>garzetta</t>
    </r>
  </si>
  <si>
    <t>Corregidor-Castro, A., F. Scarton, L. Panzarini, E. Verza, and R.G. Valle</t>
  </si>
  <si>
    <r>
      <t xml:space="preserve">Faster and better: comparison between traditional and drone monitoring in a cryptic species, the Purple Heron </t>
    </r>
    <r>
      <rPr>
        <i/>
        <sz val="10"/>
        <color theme="1"/>
        <rFont val="Times New Roman"/>
        <family val="1"/>
      </rPr>
      <t>Ardea purpurea</t>
    </r>
  </si>
  <si>
    <r>
      <t xml:space="preserve">Corregidor-Castro, A., F. Scarton, L. Panzarini, E. Verza, and R.G. Valle. 2022. Faster and better: comparison between traditional and drone monitoring in a cryptic species, the Purple Heron </t>
    </r>
    <r>
      <rPr>
        <i/>
        <sz val="10"/>
        <color theme="1"/>
        <rFont val="Times New Roman"/>
        <family val="1"/>
      </rPr>
      <t>Ardea purpurea</t>
    </r>
    <r>
      <rPr>
        <sz val="10"/>
        <color theme="1"/>
        <rFont val="Times New Roman"/>
        <family val="1"/>
      </rPr>
      <t>. Acta Ornithologica https://doi.org/10.3161/00016454AO2022.57.2.002.</t>
    </r>
  </si>
  <si>
    <t>Automated Wildlife Bird Detection from Drone Footage Using Computer Vision Techniques</t>
  </si>
  <si>
    <t>Mpouziotas, D., P. Karvelis, I. Tsoulos, and C. Stylios</t>
  </si>
  <si>
    <t>Mpouziotas, D., P. Karvelis, I. Tsoulos, and C. Stylios. 2023. Automated Wildlife Bird Detection from Drone Footage Using Computer Vision Techniques. Applied Sciences https://doi.org/10.3390/app13137787.</t>
  </si>
  <si>
    <t>de Oliveira, L.L., A. Andriolo, M.J. Cremer, and A.N. Zerbini</t>
  </si>
  <si>
    <t>Aerial photogrammetry techniques using drones to estimate morphometric measurements and body condition in South American small cetaceans</t>
  </si>
  <si>
    <t>de Oliveira, L.L., A. Andriolo, M.J. Cremer, and A.N. Zerbini. 2023. Aerial photogrammetry techniques using drones to estimate morphometric measurements and body condition in South American small cetaceans. Marine Mammal Science https://doi.org/10.1111/mms.13011.</t>
  </si>
  <si>
    <r>
      <t xml:space="preserve">La Plata dolphin, franciscanas, </t>
    </r>
    <r>
      <rPr>
        <i/>
        <sz val="10"/>
        <color theme="1"/>
        <rFont val="Times New Roman"/>
        <family val="1"/>
      </rPr>
      <t>Pontoporia blainvillei</t>
    </r>
    <r>
      <rPr>
        <sz val="10"/>
        <color theme="1"/>
        <rFont val="Times New Roman"/>
        <family val="1"/>
      </rPr>
      <t xml:space="preserve">, Guiana dolphin, </t>
    </r>
    <r>
      <rPr>
        <i/>
        <sz val="10"/>
        <color theme="1"/>
        <rFont val="Times New Roman"/>
        <family val="1"/>
      </rPr>
      <t>Sotalia guianensis</t>
    </r>
  </si>
  <si>
    <t>Pontoporiidae, Delphinidae</t>
  </si>
  <si>
    <t>8.8-MP video camera</t>
  </si>
  <si>
    <t>EU Report</t>
  </si>
  <si>
    <t xml:space="preserve">European Union Aviation Safety Agency. 2023. Guidelines on Noise Measurement of Unmanned Aircraft Systems Lighter than 600 kg Operating in the Specific Category (Low and Medium Risk). Available at: https://www.easa.europa.eu/en/document-library/product-certification-consultations/guidelines-noise-measurement-unmanned-aircraft.  </t>
  </si>
  <si>
    <t>Toward broad-scale mapping and characterization of prairie dog colonies from airborne imagery using deep learning</t>
  </si>
  <si>
    <t>Kearney, S.P., L.M. Porensky, D.J. Augustine, and D.W. Pellatz</t>
  </si>
  <si>
    <t>Ecological Indicators</t>
  </si>
  <si>
    <t>Kearney, S.P., L.M. Porensky, D.J. Augustine, and D.W. Pellatz. 2023. Toward broad-scale mapping and characterization of prairie dog colonies from airborne imagery using deep learning. Ecological Indicators https://doi.org/10.1016/j.ecolind.2023.110684.</t>
  </si>
  <si>
    <r>
      <t xml:space="preserve">black-tailed prairie dog, </t>
    </r>
    <r>
      <rPr>
        <i/>
        <sz val="10"/>
        <color theme="1"/>
        <rFont val="Times New Roman"/>
        <family val="1"/>
      </rPr>
      <t>Cynomys ludovicianus</t>
    </r>
  </si>
  <si>
    <t>42-MP Sony RX1 RII camera, Micasense RedEdge MX</t>
  </si>
  <si>
    <t>Assessment of a non-invasive approach to pregnancy diagnosis in gray whales through drone-based photogrammetry and faecal hormone analysis</t>
  </si>
  <si>
    <t>Ajó, A.F., E. Pirotta, K.C. Bierlich, L. Hildebrand, C.N. Bird, K.E. Hunt, C.L. Buck, L. New, D. Dillon, and L.G. Torres</t>
  </si>
  <si>
    <t>Ajó, A.F., E. Pirotta, K.C. Bierlich, L. Hildebrand, C.N. Bird, K.E. Hunt, C.L. Buck, L. New, D. Dillon, and L.G. Torres. 2023. Assessment of a non-invasive approach to pregnancy diagnosis in gray whales through drone-based photogrammetry and faecal hormone analysis. Royal Society Open Science https://doi.org/10.1098/rsos.230452.</t>
  </si>
  <si>
    <t>Phantom 3 Pro, Phantom 4, Phantom 4 Pro, Inspire 2</t>
  </si>
  <si>
    <t>8.3-MP camera</t>
  </si>
  <si>
    <t>Islam, S.M.R.</t>
  </si>
  <si>
    <t>Drones on the Rise: Exploring the Current and Future Potential of UAVs</t>
  </si>
  <si>
    <t>Islam, S.M.R. 2023. Drones on the Rise: Exploring the Current and Future Potential of UAVs. arXiv.org https://doi.org/10.48550/arXiv.2304.13702.</t>
  </si>
  <si>
    <t>U.S. Department of the Interior</t>
  </si>
  <si>
    <t>U.S. Department of the Interior Unmanned Aircraft Systems (UAS) Program 2020 Use Report</t>
  </si>
  <si>
    <t>Office of Aviation Services Report</t>
  </si>
  <si>
    <t>U.S. Department of the Interior. 2020. U.S. Department of the Interior Unmanned Aircraft Systems (UAS) Program 2020 Use Report. Office of Aviation Services Report.</t>
  </si>
  <si>
    <t>Sundaram, N. and S.D. Meena</t>
  </si>
  <si>
    <t>Integrated animal monitoring system with animal detection and classification capabilities: a review on image modality, techniques, applications, and challenges</t>
  </si>
  <si>
    <t>Sundaram, N. and S.D. Meena. 2023. Integrated animal monitoring system with animal detection and classification capabilities: a review on image modality, techniques, applications, and challenges. Artificial Intelligence Review https://doi.org/10.1007/s10462-023-10534-z.</t>
  </si>
  <si>
    <t>review, UAS platforms, sensors, data analysis, applications</t>
  </si>
  <si>
    <t>Alamouri, A., A. Lampert, and M. Gerke</t>
  </si>
  <si>
    <t>Impact of Drone Regulations on Drone Use in Geospatial Applications and Research: Focus on Visual Range Conditions, Geofencing and Privacy Considerations</t>
  </si>
  <si>
    <t>Journal of Photogrammetry, Remote Sensing and Geoinformation Science</t>
  </si>
  <si>
    <t>Alamouri, A., A. Lampert, and M. Gerke. 2023. Impact of Drone Regulations on Drone Use in Geospatial Applications and Research: Focus on Visual Range Conditions, Geofencing and Privacy Considerations. Journal of Photogrammetry, Remote Sensing and Geoinformation Science https://doi.org/10.1007/s41064-023-00246-y.</t>
  </si>
  <si>
    <t>review, ethics, social impacts, safety, privacy, regulations</t>
  </si>
  <si>
    <t>Review of effectiveness of visual and auditory bird scaring techniques in agriculture</t>
  </si>
  <si>
    <t>Proceedings of the 22nd International Scientific Conference, Engineering for Rural Development, May 24-26, 2023; Jelgava, Latvia</t>
  </si>
  <si>
    <t>Pruteanu, A., N. Vanghele, D. Cujbescu, M. Nitu, and I. Gageanu</t>
  </si>
  <si>
    <r>
      <t xml:space="preserve">Pruteanu, A., N. Vanghele, D. Cujbescu, M. Nitu, and I. Gageanu. 2023. Review of effectiveness of visual and auditory bird scaring techniques in agriculture. Paper TF056 </t>
    </r>
    <r>
      <rPr>
        <i/>
        <sz val="10"/>
        <color theme="1"/>
        <rFont val="Times New Roman"/>
        <family val="1"/>
      </rPr>
      <t>in</t>
    </r>
    <r>
      <rPr>
        <sz val="10"/>
        <color theme="1"/>
        <rFont val="Times New Roman"/>
        <family val="1"/>
      </rPr>
      <t xml:space="preserve"> Proceedings of the 22nd International Scientific Conference, Engineering for Rural Development, May 24-26, 2023; Jelgava, Latvia. https://www.tf.lbtu.lv/conference/proceedings2023/.</t>
    </r>
  </si>
  <si>
    <t>human-wildlife conflict, agriculture, hazing</t>
  </si>
  <si>
    <t>Ungulate responses and habituation to unmanned aerial vehicles in Africa’s savanna</t>
  </si>
  <si>
    <t>vanVuuren, M., R. vanVuuren, L.M. Silverberg, J. Manning, K. Pacifici, W. Dorgeloh, and J. Campbell. 2023. Ungulate responses and habituation to unmanned aerial vehicles in Africa’s savanna. PLoS ONE https://doi.org/10.1371/journal.pone.0288975.</t>
  </si>
  <si>
    <t>DJI Phantom 3, DJI Mavic Pro, Custom X8, Sky Eye</t>
  </si>
  <si>
    <t>quadcopter, quadcopter, octocopter, fixed-wing</t>
  </si>
  <si>
    <r>
      <t xml:space="preserve">oryx, </t>
    </r>
    <r>
      <rPr>
        <i/>
        <sz val="10"/>
        <color theme="1"/>
        <rFont val="Times New Roman"/>
        <family val="1"/>
      </rPr>
      <t>Oryx gazella</t>
    </r>
    <r>
      <rPr>
        <sz val="10"/>
        <color theme="1"/>
        <rFont val="Times New Roman"/>
        <family val="1"/>
      </rPr>
      <t xml:space="preserve">, eland, </t>
    </r>
    <r>
      <rPr>
        <i/>
        <sz val="10"/>
        <color theme="1"/>
        <rFont val="Times New Roman"/>
        <family val="1"/>
      </rPr>
      <t>Taurotragus oryx</t>
    </r>
    <r>
      <rPr>
        <sz val="10"/>
        <color theme="1"/>
        <rFont val="Times New Roman"/>
        <family val="1"/>
      </rPr>
      <t xml:space="preserve">, giraffe, </t>
    </r>
    <r>
      <rPr>
        <i/>
        <sz val="10"/>
        <color theme="1"/>
        <rFont val="Times New Roman"/>
        <family val="1"/>
      </rPr>
      <t>Giraffa camelopardalis</t>
    </r>
    <r>
      <rPr>
        <sz val="10"/>
        <color theme="1"/>
        <rFont val="Times New Roman"/>
        <family val="1"/>
      </rPr>
      <t xml:space="preserve">, springbok, </t>
    </r>
    <r>
      <rPr>
        <i/>
        <sz val="10"/>
        <color theme="1"/>
        <rFont val="Times New Roman"/>
        <family val="1"/>
      </rPr>
      <t>Antidorcas marsupialis</t>
    </r>
    <r>
      <rPr>
        <sz val="10"/>
        <color theme="1"/>
        <rFont val="Times New Roman"/>
        <family val="1"/>
      </rPr>
      <t xml:space="preserve">, hartebeest, </t>
    </r>
    <r>
      <rPr>
        <i/>
        <sz val="10"/>
        <color theme="1"/>
        <rFont val="Times New Roman"/>
        <family val="1"/>
      </rPr>
      <t>Alcelaphus buselaphus</t>
    </r>
    <r>
      <rPr>
        <sz val="10"/>
        <color theme="1"/>
        <rFont val="Times New Roman"/>
        <family val="1"/>
      </rPr>
      <t xml:space="preserve">, plains zebra, </t>
    </r>
    <r>
      <rPr>
        <i/>
        <sz val="10"/>
        <color theme="1"/>
        <rFont val="Times New Roman"/>
        <family val="1"/>
      </rPr>
      <t>Equus</t>
    </r>
    <r>
      <rPr>
        <sz val="10"/>
        <color theme="1"/>
        <rFont val="Times New Roman"/>
        <family val="1"/>
      </rPr>
      <t xml:space="preserve"> </t>
    </r>
    <r>
      <rPr>
        <i/>
        <sz val="10"/>
        <color theme="1"/>
        <rFont val="Times New Roman"/>
        <family val="1"/>
      </rPr>
      <t>quagga</t>
    </r>
    <r>
      <rPr>
        <sz val="10"/>
        <color theme="1"/>
        <rFont val="Times New Roman"/>
        <family val="1"/>
      </rPr>
      <t xml:space="preserve">, kudu, </t>
    </r>
    <r>
      <rPr>
        <i/>
        <sz val="10"/>
        <color theme="1"/>
        <rFont val="Times New Roman"/>
        <family val="1"/>
      </rPr>
      <t>Tragelaphus strepsiceros</t>
    </r>
  </si>
  <si>
    <t xml:space="preserve">Enkhbat, E., U. Bayanmunkh, A. Yunden, S. Gansukh, A. Yansanjav, J.L. Koprowski, and M.V. Mazzamuto. 2023. Use of drone technology to monitor and map endangered marmot populations in Mongolian grasslands. Hystrix, the Italian Journal of Mammalogy. https://doi.org/10.4404/hystrix-00621-2023. </t>
  </si>
  <si>
    <t>Use of drone technology to monitor and map endangered marmot populations in Mongolian grasslands</t>
  </si>
  <si>
    <t>Enkhbat, E., U. Bayanmunkh, A. Yunden, S. Gansukh, A. Yansanjav, J.L. Koprowski, and M.V. Mazzamuto</t>
  </si>
  <si>
    <t>Hystrix, the Italian Journal of Mammalogy</t>
  </si>
  <si>
    <r>
      <t xml:space="preserve">Siberian marmot, </t>
    </r>
    <r>
      <rPr>
        <i/>
        <sz val="10"/>
        <color theme="1"/>
        <rFont val="Times New Roman"/>
        <family val="1"/>
      </rPr>
      <t>Marmota sibirica</t>
    </r>
  </si>
  <si>
    <t>48-MP DJI camera</t>
  </si>
  <si>
    <r>
      <t xml:space="preserve">Morimura, N., A. Itahara, J. Brooks, Y. Mori, Y. Piao, H. Hashimoto, and I. Mizumoto. 2023. A Drone Study of Sociality in the Finless Porpoise </t>
    </r>
    <r>
      <rPr>
        <i/>
        <sz val="10"/>
        <color theme="1"/>
        <rFont val="Times New Roman"/>
        <family val="1"/>
      </rPr>
      <t>Neophocaena asiaeorientalis</t>
    </r>
    <r>
      <rPr>
        <sz val="10"/>
        <color theme="1"/>
        <rFont val="Times New Roman"/>
        <family val="1"/>
      </rPr>
      <t xml:space="preserve"> in the Ariake Sound, Japan. Drones https://doi.org/10.3390/drones7070422.</t>
    </r>
  </si>
  <si>
    <t>Attenuation of Responses of Waterbirds to Repeat Drone Surveys Involving a Sequence of Altitudes and Drone Types: A Case Study</t>
  </si>
  <si>
    <t>Howell, L.G., B.M. Allan, D.A. Driscoll, D. Ierodiaconou, T.A. Doran, and M.A. Weston</t>
  </si>
  <si>
    <t>Howell, L.G., B.M. Allan, D.A. Driscoll, D. Ierodiaconou, T.A. Doran, and M.A. Weston. 2023. Attenuation of Responses of Waterbirds to Repeat Drone Surveys Involving a Sequence of Altitudes and Drone Types: A Case Study. Drones https://doi.org/10.3390/drones7080497.</t>
  </si>
  <si>
    <t>DJI Matrice 300, DJI Mavic 2 Enterprise Advanced, DJI Phantom 4</t>
  </si>
  <si>
    <t>Zenmuse P1</t>
  </si>
  <si>
    <t>DJI Mavic Pro Zoom</t>
  </si>
  <si>
    <t>The usefulness of unmanned aerial vehicles (UAV) in white stork censusing</t>
  </si>
  <si>
    <t>Tobółka, M., J.I. Aguirre, Ł. Dylewski, A. López-García, R.G. Martínez, and A. Zbyryt. 2023. The usefulness of unmanned aerial vehicles (UAV) in white stork censusing. https://doi.org/10.1007/s10344-023-01697-9.</t>
  </si>
  <si>
    <t>Hirata, S.</t>
  </si>
  <si>
    <t>Studying feral horse behavior from the sky</t>
  </si>
  <si>
    <t>Artificial Life and Robotics</t>
  </si>
  <si>
    <t>Hirata, S. 2022. Studying feral horse behavior from the sky. Artificial Life and Robotics https://doi.org/10.1007/s10015-022-00746-x.</t>
  </si>
  <si>
    <t>Volker, C., J. Pate, D. Herzing, and B. Augliere</t>
  </si>
  <si>
    <r>
      <t xml:space="preserve">Drones Assist in the First Report of a Mixed-Species Group of </t>
    </r>
    <r>
      <rPr>
        <i/>
        <sz val="10"/>
        <color theme="1"/>
        <rFont val="Times New Roman"/>
        <family val="1"/>
      </rPr>
      <t>Tursiops truncatus</t>
    </r>
    <r>
      <rPr>
        <sz val="10"/>
        <color theme="1"/>
        <rFont val="Times New Roman"/>
        <family val="1"/>
      </rPr>
      <t xml:space="preserve"> (Common Bottlenose Dolphin) and a </t>
    </r>
    <r>
      <rPr>
        <i/>
        <sz val="10"/>
        <color theme="1"/>
        <rFont val="Times New Roman"/>
        <family val="1"/>
      </rPr>
      <t>Stenella frontalis</t>
    </r>
    <r>
      <rPr>
        <sz val="10"/>
        <color theme="1"/>
        <rFont val="Times New Roman"/>
        <family val="1"/>
      </rPr>
      <t xml:space="preserve"> (Atlantic Spotted Dolphin) Along the Southeast Florida Coast</t>
    </r>
  </si>
  <si>
    <r>
      <t xml:space="preserve">Volker, C., J. Pate, D. Herzing, and B. Augliere. 2023. Drones Assist in the First Report of a Mixed-Species Group of </t>
    </r>
    <r>
      <rPr>
        <i/>
        <sz val="10"/>
        <color theme="1"/>
        <rFont val="Times New Roman"/>
        <family val="1"/>
      </rPr>
      <t>Tursiops truncatus</t>
    </r>
    <r>
      <rPr>
        <sz val="10"/>
        <color theme="1"/>
        <rFont val="Times New Roman"/>
        <family val="1"/>
      </rPr>
      <t xml:space="preserve"> (Common Bottlenose Dolphin) and a </t>
    </r>
    <r>
      <rPr>
        <i/>
        <sz val="10"/>
        <color theme="1"/>
        <rFont val="Times New Roman"/>
        <family val="1"/>
      </rPr>
      <t>Stenella frontalis</t>
    </r>
    <r>
      <rPr>
        <sz val="10"/>
        <color theme="1"/>
        <rFont val="Times New Roman"/>
        <family val="1"/>
      </rPr>
      <t xml:space="preserve"> (Atlantic Spotted Dolphin) Along the Southeast Florida Coast. Southeastern Naturalist https://doi.org/10.1656/058.022.0301.</t>
    </r>
  </si>
  <si>
    <r>
      <t xml:space="preserve">common bottlenose dolphin, </t>
    </r>
    <r>
      <rPr>
        <i/>
        <sz val="10"/>
        <color theme="1"/>
        <rFont val="Times New Roman"/>
        <family val="1"/>
      </rPr>
      <t>Tursiops truncatus,</t>
    </r>
    <r>
      <rPr>
        <sz val="10"/>
        <color theme="1"/>
        <rFont val="Times New Roman"/>
        <family val="1"/>
      </rPr>
      <t xml:space="preserve"> Atlantic spotted dolphin, </t>
    </r>
    <r>
      <rPr>
        <i/>
        <sz val="10"/>
        <color theme="1"/>
        <rFont val="Times New Roman"/>
        <family val="1"/>
      </rPr>
      <t>Stenella</t>
    </r>
    <r>
      <rPr>
        <sz val="10"/>
        <color theme="1"/>
        <rFont val="Times New Roman"/>
        <family val="1"/>
      </rPr>
      <t xml:space="preserve"> </t>
    </r>
    <r>
      <rPr>
        <i/>
        <sz val="10"/>
        <color theme="1"/>
        <rFont val="Times New Roman"/>
        <family val="1"/>
      </rPr>
      <t>frontalis</t>
    </r>
  </si>
  <si>
    <r>
      <t>Estuary Stingray (</t>
    </r>
    <r>
      <rPr>
        <i/>
        <sz val="10"/>
        <color theme="1"/>
        <rFont val="Times New Roman"/>
        <family val="1"/>
      </rPr>
      <t>Dasyatis fluviorum</t>
    </r>
    <r>
      <rPr>
        <sz val="10"/>
        <color theme="1"/>
        <rFont val="Times New Roman"/>
        <family val="1"/>
      </rPr>
      <t>) Behaviour Does Not Change in Response to Drone Altitude</t>
    </r>
  </si>
  <si>
    <t>Bourke, E., V. Raoult, J.E. Williamson, and T.F. Gaston</t>
  </si>
  <si>
    <r>
      <t>Bourke, E., V. Raoult, J.E. Williamson, and T.F. Gaston. 2023. Estuary Stingray (</t>
    </r>
    <r>
      <rPr>
        <i/>
        <sz val="10"/>
        <color theme="1"/>
        <rFont val="Times New Roman"/>
        <family val="1"/>
      </rPr>
      <t>Dasyatis fluviorum</t>
    </r>
    <r>
      <rPr>
        <sz val="10"/>
        <color theme="1"/>
        <rFont val="Times New Roman"/>
        <family val="1"/>
      </rPr>
      <t>) Behaviour Does Not Change in Response to Drone Altitude. Drones https://doi.org/10.3390/drones7030164.</t>
    </r>
  </si>
  <si>
    <r>
      <t xml:space="preserve">estuary stingray, </t>
    </r>
    <r>
      <rPr>
        <i/>
        <sz val="10"/>
        <color theme="1"/>
        <rFont val="Times New Roman"/>
        <family val="1"/>
      </rPr>
      <t>Dasyatis fluviorum</t>
    </r>
  </si>
  <si>
    <t>DJI Mavic Platinum Pro</t>
  </si>
  <si>
    <t>8.2-MP camera</t>
  </si>
  <si>
    <t>Routine and Safe Operation of Remotely Piloted Aircraft Systems in Areas with High Densities of Flying Birds</t>
  </si>
  <si>
    <t>Sorrell, K.J., F.M.E. Dawlings, C.E. Mackay, and R.H. Clarke</t>
  </si>
  <si>
    <t>Sorrell, K.J., F.M.E. Dawlings, C.E. Mackay, and R.H. Clarke. 2023. Routine and Safe Operation of Remotely Piloted Aircraft Systems in Areas with High Densities of Flying Birds. Drones https://doi.org/10.3390/drones7080510.</t>
  </si>
  <si>
    <t>DJI Phantom 4 Pro or DJI Phantom 4 RTK</t>
  </si>
  <si>
    <r>
      <t xml:space="preserve">Christmas Island frigatebird, </t>
    </r>
    <r>
      <rPr>
        <i/>
        <sz val="10"/>
        <color theme="1"/>
        <rFont val="Times New Roman"/>
        <family val="1"/>
      </rPr>
      <t>Fregata</t>
    </r>
    <r>
      <rPr>
        <sz val="10"/>
        <color theme="1"/>
        <rFont val="Times New Roman"/>
        <family val="1"/>
      </rPr>
      <t xml:space="preserve"> </t>
    </r>
    <r>
      <rPr>
        <i/>
        <sz val="10"/>
        <color theme="1"/>
        <rFont val="Times New Roman"/>
        <family val="1"/>
      </rPr>
      <t>andrewsi</t>
    </r>
    <r>
      <rPr>
        <sz val="10"/>
        <color theme="1"/>
        <rFont val="Times New Roman"/>
        <family val="1"/>
      </rPr>
      <t xml:space="preserve">, great frigatebird, </t>
    </r>
    <r>
      <rPr>
        <i/>
        <sz val="10"/>
        <color theme="1"/>
        <rFont val="Times New Roman"/>
        <family val="1"/>
      </rPr>
      <t>Fregata minor</t>
    </r>
    <r>
      <rPr>
        <sz val="10"/>
        <color theme="1"/>
        <rFont val="Times New Roman"/>
        <family val="1"/>
      </rPr>
      <t xml:space="preserve">, lesser frigatebird, </t>
    </r>
    <r>
      <rPr>
        <i/>
        <sz val="10"/>
        <color theme="1"/>
        <rFont val="Times New Roman"/>
        <family val="1"/>
      </rPr>
      <t>Fregata ariel</t>
    </r>
    <r>
      <rPr>
        <sz val="10"/>
        <color theme="1"/>
        <rFont val="Times New Roman"/>
        <family val="1"/>
      </rPr>
      <t xml:space="preserve">, red-footed booby, </t>
    </r>
    <r>
      <rPr>
        <i/>
        <sz val="10"/>
        <color theme="1"/>
        <rFont val="Times New Roman"/>
        <family val="1"/>
      </rPr>
      <t>Sula sula</t>
    </r>
    <r>
      <rPr>
        <sz val="10"/>
        <color theme="1"/>
        <rFont val="Times New Roman"/>
        <family val="1"/>
      </rPr>
      <t xml:space="preserve">, masked booby, </t>
    </r>
    <r>
      <rPr>
        <i/>
        <sz val="10"/>
        <color theme="1"/>
        <rFont val="Times New Roman"/>
        <family val="1"/>
      </rPr>
      <t>Sula</t>
    </r>
    <r>
      <rPr>
        <sz val="10"/>
        <color theme="1"/>
        <rFont val="Times New Roman"/>
        <family val="1"/>
      </rPr>
      <t xml:space="preserve"> </t>
    </r>
    <r>
      <rPr>
        <i/>
        <sz val="10"/>
        <color theme="1"/>
        <rFont val="Times New Roman"/>
        <family val="1"/>
      </rPr>
      <t>dactylatra</t>
    </r>
    <r>
      <rPr>
        <sz val="10"/>
        <color theme="1"/>
        <rFont val="Times New Roman"/>
        <family val="1"/>
      </rPr>
      <t xml:space="preserve">, red-tailed tropicbird, </t>
    </r>
    <r>
      <rPr>
        <i/>
        <sz val="10"/>
        <color theme="1"/>
        <rFont val="Times New Roman"/>
        <family val="1"/>
      </rPr>
      <t>Phaethon</t>
    </r>
    <r>
      <rPr>
        <sz val="10"/>
        <color theme="1"/>
        <rFont val="Times New Roman"/>
        <family val="1"/>
      </rPr>
      <t xml:space="preserve"> </t>
    </r>
    <r>
      <rPr>
        <i/>
        <sz val="10"/>
        <color theme="1"/>
        <rFont val="Times New Roman"/>
        <family val="1"/>
      </rPr>
      <t>rubricauda</t>
    </r>
    <r>
      <rPr>
        <sz val="10"/>
        <color theme="1"/>
        <rFont val="Times New Roman"/>
        <family val="1"/>
      </rPr>
      <t xml:space="preserve">, white-tailed tropicbird, </t>
    </r>
    <r>
      <rPr>
        <i/>
        <sz val="10"/>
        <color theme="1"/>
        <rFont val="Times New Roman"/>
        <family val="1"/>
      </rPr>
      <t>Phaethon</t>
    </r>
    <r>
      <rPr>
        <sz val="10"/>
        <color theme="1"/>
        <rFont val="Times New Roman"/>
        <family val="1"/>
      </rPr>
      <t xml:space="preserve"> </t>
    </r>
    <r>
      <rPr>
        <i/>
        <sz val="10"/>
        <color theme="1"/>
        <rFont val="Times New Roman"/>
        <family val="1"/>
      </rPr>
      <t>lepturus</t>
    </r>
    <r>
      <rPr>
        <sz val="10"/>
        <color theme="1"/>
        <rFont val="Times New Roman"/>
        <family val="1"/>
      </rPr>
      <t xml:space="preserve">, common noddy, </t>
    </r>
    <r>
      <rPr>
        <i/>
        <sz val="10"/>
        <color theme="1"/>
        <rFont val="Times New Roman"/>
        <family val="1"/>
      </rPr>
      <t>Anous stolidus</t>
    </r>
    <r>
      <rPr>
        <sz val="10"/>
        <color theme="1"/>
        <rFont val="Times New Roman"/>
        <family val="1"/>
      </rPr>
      <t xml:space="preserve">, white tern, </t>
    </r>
    <r>
      <rPr>
        <i/>
        <sz val="10"/>
        <color theme="1"/>
        <rFont val="Times New Roman"/>
        <family val="1"/>
      </rPr>
      <t>Gygis alba</t>
    </r>
  </si>
  <si>
    <t>Cossa, D., M. Cossa, I. Timba, J. Nhaca, A. Macia, and E. Infantes</t>
  </si>
  <si>
    <t>Drones and machine-learning for monitoring dugong feeding grounds and gillnet fishing</t>
  </si>
  <si>
    <t>Cossa, D., M. Cossa, I. Timba, J. Nhaca, A. Macia, and E. Infantes. 2023. Drones and machine-learning for monitoring dugong feeding grounds and gillnet fishing. Marine Ecology Progress Series https://doi.org/10.3354/meps14361.</t>
  </si>
  <si>
    <t>DJI Phantom 4-Pro</t>
  </si>
  <si>
    <t>Public perception of remotely piloted aircraft systems in Canada</t>
  </si>
  <si>
    <t>Tepylo, N., L. Debelle, and J. Laliberte</t>
  </si>
  <si>
    <t>Technology in Society</t>
  </si>
  <si>
    <t>Tepylo, N., L. Debelle, and J. Laliberte. 2023. Public perception of remotely piloted aircraft systems in Canada.Technology in Society https://doi.org/10.1016/j.techsoc.2023.102242.</t>
  </si>
  <si>
    <t>Deployment of biologging tags on free swimming large whales using uncrewed aerial systems</t>
  </si>
  <si>
    <t>Wiley, D.N., C.J. Zadra, A.S. Friedlaender, S.E. Parks, A. Pensarosa, A. Rogan, K.A. Shorter, J.Urbán, and I. Kerr</t>
  </si>
  <si>
    <r>
      <t xml:space="preserve">blue whale, </t>
    </r>
    <r>
      <rPr>
        <i/>
        <sz val="10"/>
        <color theme="1"/>
        <rFont val="Times New Roman"/>
        <family val="1"/>
      </rPr>
      <t>Balaenoptera musculus</t>
    </r>
    <r>
      <rPr>
        <sz val="10"/>
        <color theme="1"/>
        <rFont val="Times New Roman"/>
        <family val="1"/>
      </rPr>
      <t xml:space="preserve">, fin whale, </t>
    </r>
    <r>
      <rPr>
        <i/>
        <sz val="10"/>
        <color theme="1"/>
        <rFont val="Times New Roman"/>
        <family val="1"/>
      </rPr>
      <t>Balaenoptera physalus</t>
    </r>
  </si>
  <si>
    <t>Wiley, D.N., C.J. Zadra, A.S. Friedlaender, S.E. Parks, A. Pensarosa, A. Rogan, K.A. Shorter, J.Urbán, and I. Kerr. 2023. Deployment of biologging tags on free swimming large whales using uncrewed aerial systems. Royal Society Open Science https://doi.org/10.1098/rsos.221376.</t>
  </si>
  <si>
    <t>DJI Matrice M210 V2, DJI Inspire 2</t>
  </si>
  <si>
    <t>Integrated Technologies for Effective Wildlife Monitoring in India: A Proposed System</t>
  </si>
  <si>
    <t>Joshi, V.C., P.P. Pande, A.K. Dhabekar, and D.R. Mehra</t>
  </si>
  <si>
    <t>Indian Journal of Natural Sciences</t>
  </si>
  <si>
    <t>Joshi, V.C., P.P. Pande, A.K. Dhabekar, and D.R. Mehra. 2022. Integrated Technologies for Effective Wildlife Monitoring in India: A Proposed System. Indian Journal of Natural Sciences 13(74):49086-49094.</t>
  </si>
  <si>
    <t>Dispersal of blackbird flocks from sunflower fields: efficacy influenced by flock and field size but not drone platform</t>
  </si>
  <si>
    <r>
      <t xml:space="preserve">red‐winged blackbird, </t>
    </r>
    <r>
      <rPr>
        <i/>
        <sz val="10"/>
        <color theme="1"/>
        <rFont val="Times New Roman"/>
        <family val="1"/>
      </rPr>
      <t>Agelaius phoeniceus</t>
    </r>
    <r>
      <rPr>
        <sz val="10"/>
        <color theme="1"/>
        <rFont val="Times New Roman"/>
        <family val="1"/>
      </rPr>
      <t xml:space="preserve">, common grackle, </t>
    </r>
    <r>
      <rPr>
        <i/>
        <sz val="10"/>
        <color theme="1"/>
        <rFont val="Times New Roman"/>
        <family val="1"/>
      </rPr>
      <t>Quiscalus quiscula</t>
    </r>
    <r>
      <rPr>
        <sz val="10"/>
        <color theme="1"/>
        <rFont val="Times New Roman"/>
        <family val="1"/>
      </rPr>
      <t xml:space="preserve">, yellow‐headed blackbird, </t>
    </r>
    <r>
      <rPr>
        <i/>
        <sz val="10"/>
        <color theme="1"/>
        <rFont val="Times New Roman"/>
        <family val="1"/>
      </rPr>
      <t>Xanthocephalus xanthocephalus</t>
    </r>
  </si>
  <si>
    <t>predator model; FT Explorer; DJI Phantom 4 Pro</t>
  </si>
  <si>
    <t>fixed-wing; fixed-wing; quadcopter</t>
  </si>
  <si>
    <t>Supplementing aerial drone surveys with biotelemetry data validates wildlife detection probabilities</t>
  </si>
  <si>
    <t>Hvala, A., R.M. Rogers, M. Alazab, and H.A. Campbell</t>
  </si>
  <si>
    <t>Hvala, A., R.M. Rogers, M. Alazab, and H.A. Campbell. 2023. Supplementing aerial drone surveys with biotelemetry data validates wildlife detection probabilities. Frontiers in Conservation Science https://doi.org/10.3389/fcosc.2023.1203736.</t>
  </si>
  <si>
    <r>
      <t xml:space="preserve">feral pig, </t>
    </r>
    <r>
      <rPr>
        <i/>
        <sz val="10"/>
        <color theme="1"/>
        <rFont val="Times New Roman"/>
        <family val="1"/>
      </rPr>
      <t>Sus scrofa</t>
    </r>
  </si>
  <si>
    <t>SenseFly eBee X</t>
  </si>
  <si>
    <t>RGB and FLIR</t>
  </si>
  <si>
    <t>Identifying Important Bird and Biodiversity Areas in Antarctica Using RPAS Surveys—A Case Study of Cape Melville, King George Island, Antarctica</t>
  </si>
  <si>
    <t>Fudala, K. and R.J. Bialik. 2023. Identifying Important Bird and Biodiversity Areas in Antarctica Using RPAS Surveys—A Case Study of Cape Melville, King George Island, Antarctica. Drones https://doi.org/10.3390/drones7080538.</t>
  </si>
  <si>
    <r>
      <t xml:space="preserve">Antarctic shag, </t>
    </r>
    <r>
      <rPr>
        <i/>
        <sz val="10"/>
        <color theme="1"/>
        <rFont val="Times New Roman"/>
        <family val="1"/>
      </rPr>
      <t>Leucocarbo bransfieldensis</t>
    </r>
    <r>
      <rPr>
        <sz val="10"/>
        <color theme="1"/>
        <rFont val="Times New Roman"/>
        <family val="1"/>
      </rPr>
      <t xml:space="preserve">, chinstrap penguin, </t>
    </r>
    <r>
      <rPr>
        <i/>
        <sz val="10"/>
        <color theme="1"/>
        <rFont val="Times New Roman"/>
        <family val="1"/>
      </rPr>
      <t>Pygoscelis antarcticus</t>
    </r>
  </si>
  <si>
    <t>Phalacrocoracidae, Spheniscidae</t>
  </si>
  <si>
    <t>DJI Phantom 4 Pro V 2.0; DJI Inspire 2</t>
  </si>
  <si>
    <t>20-MP camera; Zenmuse X5S 20.8-MP camera</t>
  </si>
  <si>
    <t>IOP Conference Series: Materials Science and Engineering</t>
  </si>
  <si>
    <t>The Efficacy of Visual and Auditory Bird Scaring Techniques using Drone at Paddy Fields</t>
  </si>
  <si>
    <t>Mohamed, W.M.W., M.N.M. Naim, and A. Abdullah</t>
  </si>
  <si>
    <t>sparrows</t>
  </si>
  <si>
    <t>Passeridae</t>
  </si>
  <si>
    <t>Drone-Based Assessment of Marine Megafauna off Wave-Exposed Sandy Beaches</t>
  </si>
  <si>
    <t>Kelaher, B.P., K. Monteforte, S.G. Morris, T.A. Schlacher, D.T.March, J.P.Tucker, and P.A. Butcher</t>
  </si>
  <si>
    <t>Kelaher, B.P., K. Monteforte, S.G. Morris, T.A. Schlacher, D.T.March, J.P.Tucker, and P.A. Butcher. 2023. Drone-Based Assessment of Marine Megafauna off Wave-Exposed Sandy Beaches. Remote Sensing https://doi.org/10.3390/rs15164018.</t>
  </si>
  <si>
    <t>DJI Mavic 2 Enterprise, DJI Phantom</t>
  </si>
  <si>
    <r>
      <t xml:space="preserve">bottlenose dolphin, </t>
    </r>
    <r>
      <rPr>
        <i/>
        <sz val="10"/>
        <color theme="1"/>
        <rFont val="Times New Roman"/>
        <family val="1"/>
      </rPr>
      <t>Tursiops</t>
    </r>
    <r>
      <rPr>
        <sz val="10"/>
        <color theme="1"/>
        <rFont val="Times New Roman"/>
        <family val="1"/>
      </rPr>
      <t xml:space="preserve"> spp., Australian cownose ray, </t>
    </r>
    <r>
      <rPr>
        <i/>
        <sz val="10"/>
        <color theme="1"/>
        <rFont val="Times New Roman"/>
        <family val="1"/>
      </rPr>
      <t>Rhinoptera neglecta</t>
    </r>
    <r>
      <rPr>
        <sz val="10"/>
        <color theme="1"/>
        <rFont val="Times New Roman"/>
        <family val="1"/>
      </rPr>
      <t xml:space="preserve">, spotted eagle ray, </t>
    </r>
    <r>
      <rPr>
        <i/>
        <sz val="10"/>
        <color theme="1"/>
        <rFont val="Times New Roman"/>
        <family val="1"/>
      </rPr>
      <t>Aetobatus</t>
    </r>
    <r>
      <rPr>
        <sz val="10"/>
        <color theme="1"/>
        <rFont val="Times New Roman"/>
        <family val="1"/>
      </rPr>
      <t xml:space="preserve"> </t>
    </r>
    <r>
      <rPr>
        <i/>
        <sz val="10"/>
        <color theme="1"/>
        <rFont val="Times New Roman"/>
        <family val="1"/>
      </rPr>
      <t>narinari</t>
    </r>
    <r>
      <rPr>
        <sz val="10"/>
        <color theme="1"/>
        <rFont val="Times New Roman"/>
        <family val="1"/>
      </rPr>
      <t xml:space="preserve">, southern eagle ray, </t>
    </r>
    <r>
      <rPr>
        <i/>
        <sz val="10"/>
        <color theme="1"/>
        <rFont val="Times New Roman"/>
        <family val="1"/>
      </rPr>
      <t>Myliobatis</t>
    </r>
    <r>
      <rPr>
        <sz val="10"/>
        <color theme="1"/>
        <rFont val="Times New Roman"/>
        <family val="1"/>
      </rPr>
      <t xml:space="preserve"> spp., white shark, </t>
    </r>
    <r>
      <rPr>
        <i/>
        <sz val="10"/>
        <color theme="1"/>
        <rFont val="Times New Roman"/>
        <family val="1"/>
      </rPr>
      <t>Carcharodon</t>
    </r>
    <r>
      <rPr>
        <sz val="10"/>
        <color theme="1"/>
        <rFont val="Times New Roman"/>
        <family val="1"/>
      </rPr>
      <t xml:space="preserve"> </t>
    </r>
    <r>
      <rPr>
        <i/>
        <sz val="10"/>
        <color theme="1"/>
        <rFont val="Times New Roman"/>
        <family val="1"/>
      </rPr>
      <t>carcharias</t>
    </r>
    <r>
      <rPr>
        <sz val="10"/>
        <color theme="1"/>
        <rFont val="Times New Roman"/>
        <family val="1"/>
      </rPr>
      <t xml:space="preserve">, bull shark, </t>
    </r>
    <r>
      <rPr>
        <i/>
        <sz val="10"/>
        <color theme="1"/>
        <rFont val="Times New Roman"/>
        <family val="1"/>
      </rPr>
      <t>Carcharhinus</t>
    </r>
    <r>
      <rPr>
        <sz val="10"/>
        <color theme="1"/>
        <rFont val="Times New Roman"/>
        <family val="1"/>
      </rPr>
      <t xml:space="preserve"> </t>
    </r>
    <r>
      <rPr>
        <i/>
        <sz val="10"/>
        <color theme="1"/>
        <rFont val="Times New Roman"/>
        <family val="1"/>
      </rPr>
      <t>leucas</t>
    </r>
    <r>
      <rPr>
        <sz val="10"/>
        <color theme="1"/>
        <rFont val="Times New Roman"/>
        <family val="1"/>
      </rPr>
      <t>, whaler shark (</t>
    </r>
    <r>
      <rPr>
        <i/>
        <sz val="10"/>
        <color theme="1"/>
        <rFont val="Times New Roman"/>
        <family val="1"/>
      </rPr>
      <t>Carcharhinus</t>
    </r>
    <r>
      <rPr>
        <sz val="10"/>
        <color theme="1"/>
        <rFont val="Times New Roman"/>
        <family val="1"/>
      </rPr>
      <t xml:space="preserve"> spp.), green turtle, </t>
    </r>
    <r>
      <rPr>
        <i/>
        <sz val="10"/>
        <color theme="1"/>
        <rFont val="Times New Roman"/>
        <family val="1"/>
      </rPr>
      <t>Chelonia mydas</t>
    </r>
  </si>
  <si>
    <r>
      <t xml:space="preserve">Australian cownose ray, </t>
    </r>
    <r>
      <rPr>
        <i/>
        <sz val="10"/>
        <color theme="1"/>
        <rFont val="Times New Roman"/>
        <family val="1"/>
      </rPr>
      <t>Rhinoptera</t>
    </r>
    <r>
      <rPr>
        <sz val="10"/>
        <color theme="1"/>
        <rFont val="Times New Roman"/>
        <family val="1"/>
      </rPr>
      <t xml:space="preserve"> </t>
    </r>
    <r>
      <rPr>
        <i/>
        <sz val="10"/>
        <color theme="1"/>
        <rFont val="Times New Roman"/>
        <family val="1"/>
      </rPr>
      <t>neglecta</t>
    </r>
    <r>
      <rPr>
        <sz val="10"/>
        <color theme="1"/>
        <rFont val="Times New Roman"/>
        <family val="1"/>
      </rPr>
      <t xml:space="preserve">,white-spotted eagle ray, </t>
    </r>
    <r>
      <rPr>
        <i/>
        <sz val="10"/>
        <color theme="1"/>
        <rFont val="Times New Roman"/>
        <family val="1"/>
      </rPr>
      <t>Aetobatus</t>
    </r>
    <r>
      <rPr>
        <sz val="10"/>
        <color theme="1"/>
        <rFont val="Times New Roman"/>
        <family val="1"/>
      </rPr>
      <t xml:space="preserve">
</t>
    </r>
    <r>
      <rPr>
        <i/>
        <sz val="10"/>
        <color theme="1"/>
        <rFont val="Times New Roman"/>
        <family val="1"/>
      </rPr>
      <t>ocellatus</t>
    </r>
    <r>
      <rPr>
        <sz val="10"/>
        <color theme="1"/>
        <rFont val="Times New Roman"/>
        <family val="1"/>
      </rPr>
      <t xml:space="preserve">, shovelnose ray, whaler shark, </t>
    </r>
    <r>
      <rPr>
        <i/>
        <sz val="10"/>
        <color theme="1"/>
        <rFont val="Times New Roman"/>
        <family val="1"/>
      </rPr>
      <t>Carcharhinus</t>
    </r>
    <r>
      <rPr>
        <sz val="10"/>
        <color theme="1"/>
        <rFont val="Times New Roman"/>
        <family val="1"/>
      </rPr>
      <t xml:space="preserve"> spp., southern eagle ray, </t>
    </r>
    <r>
      <rPr>
        <i/>
        <sz val="10"/>
        <color theme="1"/>
        <rFont val="Times New Roman"/>
        <family val="1"/>
      </rPr>
      <t>Myliobatis</t>
    </r>
    <r>
      <rPr>
        <sz val="10"/>
        <color theme="1"/>
        <rFont val="Times New Roman"/>
        <family val="1"/>
      </rPr>
      <t xml:space="preserve"> </t>
    </r>
    <r>
      <rPr>
        <i/>
        <sz val="10"/>
        <color theme="1"/>
        <rFont val="Times New Roman"/>
        <family val="1"/>
      </rPr>
      <t>australis</t>
    </r>
    <r>
      <rPr>
        <sz val="10"/>
        <color theme="1"/>
        <rFont val="Times New Roman"/>
        <family val="1"/>
      </rPr>
      <t xml:space="preserve">, green sea turtle, </t>
    </r>
    <r>
      <rPr>
        <i/>
        <sz val="10"/>
        <color theme="1"/>
        <rFont val="Times New Roman"/>
        <family val="1"/>
      </rPr>
      <t>Chelonia mydas</t>
    </r>
    <r>
      <rPr>
        <sz val="10"/>
        <color theme="1"/>
        <rFont val="Times New Roman"/>
        <family val="1"/>
      </rPr>
      <t xml:space="preserve">, white shark, </t>
    </r>
    <r>
      <rPr>
        <i/>
        <sz val="10"/>
        <color theme="1"/>
        <rFont val="Times New Roman"/>
        <family val="1"/>
      </rPr>
      <t>Carcharodon</t>
    </r>
    <r>
      <rPr>
        <sz val="10"/>
        <color theme="1"/>
        <rFont val="Times New Roman"/>
        <family val="1"/>
      </rPr>
      <t xml:space="preserve"> </t>
    </r>
    <r>
      <rPr>
        <i/>
        <sz val="10"/>
        <color theme="1"/>
        <rFont val="Times New Roman"/>
        <family val="1"/>
      </rPr>
      <t>carcharias</t>
    </r>
    <r>
      <rPr>
        <sz val="10"/>
        <color theme="1"/>
        <rFont val="Times New Roman"/>
        <family val="1"/>
      </rPr>
      <t xml:space="preserve">, bull shark, </t>
    </r>
    <r>
      <rPr>
        <i/>
        <sz val="10"/>
        <color theme="1"/>
        <rFont val="Times New Roman"/>
        <family val="1"/>
      </rPr>
      <t>Carcharhinus</t>
    </r>
    <r>
      <rPr>
        <sz val="10"/>
        <color theme="1"/>
        <rFont val="Times New Roman"/>
        <family val="1"/>
      </rPr>
      <t xml:space="preserve"> </t>
    </r>
    <r>
      <rPr>
        <i/>
        <sz val="10"/>
        <color theme="1"/>
        <rFont val="Times New Roman"/>
        <family val="1"/>
      </rPr>
      <t>leucas</t>
    </r>
    <r>
      <rPr>
        <sz val="10"/>
        <color theme="1"/>
        <rFont val="Times New Roman"/>
        <family val="1"/>
      </rPr>
      <t xml:space="preserve">, humpback whale, </t>
    </r>
    <r>
      <rPr>
        <i/>
        <sz val="10"/>
        <color theme="1"/>
        <rFont val="Times New Roman"/>
        <family val="1"/>
      </rPr>
      <t>Megaptera</t>
    </r>
    <r>
      <rPr>
        <sz val="10"/>
        <color theme="1"/>
        <rFont val="Times New Roman"/>
        <family val="1"/>
      </rPr>
      <t xml:space="preserve"> </t>
    </r>
    <r>
      <rPr>
        <i/>
        <sz val="10"/>
        <color theme="1"/>
        <rFont val="Times New Roman"/>
        <family val="1"/>
      </rPr>
      <t>novaeangliae</t>
    </r>
    <r>
      <rPr>
        <sz val="10"/>
        <color theme="1"/>
        <rFont val="Times New Roman"/>
        <family val="1"/>
      </rPr>
      <t xml:space="preserve">, Bryde’s whale, </t>
    </r>
    <r>
      <rPr>
        <i/>
        <sz val="10"/>
        <color theme="1"/>
        <rFont val="Times New Roman"/>
        <family val="1"/>
      </rPr>
      <t>Balaenoptera</t>
    </r>
    <r>
      <rPr>
        <sz val="10"/>
        <color theme="1"/>
        <rFont val="Times New Roman"/>
        <family val="1"/>
      </rPr>
      <t xml:space="preserve"> sp., bottlenose dolphin, </t>
    </r>
    <r>
      <rPr>
        <i/>
        <sz val="10"/>
        <color theme="1"/>
        <rFont val="Times New Roman"/>
        <family val="1"/>
      </rPr>
      <t>Tursiops</t>
    </r>
    <r>
      <rPr>
        <sz val="10"/>
        <color theme="1"/>
        <rFont val="Times New Roman"/>
        <family val="1"/>
      </rPr>
      <t xml:space="preserve"> spp.</t>
    </r>
  </si>
  <si>
    <t>Rhinopteridae, Rhinobatidae. Aetobatidae, Cheloniidae, Lamnidae, Carcharhinidae, Balaenopteridae, Delphinidae</t>
  </si>
  <si>
    <t>Use of Drones for Landscape-scale Surveys to Meet Conservation Organisation Needs</t>
  </si>
  <si>
    <t>Jordan, M,</t>
  </si>
  <si>
    <t>Jordan, M. 2023. Use of Drones for Landscape-scale Surveys to Meet Conservation Organisation Needs. Ph.D. Dissertation. College of Health, Science and Society, School of Applied Sciences, University of the West of England, Bristol, UK.</t>
  </si>
  <si>
    <t>Drimaj, J., V. Skoták, J. Kamler, R. Plhal, Z. Adamec, O. Mikulka, and P. Janata</t>
  </si>
  <si>
    <t>Comparison of Methods for Estimating Damage by Wild Ungulates on Field Crops</t>
  </si>
  <si>
    <t>Agriculture</t>
  </si>
  <si>
    <t>Drimaj, J., V. Skoták, J. Kamler, R. Plhal, Z. Adamec, O. Mikulka, and P. Janata. 2023. Comparison of Methods for Estimating Damage by Wild Ungulates on Field Crops. https://doi.org/10.3390/agriculture13061184.</t>
  </si>
  <si>
    <t>DJI S800</t>
  </si>
  <si>
    <t>16-MP Sony NEX 5R camera</t>
  </si>
  <si>
    <r>
      <t xml:space="preserve">white ibis, </t>
    </r>
    <r>
      <rPr>
        <i/>
        <sz val="10"/>
        <color theme="1"/>
        <rFont val="Times New Roman"/>
        <family val="1"/>
      </rPr>
      <t>Eudocimus albus</t>
    </r>
    <r>
      <rPr>
        <sz val="10"/>
        <color theme="1"/>
        <rFont val="Times New Roman"/>
        <family val="1"/>
      </rPr>
      <t xml:space="preserve">, roseate spoonbill, </t>
    </r>
    <r>
      <rPr>
        <i/>
        <sz val="10"/>
        <color theme="1"/>
        <rFont val="Times New Roman"/>
        <family val="1"/>
      </rPr>
      <t>Platalea ajaja</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snowy egret, </t>
    </r>
    <r>
      <rPr>
        <i/>
        <sz val="10"/>
        <color theme="1"/>
        <rFont val="Times New Roman"/>
        <family val="1"/>
      </rPr>
      <t>Egretta thula</t>
    </r>
    <r>
      <rPr>
        <sz val="10"/>
        <color theme="1"/>
        <rFont val="Times New Roman"/>
        <family val="1"/>
      </rPr>
      <t xml:space="preserve">, wood stork, </t>
    </r>
    <r>
      <rPr>
        <i/>
        <sz val="10"/>
        <color theme="1"/>
        <rFont val="Times New Roman"/>
        <family val="1"/>
      </rPr>
      <t>Mycteria americana</t>
    </r>
    <r>
      <rPr>
        <sz val="10"/>
        <color theme="1"/>
        <rFont val="Times New Roman"/>
        <family val="1"/>
      </rPr>
      <t xml:space="preserve">, red-footed booby, </t>
    </r>
    <r>
      <rPr>
        <i/>
        <sz val="10"/>
        <color theme="1"/>
        <rFont val="Times New Roman"/>
        <family val="1"/>
      </rPr>
      <t>Sula sula</t>
    </r>
  </si>
  <si>
    <t>Best practices for using drones in seabird monitoring and research</t>
  </si>
  <si>
    <t>Edney, A.J., T. Hart, M.J. Jessopp, A. Banks, L.E. Clarke, L. Cugnière, K.H. Elliot, I.J. Martinez, A. Kilcoyne, M. Murphy, R.G. Nager, N. Ratcliffe, D.L. Thompson, R.M. Ward, and M.J. Wood</t>
  </si>
  <si>
    <t>best practices, disturbance, behavior, foraging, nesting</t>
  </si>
  <si>
    <t>Anatidae, Diomedeidae, Fregatidae, Laridae, Pelecanidae, Phalacrocoracidae, Procellariidae, Spheniscidae, 
Stercorariidae, Sulidae</t>
  </si>
  <si>
    <t>He, G., X. Yan, X. Zhang, M. Guo, J. Wang, Q. Wei, Y. Shen, C. Wang, Y. Lei, X. Jin, X. Hou, G. Guo, Y. Lu, W. Zhao, Y. Feng, H. Pan, H. Zhang, H. Zou, W. Wang, R. Pan, S. Guo, and B. Li</t>
  </si>
  <si>
    <t>Undertaking wildlife surveys with unmanned aerial vehicles in rugged mountains with dense vegetation: A tentative model using Sichuan Snub-nosed monkeys in China</t>
  </si>
  <si>
    <r>
      <t xml:space="preserve">Sichuan snub-nosed monkey, </t>
    </r>
    <r>
      <rPr>
        <i/>
        <sz val="10"/>
        <color theme="1"/>
        <rFont val="Times New Roman"/>
        <family val="1"/>
      </rPr>
      <t>Rhinopithecus</t>
    </r>
    <r>
      <rPr>
        <sz val="10"/>
        <color theme="1"/>
        <rFont val="Times New Roman"/>
        <family val="1"/>
      </rPr>
      <t xml:space="preserve"> </t>
    </r>
    <r>
      <rPr>
        <i/>
        <sz val="10"/>
        <color theme="1"/>
        <rFont val="Times New Roman"/>
        <family val="1"/>
      </rPr>
      <t>roxellana</t>
    </r>
  </si>
  <si>
    <t>Zenmuse H20T thermal imager</t>
  </si>
  <si>
    <t>He, G., X. Yan, X. Zhang, M. Guo, J. Wang, Q. Wei, Y. Shen, C. Wang, Y. Lei, X. Jin, X. Hou, G. Guo, Y. Lu, W. Zhao, Y. Feng, H. Pan, H. Zhang, H. Zou, W. Wang, R. Pan, S. Guo, and B. Li. 2023. Undertaking wildlife surveys with unmanned aerial vehicles in rugged mountains with dense vegetation: A tentative model using Sichuan Snub-nosed monkeys in China Global Ecology and Conservation https://doi.org/10.1016/j.gecco.2023.e02685.</t>
  </si>
  <si>
    <t>Autonomous fawn tracking system based on drone images and CNNs</t>
  </si>
  <si>
    <t>Czymmek, V., C. Möller, E. Schacht, L.O. Harders, and S. Hussmann</t>
  </si>
  <si>
    <t>Czymmek, V., C. Möller, E. Schacht, L.O. Harders, and S. Hussmann. 2023. Autonomous fawn tracking system based on drone images and CNNs. Proceedings of SPIE Volume 12607, Optical Technology and Measurement for Industrial Applications Conference; 4 October 2023. https://doi.org/10.1117/12.3005540.</t>
  </si>
  <si>
    <t>thermal imaging camera</t>
  </si>
  <si>
    <r>
      <t xml:space="preserve">red deer, </t>
    </r>
    <r>
      <rPr>
        <i/>
        <sz val="10"/>
        <color theme="1"/>
        <rFont val="Times New Roman"/>
        <family val="1"/>
      </rPr>
      <t>Cervus elaphus</t>
    </r>
    <r>
      <rPr>
        <sz val="10"/>
        <color theme="1"/>
        <rFont val="Times New Roman"/>
        <family val="1"/>
      </rPr>
      <t xml:space="preserve">, roe deer, </t>
    </r>
    <r>
      <rPr>
        <i/>
        <sz val="10"/>
        <color theme="1"/>
        <rFont val="Times New Roman"/>
        <family val="1"/>
      </rPr>
      <t>Capreolus capreolus</t>
    </r>
  </si>
  <si>
    <t>Chanpradub, K., A. Pattanawibool, A. Saisamorn, N. Bhumpakphan, S. Chanthana, C. Thongsong, Y. Ouansing, W. Suksawate, and R. Sukmasuang</t>
  </si>
  <si>
    <r>
      <t>Abundance and habitat suitability of Siamese crocodiles (</t>
    </r>
    <r>
      <rPr>
        <i/>
        <sz val="10"/>
        <color theme="1"/>
        <rFont val="Times New Roman"/>
        <family val="1"/>
      </rPr>
      <t>Crocodylus siamensis</t>
    </r>
    <r>
      <rPr>
        <sz val="10"/>
        <color theme="1"/>
        <rFont val="Times New Roman"/>
        <family val="1"/>
      </rPr>
      <t>, Schneider 1801) in Phetchaburi River, Kaeng Krachan National Park, Thailand</t>
    </r>
  </si>
  <si>
    <t>Biodiversitas</t>
  </si>
  <si>
    <r>
      <t>Chanpradub, K., A. Pattanawibool, A. Saisamorn, N. Bhumpakphan, S. Chanthana, C. Thongsong, Y. Ouansing, W. Suksawate, and R. Sukmasuang. 2023. Abundance and habitat suitability of Siamese crocodiles (</t>
    </r>
    <r>
      <rPr>
        <i/>
        <sz val="10"/>
        <color theme="1"/>
        <rFont val="Times New Roman"/>
        <family val="1"/>
      </rPr>
      <t>Crocodylus siamensis</t>
    </r>
    <r>
      <rPr>
        <sz val="10"/>
        <color theme="1"/>
        <rFont val="Times New Roman"/>
        <family val="1"/>
      </rPr>
      <t>, Schneider 1801) in Phetchaburi River, Kaeng Krachan National Park, Thailand. Biodiversitas 24, https://doi.org/10.13057/biodiv/d240916.</t>
    </r>
  </si>
  <si>
    <r>
      <t xml:space="preserve">Siamese crocodile, </t>
    </r>
    <r>
      <rPr>
        <i/>
        <sz val="10"/>
        <color theme="1"/>
        <rFont val="Times New Roman"/>
        <family val="1"/>
      </rPr>
      <t>Crocodylus siamensis</t>
    </r>
  </si>
  <si>
    <t>DJI Mavic AIR 2S</t>
  </si>
  <si>
    <t>DJI Phantom 4 Professional v2.0</t>
  </si>
  <si>
    <t>Wild harbour porpoises startle and flee at low received levels from acoustic harassment device</t>
  </si>
  <si>
    <t>Elmegaard, S.L., J. Teilmann, L. Rojano‑Doñate, D. Brennecke, L. Mikkelsen, J.D. Balle, U. Gosewinkel, L.A. Kyhn, P. Tønnesen, M. Wahlberg, A. Ruser, U. Siebert and P.T. Madsen</t>
  </si>
  <si>
    <t>Elmegaard, S.L., J. Teilmann, L. Rojano‑Doñate, D. Brennecke, L. Mikkelsen, J.D. Balle, U. Gosewinkel, L.A. Kyhn, P. Tønnesen, M. Wahlberg, A. Ruser, U. Siebert and P.T. Madsen. 2023. Wild harbour porpoises startle and flee at low received levels from acoustic harassment device. Scientific Reports https://doi.org/10.1038/s41598-023-43453-8.</t>
  </si>
  <si>
    <t>Cost of migration and migratory timing in Western Australian humpback whales</t>
  </si>
  <si>
    <t>Russell, G., D. Cagnazzi, A. Colefax, K.R. Sprogis, and F. Christiansen</t>
  </si>
  <si>
    <t>Russell, G., D. Cagnazzi, A. Colefax, K.R. Sprogis, and F. Christiansen. 2023. Cost of migration and migratory timing in Western Australian humpback whales. Marine Mammal Science https://doi.org/10.1111/mms.13074.</t>
  </si>
  <si>
    <t>Zenmuse X5 camera</t>
  </si>
  <si>
    <r>
      <t xml:space="preserve">Spatial and temporal characterization of a recurrent scalloped hammerhead shark </t>
    </r>
    <r>
      <rPr>
        <i/>
        <sz val="10"/>
        <color theme="1"/>
        <rFont val="Times New Roman"/>
        <family val="1"/>
      </rPr>
      <t xml:space="preserve">Sphyrna lewini </t>
    </r>
    <r>
      <rPr>
        <sz val="10"/>
        <color theme="1"/>
        <rFont val="Times New Roman"/>
        <family val="1"/>
      </rPr>
      <t>aggregation using drones</t>
    </r>
  </si>
  <si>
    <t>López, N.A., R.B. McAuley, S. van Elden, and J.J. Meeuwig</t>
  </si>
  <si>
    <r>
      <t xml:space="preserve">López, N.A., R.B. McAuley, S. van Elden, and J.J. Meeuwig. 2023. Spatial and temporal characterization of a recurrent scalloped hammerhead shark </t>
    </r>
    <r>
      <rPr>
        <i/>
        <sz val="10"/>
        <color theme="1"/>
        <rFont val="Times New Roman"/>
        <family val="1"/>
      </rPr>
      <t xml:space="preserve">Sphyrna lewini </t>
    </r>
    <r>
      <rPr>
        <sz val="10"/>
        <color theme="1"/>
        <rFont val="Times New Roman"/>
        <family val="1"/>
      </rPr>
      <t>aggregation using drones. ICES Journal of Marine Science https://doi.org/10.1093/icesjms/fsad153.</t>
    </r>
  </si>
  <si>
    <r>
      <t xml:space="preserve">scalloped hammerhead shark, </t>
    </r>
    <r>
      <rPr>
        <i/>
        <sz val="10"/>
        <color theme="1"/>
        <rFont val="Times New Roman"/>
        <family val="1"/>
      </rPr>
      <t>Sphyrna lewini</t>
    </r>
  </si>
  <si>
    <t>Frontiers in Animal Science</t>
  </si>
  <si>
    <r>
      <t>Remote body condition scoring of Nile crocodiles (</t>
    </r>
    <r>
      <rPr>
        <i/>
        <sz val="10"/>
        <color theme="1"/>
        <rFont val="Times New Roman"/>
        <family val="1"/>
      </rPr>
      <t>Crocodylus niloticus</t>
    </r>
    <r>
      <rPr>
        <sz val="10"/>
        <color theme="1"/>
        <rFont val="Times New Roman"/>
        <family val="1"/>
      </rPr>
      <t>) using uncrewed aerial vehicle derived morphometrics</t>
    </r>
  </si>
  <si>
    <t>Viljoen, D., E. Webb, J. Myburgh, C. Truter, and A. Myburgh</t>
  </si>
  <si>
    <r>
      <t>Viljoen, D., E. Webb, J. Myburgh, C. Truter, and A. Myburgh. 2023. Remote body condition scoring of Nile crocodiles (</t>
    </r>
    <r>
      <rPr>
        <i/>
        <sz val="10"/>
        <color theme="1"/>
        <rFont val="Times New Roman"/>
        <family val="1"/>
      </rPr>
      <t>Crocodylus niloticus</t>
    </r>
    <r>
      <rPr>
        <sz val="10"/>
        <color theme="1"/>
        <rFont val="Times New Roman"/>
        <family val="1"/>
      </rPr>
      <t>) using uncrewed aerial vehicle derived morphometrics. Frontiers in Animal Science https://doi.org/10.3389/fanim.2023.1225396.</t>
    </r>
  </si>
  <si>
    <t>DJI Mavic Mini</t>
  </si>
  <si>
    <t>Controllable factors affecting accuracy and precision of human identification of animals from drone imagery</t>
  </si>
  <si>
    <t>Jones, L.R., J.A. Elmore, B.S. Krishnan, S. Samiappan, K.O. Evans, M.B. Pfeiffer, B.F. Blackwell, and R.B. Iglay</t>
  </si>
  <si>
    <t>Jones, L.R., J.A. Elmore, B.S. Krishnan, S. Samiappan, K.O. Evans, M.B. Pfeiffer, B.F. Blackwell, and R.B. Iglay. 2023. Controllable factors affecting accuracy and precision of human identification of animals from drone imagery. Ecosphere https://doi.org/10.1002/ecs2.4657.</t>
  </si>
  <si>
    <t>species detection, image processing</t>
  </si>
  <si>
    <t>Mammals, birds</t>
  </si>
  <si>
    <t>decoys</t>
  </si>
  <si>
    <t>DJI Zenmuse XT2 camera</t>
  </si>
  <si>
    <t>The use of drone to study the nesting behavior of milky stork: Some preliminary observations</t>
  </si>
  <si>
    <t>Mardiastuti, A., Y.A. Mulyani, A. Akbar, B. Wicaksono, T. Rahmawati, Y. P. Wulandari, and Warsajaya</t>
  </si>
  <si>
    <t>Mardiastuti, A., Y.A. Mulyani, A. Akbar, B. Wicaksono, T. Rahmawati, Y. P. Wulandari, and Warsajaya. 2023. The use of drone to study the nesting behavior of milky stork: Some preliminary observations. Biodiversitas https://doi.org/10.13057/biodiv/d240836.</t>
  </si>
  <si>
    <r>
      <t xml:space="preserve">milky stork, </t>
    </r>
    <r>
      <rPr>
        <i/>
        <sz val="10"/>
        <color theme="1"/>
        <rFont val="Times New Roman"/>
        <family val="1"/>
      </rPr>
      <t>Mycteria cinerea</t>
    </r>
  </si>
  <si>
    <t>Syma X25 Pro</t>
  </si>
  <si>
    <t>Digital Twins, Planes, and Drones: Bridging the Gap in Arctic Polar Altimetry Data</t>
  </si>
  <si>
    <t>Sougioultzoglou, F. and E. Cook</t>
  </si>
  <si>
    <t>IAF Global Space Conference on Climate Change</t>
  </si>
  <si>
    <t>Sougioultzoglou, F. and E. Cook. 2023. Digital Twins, Planes, and Drones: Bridging the Gap in Arctic Polar Altimetry Data. GLOC-2023,IP,x75119. IAF Global Space Conference on Climate Change (GLOC 2023) - Oslo, Norway, 23-25 May 2023.</t>
  </si>
  <si>
    <t>Impacts of Drone Flight Altitude on Behaviors and Species Identification of Marsh Birds in Florida</t>
  </si>
  <si>
    <r>
      <t xml:space="preserve">boat-tailed grackle, </t>
    </r>
    <r>
      <rPr>
        <i/>
        <sz val="10"/>
        <color theme="1"/>
        <rFont val="Times New Roman"/>
        <family val="1"/>
      </rPr>
      <t>Quiscalus major</t>
    </r>
    <r>
      <rPr>
        <sz val="10"/>
        <color theme="1"/>
        <rFont val="Times New Roman"/>
        <family val="1"/>
      </rPr>
      <t xml:space="preserve">, red-winged blackbird, </t>
    </r>
    <r>
      <rPr>
        <i/>
        <sz val="10"/>
        <color theme="1"/>
        <rFont val="Times New Roman"/>
        <family val="1"/>
      </rPr>
      <t>Agelaius phoeniceus</t>
    </r>
    <r>
      <rPr>
        <sz val="10"/>
        <color theme="1"/>
        <rFont val="Times New Roman"/>
        <family val="1"/>
      </rPr>
      <t xml:space="preserve">, American coot, </t>
    </r>
    <r>
      <rPr>
        <i/>
        <sz val="10"/>
        <color theme="1"/>
        <rFont val="Times New Roman"/>
        <family val="1"/>
      </rPr>
      <t>Fulica americana</t>
    </r>
    <r>
      <rPr>
        <sz val="10"/>
        <color theme="1"/>
        <rFont val="Times New Roman"/>
        <family val="1"/>
      </rPr>
      <t xml:space="preserve">, common moorhen, </t>
    </r>
    <r>
      <rPr>
        <i/>
        <sz val="10"/>
        <color theme="1"/>
        <rFont val="Times New Roman"/>
        <family val="1"/>
      </rPr>
      <t>Gallinula chloropus</t>
    </r>
    <r>
      <rPr>
        <sz val="10"/>
        <color theme="1"/>
        <rFont val="Times New Roman"/>
        <family val="1"/>
      </rPr>
      <t xml:space="preserve">, grey-headed swamp hen, </t>
    </r>
    <r>
      <rPr>
        <i/>
        <sz val="10"/>
        <color theme="1"/>
        <rFont val="Times New Roman"/>
        <family val="1"/>
      </rPr>
      <t>Porphyrio poliocephalus</t>
    </r>
    <r>
      <rPr>
        <sz val="10"/>
        <color theme="1"/>
        <rFont val="Times New Roman"/>
        <family val="1"/>
      </rPr>
      <t xml:space="preserve">, black-necked stilt, </t>
    </r>
    <r>
      <rPr>
        <i/>
        <sz val="10"/>
        <color theme="1"/>
        <rFont val="Times New Roman"/>
        <family val="1"/>
      </rPr>
      <t>Himantopus mexicanus</t>
    </r>
    <r>
      <rPr>
        <sz val="10"/>
        <color theme="1"/>
        <rFont val="Times New Roman"/>
        <family val="1"/>
      </rPr>
      <t xml:space="preserve">, great blue heron, </t>
    </r>
    <r>
      <rPr>
        <i/>
        <sz val="10"/>
        <color theme="1"/>
        <rFont val="Times New Roman"/>
        <family val="1"/>
      </rPr>
      <t>Ardea herodias</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limpkin, </t>
    </r>
    <r>
      <rPr>
        <i/>
        <sz val="10"/>
        <color theme="1"/>
        <rFont val="Times New Roman"/>
        <family val="1"/>
      </rPr>
      <t>Aramus guarauna</t>
    </r>
    <r>
      <rPr>
        <sz val="10"/>
        <color theme="1"/>
        <rFont val="Times New Roman"/>
        <family val="1"/>
      </rPr>
      <t xml:space="preserve">, roseate spoonbill, </t>
    </r>
    <r>
      <rPr>
        <i/>
        <sz val="10"/>
        <color theme="1"/>
        <rFont val="Times New Roman"/>
        <family val="1"/>
      </rPr>
      <t>Platalea ajaja</t>
    </r>
    <r>
      <rPr>
        <sz val="10"/>
        <color theme="1"/>
        <rFont val="Times New Roman"/>
        <family val="1"/>
      </rPr>
      <t xml:space="preserve">, wood stork, </t>
    </r>
    <r>
      <rPr>
        <i/>
        <sz val="10"/>
        <color theme="1"/>
        <rFont val="Times New Roman"/>
        <family val="1"/>
      </rPr>
      <t>Mycteria americana</t>
    </r>
    <r>
      <rPr>
        <sz val="10"/>
        <color theme="1"/>
        <rFont val="Times New Roman"/>
        <family val="1"/>
      </rPr>
      <t xml:space="preserve">, black-crowned night heron, </t>
    </r>
    <r>
      <rPr>
        <i/>
        <sz val="10"/>
        <color theme="1"/>
        <rFont val="Times New Roman"/>
        <family val="1"/>
      </rPr>
      <t>Nycticorax nycticorax</t>
    </r>
    <r>
      <rPr>
        <sz val="10"/>
        <color theme="1"/>
        <rFont val="Times New Roman"/>
        <family val="1"/>
      </rPr>
      <t xml:space="preserve">, glossy ibis, </t>
    </r>
    <r>
      <rPr>
        <i/>
        <sz val="10"/>
        <color theme="1"/>
        <rFont val="Times New Roman"/>
        <family val="1"/>
      </rPr>
      <t>Plegadis falcinellus</t>
    </r>
    <r>
      <rPr>
        <sz val="10"/>
        <color theme="1"/>
        <rFont val="Times New Roman"/>
        <family val="1"/>
      </rPr>
      <t xml:space="preserve">, little blue heron, </t>
    </r>
    <r>
      <rPr>
        <i/>
        <sz val="10"/>
        <color theme="1"/>
        <rFont val="Times New Roman"/>
        <family val="1"/>
      </rPr>
      <t>Egretta caerulea</t>
    </r>
    <r>
      <rPr>
        <sz val="10"/>
        <color theme="1"/>
        <rFont val="Times New Roman"/>
        <family val="1"/>
      </rPr>
      <t xml:space="preserve">, snowy egret, </t>
    </r>
    <r>
      <rPr>
        <i/>
        <sz val="10"/>
        <color theme="1"/>
        <rFont val="Times New Roman"/>
        <family val="1"/>
      </rPr>
      <t>Egretta thula</t>
    </r>
    <r>
      <rPr>
        <sz val="10"/>
        <color theme="1"/>
        <rFont val="Times New Roman"/>
        <family val="1"/>
      </rPr>
      <t xml:space="preserve">, anhinga, </t>
    </r>
    <r>
      <rPr>
        <i/>
        <sz val="10"/>
        <color theme="1"/>
        <rFont val="Times New Roman"/>
        <family val="1"/>
      </rPr>
      <t>Anhinga anhinga</t>
    </r>
    <r>
      <rPr>
        <sz val="10"/>
        <color theme="1"/>
        <rFont val="Times New Roman"/>
        <family val="1"/>
      </rPr>
      <t xml:space="preserve">, black-bellied whistling duck, </t>
    </r>
    <r>
      <rPr>
        <i/>
        <sz val="10"/>
        <color theme="1"/>
        <rFont val="Times New Roman"/>
        <family val="1"/>
      </rPr>
      <t>Dendrocygna</t>
    </r>
    <r>
      <rPr>
        <sz val="10"/>
        <color theme="1"/>
        <rFont val="Times New Roman"/>
        <family val="1"/>
      </rPr>
      <t xml:space="preserve"> </t>
    </r>
    <r>
      <rPr>
        <i/>
        <sz val="10"/>
        <color theme="1"/>
        <rFont val="Times New Roman"/>
        <family val="1"/>
      </rPr>
      <t>autumnalis</t>
    </r>
    <r>
      <rPr>
        <sz val="10"/>
        <color theme="1"/>
        <rFont val="Times New Roman"/>
        <family val="1"/>
      </rPr>
      <t xml:space="preserve">, double-crested cormorant, </t>
    </r>
    <r>
      <rPr>
        <i/>
        <sz val="10"/>
        <color theme="1"/>
        <rFont val="Times New Roman"/>
        <family val="1"/>
      </rPr>
      <t>Phalacrocorax auritus</t>
    </r>
  </si>
  <si>
    <t>Larsen, G.D. and D.W. Johnston</t>
  </si>
  <si>
    <t>Growth and opportunities for drone surveillance in pinniped research</t>
  </si>
  <si>
    <t>Larsen, G.D. and D.W. Johnston. 2023. Growth and opportunities for drone surveillance in pinniped research. Mammal Review https://doi.org/10.1111/mam.12325.</t>
  </si>
  <si>
    <t>WAID: A Large-Scale Dataset for Wildlife Detection with Drones</t>
  </si>
  <si>
    <t>Mou, C., T. Liu, C. Zhu, and X. Cui</t>
  </si>
  <si>
    <t>Mou, C., T. Liu, C. Zhu, and X. Cui. 2023. WAID: A Large-Scale Dataset for Wildlife Detection with Drones. Applied Sciences https://doi.org/10.3390/app131810397.</t>
  </si>
  <si>
    <t>data analysis, image analysis</t>
  </si>
  <si>
    <t>Application of remote sensing methods for monitoring wildlife populations – a review</t>
  </si>
  <si>
    <t>Chanev, M., N. Dolapchiev, I. Kamenova, and L. Filchev</t>
  </si>
  <si>
    <t>Chanev, M., N. Dolapchiev, I. Kamenova, and L. Filchev. 2023. Application of remote sensing methods for monitoring wildlife populations – a review. Proceedings of SPIE 12786, Ninth International Conference on Remote Sensing and Geoinformation of the Environment, September 2023, Ayia Napa, Cyprus.</t>
  </si>
  <si>
    <t>review, population monitoring</t>
  </si>
  <si>
    <t>Li, S., G. Wang, H. Zhang, and Y. Zou</t>
  </si>
  <si>
    <r>
      <t>Observing Individuals and Behavior of Hainan Gibbons (</t>
    </r>
    <r>
      <rPr>
        <i/>
        <sz val="10"/>
        <color theme="1"/>
        <rFont val="Times New Roman"/>
        <family val="1"/>
      </rPr>
      <t>Nomascus hainanus</t>
    </r>
    <r>
      <rPr>
        <sz val="10"/>
        <color theme="1"/>
        <rFont val="Times New Roman"/>
        <family val="1"/>
      </rPr>
      <t>) Using Drone Infrared and Visible Image Fusion Technology</t>
    </r>
  </si>
  <si>
    <r>
      <t>Li, S., G. Wang, H. Zhang, and Y. Zou. 2023. Observing Individuals and Behavior of Hainan Gibbons (</t>
    </r>
    <r>
      <rPr>
        <i/>
        <sz val="10"/>
        <color theme="1"/>
        <rFont val="Times New Roman"/>
        <family val="1"/>
      </rPr>
      <t>Nomascus hainanus</t>
    </r>
    <r>
      <rPr>
        <sz val="10"/>
        <color theme="1"/>
        <rFont val="Times New Roman"/>
        <family val="1"/>
      </rPr>
      <t>) Using Drone Infrared and Visible Image Fusion Technology. Drones https://doi.org/10.3390/drones7090543.</t>
    </r>
  </si>
  <si>
    <t>IR camera</t>
  </si>
  <si>
    <t>Advancing Drone Methods for Pinniped Ecology and Management</t>
  </si>
  <si>
    <t>Larsen, G.D.</t>
  </si>
  <si>
    <t>Larsen, G.D.. 2022. Advancing Drone Methods for Pinniped Ecology and Management. Dissertation, Department of Marine Science and Conservation, Duke University, NC.</t>
  </si>
  <si>
    <t xml:space="preserve">12-MP Canon s110 RGB camera, 20-MP SenseFly SODA 1 RGB camera, ThermoMap IR, </t>
  </si>
  <si>
    <t>Phocidae, Otariidae</t>
  </si>
  <si>
    <r>
      <t xml:space="preserve">gray seal, </t>
    </r>
    <r>
      <rPr>
        <i/>
        <sz val="10"/>
        <color theme="1"/>
        <rFont val="Times New Roman"/>
        <family val="1"/>
      </rPr>
      <t>Halichoerus grypus</t>
    </r>
    <r>
      <rPr>
        <sz val="10"/>
        <color theme="1"/>
        <rFont val="Times New Roman"/>
        <family val="1"/>
      </rPr>
      <t xml:space="preserve">, Pacific harbor seal. </t>
    </r>
    <r>
      <rPr>
        <i/>
        <sz val="10"/>
        <color theme="1"/>
        <rFont val="Times New Roman"/>
        <family val="1"/>
      </rPr>
      <t>Phoca vitulina richardii</t>
    </r>
    <r>
      <rPr>
        <sz val="10"/>
        <color theme="1"/>
        <rFont val="Times New Roman"/>
        <family val="1"/>
      </rPr>
      <t xml:space="preserve">, northern fur seal, </t>
    </r>
    <r>
      <rPr>
        <i/>
        <sz val="10"/>
        <color theme="1"/>
        <rFont val="Times New Roman"/>
        <family val="1"/>
      </rPr>
      <t>Callorhinus ursinus</t>
    </r>
    <r>
      <rPr>
        <sz val="10"/>
        <color theme="1"/>
        <rFont val="Times New Roman"/>
        <family val="1"/>
      </rPr>
      <t xml:space="preserve">, Steller sea lion, </t>
    </r>
    <r>
      <rPr>
        <i/>
        <sz val="10"/>
        <color theme="1"/>
        <rFont val="Times New Roman"/>
        <family val="1"/>
      </rPr>
      <t>Eumetopias jubatus</t>
    </r>
    <r>
      <rPr>
        <sz val="10"/>
        <color theme="1"/>
        <rFont val="Times New Roman"/>
        <family val="1"/>
      </rPr>
      <t xml:space="preserve">, Antarctic fur seal, </t>
    </r>
    <r>
      <rPr>
        <i/>
        <sz val="10"/>
        <color theme="1"/>
        <rFont val="Times New Roman"/>
        <family val="1"/>
      </rPr>
      <t>Arctocephalus gazella</t>
    </r>
    <r>
      <rPr>
        <sz val="10"/>
        <color theme="1"/>
        <rFont val="Times New Roman"/>
        <family val="1"/>
      </rPr>
      <t>,</t>
    </r>
  </si>
  <si>
    <t>fixed-wing, quadcopter</t>
  </si>
  <si>
    <t>Drone Perspectives on Cetacean Mating and Sex</t>
  </si>
  <si>
    <t>Ramos, E.A., K.L. Hartman, R.W. Baird, J.K. Lerma, F.M. Rodríguez-González, and D.N. Orbach</t>
  </si>
  <si>
    <r>
      <t xml:space="preserve">dusky dolphin, </t>
    </r>
    <r>
      <rPr>
        <i/>
        <sz val="10"/>
        <color theme="1"/>
        <rFont val="Times New Roman"/>
        <family val="1"/>
      </rPr>
      <t>Lagenorhynchus obscurus</t>
    </r>
    <r>
      <rPr>
        <sz val="10"/>
        <color theme="1"/>
        <rFont val="Times New Roman"/>
        <family val="1"/>
      </rPr>
      <t xml:space="preserve">, rough-toothed dolphin, </t>
    </r>
    <r>
      <rPr>
        <i/>
        <sz val="10"/>
        <color theme="1"/>
        <rFont val="Times New Roman"/>
        <family val="1"/>
      </rPr>
      <t>Steno bredanensis</t>
    </r>
    <r>
      <rPr>
        <sz val="10"/>
        <color theme="1"/>
        <rFont val="Times New Roman"/>
        <family val="1"/>
      </rPr>
      <t xml:space="preserve">, common bottlenose dolphin, </t>
    </r>
    <r>
      <rPr>
        <i/>
        <sz val="10"/>
        <color theme="1"/>
        <rFont val="Times New Roman"/>
        <family val="1"/>
      </rPr>
      <t>Tursiops</t>
    </r>
    <r>
      <rPr>
        <sz val="10"/>
        <color theme="1"/>
        <rFont val="Times New Roman"/>
        <family val="1"/>
      </rPr>
      <t xml:space="preserve"> </t>
    </r>
    <r>
      <rPr>
        <i/>
        <sz val="10"/>
        <color theme="1"/>
        <rFont val="Times New Roman"/>
        <family val="1"/>
      </rPr>
      <t>truncatus</t>
    </r>
    <r>
      <rPr>
        <sz val="10"/>
        <color theme="1"/>
        <rFont val="Times New Roman"/>
        <family val="1"/>
      </rPr>
      <t xml:space="preserve">, orca, </t>
    </r>
    <r>
      <rPr>
        <i/>
        <sz val="10"/>
        <color theme="1"/>
        <rFont val="Times New Roman"/>
        <family val="1"/>
      </rPr>
      <t>Orcinus orca</t>
    </r>
    <r>
      <rPr>
        <sz val="10"/>
        <color theme="1"/>
        <rFont val="Times New Roman"/>
        <family val="1"/>
      </rPr>
      <t xml:space="preserve">, pygmy killer whale, </t>
    </r>
    <r>
      <rPr>
        <i/>
        <sz val="10"/>
        <color theme="1"/>
        <rFont val="Times New Roman"/>
        <family val="1"/>
      </rPr>
      <t>Feresa attenuata</t>
    </r>
    <r>
      <rPr>
        <sz val="10"/>
        <color theme="1"/>
        <rFont val="Times New Roman"/>
        <family val="1"/>
      </rPr>
      <t xml:space="preserve">, Risso’s dolphin, </t>
    </r>
    <r>
      <rPr>
        <i/>
        <sz val="10"/>
        <color theme="1"/>
        <rFont val="Times New Roman"/>
        <family val="1"/>
      </rPr>
      <t>Grampus griseus</t>
    </r>
    <r>
      <rPr>
        <sz val="10"/>
        <color theme="1"/>
        <rFont val="Times New Roman"/>
        <family val="1"/>
      </rPr>
      <t xml:space="preserve">, harbor porpoise, </t>
    </r>
    <r>
      <rPr>
        <i/>
        <sz val="10"/>
        <color theme="1"/>
        <rFont val="Times New Roman"/>
        <family val="1"/>
      </rPr>
      <t>Phocoena phocoena</t>
    </r>
    <r>
      <rPr>
        <sz val="10"/>
        <color theme="1"/>
        <rFont val="Times New Roman"/>
        <family val="1"/>
      </rPr>
      <t xml:space="preserve">, North Atlantic right whale, </t>
    </r>
    <r>
      <rPr>
        <i/>
        <sz val="10"/>
        <color theme="1"/>
        <rFont val="Times New Roman"/>
        <family val="1"/>
      </rPr>
      <t>Eubalaena glacialis</t>
    </r>
    <r>
      <rPr>
        <sz val="10"/>
        <color theme="1"/>
        <rFont val="Times New Roman"/>
        <family val="1"/>
      </rPr>
      <t xml:space="preserve">, gray whale, </t>
    </r>
    <r>
      <rPr>
        <i/>
        <sz val="10"/>
        <color theme="1"/>
        <rFont val="Times New Roman"/>
        <family val="1"/>
      </rPr>
      <t>Eschrichtius robustus</t>
    </r>
  </si>
  <si>
    <t>DJI Phantom 4 Pro v2, Inspire 2, Mavic Pro 2, Mavic Pro 2 Zoom</t>
  </si>
  <si>
    <t>Cosgrove, C.</t>
  </si>
  <si>
    <t>Advancing the Use of Airborne Laser Scanning in Habitat Research: A Case Study Modelling Marbled Murrelet Nesting Habitat in British Columbia</t>
  </si>
  <si>
    <t>Cosgrove, C. 2023. Advancing the Use of Airborne Laser Scanning in Habitat Research: A Case Study Modelling Marbled Murrelet Nesting Habitat in British Columbia. MS Thesis, Forestry, University of British Columbia, Canada.</t>
  </si>
  <si>
    <r>
      <t xml:space="preserve">marbled murrelet, </t>
    </r>
    <r>
      <rPr>
        <i/>
        <sz val="10"/>
        <color theme="1"/>
        <rFont val="Times New Roman"/>
        <family val="1"/>
      </rPr>
      <t>Brachyramphus marmoratus</t>
    </r>
  </si>
  <si>
    <t>The Effectiveness of an Unmanned Aerial Vehicle in Controlled Fecal Pellet Surveys</t>
  </si>
  <si>
    <t>Parker, I.D., A.N. Facka, A.E. Montalvo, I.T. Gates, B.L. Pierce, and R.R. Lopez</t>
  </si>
  <si>
    <t>Western Wildlife</t>
  </si>
  <si>
    <t>Parker, I.D., A.N. Facka, A.E. Montalvo, I.T. Gates, B.L. Pierce, and R.R. Lopez. 2023. The Effectiveness of an Unmanned Aerial Vehicle in Controlled Fecal Pellet Surveys. Western Wildlife 10:25-33.</t>
  </si>
  <si>
    <t>Behavioral Ecology and Sociobiology</t>
  </si>
  <si>
    <t>Unmanned Aerial Vehicles for High-Resolution Environmental Monitoring: A Review of Applications and Future Directions</t>
  </si>
  <si>
    <t>Watanabe, K. and A. Budiyono</t>
  </si>
  <si>
    <t>International Journal of Robotics &amp; Mechatronics</t>
  </si>
  <si>
    <t>Watanabe, K. and A. Budiyono. 2023. Unmanned Aerial Vehicles for High-Resolution Environmental Monitoring: A Review of Applications and Future Directions. International Journal of Robotics &amp; Mechatronics https://doi.org/10.5281/zenodo.8167771.</t>
  </si>
  <si>
    <t>review, platforms, sensors, data processing, regulations, species detection, population estimate</t>
  </si>
  <si>
    <t>Comparisons of morphometrics and body condition between two breeding populations of Australian humpback whales</t>
  </si>
  <si>
    <t>Russell, G., F. Christiansen, A. Colefax, K.R. Sprogis, and D. Cagnazzi</t>
  </si>
  <si>
    <t>Russell, G., F. Christiansen, A. Colefax, K.R. Sprogis, and D. Cagnazzi. 2023. Comparisons of morphometrics and body condition between two breeding populations of Australian humpback whales. Wildlife Research https://doi.org/10.1071/WR23026.</t>
  </si>
  <si>
    <t>Hodgson, A.J., N. Kelly, and D. Peel. 2023. Drone images afford more detections of marine wildlife than real-time observers during simultaneous large-scale surveys. PeerJ http://doi.org/10.7717/peerj.16186.</t>
  </si>
  <si>
    <t>Hodgson, A.J., N. Kelly, and D. Peel</t>
  </si>
  <si>
    <t>Drone images afford more detections of marine wildlife than real-time observers during simultaneous large-scale surveys</t>
  </si>
  <si>
    <t>Dugong, Dugong dugon</t>
  </si>
  <si>
    <t>24-MP Nikon D3200 camera</t>
  </si>
  <si>
    <r>
      <t>Discovery of a suburban wetland refuge for a depleted American crocodile (</t>
    </r>
    <r>
      <rPr>
        <i/>
        <sz val="10"/>
        <color theme="1"/>
        <rFont val="Times New Roman"/>
        <family val="1"/>
      </rPr>
      <t>Crocodylus acutus</t>
    </r>
    <r>
      <rPr>
        <sz val="10"/>
        <color theme="1"/>
        <rFont val="Times New Roman"/>
        <family val="1"/>
      </rPr>
      <t>) population in northwestern Mexico, using a commercial Unmanned Aerial Vehicle</t>
    </r>
  </si>
  <si>
    <r>
      <t xml:space="preserve">American crocodile, </t>
    </r>
    <r>
      <rPr>
        <i/>
        <sz val="10"/>
        <color theme="1"/>
        <rFont val="Times New Roman"/>
        <family val="1"/>
      </rPr>
      <t>Crocodylus acutus</t>
    </r>
  </si>
  <si>
    <t>DJI Mavic Mini 2</t>
  </si>
  <si>
    <r>
      <t>Using audio and UAS-based video for estimating tidal lung volumes of resting and active adult gray whales (</t>
    </r>
    <r>
      <rPr>
        <i/>
        <sz val="10"/>
        <color theme="1"/>
        <rFont val="Times New Roman"/>
        <family val="1"/>
      </rPr>
      <t>Eschrichtius robustus</t>
    </r>
    <r>
      <rPr>
        <sz val="10"/>
        <color theme="1"/>
        <rFont val="Times New Roman"/>
        <family val="1"/>
      </rPr>
      <t>)</t>
    </r>
  </si>
  <si>
    <t>Sumich, J.L., R. Albertson, L.G. Torres, C.N. Bird, K.C. Bierlich, and C. Harris</t>
  </si>
  <si>
    <r>
      <t>Sumich, J.L., R. Albertson, L.G. Torres, C.N. Bird, K.C. Bierlich, and C. Harris. 2023. Using audio and UAS-based video for estimating tidal lung volumes of resting and active adult gray whales (</t>
    </r>
    <r>
      <rPr>
        <i/>
        <sz val="10"/>
        <color theme="1"/>
        <rFont val="Times New Roman"/>
        <family val="1"/>
      </rPr>
      <t>Eschrichtius robustus</t>
    </r>
    <r>
      <rPr>
        <sz val="10"/>
        <color theme="1"/>
        <rFont val="Times New Roman"/>
        <family val="1"/>
      </rPr>
      <t>). Marine Mammal Science https://doi.org/10.1111/mms.13081.</t>
    </r>
  </si>
  <si>
    <t xml:space="preserve">DJI Phantom 3 Pro, DJI Phantom 4, DJI Phantom 4 Pro </t>
  </si>
  <si>
    <t>Drones for snow leopard conservation</t>
  </si>
  <si>
    <t>Hunter, D. R.M. Jackson, B. Munkhtsog, B. Munkhtsog, and B. Hunter</t>
  </si>
  <si>
    <t>Snow Leopards -  Biodiversity of the World: Conservation from Genes to Landscapes</t>
  </si>
  <si>
    <t>Hunter, D. R.M. Jackson, B. Munkhtsog, B. Munkhtsog, and B. Hunter. 2024. Drones for snow leopard conservation. Pages 429-435 in D. Mallon and T. McCarthy, eds. Snow Leopards -  Biodiversity of the World: Conservation from Genes to Landscapes. Academic Press, Cambridge, MA.</t>
  </si>
  <si>
    <r>
      <t xml:space="preserve">argali, </t>
    </r>
    <r>
      <rPr>
        <i/>
        <sz val="10"/>
        <color theme="1"/>
        <rFont val="Times New Roman"/>
        <family val="1"/>
      </rPr>
      <t>Ovis ammon</t>
    </r>
  </si>
  <si>
    <t>Zenmuse XT2 thermal sensor</t>
  </si>
  <si>
    <t>Drone audition for bioacoustic monitoring</t>
  </si>
  <si>
    <t>Wang, L., M. Clayton, A.G. Rossberg</t>
  </si>
  <si>
    <t>Rode NTG4+ shotgun microphone</t>
  </si>
  <si>
    <t>Range-Wide Comparison of Gray Whale Body Condition Reveals Contrasting Sub-Population Health Characteristics and Vulnerability to Environmental Change</t>
  </si>
  <si>
    <t>Torres, L.G., C.N. Bird, F. Rodrıguez-Gonzalez, F. Christiansen, L. Bejder, L. Lemos, R.J. Urban, S. Swartz, A. Willoughby, J. Hewitt, and K.C. Bierlich</t>
  </si>
  <si>
    <t>Torres, L.G., C.N. Bird, F. Rodrıguez-Gonzalez, F. Christiansen, L. Bejder, L. Lemos, R.J. Urban, S. Swartz, A. Willoughby, J. Hewitt, and K.C. Bierlich. 2022. Range-Wide Comparison of Gray Whale Body Condition Reveals Contrasting Sub-Population Health Characteristics and Vulnerability to Environmental Change. Frontiers in Marine Science https://doi.org/10.3389/fmars.2022.867258.</t>
  </si>
  <si>
    <t>Sex in Cetaceans: Morphology, Behavior, and the Evolution of Sexual Strategies</t>
  </si>
  <si>
    <r>
      <t xml:space="preserve">Ramos, E.A., K.L. Hartman, R.W. Baird, J.K. Lerma, F.M. Rodríguez-González, and D.N. Orbach. 2023. Drone Perspectives on Cetacean Mating and Sex. Pages 225-249 </t>
    </r>
    <r>
      <rPr>
        <i/>
        <sz val="10"/>
        <color theme="1"/>
        <rFont val="Times New Roman"/>
        <family val="1"/>
      </rPr>
      <t>in</t>
    </r>
    <r>
      <rPr>
        <sz val="10"/>
        <color theme="1"/>
        <rFont val="Times New Roman"/>
        <family val="1"/>
      </rPr>
      <t xml:space="preserve"> B. Würsig and D.N. Orbach, eds. Sex in Cetaceans: Morphology, Behavior, and the Evolution of Sexual Strategies. Springer Nature, Switzerland. https://doi.org/10.1007/978-3-031-35651-3.</t>
    </r>
  </si>
  <si>
    <t>A Novel Scouring Method to Monitor Nocturnal Mammals Using Uncrewed Aerial Vehicles and Thermal Cameras—A Comparison to Line Transect Spotlight Counts</t>
  </si>
  <si>
    <t>Povlsen, P., D. Bruhn, C. Pertoldi, and S. Pagh</t>
  </si>
  <si>
    <t>Povlsen, P., D. Bruhn, C. Pertoldi, and S. Pagh. 2023. A Novel Scouring Method to Monitor Nocturnal Mammals Using Uncrewed Aerial Vehicles and Thermal Cameras—A Comparison to Line Transect Spotlight Counts. Drones https://doi.org/10.3390/drones7110661.</t>
  </si>
  <si>
    <t>DJI Matrice 300RTK</t>
  </si>
  <si>
    <t>Zenmuse H20N thermal</t>
  </si>
  <si>
    <t>Collective escape in bird flocks</t>
  </si>
  <si>
    <t>Storms, R.F.</t>
  </si>
  <si>
    <t>Storms, R.F. 2023. Collective Escape in Bird Flocks. Dissertation, Groningen Institute for Evolutionary Life Sciences, University of Groningen, The Netherlands. https://doi.org/10.33612/diss.813786973.</t>
  </si>
  <si>
    <t>RobotFalcon, DJI Mavic Pro</t>
  </si>
  <si>
    <r>
      <t xml:space="preserve">European starling, </t>
    </r>
    <r>
      <rPr>
        <i/>
        <sz val="10"/>
        <color theme="1"/>
        <rFont val="Times New Roman"/>
        <family val="1"/>
      </rPr>
      <t>Sturnus vulgaris</t>
    </r>
    <r>
      <rPr>
        <sz val="10"/>
        <color theme="1"/>
        <rFont val="Times New Roman"/>
        <family val="1"/>
      </rPr>
      <t xml:space="preserve">, Eurasian jackdaw, </t>
    </r>
    <r>
      <rPr>
        <i/>
        <sz val="10"/>
        <color theme="1"/>
        <rFont val="Times New Roman"/>
        <family val="1"/>
      </rPr>
      <t>Corvus monedula</t>
    </r>
    <r>
      <rPr>
        <sz val="10"/>
        <color theme="1"/>
        <rFont val="Times New Roman"/>
        <family val="1"/>
      </rPr>
      <t xml:space="preserve">, rook, </t>
    </r>
    <r>
      <rPr>
        <i/>
        <sz val="10"/>
        <color theme="1"/>
        <rFont val="Times New Roman"/>
        <family val="1"/>
      </rPr>
      <t>Corvus frugilegus</t>
    </r>
    <r>
      <rPr>
        <sz val="10"/>
        <color theme="1"/>
        <rFont val="Times New Roman"/>
        <family val="1"/>
      </rPr>
      <t xml:space="preserve">, carrion crow, </t>
    </r>
    <r>
      <rPr>
        <i/>
        <sz val="10"/>
        <color theme="1"/>
        <rFont val="Times New Roman"/>
        <family val="1"/>
      </rPr>
      <t>Corvus</t>
    </r>
    <r>
      <rPr>
        <sz val="10"/>
        <color theme="1"/>
        <rFont val="Times New Roman"/>
        <family val="1"/>
      </rPr>
      <t xml:space="preserve"> </t>
    </r>
    <r>
      <rPr>
        <i/>
        <sz val="10"/>
        <color theme="1"/>
        <rFont val="Times New Roman"/>
        <family val="1"/>
      </rPr>
      <t>corone</t>
    </r>
    <r>
      <rPr>
        <sz val="10"/>
        <color theme="1"/>
        <rFont val="Times New Roman"/>
        <family val="1"/>
      </rPr>
      <t xml:space="preserve">, black-headed gull, </t>
    </r>
    <r>
      <rPr>
        <i/>
        <sz val="10"/>
        <color theme="1"/>
        <rFont val="Times New Roman"/>
        <family val="1"/>
      </rPr>
      <t>Chroicocephalus</t>
    </r>
    <r>
      <rPr>
        <sz val="10"/>
        <color theme="1"/>
        <rFont val="Times New Roman"/>
        <family val="1"/>
      </rPr>
      <t xml:space="preserve"> </t>
    </r>
    <r>
      <rPr>
        <i/>
        <sz val="10"/>
        <color theme="1"/>
        <rFont val="Times New Roman"/>
        <family val="1"/>
      </rPr>
      <t>ridibundus</t>
    </r>
    <r>
      <rPr>
        <sz val="10"/>
        <color theme="1"/>
        <rFont val="Times New Roman"/>
        <family val="1"/>
      </rPr>
      <t xml:space="preserve">, common gull, </t>
    </r>
    <r>
      <rPr>
        <i/>
        <sz val="10"/>
        <color theme="1"/>
        <rFont val="Times New Roman"/>
        <family val="1"/>
      </rPr>
      <t>Larus canus</t>
    </r>
    <r>
      <rPr>
        <sz val="10"/>
        <color theme="1"/>
        <rFont val="Times New Roman"/>
        <family val="1"/>
      </rPr>
      <t xml:space="preserve">, northern lapwing, </t>
    </r>
    <r>
      <rPr>
        <i/>
        <sz val="10"/>
        <color theme="1"/>
        <rFont val="Times New Roman"/>
        <family val="1"/>
      </rPr>
      <t>Vanellus vanellus</t>
    </r>
  </si>
  <si>
    <t>Forest Ecology and Management</t>
  </si>
  <si>
    <t>Buchelt, A., A. Adrowitzer, P. Kieseberg, C. Gollob, A. Nothdurft, S. Eresheim, S. Tschiatschek, K. Stampfer, and A. Holzinger</t>
  </si>
  <si>
    <t>Exploring artificial intelligence for applications of drones in forest ecology and management</t>
  </si>
  <si>
    <t>Buchelt, A., A. Adrowitzer, P. Kieseberg, C. Gollob, A. Nothdurft, S. Eresheim, S. Tschiatschek, K. Stampfer, and A. Holzinger. 2023. Exploring artificial intelligence for applications of drones in forest ecology and management. Forest Ecology and Management https://doi.org/10.1016/j.foreco.2023.121530.</t>
  </si>
  <si>
    <t xml:space="preserve">review, platforms, monitoring </t>
  </si>
  <si>
    <t>Burrow-Nesting Seabird Survey Using UAV-Mounted Thermal Sensor and Count Automation</t>
  </si>
  <si>
    <t>Virtue, J., D. Turner, G. Williams, S. Zeliadt, H. Walshaw, and A. Lucieer</t>
  </si>
  <si>
    <t>Virtue, J., D. Turner, G. Williams, S. Zeliadt, H. Walshaw, and A. Lucieer. 2023. Burrow-Nesting Seabird Survey Using UAV-Mounted Thermal Sensor and Count Automation. Drones https://doi.org/10.3390/drones7110674.</t>
  </si>
  <si>
    <r>
      <t xml:space="preserve">short-tailed shearwater, </t>
    </r>
    <r>
      <rPr>
        <i/>
        <sz val="10"/>
        <color theme="1"/>
        <rFont val="Times New Roman"/>
        <family val="1"/>
      </rPr>
      <t>Ardenna tenuirostris</t>
    </r>
  </si>
  <si>
    <t>TeAx ThermalCapture Calibrator</t>
  </si>
  <si>
    <t>Measuring the effect of unmanned aerial vehicles (UAVs) on seabirds from onboard and ground-based video at Raine Island, Great Barrier Reef, Australia</t>
  </si>
  <si>
    <t>Maharaj, K.</t>
  </si>
  <si>
    <t>24_MP Sony A5100 camera</t>
  </si>
  <si>
    <t>HexH20; plus 3 other unnamed drone models</t>
  </si>
  <si>
    <t>Hart, T., M. Dewar, and G. Humphries</t>
  </si>
  <si>
    <t>IAATO and Antarctic Wildlife Health Network Guidelines for Use of Remotely Piloted Aircraft Systems for Scientific Surveys During Disease Outbreaks in Antarctica and sub-Antarctic Regions</t>
  </si>
  <si>
    <t>Hart, T., M. Dewar, and G. Humphries. 2023. IAATO and Antarctic Wildlife Health Network Guidelines for Use of Remotely Piloted Aircraft Systems for Scientific Surveys During Disease Outbreaks in Antarctica and sub-Antarctic Regions. International Association of Antarctica Tour Operators</t>
  </si>
  <si>
    <t>IAATO Report</t>
  </si>
  <si>
    <t>Unmanned aerial vehicles: A review</t>
  </si>
  <si>
    <t>Cognitive Robotics</t>
  </si>
  <si>
    <t>Laghari, A.A., A.K. Jumani, R.A. Laghari, and H. Nawaz</t>
  </si>
  <si>
    <t>Laghari, A.A., A.K. Jumani, R.A. Laghari, and H. Nawaz. 2023. Unmanned aerial vehicles: A review. Cognitive Robotics https://doi.org/10.1016/j.cogr.2022.12.004.</t>
  </si>
  <si>
    <t>review, platforms, sensors, applications, security</t>
  </si>
  <si>
    <t>Couturier, T., L. Gaillard, A. Vadier, E. Dautrey, J. Mathey, and A. Besnard</t>
  </si>
  <si>
    <t>Airborne imagery does not preclude detectability issues in estimating bird colony size</t>
  </si>
  <si>
    <r>
      <t xml:space="preserve">Malagasy pond heron, </t>
    </r>
    <r>
      <rPr>
        <i/>
        <sz val="10"/>
        <color theme="1"/>
        <rFont val="Times New Roman"/>
        <family val="1"/>
      </rPr>
      <t>Ardeola idae</t>
    </r>
  </si>
  <si>
    <t>Álvarez-González, M., P. Suarez-Bregua, G.J. Pierce, and C. Saavedra</t>
  </si>
  <si>
    <t>Unmanned Aerial Vehicles (UAVs) in Marine Mammal Research: A Review of Current Applications and Challenges</t>
  </si>
  <si>
    <t>Álvarez-González, M., P. Suarez-Bregua, G.J. Pierce, and C. Saavedra. 2023. Unmanned Aerial Vehicles (UAVs) in Marine Mammal Research: A Review of Current Applications and Challenges. Drones https://doi.org/10.3390/drones7110667.</t>
  </si>
  <si>
    <t>review, platforms, sensors, applications</t>
  </si>
  <si>
    <t>Characterization of an antarctic penguin colony ecosystem using high-resolution UAV hyperspectral imagery</t>
  </si>
  <si>
    <t>Roman, A., A. Tovar-Sanchez, B. Fernandez-Marín, G. Navarro, and L. Barbero</t>
  </si>
  <si>
    <t>Roman, A., A. Tovar-Sanchez, B. Fernandez-Marín, G. Navarro, and L. Barbero. 2023. Characterization of an antarctic penguin colony ecosystem using high-resolution UAV hyperspectral imagery. International Journal of Applied Earth Observation and Geoinformation https://doi.org/10.1016/j.jag.2023.103565.</t>
  </si>
  <si>
    <t>DJI Matrice 600 Pro,
DJI Matrice 300 RTK</t>
  </si>
  <si>
    <t>VNIR-SWIR hyperspec sensor,
MicaSense RedEdge-MX dual multispectral sensor</t>
  </si>
  <si>
    <r>
      <t xml:space="preserve">Gentoo penguin, </t>
    </r>
    <r>
      <rPr>
        <i/>
        <sz val="10"/>
        <color theme="1"/>
        <rFont val="Times New Roman"/>
        <family val="1"/>
      </rPr>
      <t>Pygoscelis papua</t>
    </r>
    <r>
      <rPr>
        <sz val="10"/>
        <color theme="1"/>
        <rFont val="Times New Roman"/>
        <family val="1"/>
      </rPr>
      <t xml:space="preserve">, chinstrap penguin, </t>
    </r>
    <r>
      <rPr>
        <i/>
        <sz val="10"/>
        <color theme="1"/>
        <rFont val="Times New Roman"/>
        <family val="1"/>
      </rPr>
      <t>Pygoscelis antarcticus</t>
    </r>
    <r>
      <rPr>
        <sz val="10"/>
        <color theme="1"/>
        <rFont val="Times New Roman"/>
        <family val="1"/>
      </rPr>
      <t xml:space="preserve">, macaroni penguin, </t>
    </r>
    <r>
      <rPr>
        <i/>
        <sz val="10"/>
        <color theme="1"/>
        <rFont val="Times New Roman"/>
        <family val="1"/>
      </rPr>
      <t>Eudyptes chrysolophus</t>
    </r>
  </si>
  <si>
    <t>Reptiles and Amphibians</t>
  </si>
  <si>
    <r>
      <t>Evaluating the Use of a Quadcopter Drone to Detect Siamese Crocodile (</t>
    </r>
    <r>
      <rPr>
        <i/>
        <sz val="10"/>
        <color theme="1"/>
        <rFont val="Times New Roman"/>
        <family val="1"/>
      </rPr>
      <t>Crocodylus siamensis</t>
    </r>
    <r>
      <rPr>
        <sz val="10"/>
        <color theme="1"/>
        <rFont val="Times New Roman"/>
        <family val="1"/>
      </rPr>
      <t>) Nests in Lao PDR, with Incidental Observations of Female Nest Attendance</t>
    </r>
  </si>
  <si>
    <t>Platt, S.G., J.C. White, S. Boutxakittilath, D. Phasavath, O. Thongsavath, L.D. McCaskill, S.C. Leslie, and T.R. Rainwater</t>
  </si>
  <si>
    <r>
      <t>Platt, S.G., J.C. White, S. Boutxakittilath, D. Phasavath, O. Thongsavath, L.D. McCaskill, S.C. Leslie, and T.R. Rainwater. 2023. Evaluating the Use of a Quadcopter Drone to Detect Siamese Crocodile (</t>
    </r>
    <r>
      <rPr>
        <i/>
        <sz val="10"/>
        <color theme="1"/>
        <rFont val="Times New Roman"/>
        <family val="1"/>
      </rPr>
      <t>Crocodylus siamensis</t>
    </r>
    <r>
      <rPr>
        <sz val="10"/>
        <color theme="1"/>
        <rFont val="Times New Roman"/>
        <family val="1"/>
      </rPr>
      <t>) Nests in Lao PDR, with Incidental Observations of Female Nest Attendance. Reptiles and Amphibians https://doi.org/10.17161/randa.v30i1.19950.</t>
    </r>
  </si>
  <si>
    <t>DJI Mavic 3 Fly More Combo</t>
  </si>
  <si>
    <t>200-MP Hasselblad camera</t>
  </si>
  <si>
    <t>Colefax, A.P., A.J. Walsh, C.R. Purcell, and P. Butcher</t>
  </si>
  <si>
    <t>Utility of Spectral Filtering to Improve the Reliability of Marine Fauna Detections from Drone-Based Monitoring</t>
  </si>
  <si>
    <t>Colefax, A.P., A.J. Walsh, C.R. Purcell, and P. Butcher. 2023. Utility of Spectral Filtering to Improve the Reliability of Marine Fauna Detections from Drone-Based Monitoring. Sensors https://doi.org/10.3390/s23229193.</t>
  </si>
  <si>
    <t>GoPro Hero8 camera</t>
  </si>
  <si>
    <r>
      <t xml:space="preserve">dolphins, </t>
    </r>
    <r>
      <rPr>
        <i/>
        <sz val="10"/>
        <color theme="1"/>
        <rFont val="Times New Roman"/>
        <family val="1"/>
      </rPr>
      <t>Tursiops</t>
    </r>
    <r>
      <rPr>
        <sz val="10"/>
        <color theme="1"/>
        <rFont val="Times New Roman"/>
        <family val="1"/>
      </rPr>
      <t xml:space="preserve"> spp.</t>
    </r>
  </si>
  <si>
    <t>Larsen, H.L. K. Møller-Lassesen, E.M.E. Enevoldsen, S.B. Madsen, M.T. Obsen, P/ Povlsen, D. Bruhn, C. Pertoldi, and S. Pagh</t>
  </si>
  <si>
    <t>Drone with Mounted Thermal Infrared Cameras for Monitoring Terrestrial Mammals</t>
  </si>
  <si>
    <t>Larsen, H.L., K. Møller-Lassesen, E.M.E. Enevoldsen, S.B. Madsen, M.T. Obsen, P. Povlsen, D. Bruhn, C. Pertoldi, and S. Pagh. 2023. Drone with Mounted Thermal Infrared Cameras for
Monitoring Terrestrial Mammals. Drones https://doi.org/10.3390/drones7110680.</t>
  </si>
  <si>
    <r>
      <t xml:space="preserve">red deer, </t>
    </r>
    <r>
      <rPr>
        <i/>
        <sz val="10"/>
        <color theme="1"/>
        <rFont val="Times New Roman"/>
        <family val="1"/>
      </rPr>
      <t>Cervus elaphus</t>
    </r>
    <r>
      <rPr>
        <sz val="10"/>
        <color theme="1"/>
        <rFont val="Times New Roman"/>
        <family val="1"/>
      </rPr>
      <t xml:space="preserve">, roe deer, </t>
    </r>
    <r>
      <rPr>
        <i/>
        <sz val="10"/>
        <color theme="1"/>
        <rFont val="Times New Roman"/>
        <family val="1"/>
      </rPr>
      <t>Capreolus capreoulus</t>
    </r>
  </si>
  <si>
    <t>Zenmuse H20N thermal camera</t>
  </si>
  <si>
    <t>Serpa, N., G. Frainer, B. dos Santos, G.A. Bortolotto, and I.B. Moreno</t>
  </si>
  <si>
    <t>Sepulveda, M., P. Carrasco, and R. Quinones</t>
  </si>
  <si>
    <r>
      <t>Long-term abundance dynamics of the South American sea lion (</t>
    </r>
    <r>
      <rPr>
        <i/>
        <sz val="10"/>
        <color theme="1"/>
        <rFont val="Times New Roman"/>
        <family val="1"/>
      </rPr>
      <t>Otaria flavescens</t>
    </r>
    <r>
      <rPr>
        <sz val="10"/>
        <color theme="1"/>
        <rFont val="Times New Roman"/>
        <family val="1"/>
      </rPr>
      <t>) in the most important breeding colony in central Chile</t>
    </r>
  </si>
  <si>
    <r>
      <t xml:space="preserve">South American sea lion, </t>
    </r>
    <r>
      <rPr>
        <i/>
        <sz val="10"/>
        <color theme="1"/>
        <rFont val="Times New Roman"/>
        <family val="1"/>
      </rPr>
      <t>Otaria flavescens</t>
    </r>
  </si>
  <si>
    <t>DJI Phantom Vision, DJI Phantom 4 Advance</t>
  </si>
  <si>
    <t>12-20-MP camera</t>
  </si>
  <si>
    <r>
      <t>Sepulveda, M., P. Carrasco, and R. Quinones. 2021. Long-term abundance dynamics of the South American sea lion (</t>
    </r>
    <r>
      <rPr>
        <i/>
        <sz val="10"/>
        <color theme="1"/>
        <rFont val="Times New Roman"/>
        <family val="1"/>
      </rPr>
      <t>Otaria flavescens</t>
    </r>
    <r>
      <rPr>
        <sz val="10"/>
        <color theme="1"/>
        <rFont val="Times New Roman"/>
        <family val="1"/>
      </rPr>
      <t>) in the most important breeding colony in central Chile. Austral Ecology https://doi.org/10.1111/aec.13086.</t>
    </r>
  </si>
  <si>
    <t>Lopez, N.A., R.B. Mcauley, and J.J. Meeuwig</t>
  </si>
  <si>
    <r>
      <t>Identification of the southernmost aggregation of scalloped hammerhead sharks (</t>
    </r>
    <r>
      <rPr>
        <i/>
        <sz val="10"/>
        <color theme="1"/>
        <rFont val="Times New Roman"/>
        <family val="1"/>
      </rPr>
      <t>Sphyrna lewini</t>
    </r>
    <r>
      <rPr>
        <sz val="10"/>
        <color theme="1"/>
        <rFont val="Times New Roman"/>
        <family val="1"/>
      </rPr>
      <t>) in Australia</t>
    </r>
  </si>
  <si>
    <r>
      <t>Lopez, N.A., R.B. Mcauley, and J.J. Meeuwig. 2022. Identification of the southernmost aggregation of scalloped hammerhead sharks (</t>
    </r>
    <r>
      <rPr>
        <i/>
        <sz val="10"/>
        <color theme="1"/>
        <rFont val="Times New Roman"/>
        <family val="1"/>
      </rPr>
      <t>Sphyrna lewini</t>
    </r>
    <r>
      <rPr>
        <sz val="10"/>
        <color theme="1"/>
        <rFont val="Times New Roman"/>
        <family val="1"/>
      </rPr>
      <t>) in Australia. Austral Ecology https://doi.org/10.1111/aec.13149.</t>
    </r>
  </si>
  <si>
    <t>Cristescu, R.H., R. Gardiner, J. Terraube, K. Mcdonald, D. Powell, A.L. Levengood, and C.H. Frere</t>
  </si>
  <si>
    <t>Difficulties of assessing the impacts of the 2019–2020 bushfires on koalas</t>
  </si>
  <si>
    <t>Cristescu, R.H., R. Gardiner, J. Terraube, K. Mcdonald, D. Powell, A.L. Levengood, and C.H. Frere. 2021. Difficulties of assessing the impacts of the 2019–2020 bushfires on koalas. Austral Ecology https://doi.org/10.1111/aec.13120.</t>
  </si>
  <si>
    <t xml:space="preserve">DJI Matrice 100 </t>
  </si>
  <si>
    <t>Logger Attaching System for Sperm Whales Using a Drone</t>
  </si>
  <si>
    <t>Murakami, R., T. Toyoshima, D. Furusawa, M. Suzuki, K. Masumoto, S. Owada, Y. Tsumaki, and K. Mori</t>
  </si>
  <si>
    <t>Dunstan, A. and K. Robertson</t>
  </si>
  <si>
    <t>Raine Island Recovery Project 2017-18 Season Technical Report</t>
  </si>
  <si>
    <t>Technical Report</t>
  </si>
  <si>
    <t>Dunstan, A. and K. Robertson. 2018. Raine Island Recovery Project 2017-18 Season Technical Report. Queensland Parks and Wildlife Service Marine Parks, Department of Environment and Science, Brisbane, Australia. July</t>
  </si>
  <si>
    <t>Inspire</t>
  </si>
  <si>
    <t>Raine Island Recovery Project 2018-19 Season Technical Report</t>
  </si>
  <si>
    <t>Dunstan, A. and K. Robertson. 2019. Raine Island Recovery Project 2018-19 Season Technical Report. Queensland Parks and Wildlife Service Marine Parks, Department of Environment and Science, Brisbane, Australia. April.</t>
  </si>
  <si>
    <t>DJI Matrice 200, DJI Mavic Pro, Spark</t>
  </si>
  <si>
    <t>Dunstan, A., K. Robertson, and O. Coffee</t>
  </si>
  <si>
    <t>Dunstan, A., K. Robertson, and O. Coffee. 2020. Raine Island Recovery Project 2018-19 Season Technical Report. Queensland Parks and Wildlife Service Marine Parks, Department of Environment and Science, Brisbane, Australia. August.</t>
  </si>
  <si>
    <t>DJI Matrice 200, DJI Mavic Enterprise Dual</t>
  </si>
  <si>
    <r>
      <t xml:space="preserve">Green turtle, </t>
    </r>
    <r>
      <rPr>
        <i/>
        <sz val="10"/>
        <color theme="1"/>
        <rFont val="Times New Roman"/>
        <family val="1"/>
      </rPr>
      <t>Chelonia mydas</t>
    </r>
    <r>
      <rPr>
        <sz val="10"/>
        <color theme="1"/>
        <rFont val="Times New Roman"/>
        <family val="1"/>
      </rPr>
      <t xml:space="preserve">, common
noddy, </t>
    </r>
    <r>
      <rPr>
        <i/>
        <sz val="10"/>
        <color theme="1"/>
        <rFont val="Times New Roman"/>
        <family val="1"/>
      </rPr>
      <t>Anous stolidus</t>
    </r>
    <r>
      <rPr>
        <sz val="10"/>
        <color theme="1"/>
        <rFont val="Times New Roman"/>
        <family val="1"/>
      </rPr>
      <t xml:space="preserve">, brown booby, </t>
    </r>
    <r>
      <rPr>
        <i/>
        <sz val="10"/>
        <color theme="1"/>
        <rFont val="Times New Roman"/>
        <family val="1"/>
      </rPr>
      <t>Sula</t>
    </r>
    <r>
      <rPr>
        <sz val="10"/>
        <color theme="1"/>
        <rFont val="Times New Roman"/>
        <family val="1"/>
      </rPr>
      <t xml:space="preserve"> </t>
    </r>
    <r>
      <rPr>
        <i/>
        <sz val="10"/>
        <color theme="1"/>
        <rFont val="Times New Roman"/>
        <family val="1"/>
      </rPr>
      <t>leucogaster</t>
    </r>
    <r>
      <rPr>
        <sz val="10"/>
        <color theme="1"/>
        <rFont val="Times New Roman"/>
        <family val="1"/>
      </rPr>
      <t xml:space="preserve">, red-footed booby, </t>
    </r>
    <r>
      <rPr>
        <i/>
        <sz val="10"/>
        <color theme="1"/>
        <rFont val="Times New Roman"/>
        <family val="1"/>
      </rPr>
      <t>Sula sula</t>
    </r>
    <r>
      <rPr>
        <sz val="10"/>
        <color theme="1"/>
        <rFont val="Times New Roman"/>
        <family val="1"/>
      </rPr>
      <t xml:space="preserve">, masked booby, </t>
    </r>
    <r>
      <rPr>
        <i/>
        <sz val="10"/>
        <color theme="1"/>
        <rFont val="Times New Roman"/>
        <family val="1"/>
      </rPr>
      <t>Sula dactylatra</t>
    </r>
    <r>
      <rPr>
        <sz val="10"/>
        <color theme="1"/>
        <rFont val="Times New Roman"/>
        <family val="1"/>
      </rPr>
      <t xml:space="preserve">, red-tailed tropicbird, </t>
    </r>
    <r>
      <rPr>
        <i/>
        <sz val="10"/>
        <color theme="1"/>
        <rFont val="Times New Roman"/>
        <family val="1"/>
      </rPr>
      <t>Phaethon rubricauda</t>
    </r>
    <r>
      <rPr>
        <sz val="10"/>
        <color theme="1"/>
        <rFont val="Times New Roman"/>
        <family val="1"/>
      </rPr>
      <t xml:space="preserve">, lesser
frigatebird, </t>
    </r>
    <r>
      <rPr>
        <i/>
        <sz val="10"/>
        <color theme="1"/>
        <rFont val="Times New Roman"/>
        <family val="1"/>
      </rPr>
      <t>Fregata ariel</t>
    </r>
  </si>
  <si>
    <t>Cheloniidae, Laridae, Sulidae, Phaethontidae, Fregatidae</t>
  </si>
  <si>
    <r>
      <t xml:space="preserve">Green turtle, </t>
    </r>
    <r>
      <rPr>
        <i/>
        <sz val="10"/>
        <color theme="1"/>
        <rFont val="Times New Roman"/>
        <family val="1"/>
      </rPr>
      <t>Chelonia mydas</t>
    </r>
    <r>
      <rPr>
        <sz val="10"/>
        <color theme="1"/>
        <rFont val="Times New Roman"/>
        <family val="1"/>
      </rPr>
      <t xml:space="preserve">, brown booby, </t>
    </r>
    <r>
      <rPr>
        <i/>
        <sz val="10"/>
        <color theme="1"/>
        <rFont val="Times New Roman"/>
        <family val="1"/>
      </rPr>
      <t>Sula leucogaster</t>
    </r>
    <r>
      <rPr>
        <sz val="10"/>
        <color theme="1"/>
        <rFont val="Times New Roman"/>
        <family val="1"/>
      </rPr>
      <t xml:space="preserve">, red-footed booby, </t>
    </r>
    <r>
      <rPr>
        <i/>
        <sz val="10"/>
        <color theme="1"/>
        <rFont val="Times New Roman"/>
        <family val="1"/>
      </rPr>
      <t>Sula</t>
    </r>
    <r>
      <rPr>
        <sz val="10"/>
        <color theme="1"/>
        <rFont val="Times New Roman"/>
        <family val="1"/>
      </rPr>
      <t xml:space="preserve"> </t>
    </r>
    <r>
      <rPr>
        <i/>
        <sz val="10"/>
        <color theme="1"/>
        <rFont val="Times New Roman"/>
        <family val="1"/>
      </rPr>
      <t>sula</t>
    </r>
    <r>
      <rPr>
        <sz val="10"/>
        <color theme="1"/>
        <rFont val="Times New Roman"/>
        <family val="1"/>
      </rPr>
      <t xml:space="preserve">, masked booby, </t>
    </r>
    <r>
      <rPr>
        <i/>
        <sz val="10"/>
        <color theme="1"/>
        <rFont val="Times New Roman"/>
        <family val="1"/>
      </rPr>
      <t>Sula dactylatra</t>
    </r>
    <r>
      <rPr>
        <sz val="10"/>
        <color theme="1"/>
        <rFont val="Times New Roman"/>
        <family val="1"/>
      </rPr>
      <t xml:space="preserve">, great frigatebird, </t>
    </r>
    <r>
      <rPr>
        <i/>
        <sz val="10"/>
        <color theme="1"/>
        <rFont val="Times New Roman"/>
        <family val="1"/>
      </rPr>
      <t>Fregata magnificens</t>
    </r>
    <r>
      <rPr>
        <sz val="10"/>
        <color theme="1"/>
        <rFont val="Times New Roman"/>
        <family val="1"/>
      </rPr>
      <t xml:space="preserve">, wedge-tailed shearwater, </t>
    </r>
    <r>
      <rPr>
        <i/>
        <sz val="10"/>
        <color theme="1"/>
        <rFont val="Times New Roman"/>
        <family val="1"/>
      </rPr>
      <t>Ardenna pacifica</t>
    </r>
  </si>
  <si>
    <t>Cheloniidae, Laridae, Sulidae, Fregatidae, Procellariidae</t>
  </si>
  <si>
    <t>Monitoring GPS-Collared Moose by Ground Versus Drone Approaches: Efficiency and Disturbance Effects</t>
  </si>
  <si>
    <t>Mayer, M., E. Furuhovde, K. Nordli, G. Ausilio, P. Wabakken, A. Eriksen, A.L Evans, K.M. Mathisen, and B. Zimmermann</t>
  </si>
  <si>
    <t>ConservationBots: Autonomous Aerial Robot for Fast Robust Wildlife Tracking in Complex Terrains</t>
  </si>
  <si>
    <t>Chen, F., H.V. Nguyen, D.A. Taggart, K. Falkner, S.H. Rezatofighi, and D.C. Ranasinghe</t>
  </si>
  <si>
    <t>radiotelemetry, accuracy, signal detection, localization</t>
  </si>
  <si>
    <t>ConservationBot</t>
  </si>
  <si>
    <r>
      <t xml:space="preserve">southern hairy-nosed wombat, </t>
    </r>
    <r>
      <rPr>
        <i/>
        <sz val="10"/>
        <color theme="1"/>
        <rFont val="Times New Roman"/>
        <family val="1"/>
      </rPr>
      <t>Lasiorhinus
latifrons</t>
    </r>
  </si>
  <si>
    <t>Retrieving Relevant EU Drone Legislation with Citation Analysis</t>
  </si>
  <si>
    <t>van Dijck, G., A.-D. On, J. Snel, and R. Nanda</t>
  </si>
  <si>
    <t>van Dijck, G., A.-D. On, J. Snel, and R. Nanda. 2023. Retrieving Relevant EU Drone Legislation with Citation Analysis. Drones https://doi.org/10.3390/drones7080490.</t>
  </si>
  <si>
    <t>Ito, T.Y., Y. Fukue, and M. Minami</t>
  </si>
  <si>
    <t>Scanning sympatric sika deer and Japanese serows using drones: A methodological trial in Mt. Asama, Central Japan</t>
  </si>
  <si>
    <t>Grassland Science</t>
  </si>
  <si>
    <r>
      <t xml:space="preserve">sika deer, </t>
    </r>
    <r>
      <rPr>
        <i/>
        <sz val="10"/>
        <color theme="1"/>
        <rFont val="Times New Roman"/>
        <family val="1"/>
      </rPr>
      <t>Cervus nippon</t>
    </r>
    <r>
      <rPr>
        <sz val="10"/>
        <color theme="1"/>
        <rFont val="Times New Roman"/>
        <family val="1"/>
      </rPr>
      <t xml:space="preserve">, Japanese serow, </t>
    </r>
    <r>
      <rPr>
        <i/>
        <sz val="10"/>
        <color theme="1"/>
        <rFont val="Times New Roman"/>
        <family val="1"/>
      </rPr>
      <t>Capricornis crispus</t>
    </r>
  </si>
  <si>
    <t>Ito, T.Y., Y. Fukue, and M. Minami. 2023. Scanning sympatric sika deer and Japanese serows using drones: A methodological trial in Mt. Asama, Central Japan. Grassland Science https://doi.org/10.1111/grs.12404.</t>
  </si>
  <si>
    <t>DJI Inspire 1 V2.0, DJI Mavic 2 Enterprise Advanced</t>
  </si>
  <si>
    <t>Zenmuse XT ZXTB19FP IR camera, 8.3-MP RGB camera</t>
  </si>
  <si>
    <t>Feasibility assessment of commercially available Unmanned Aerial Vehicle sensor and payload functions for crocodile population surveys</t>
  </si>
  <si>
    <t>Herpetology Notes</t>
  </si>
  <si>
    <t>Gray, R.J. and E. Gazagne</t>
  </si>
  <si>
    <t>Gray, R.J. and E. Gazagne. 2023. Feasibility assessment of commercially available Unmanned Aerial Vehicle sensor and payload functions for crocodile population surveys. Herpetology Notes 16:907-913.</t>
  </si>
  <si>
    <t>VOx Microbolometer IR sensor, 48-MP RGB camera</t>
  </si>
  <si>
    <t>Baur, S., J. Kauffert, A.J.M. Hewison, S. Reinermann, A. König, A. Menzel, and W. Peters</t>
  </si>
  <si>
    <t>Spatial scaling in bed-site selection by roe deer fawns: Implications for mitigating neonatal mortality during mowing</t>
  </si>
  <si>
    <t>Baur, S., J. Kauffert, A.J.M. Hewison, S. Reinermann, A. König, A. Menzel, and W. Peters. 2023. Spatial scaling in bed-site selection by roe deer fawns: Implications for mitigating neonatal mortality during mowing. Ecology and Evolution https://doi.org/10.1002/ece3.10729.</t>
  </si>
  <si>
    <r>
      <t xml:space="preserve">Roe deer, </t>
    </r>
    <r>
      <rPr>
        <i/>
        <sz val="10"/>
        <color theme="1"/>
        <rFont val="Times New Roman"/>
        <family val="1"/>
      </rPr>
      <t>Capreolus capreolus</t>
    </r>
  </si>
  <si>
    <t>Thermal sensor</t>
  </si>
  <si>
    <t>Jordaan, P.R.</t>
  </si>
  <si>
    <r>
      <t xml:space="preserve">The establishment of a multifaceted Nile Crocodile, </t>
    </r>
    <r>
      <rPr>
        <i/>
        <sz val="10"/>
        <color theme="1"/>
        <rFont val="Times New Roman"/>
        <family val="1"/>
      </rPr>
      <t>Crocodylus niloticus</t>
    </r>
    <r>
      <rPr>
        <sz val="10"/>
        <color theme="1"/>
        <rFont val="Times New Roman"/>
        <family val="1"/>
      </rPr>
      <t xml:space="preserve"> Laurenti, 1768, monitoring programme in Maputo Special Reserve (Maputo Province, Mozambique) with preliminary notes on population status (Reptilia: Crocodylidae)</t>
    </r>
  </si>
  <si>
    <r>
      <t xml:space="preserve">Jordaan, P.R. 2021. The establishment of a multifaceted Nile Crocodile, </t>
    </r>
    <r>
      <rPr>
        <i/>
        <sz val="10"/>
        <color theme="1"/>
        <rFont val="Times New Roman"/>
        <family val="1"/>
      </rPr>
      <t>Crocodylus niloticus</t>
    </r>
    <r>
      <rPr>
        <sz val="10"/>
        <color theme="1"/>
        <rFont val="Times New Roman"/>
        <family val="1"/>
      </rPr>
      <t xml:space="preserve"> Laurenti, 1768, monitoring programme in Maputo Special Reserve (Maputo Province, Mozambique) with preliminary notes on population status (Reptilia: Crocodylidae). Herpetology Notes 14:1155-1162.</t>
    </r>
  </si>
  <si>
    <t>Charbonneau, P., J. Lemaître, and G. Tremblay</t>
  </si>
  <si>
    <t>DJI Zenmuse H20T</t>
  </si>
  <si>
    <t>Ministère de L’Environnement, de la Lutte contre les changements climatiques, de la Faune et des Parcs</t>
  </si>
  <si>
    <t>Charbonneau, P., S. Labrecque, J. Lemaître, P. Cote, and P. Lamarre</t>
  </si>
  <si>
    <t>Fine-scale collective movements reveal present, past and future dynamics of a multilevel society in Przewalski’s horses</t>
  </si>
  <si>
    <t>Ozogány, K., V. Kerekes, A. Fülöp, Z. Barta, and M. Nagy</t>
  </si>
  <si>
    <t>Ozogány, K., V. Kerekes, A. Fülöp, Z. Barta, and M. Nagy. 2023. Fine-scale collective movements reveal present, past and future dynamics of a multilevel society in Przewalski’s horses. Nature Communications https://doi.org/10.1038/s41467-023-40523-3.</t>
  </si>
  <si>
    <r>
      <t xml:space="preserve">Przewalski’s horse, </t>
    </r>
    <r>
      <rPr>
        <i/>
        <sz val="10"/>
        <color theme="1"/>
        <rFont val="Times New Roman"/>
        <family val="1"/>
      </rPr>
      <t>Equus ferus przewalskii</t>
    </r>
  </si>
  <si>
    <t>The first use of a photogrammetry drone to estimate population abundance and predict age structure of threatened Sumatran elephants</t>
  </si>
  <si>
    <t>Rahman, D.A., R. Herliansyah, B. Subhan, D. Hutasoit, M.A. Imron, D.B. Kurniawan, T. Sriyanto, R.D. Wijayanto, M.H. Fikriansyah, A.F. Siregar, and N. Santoso</t>
  </si>
  <si>
    <t>Rahman, D.A., R. Herliansyah, B. Subhan, D. Hutasoit, M.A. Imron, D.B. Kurniawan, T. Sriyanto, R.D. Wijayanto, M.H. Fikriansyah, A.F. Siregar, and N. Santoso. 2023. The first use of a photogrammetry drone to estimate population abundance and predict age structure of threatened Sumatran elephants.</t>
  </si>
  <si>
    <t>DJI Enterprise Zenmuse H20 camera</t>
  </si>
  <si>
    <r>
      <t xml:space="preserve">Sumatran elephant, </t>
    </r>
    <r>
      <rPr>
        <i/>
        <sz val="10"/>
        <color theme="1"/>
        <rFont val="Times New Roman"/>
        <family val="1"/>
      </rPr>
      <t>Elephas maximus sumatranus</t>
    </r>
  </si>
  <si>
    <t>Fust, P. and J. Loos</t>
  </si>
  <si>
    <t>Increasing the accuracy and efficiency of wildlife census with unmanned aerial vehicles: a simulation study</t>
  </si>
  <si>
    <t>Fust, P. and J. Loos. 2023. Increasing the accuracy and efficiency of wildlife census with unmanned aerial vehicles: a simulation study. Wildlife Research https://doi.org/10.1071/WR22074.</t>
  </si>
  <si>
    <t>VTOL</t>
  </si>
  <si>
    <t>Colombelli-Négrel, D., I.Z. Sach, I. Hough, J.C. Hodgson, C.B. Daniels, and S. Kleindorfer. 2023. Koalas showed limited behavioural response and no physiological response to drones. Applied Animal Behaviour Science https://doi.org/10.1016/j.applanim.2023.105963.</t>
  </si>
  <si>
    <t>Olsen, T.W., T. Barron, and C.J. Butler. 2023. Preliminary Assessment of Thermal Imaging Equipped Aerial Drones for Secretive Marsh Bird Detection. Drone Systems and Applications https://doi.org/10.1139/dsa-2022-0046.</t>
  </si>
  <si>
    <t>Proximity-sensors on GPS collars reveal fine-scale predator–prey behavior during a predation event: A case study from Scandinavia</t>
  </si>
  <si>
    <t>Tallian, A., J. Mattisson, F. Stenbacka, W. Neumann, A. Johansson, O.G. Støen, and J. Kindberg</t>
  </si>
  <si>
    <t>Tallian, A., J. Mattisson, F. Stenbacka, W. Neumann, A. Johansson, O.G. Støen, and J. Kindberg. 2023. Proximity-sensors on GPS collars reveal fine-scale predator–prey behavior during a predation event: A case study from Scandinavia. Ecology and Evolution https://doi.org/10.1002/ece3.10750.</t>
  </si>
  <si>
    <t>Gerlach, J., P. Pearce-Kelly, C. Brocherieux, J. Elliott, and K. Garcia</t>
  </si>
  <si>
    <r>
      <t xml:space="preserve">tree snails, </t>
    </r>
    <r>
      <rPr>
        <i/>
        <sz val="10"/>
        <color theme="1"/>
        <rFont val="Times New Roman"/>
        <family val="1"/>
      </rPr>
      <t xml:space="preserve">Partula </t>
    </r>
    <r>
      <rPr>
        <sz val="10"/>
        <color theme="1"/>
        <rFont val="Times New Roman"/>
        <family val="1"/>
      </rPr>
      <t>spp.</t>
    </r>
  </si>
  <si>
    <t>Partulidae</t>
  </si>
  <si>
    <r>
      <rPr>
        <i/>
        <sz val="10"/>
        <color theme="1"/>
        <rFont val="Times New Roman"/>
        <family val="1"/>
      </rPr>
      <t>Partula</t>
    </r>
    <r>
      <rPr>
        <sz val="10"/>
        <color theme="1"/>
        <rFont val="Times New Roman"/>
        <family val="1"/>
      </rPr>
      <t xml:space="preserve"> tree snail conservation back on track</t>
    </r>
  </si>
  <si>
    <r>
      <t xml:space="preserve">Gerlach, J., P. Pearce-Kelly, C. Brocherieux, J. Elliott, and K. Garcia. 2023. </t>
    </r>
    <r>
      <rPr>
        <i/>
        <sz val="10"/>
        <color theme="1"/>
        <rFont val="Times New Roman"/>
        <family val="1"/>
      </rPr>
      <t>Partula</t>
    </r>
    <r>
      <rPr>
        <sz val="10"/>
        <color theme="1"/>
        <rFont val="Times New Roman"/>
        <family val="1"/>
      </rPr>
      <t xml:space="preserve"> tree snail conservation back on track. Oryx https://doi.org/10.1017/S0030605323001230.</t>
    </r>
  </si>
  <si>
    <t>UV</t>
  </si>
  <si>
    <t>Drennan, J., R. Ayres, J. Cabrera, F.A.C. Mendonca, and R. Wallace. 2023. Applying UAS technologies at night during a wildlife hazard assessment. Collegiate Aviation Review International 41:223-232. http://ojs.library.okstate.edu/osu/index.php/CARI/article/view/9658/8546.</t>
  </si>
  <si>
    <t>Drennan, J., R. Ayres, J. Cabrera, F.A.C. Mendonca, and R. Wallace</t>
  </si>
  <si>
    <t>Applying UAS technologies at night during a wildlife hazard assessment</t>
  </si>
  <si>
    <t>Collegiate Aviation Review International</t>
  </si>
  <si>
    <t>visual camera and Zenmuse XT2 thermal camera</t>
  </si>
  <si>
    <t>Wildlife conservation using drones and artificial intelligence in Africa</t>
  </si>
  <si>
    <t>Petso, T. and R.S. Jamisola, Jr.</t>
  </si>
  <si>
    <t>Petso, T. and R.S. Jamisola, Jr.. 2023.Wildlife conservation using drones and artificial intelligence in Africa. Science Robotics https://doi.org/10.1126/scirobotics.adm7008.</t>
  </si>
  <si>
    <t>Principe, N., W. McFee, N. Levine, B. Balmer, and J. Ballenger</t>
  </si>
  <si>
    <r>
      <t>Principe, N., W. McFee, N. Levine, B. Balmer, and J. Ballenger. 2023. Using Unoccupied Aerial Systems (UASs) to Determine the Distribution Patterns of Tamanend’s Bottlenose Dolphins (</t>
    </r>
    <r>
      <rPr>
        <i/>
        <sz val="10"/>
        <color theme="1"/>
        <rFont val="Times New Roman"/>
        <family val="1"/>
      </rPr>
      <t>Tursiops</t>
    </r>
    <r>
      <rPr>
        <sz val="10"/>
        <color theme="1"/>
        <rFont val="Times New Roman"/>
        <family val="1"/>
      </rPr>
      <t xml:space="preserve"> </t>
    </r>
    <r>
      <rPr>
        <i/>
        <sz val="10"/>
        <color theme="1"/>
        <rFont val="Times New Roman"/>
        <family val="1"/>
      </rPr>
      <t>erebennus</t>
    </r>
    <r>
      <rPr>
        <sz val="10"/>
        <color theme="1"/>
        <rFont val="Times New Roman"/>
        <family val="1"/>
      </rPr>
      <t>) across Varying Salinities in Charleston, South Carolina. Drones https://doi.org/10.3390/drones7120689.</t>
    </r>
  </si>
  <si>
    <r>
      <t>Using Unoccupied Aerial Systems (UASs) to Determine the Distribution Patterns of Tamanend’s Bottlenose Dolphins (</t>
    </r>
    <r>
      <rPr>
        <i/>
        <sz val="10"/>
        <color theme="1"/>
        <rFont val="Times New Roman"/>
        <family val="1"/>
      </rPr>
      <t>Tursiops erebennus</t>
    </r>
    <r>
      <rPr>
        <sz val="10"/>
        <color theme="1"/>
        <rFont val="Times New Roman"/>
        <family val="1"/>
      </rPr>
      <t>) across Varying Salinities in Charleston, South Carolina</t>
    </r>
  </si>
  <si>
    <r>
      <t xml:space="preserve">Tamanend’s bottlenose dolphin, </t>
    </r>
    <r>
      <rPr>
        <i/>
        <sz val="10"/>
        <color theme="1"/>
        <rFont val="Times New Roman"/>
        <family val="1"/>
      </rPr>
      <t>Tursiops erebennus</t>
    </r>
  </si>
  <si>
    <t>DJI Phantom 4, DJI Mavic Air 2</t>
  </si>
  <si>
    <t>Progress toward automated migratory waterfowl census using drones and deep learning</t>
  </si>
  <si>
    <t>Proceedings of the 1st ACM SIGSPATIAL International Workshop on AI-driven Spatio-temporal Data Analysis for Wildlife Conservation</t>
  </si>
  <si>
    <t>Converse, R.L., C.D. Lippitt, G.M. Harris, S.E. Sesnie, M.J. Butler, and D.R. Stewart</t>
  </si>
  <si>
    <r>
      <t xml:space="preserve">Converse, R.L., C.D. Lippitt, G.M. Harris, S.E. Sesnie, M.J. Butler, and D.R. Stewart. 2023. Progress toward automated migratory waterfowl census using drones and deep learning. GeoWildLife '23: Pages 17-20 </t>
    </r>
    <r>
      <rPr>
        <i/>
        <sz val="10"/>
        <color theme="1"/>
        <rFont val="Times New Roman"/>
        <family val="1"/>
      </rPr>
      <t>in</t>
    </r>
    <r>
      <rPr>
        <sz val="10"/>
        <color theme="1"/>
        <rFont val="Times New Roman"/>
        <family val="1"/>
      </rPr>
      <t xml:space="preserve"> Proceedings of the 1st ACM SIGSPATIAL International Workshop on AI-driven Spatio-temporal Data Analysis for Wildlife Conservation, Hamburg, Germany. November 2023. https://doi.org/10.1145/3615893.3628757. </t>
    </r>
  </si>
  <si>
    <t>duck, goose, crane</t>
  </si>
  <si>
    <t>Deep Neural Networks based Multiclass Animal Detection and Classification in Drone Imagery</t>
  </si>
  <si>
    <t>Chen, C., E.A. Edirisinghe, A. Leonce, G. Simkins, T. Khafaga, M.S. Shah, and U. Yahya</t>
  </si>
  <si>
    <t>2023 International Symposium on Networks, Computers and Communications</t>
  </si>
  <si>
    <t>Chen, C., E.A. Edirisinghe, A. Leonce, G. Simkins, T. Khafaga, M.S. Shah, and U. Yahya. 2023. Deep Neural Networks based Multiclass Animal Detection and Classification in Drone Imagery. 2023 International Symposium on Networks, Computers and Communications, Doha, Qatar, 23-26 October 2023. https://doi.org/10.1109/ISNCC58260.2023.10323685</t>
  </si>
  <si>
    <r>
      <t xml:space="preserve">Dromedary, </t>
    </r>
    <r>
      <rPr>
        <i/>
        <sz val="10"/>
        <color theme="1"/>
        <rFont val="Times New Roman"/>
        <family val="1"/>
      </rPr>
      <t>Camelus dromedarius</t>
    </r>
    <r>
      <rPr>
        <sz val="10"/>
        <color theme="1"/>
        <rFont val="Times New Roman"/>
        <family val="1"/>
      </rPr>
      <t xml:space="preserve">, Arabian oryx, </t>
    </r>
    <r>
      <rPr>
        <i/>
        <sz val="10"/>
        <color theme="1"/>
        <rFont val="Times New Roman"/>
        <family val="1"/>
      </rPr>
      <t>Oryx leucoryx</t>
    </r>
    <r>
      <rPr>
        <sz val="10"/>
        <color theme="1"/>
        <rFont val="Times New Roman"/>
        <family val="1"/>
      </rPr>
      <t xml:space="preserve">, gazelle, </t>
    </r>
    <r>
      <rPr>
        <i/>
        <sz val="10"/>
        <color theme="1"/>
        <rFont val="Times New Roman"/>
        <family val="1"/>
      </rPr>
      <t>Gazella</t>
    </r>
    <r>
      <rPr>
        <sz val="10"/>
        <color theme="1"/>
        <rFont val="Times New Roman"/>
        <family val="1"/>
      </rPr>
      <t xml:space="preserve"> sp.</t>
    </r>
  </si>
  <si>
    <t>Bovidae, Camelidae</t>
  </si>
  <si>
    <t>Murphy, N.K.</t>
  </si>
  <si>
    <t>Towards understanding the interactions between ospreys and human-made structures in the Tennessee River Valley</t>
  </si>
  <si>
    <t>Murphy, N.K. 2023. Towards understanding the interactions between ospreys and human-made structures in the Tennessee River Valley. Dissertation. Department of Wildlife, Fisheries and Aquaculture, Mississippi State University.</t>
  </si>
  <si>
    <t>GoProHero3+, DJI Zenmuse AT2 and X7, DJI Zenmuse H20T</t>
  </si>
  <si>
    <t>Applying UAS for Wildlife Hazard Management at Airports</t>
  </si>
  <si>
    <t>Chimino, A., J. Cabrera, M. Schwarz, and N. Woolf</t>
  </si>
  <si>
    <t>2021 FAA Challenge</t>
  </si>
  <si>
    <t>Chimino, A., J. Cabrera, M. Schwarz, and N. Woolf. 2021. Applying UAS for Wildlife Hazard Management at Airports. 2021 FAA Challenge. https://faachallenge.nianet.org/wp-content/uploads/FAA_2021_TechnicalPaper_EmbryRiddleAeronauticalUniversity.pdf.</t>
  </si>
  <si>
    <r>
      <t xml:space="preserve">Valle, R.G. and F. Scarton. 2020. Drones improve effectiveness and reduce disturbance of censusing Common Redshanks </t>
    </r>
    <r>
      <rPr>
        <i/>
        <sz val="10"/>
        <color theme="1"/>
        <rFont val="Times New Roman"/>
        <family val="1"/>
      </rPr>
      <t>Tringa totanus</t>
    </r>
    <r>
      <rPr>
        <sz val="10"/>
        <color theme="1"/>
        <rFont val="Times New Roman"/>
        <family val="1"/>
      </rPr>
      <t xml:space="preserve"> breeding on salt marshes. Ardea https://doi.org/10.5253/arde.v107i3.a3</t>
    </r>
  </si>
  <si>
    <r>
      <t xml:space="preserve">Zbyryt, A., Ł. Dylewski, F. Morelli, T.H. Sparks, and P. Tryjanowski. 2021. Behavioural Responses of Adult and Young White Storks </t>
    </r>
    <r>
      <rPr>
        <i/>
        <sz val="10"/>
        <color theme="1"/>
        <rFont val="Times New Roman"/>
        <family val="1"/>
      </rPr>
      <t>Ciconia ciconia</t>
    </r>
    <r>
      <rPr>
        <sz val="10"/>
        <color theme="1"/>
        <rFont val="Times New Roman"/>
        <family val="1"/>
      </rPr>
      <t xml:space="preserve"> in Nests to an Unmanned Aerial Vehicle. Acta Ornithologica https://doi.org/10.3161/00016454AO2020.55.2.009.</t>
    </r>
  </si>
  <si>
    <t>Mattern, T., K. Pütz, H.L. Mattern, D.M. Houston, R. Long, B.C. Keys, J.W. White, U. Ellenberg, and P. Garcia-Borboroglu</t>
  </si>
  <si>
    <t>Accurate abundance estimation of cliff-breeding Bounty Island shags using drone-based 2D and 3D photogrammetry</t>
  </si>
  <si>
    <t>Avian Conservation and Ecology</t>
  </si>
  <si>
    <t>Mattern, T., K. Pütz, H.L. Mattern, D.M. Houston, R. Long, B.C. Keys, J.W. White, U. Ellenberg, and P. Garcia-Borboroglu. 2023. Accurate abundance estimation of cliff-breeding Bounty Island shags using drone-based 2D and 3D photogrammetry. Avian Conservation and Ecology https://doi.org/10.5751/ACE-02496-180206.</t>
  </si>
  <si>
    <r>
      <t xml:space="preserve">Bounty Island shag, </t>
    </r>
    <r>
      <rPr>
        <i/>
        <sz val="10"/>
        <color theme="1"/>
        <rFont val="Times New Roman"/>
        <family val="1"/>
      </rPr>
      <t>Leucocarbo ranfurlyi</t>
    </r>
  </si>
  <si>
    <t>20-MP L1D-20c Hasselblad camera</t>
  </si>
  <si>
    <t>Christiansen, F., O.M. Tervo, M.P. Heide‑Jørgensen, and J. Teilmann</t>
  </si>
  <si>
    <t>Prey consumption of bowhead whales in West Greenland estimated from drone measurements of body size and condition</t>
  </si>
  <si>
    <t>Christiansen, F., O.M. Tervo, M.P. Heide‑Jørgensen, and J. Teilmann. 2023. Prey consumption of bowhead whales in West Greenland estimated from drone measurements of body size and condition. Polar Biology https://doi.org/10.1007/s00300-023-03207-8.</t>
  </si>
  <si>
    <t>Monitoring roosting waterbirds: The use of drones to overcome the challenge of hidden individuals in blind zones on intertidal flats</t>
  </si>
  <si>
    <t>Castenschiold, J.H.F., D. Bruhn, C. Pertoldi, and T. Bregnballe</t>
  </si>
  <si>
    <t>Castenschiold, J.H.F., D. Bruhn, C. Pertoldi, and T. Bregnballe. 2023. Monitoring roosting waterbirds: The use of drones to overcome the challenge of hidden individuals in blind zones on intertidal flats. Wader Study https://doi.org/10.18194/ws.00324.</t>
  </si>
  <si>
    <r>
      <t xml:space="preserve">Dunlin, </t>
    </r>
    <r>
      <rPr>
        <i/>
        <sz val="10"/>
        <color theme="1"/>
        <rFont val="Times New Roman"/>
        <family val="1"/>
      </rPr>
      <t>Calidris alpina</t>
    </r>
    <r>
      <rPr>
        <sz val="10"/>
        <color theme="1"/>
        <rFont val="Times New Roman"/>
        <family val="1"/>
      </rPr>
      <t xml:space="preserve">, Common Greenshank, </t>
    </r>
    <r>
      <rPr>
        <i/>
        <sz val="10"/>
        <color theme="1"/>
        <rFont val="Times New Roman"/>
        <family val="1"/>
      </rPr>
      <t>Tringa nebularia</t>
    </r>
    <r>
      <rPr>
        <sz val="10"/>
        <color theme="1"/>
        <rFont val="Times New Roman"/>
        <family val="1"/>
      </rPr>
      <t xml:space="preserve">, European Golden Plover, </t>
    </r>
    <r>
      <rPr>
        <i/>
        <sz val="10"/>
        <color theme="1"/>
        <rFont val="Times New Roman"/>
        <family val="1"/>
      </rPr>
      <t>Pluvialis apricaria</t>
    </r>
    <r>
      <rPr>
        <sz val="10"/>
        <color theme="1"/>
        <rFont val="Times New Roman"/>
        <family val="1"/>
      </rPr>
      <t xml:space="preserve">, Northern Lapwing, </t>
    </r>
    <r>
      <rPr>
        <i/>
        <sz val="10"/>
        <color theme="1"/>
        <rFont val="Times New Roman"/>
        <family val="1"/>
      </rPr>
      <t>Vanellus vanellus</t>
    </r>
    <r>
      <rPr>
        <sz val="10"/>
        <color theme="1"/>
        <rFont val="Times New Roman"/>
        <family val="1"/>
      </rPr>
      <t xml:space="preserve">, Bar-tailed Godwit, </t>
    </r>
    <r>
      <rPr>
        <i/>
        <sz val="10"/>
        <color theme="1"/>
        <rFont val="Times New Roman"/>
        <family val="1"/>
      </rPr>
      <t>Limosa lapponica</t>
    </r>
    <r>
      <rPr>
        <sz val="10"/>
        <color theme="1"/>
        <rFont val="Times New Roman"/>
        <family val="1"/>
      </rPr>
      <t xml:space="preserve">, Eurasian Oystercatcher, </t>
    </r>
    <r>
      <rPr>
        <i/>
        <sz val="10"/>
        <color theme="1"/>
        <rFont val="Times New Roman"/>
        <family val="1"/>
      </rPr>
      <t>Haematopus ostralegus</t>
    </r>
    <r>
      <rPr>
        <sz val="10"/>
        <color theme="1"/>
        <rFont val="Times New Roman"/>
        <family val="1"/>
      </rPr>
      <t xml:space="preserve">, Pied Avocet, </t>
    </r>
    <r>
      <rPr>
        <i/>
        <sz val="10"/>
        <color theme="1"/>
        <rFont val="Times New Roman"/>
        <family val="1"/>
      </rPr>
      <t>Recurvirostra avosetta</t>
    </r>
    <r>
      <rPr>
        <sz val="10"/>
        <color theme="1"/>
        <rFont val="Times New Roman"/>
        <family val="1"/>
      </rPr>
      <t xml:space="preserve">, Eurasian Curlew, </t>
    </r>
    <r>
      <rPr>
        <i/>
        <sz val="10"/>
        <color theme="1"/>
        <rFont val="Times New Roman"/>
        <family val="1"/>
      </rPr>
      <t>Numenius arquata</t>
    </r>
    <r>
      <rPr>
        <sz val="10"/>
        <color theme="1"/>
        <rFont val="Times New Roman"/>
        <family val="1"/>
      </rPr>
      <t xml:space="preserve">, Common Shelduck, </t>
    </r>
    <r>
      <rPr>
        <i/>
        <sz val="10"/>
        <color theme="1"/>
        <rFont val="Times New Roman"/>
        <family val="1"/>
      </rPr>
      <t>Tadorna tadorna</t>
    </r>
    <r>
      <rPr>
        <sz val="10"/>
        <color theme="1"/>
        <rFont val="Times New Roman"/>
        <family val="1"/>
      </rPr>
      <t xml:space="preserve">, Eurasian Wigeon, </t>
    </r>
    <r>
      <rPr>
        <i/>
        <sz val="10"/>
        <color theme="1"/>
        <rFont val="Times New Roman"/>
        <family val="1"/>
      </rPr>
      <t>Anas penelope</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Greylag Goose, </t>
    </r>
    <r>
      <rPr>
        <i/>
        <sz val="10"/>
        <color theme="1"/>
        <rFont val="Times New Roman"/>
        <family val="1"/>
      </rPr>
      <t>Anser anser</t>
    </r>
    <r>
      <rPr>
        <sz val="10"/>
        <color theme="1"/>
        <rFont val="Times New Roman"/>
        <family val="1"/>
      </rPr>
      <t xml:space="preserve">, Barnacle Goose, </t>
    </r>
    <r>
      <rPr>
        <i/>
        <sz val="10"/>
        <color theme="1"/>
        <rFont val="Times New Roman"/>
        <family val="1"/>
      </rPr>
      <t>Branta leucopsis</t>
    </r>
    <r>
      <rPr>
        <sz val="10"/>
        <color theme="1"/>
        <rFont val="Times New Roman"/>
        <family val="1"/>
      </rPr>
      <t xml:space="preserve">, Common Gull, </t>
    </r>
    <r>
      <rPr>
        <i/>
        <sz val="10"/>
        <color theme="1"/>
        <rFont val="Times New Roman"/>
        <family val="1"/>
      </rPr>
      <t>Larus canus</t>
    </r>
  </si>
  <si>
    <t>Using water-landing, fixed-wing UAVs and computer vision to assess seabird nutrient subsidy effects on sharks and rays</t>
  </si>
  <si>
    <t>Schiele, M., J.M. Rowcliffe, B. Clark, P. Lepper, and T.B. Letessier</t>
  </si>
  <si>
    <t>12-MP Garmin VIRB camera</t>
  </si>
  <si>
    <t>Birds, fish, reptiles</t>
  </si>
  <si>
    <r>
      <t xml:space="preserve">sooty tern, </t>
    </r>
    <r>
      <rPr>
        <i/>
        <sz val="10"/>
        <color theme="1"/>
        <rFont val="Times New Roman"/>
        <family val="1"/>
      </rPr>
      <t>Onychoprion fuscatus</t>
    </r>
    <r>
      <rPr>
        <sz val="10"/>
        <color theme="1"/>
        <rFont val="Times New Roman"/>
        <family val="1"/>
      </rPr>
      <t xml:space="preserve">, red-footed booby, </t>
    </r>
    <r>
      <rPr>
        <i/>
        <sz val="10"/>
        <color theme="1"/>
        <rFont val="Times New Roman"/>
        <family val="1"/>
      </rPr>
      <t>Sula sula</t>
    </r>
    <r>
      <rPr>
        <sz val="10"/>
        <color theme="1"/>
        <rFont val="Times New Roman"/>
        <family val="1"/>
      </rPr>
      <t xml:space="preserve">, noddy, </t>
    </r>
    <r>
      <rPr>
        <i/>
        <sz val="10"/>
        <color theme="1"/>
        <rFont val="Times New Roman"/>
        <family val="1"/>
      </rPr>
      <t>Anous</t>
    </r>
    <r>
      <rPr>
        <sz val="10"/>
        <color theme="1"/>
        <rFont val="Times New Roman"/>
        <family val="1"/>
      </rPr>
      <t xml:space="preserve"> sp., frigate bird, </t>
    </r>
    <r>
      <rPr>
        <i/>
        <sz val="10"/>
        <color theme="1"/>
        <rFont val="Times New Roman"/>
        <family val="1"/>
      </rPr>
      <t>Fregata</t>
    </r>
    <r>
      <rPr>
        <sz val="10"/>
        <color theme="1"/>
        <rFont val="Times New Roman"/>
        <family val="1"/>
      </rPr>
      <t xml:space="preserve"> sp., green turtle, </t>
    </r>
    <r>
      <rPr>
        <i/>
        <sz val="10"/>
        <color theme="1"/>
        <rFont val="Times New Roman"/>
        <family val="1"/>
      </rPr>
      <t>Chelonia mydas</t>
    </r>
    <r>
      <rPr>
        <sz val="10"/>
        <color theme="1"/>
        <rFont val="Times New Roman"/>
        <family val="1"/>
      </rPr>
      <t xml:space="preserve">, hawksbill turtle, </t>
    </r>
    <r>
      <rPr>
        <i/>
        <sz val="10"/>
        <color theme="1"/>
        <rFont val="Times New Roman"/>
        <family val="1"/>
      </rPr>
      <t>Eretmochelys</t>
    </r>
    <r>
      <rPr>
        <sz val="10"/>
        <color theme="1"/>
        <rFont val="Times New Roman"/>
        <family val="1"/>
      </rPr>
      <t xml:space="preserve"> </t>
    </r>
    <r>
      <rPr>
        <i/>
        <sz val="10"/>
        <color theme="1"/>
        <rFont val="Times New Roman"/>
        <family val="1"/>
      </rPr>
      <t>imbricata</t>
    </r>
    <r>
      <rPr>
        <sz val="10"/>
        <color theme="1"/>
        <rFont val="Times New Roman"/>
        <family val="1"/>
      </rPr>
      <t xml:space="preserve">, tawny nurse shark, </t>
    </r>
    <r>
      <rPr>
        <i/>
        <sz val="10"/>
        <color theme="1"/>
        <rFont val="Times New Roman"/>
        <family val="1"/>
      </rPr>
      <t>Nebrius</t>
    </r>
    <r>
      <rPr>
        <sz val="10"/>
        <color theme="1"/>
        <rFont val="Times New Roman"/>
        <family val="1"/>
      </rPr>
      <t xml:space="preserve"> </t>
    </r>
    <r>
      <rPr>
        <i/>
        <sz val="10"/>
        <color theme="1"/>
        <rFont val="Times New Roman"/>
        <family val="1"/>
      </rPr>
      <t>ferrugineus</t>
    </r>
    <r>
      <rPr>
        <sz val="10"/>
        <color theme="1"/>
        <rFont val="Times New Roman"/>
        <family val="1"/>
      </rPr>
      <t xml:space="preserve">,  reef shark, </t>
    </r>
    <r>
      <rPr>
        <i/>
        <sz val="10"/>
        <color theme="1"/>
        <rFont val="Times New Roman"/>
        <family val="1"/>
      </rPr>
      <t>Carcharhinus</t>
    </r>
    <r>
      <rPr>
        <sz val="10"/>
        <color theme="1"/>
        <rFont val="Times New Roman"/>
        <family val="1"/>
      </rPr>
      <t xml:space="preserve"> sp., eagle ray, </t>
    </r>
    <r>
      <rPr>
        <i/>
        <sz val="10"/>
        <color theme="1"/>
        <rFont val="Times New Roman"/>
        <family val="1"/>
      </rPr>
      <t>Aetobatus</t>
    </r>
    <r>
      <rPr>
        <sz val="10"/>
        <color theme="1"/>
        <rFont val="Times New Roman"/>
        <family val="1"/>
      </rPr>
      <t xml:space="preserve"> sp.</t>
    </r>
  </si>
  <si>
    <t>Xu, Z., T. Wang, A.K. Skidmore, and R. Lamprey</t>
  </si>
  <si>
    <t>A review of deep learning techniques for detecting animals in aerial and satellite images</t>
  </si>
  <si>
    <t>Xu, Z., T. Wang, A.K. Skidmore, and R. Lamprey. 2024. A review of deep learning techniques for detecting animals in aerial and satellite images. International Journal of Applied Earth Observation and Geoinformation https://doi.org/10.1016/j.jag.2024.103732.</t>
  </si>
  <si>
    <t>Efficacy of remote sensing technologies for burrow count estimates of a rare kangaroo rat</t>
  </si>
  <si>
    <t>Stuhler, J.D., C. Portillo‐Quintero, J.R. Goetze, and R.D. Stevens</t>
  </si>
  <si>
    <t>Stuhler, J.D., C. Portillo‐Quintero, J.R. Goetze, and R.D. Stevens. 2024. Efficacy of remote sensing technologies for burrow count estimates of a rare kangaroo rat. Wildlife Society Bulletin</t>
  </si>
  <si>
    <r>
      <t xml:space="preserve">Texas kangaroo rat, </t>
    </r>
    <r>
      <rPr>
        <i/>
        <sz val="10"/>
        <color theme="1"/>
        <rFont val="Times New Roman"/>
        <family val="1"/>
      </rPr>
      <t>Dipodomys elator</t>
    </r>
  </si>
  <si>
    <t>Heteromyidae</t>
  </si>
  <si>
    <t>10-MP RGB camera</t>
  </si>
  <si>
    <t>Using YOLO Object Detection to Identify Hare and Roe Deer in Thermal Aerial Video Footage—Possible Future Applications in Real-Time Automatic Drone Surveillance and Wildlife Monitoring</t>
  </si>
  <si>
    <t>Povlsen, P., D. Bruhn, P. Durdevic, D.O. Arroyo, and C. Pertoldi</t>
  </si>
  <si>
    <t>Povlsen, P., D. Bruhn, P. Durdevic, D.O. Arroyo, and C. Pertoldi. 2024. Using YOLO Object Detection to Identify Hare and Roe Deer in Thermal Aerial Video Footage—Possible Future Applications in Real-Time Automatic Drone Surveillance and Wildlife Monitoring Drones https://doi.org/10.3390/drones8010002.</t>
  </si>
  <si>
    <t>Cervidae, Leporidae</t>
  </si>
  <si>
    <r>
      <t xml:space="preserve">European hare, </t>
    </r>
    <r>
      <rPr>
        <i/>
        <sz val="10"/>
        <color theme="1"/>
        <rFont val="Times New Roman"/>
        <family val="1"/>
      </rPr>
      <t>Lepus europaeus</t>
    </r>
    <r>
      <rPr>
        <sz val="10"/>
        <color theme="1"/>
        <rFont val="Times New Roman"/>
        <family val="1"/>
      </rPr>
      <t xml:space="preserve">, roe deer, </t>
    </r>
    <r>
      <rPr>
        <i/>
        <sz val="10"/>
        <color theme="1"/>
        <rFont val="Times New Roman"/>
        <family val="1"/>
      </rPr>
      <t>Capreolus capreolus</t>
    </r>
  </si>
  <si>
    <t>DJI Mavic 2 Enterprise Advanced, DJI Matrice 300RTK</t>
  </si>
  <si>
    <t>Viegut, R., E. Webb, A. Raedeke, Z. Tang, Y. Zhang, Z. Zhai, Z. Liu, S. Wang, J. Zheng, and Y. Shang</t>
  </si>
  <si>
    <t>Detection Probability and Bias in Machine-Learning-Based Unoccupied Aerial System Non-Breeding Waterfowl Surveys</t>
  </si>
  <si>
    <r>
      <t xml:space="preserve">Decoys: American green-winged teal, </t>
    </r>
    <r>
      <rPr>
        <i/>
        <sz val="10"/>
        <color theme="1"/>
        <rFont val="Times New Roman"/>
        <family val="1"/>
      </rPr>
      <t>Anas</t>
    </r>
    <r>
      <rPr>
        <sz val="10"/>
        <color theme="1"/>
        <rFont val="Times New Roman"/>
        <family val="1"/>
      </rPr>
      <t xml:space="preserve"> </t>
    </r>
    <r>
      <rPr>
        <i/>
        <sz val="10"/>
        <color theme="1"/>
        <rFont val="Times New Roman"/>
        <family val="1"/>
      </rPr>
      <t>crecca</t>
    </r>
    <r>
      <rPr>
        <sz val="10"/>
        <color theme="1"/>
        <rFont val="Times New Roman"/>
        <family val="1"/>
      </rPr>
      <t xml:space="preserve">, American wigeon, </t>
    </r>
    <r>
      <rPr>
        <i/>
        <sz val="10"/>
        <color theme="1"/>
        <rFont val="Times New Roman"/>
        <family val="1"/>
      </rPr>
      <t>Mareca</t>
    </r>
    <r>
      <rPr>
        <sz val="10"/>
        <color theme="1"/>
        <rFont val="Times New Roman"/>
        <family val="1"/>
      </rPr>
      <t xml:space="preserve"> </t>
    </r>
    <r>
      <rPr>
        <i/>
        <sz val="10"/>
        <color theme="1"/>
        <rFont val="Times New Roman"/>
        <family val="1"/>
      </rPr>
      <t>americana</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northern shoveler, </t>
    </r>
    <r>
      <rPr>
        <i/>
        <sz val="10"/>
        <color theme="1"/>
        <rFont val="Times New Roman"/>
        <family val="1"/>
      </rPr>
      <t>Spatula clypeata</t>
    </r>
  </si>
  <si>
    <t>Demmer, C.R., S. Demmer, and T. McIntyre</t>
  </si>
  <si>
    <r>
      <t>Drones as a tool to study and monitor endangered Grey Crowned Cranes (</t>
    </r>
    <r>
      <rPr>
        <i/>
        <sz val="10"/>
        <color theme="1"/>
        <rFont val="Times New Roman"/>
        <family val="1"/>
      </rPr>
      <t>Balearica regulorum</t>
    </r>
    <r>
      <rPr>
        <sz val="10"/>
        <color theme="1"/>
        <rFont val="Times New Roman"/>
        <family val="1"/>
      </rPr>
      <t>): Behavioural responses and recommended guidelines</t>
    </r>
  </si>
  <si>
    <r>
      <t>Demmer, C.R., S. Demmer, and T. McIntyre. 2024. Drones as a tool to study and monitor endangered Grey Crowned Cranes (</t>
    </r>
    <r>
      <rPr>
        <i/>
        <sz val="10"/>
        <color theme="1"/>
        <rFont val="Times New Roman"/>
        <family val="1"/>
      </rPr>
      <t>Balearica regulorum</t>
    </r>
    <r>
      <rPr>
        <sz val="10"/>
        <color theme="1"/>
        <rFont val="Times New Roman"/>
        <family val="1"/>
      </rPr>
      <t>): Behavioural responses and recommended guidelines. Ecology and Evolution https://doi.org/10.1002/ece3.10990.</t>
    </r>
  </si>
  <si>
    <r>
      <t xml:space="preserve">grey crowned crane, </t>
    </r>
    <r>
      <rPr>
        <i/>
        <sz val="10"/>
        <color theme="1"/>
        <rFont val="Times New Roman"/>
        <family val="1"/>
      </rPr>
      <t>Balearica regulorum</t>
    </r>
  </si>
  <si>
    <t>DJI Mavic Air 2S</t>
  </si>
  <si>
    <t>Lappin, O., J.A. Elmore, L.R. Jones, E.A. Schultz, R.B. Iglay, and M.D. McConnell</t>
  </si>
  <si>
    <r>
      <t xml:space="preserve">Using drones equipped with thermal cameras to locate and count quail individuals and coveys: A case study using Northern Bobwhite </t>
    </r>
    <r>
      <rPr>
        <i/>
        <sz val="10"/>
        <color theme="1"/>
        <rFont val="Times New Roman"/>
        <family val="1"/>
      </rPr>
      <t>Colinus virginianus</t>
    </r>
    <r>
      <rPr>
        <sz val="10"/>
        <color theme="1"/>
        <rFont val="Times New Roman"/>
        <family val="1"/>
      </rPr>
      <t xml:space="preserve"> in Mississippi, USA</t>
    </r>
  </si>
  <si>
    <r>
      <t xml:space="preserve">Lappin, O., J.A. Elmore, L.R. Jones, E.A. Schultz, R.B. Iglay, and M.D. McConnell. 2024. Using drones equipped with thermal cameras to locate and count quail individuals and coveys: A case study using Northern Bobwhite </t>
    </r>
    <r>
      <rPr>
        <i/>
        <sz val="10"/>
        <color theme="1"/>
        <rFont val="Times New Roman"/>
        <family val="1"/>
      </rPr>
      <t>Colinus virginianus</t>
    </r>
    <r>
      <rPr>
        <sz val="10"/>
        <color theme="1"/>
        <rFont val="Times New Roman"/>
        <family val="1"/>
      </rPr>
      <t xml:space="preserve"> in Mississippi, USA. Ecological Solutions and Evidence https://doi.org/10.1002/2688-8319.12306.</t>
    </r>
  </si>
  <si>
    <r>
      <t xml:space="preserve">northern bobwhite, </t>
    </r>
    <r>
      <rPr>
        <i/>
        <sz val="10"/>
        <color theme="1"/>
        <rFont val="Times New Roman"/>
        <family val="1"/>
      </rPr>
      <t xml:space="preserve">Colinus virginianus </t>
    </r>
  </si>
  <si>
    <t>Odontophoridae</t>
  </si>
  <si>
    <t>Zenmuse XT2, Zenmuse H20T</t>
  </si>
  <si>
    <t>DJI Matrice 200 V2, DJI Matrice 300
RTK, Autel Evo II Dual 640T</t>
  </si>
  <si>
    <t>quadcopter, quadcopter, quadcopter</t>
  </si>
  <si>
    <t>Bullock, R., D. Fermor, D. Pouponeau, E. Moulinie, and H. Grimmel</t>
  </si>
  <si>
    <t>Using Drones to Reveal the Distribution and Population Abundance of Threatened Dasyatid Rays at a Nursery Site in Seychelles</t>
  </si>
  <si>
    <t>Bullock, R., D. Fermor, D. Pouponeau, E. Moulinie, and H. Grimmel. 2024. Using Drones to Reveal the Distribution and Population Abundance of Threatened Dasyatid Rays at a Nursery Site in Seychelles. Drones https://doi.org/10.3390/drones8020048.</t>
  </si>
  <si>
    <r>
      <t xml:space="preserve">broad cowtail ray, </t>
    </r>
    <r>
      <rPr>
        <i/>
        <sz val="10"/>
        <color theme="1"/>
        <rFont val="Times New Roman"/>
        <family val="1"/>
      </rPr>
      <t>Pastinachus ater</t>
    </r>
    <r>
      <rPr>
        <sz val="10"/>
        <color theme="1"/>
        <rFont val="Times New Roman"/>
        <family val="1"/>
      </rPr>
      <t xml:space="preserve">, Mangrove whipray, </t>
    </r>
    <r>
      <rPr>
        <i/>
        <sz val="10"/>
        <color theme="1"/>
        <rFont val="Times New Roman"/>
        <family val="1"/>
      </rPr>
      <t>Urogymnus granulatus</t>
    </r>
  </si>
  <si>
    <t>Ahmed, A.E., R.A. Saeed, A.H.A. Hashim, and M.M. Saeed</t>
  </si>
  <si>
    <t>Applications of Machine Learning in UAV Networks</t>
  </si>
  <si>
    <t>Monitoring of Wildlife Using Unmanned Aerial Vehicle (UAV) With Machine Learning</t>
  </si>
  <si>
    <r>
      <t xml:space="preserve">Ahmed, A.E., R.A. Saeed, A.H.A. Hashim, and M.M. Saeed. 2024. Monitoring of Wildlife Using Unmanned Aerial Vehicle (UAV) With Machine Learning. Chapter 5 </t>
    </r>
    <r>
      <rPr>
        <i/>
        <sz val="10"/>
        <color theme="1"/>
        <rFont val="Times New Roman"/>
        <family val="1"/>
      </rPr>
      <t>in</t>
    </r>
    <r>
      <rPr>
        <sz val="10"/>
        <color theme="1"/>
        <rFont val="Times New Roman"/>
        <family val="1"/>
      </rPr>
      <t xml:space="preserve"> J.A. Hassan and S.H. Alsamhi, eds. Applications of Machine Learning in UAV Networks. IGI Global, Hershey, PA.</t>
    </r>
  </si>
  <si>
    <t>Quantifying the Impact of Avian Influenza on the Northern Gannet Colony of Bass Rock Using Ultra-High-Resolution Drone Imagery and Deep Learning</t>
  </si>
  <si>
    <t>Tyndall, A.A., C.J. Nichol, T. Wade, S. Pirrie, M.P. Harris, S. Wanless, and E. Burton</t>
  </si>
  <si>
    <t>Tyndall, A.A., C.J. Nichol, T. Wade, S. Pirrie, M.P. Harris, S. Wanless, and E. Burton. 2024. Quantifying the Impact of Avian Influenza on the Northern Gannet Colony of Bass Rock Using Ultra-High-Resolution Drone Imagery and Deep Learning. Drones https://doi.org/10.3390/drones8020040.</t>
  </si>
  <si>
    <r>
      <t xml:space="preserve">northern gannet, </t>
    </r>
    <r>
      <rPr>
        <i/>
        <sz val="10"/>
        <color theme="1"/>
        <rFont val="Times New Roman"/>
        <family val="1"/>
      </rPr>
      <t>Morus bassanus</t>
    </r>
  </si>
  <si>
    <t>species detection, machine learning, CNN</t>
  </si>
  <si>
    <t>20-MP Zenmuse L1 RGB camera and 45-MP Zenmuse P1 RGB camera</t>
  </si>
  <si>
    <t>CNN, machine learning</t>
  </si>
  <si>
    <t>Drone noise differs by flight maneuver and model: implications for animal surveys</t>
  </si>
  <si>
    <t>Macke, E.N., L.R. Jones, R.B. Iglay, and J.A. Elmore</t>
  </si>
  <si>
    <t>acoustic effects, disturbance</t>
  </si>
  <si>
    <t>DJI Matrice 300, Matrice 200, Phantom 3, Autel Evo II</t>
  </si>
  <si>
    <t>Using airborne thermal imaging to understand American Coot movement patterns in a hot spring refugium during winter</t>
  </si>
  <si>
    <t>White, J.H., C.S. Philipps, and L.B. Chandler</t>
  </si>
  <si>
    <t>White, J.H., C.S. Philipps, and L.B. Chandler. 2023. Using airborne thermal imaging to understand American Coot movement patterns in a hot spring refugium during winter. Wetlands Ecology and Management https://doi.org/10.1007/s11273-023-09957-w.</t>
  </si>
  <si>
    <r>
      <t xml:space="preserve">American coot, </t>
    </r>
    <r>
      <rPr>
        <i/>
        <sz val="10"/>
        <color theme="1"/>
        <rFont val="Times New Roman"/>
        <family val="1"/>
      </rPr>
      <t>Fulica americana</t>
    </r>
  </si>
  <si>
    <t>Zenmuse XT2 R thermal imager and 2-MP RGB camera</t>
  </si>
  <si>
    <r>
      <t>A global population assessment of the Chinstrap penguin (</t>
    </r>
    <r>
      <rPr>
        <i/>
        <sz val="10"/>
        <color theme="1"/>
        <rFont val="Times New Roman"/>
        <family val="1"/>
      </rPr>
      <t>Pygoscelis antarctica</t>
    </r>
    <r>
      <rPr>
        <sz val="10"/>
        <color theme="1"/>
        <rFont val="Times New Roman"/>
        <family val="1"/>
      </rPr>
      <t>)</t>
    </r>
  </si>
  <si>
    <r>
      <t xml:space="preserve">chinstrap penguin, </t>
    </r>
    <r>
      <rPr>
        <i/>
        <sz val="10"/>
        <color theme="1"/>
        <rFont val="Times New Roman"/>
        <family val="1"/>
      </rPr>
      <t>Pygoscelis antarctica</t>
    </r>
  </si>
  <si>
    <t>Strycker, N., M. Wethington, A. Borowicz, S. Forrest, C. Witharana, T. Hart, and H.J. Lynch</t>
  </si>
  <si>
    <r>
      <t>Strycker, N., M. Wethington, A. Borowicz, S. Forrest, C. Witharana, T. Hart, and H.J. Lynch. 2020. A global population assessment of the Chinstrap penguin (</t>
    </r>
    <r>
      <rPr>
        <i/>
        <sz val="10"/>
        <color theme="1"/>
        <rFont val="Times New Roman"/>
        <family val="1"/>
      </rPr>
      <t>Pygoscelis antarctica</t>
    </r>
    <r>
      <rPr>
        <sz val="10"/>
        <color theme="1"/>
        <rFont val="Times New Roman"/>
        <family val="1"/>
      </rPr>
      <t>). Scientific Reports https://doi.org/10.1038/s41598-020-76479-3.</t>
    </r>
  </si>
  <si>
    <t>Russell, G., F. Christiansen, A. Colefax, K.R. Sprogis, and D. Cagnazzi. 2024. Comparisons of morphometrics and body condition between two breeding populations of Australian humpback whales. Wildlife Research https://doi.org/10.1071/WR23026.</t>
  </si>
  <si>
    <t>Review of Satellite Remote Sensing and Unoccupied Aircraft Systems for Counting Wildlife on Land</t>
  </si>
  <si>
    <t>Attard, M.R.G., R.A. Phillips, E. Bowler, P.J. Clarke, H. Cubaynes, D.W. Johnston, and P.T. Fretwell</t>
  </si>
  <si>
    <t>Attard, M.R.G., R.A. Phillips, E. Bowler, P.J. Clarke, H. Cubaynes, D.W. Johnston, and P.T. Fretwell. 2024. Review of Satellite Remote Sensing and Unoccupied Aircraft Systems for Counting Wildlife on Land. Remote Sensing https://doi.org/10.3390/rs16040627.</t>
  </si>
  <si>
    <t>species detection, population monitoring, sensors</t>
  </si>
  <si>
    <t>McCraine, D., S. Samiappan, L. Kohler, T. Sullivan, and D.J. Will</t>
  </si>
  <si>
    <t>Automated Hyperspectral Feature Selection and Classification of Wildlife Using Uncrewed Aerial Vehicles</t>
  </si>
  <si>
    <t>McCraine, D., S. Samiappan, L. Kohler, T. Sullivan, and D.J. Will. 2024. Automated Hyperspectral Feature Selection and Classification of Wildlife Using Uncrewed Aerial Vehicles. Remote Sensing https://doi.org/10.3390/rs16020406.</t>
  </si>
  <si>
    <r>
      <t xml:space="preserve">cow, </t>
    </r>
    <r>
      <rPr>
        <i/>
        <sz val="10"/>
        <color theme="1"/>
        <rFont val="Times New Roman"/>
        <family val="1"/>
      </rPr>
      <t>Bos taurus</t>
    </r>
    <r>
      <rPr>
        <sz val="10"/>
        <color theme="1"/>
        <rFont val="Times New Roman"/>
        <family val="1"/>
      </rPr>
      <t xml:space="preserve">, horse, </t>
    </r>
    <r>
      <rPr>
        <i/>
        <sz val="10"/>
        <color theme="1"/>
        <rFont val="Times New Roman"/>
        <family val="1"/>
      </rPr>
      <t>Equus caballus</t>
    </r>
    <r>
      <rPr>
        <sz val="10"/>
        <color theme="1"/>
        <rFont val="Times New Roman"/>
        <family val="1"/>
      </rPr>
      <t xml:space="preserve">, white-tailed deer, </t>
    </r>
    <r>
      <rPr>
        <i/>
        <sz val="10"/>
        <color theme="1"/>
        <rFont val="Times New Roman"/>
        <family val="1"/>
      </rPr>
      <t>Odocoileus virginianus</t>
    </r>
    <r>
      <rPr>
        <sz val="10"/>
        <color theme="1"/>
        <rFont val="Times New Roman"/>
        <family val="1"/>
      </rPr>
      <t xml:space="preserve">, goat, </t>
    </r>
    <r>
      <rPr>
        <i/>
        <sz val="10"/>
        <color theme="1"/>
        <rFont val="Times New Roman"/>
        <family val="1"/>
      </rPr>
      <t>Capra hircus</t>
    </r>
  </si>
  <si>
    <t>Bovidae, Equiidae, Cervidae</t>
  </si>
  <si>
    <t>Headwall Photonics Nano-Hyperspec</t>
  </si>
  <si>
    <t>Flying towards the Future: Using Drones to Detect Lizards in Remote Alpine Terrain</t>
  </si>
  <si>
    <t>Davidge, L.R., C.D. Knox, and J.M. Monks</t>
  </si>
  <si>
    <t>Davidge, L.R., C.D. Knox, and J.M. Monks. 2024. Flying towards the Future: Using Drones to Detect Lizards in Remote Alpine Terrain. Drones https://doi.org/10.3390/drones8030079.</t>
  </si>
  <si>
    <r>
      <t xml:space="preserve">scree skink, </t>
    </r>
    <r>
      <rPr>
        <i/>
        <sz val="10"/>
        <color theme="1"/>
        <rFont val="Times New Roman"/>
        <family val="1"/>
      </rPr>
      <t>Oligosoma waimatense</t>
    </r>
    <r>
      <rPr>
        <sz val="10"/>
        <color theme="1"/>
        <rFont val="Times New Roman"/>
        <family val="1"/>
      </rPr>
      <t xml:space="preserve">, alpine rock skink, </t>
    </r>
    <r>
      <rPr>
        <i/>
        <sz val="10"/>
        <color theme="1"/>
        <rFont val="Times New Roman"/>
        <family val="1"/>
      </rPr>
      <t>Oligosoma</t>
    </r>
    <r>
      <rPr>
        <sz val="10"/>
        <color theme="1"/>
        <rFont val="Times New Roman"/>
        <family val="1"/>
      </rPr>
      <t xml:space="preserve"> aff. </t>
    </r>
    <r>
      <rPr>
        <i/>
        <sz val="10"/>
        <color theme="1"/>
        <rFont val="Times New Roman"/>
        <family val="1"/>
      </rPr>
      <t>waimatense</t>
    </r>
    <r>
      <rPr>
        <sz val="10"/>
        <color theme="1"/>
        <rFont val="Times New Roman"/>
        <family val="1"/>
      </rPr>
      <t xml:space="preserve">, southern grass skink, </t>
    </r>
    <r>
      <rPr>
        <i/>
        <sz val="10"/>
        <color theme="1"/>
        <rFont val="Times New Roman"/>
        <family val="1"/>
      </rPr>
      <t>Oligosoma</t>
    </r>
    <r>
      <rPr>
        <sz val="10"/>
        <color theme="1"/>
        <rFont val="Times New Roman"/>
        <family val="1"/>
      </rPr>
      <t xml:space="preserve"> aff. </t>
    </r>
    <r>
      <rPr>
        <i/>
        <sz val="10"/>
        <color theme="1"/>
        <rFont val="Times New Roman"/>
        <family val="1"/>
      </rPr>
      <t>polychroma</t>
    </r>
    <r>
      <rPr>
        <sz val="10"/>
        <color theme="1"/>
        <rFont val="Times New Roman"/>
        <family val="1"/>
      </rPr>
      <t xml:space="preserve">, McCann’s skink, </t>
    </r>
    <r>
      <rPr>
        <i/>
        <sz val="10"/>
        <color theme="1"/>
        <rFont val="Times New Roman"/>
        <family val="1"/>
      </rPr>
      <t>Oligosoma</t>
    </r>
    <r>
      <rPr>
        <sz val="10"/>
        <color theme="1"/>
        <rFont val="Times New Roman"/>
        <family val="1"/>
      </rPr>
      <t xml:space="preserve"> </t>
    </r>
    <r>
      <rPr>
        <i/>
        <sz val="10"/>
        <color theme="1"/>
        <rFont val="Times New Roman"/>
        <family val="1"/>
      </rPr>
      <t>maccanni</t>
    </r>
    <r>
      <rPr>
        <sz val="10"/>
        <color theme="1"/>
        <rFont val="Times New Roman"/>
        <family val="1"/>
      </rPr>
      <t xml:space="preserve">, Nevis skink, </t>
    </r>
    <r>
      <rPr>
        <i/>
        <sz val="10"/>
        <color theme="1"/>
        <rFont val="Times New Roman"/>
        <family val="1"/>
      </rPr>
      <t>Oligosoma</t>
    </r>
    <r>
      <rPr>
        <sz val="10"/>
        <color theme="1"/>
        <rFont val="Times New Roman"/>
        <family val="1"/>
      </rPr>
      <t xml:space="preserve"> toka, rockhopper skink, </t>
    </r>
    <r>
      <rPr>
        <i/>
        <sz val="10"/>
        <color theme="1"/>
        <rFont val="Times New Roman"/>
        <family val="1"/>
      </rPr>
      <t>Oligosoma</t>
    </r>
    <r>
      <rPr>
        <sz val="10"/>
        <color theme="1"/>
        <rFont val="Times New Roman"/>
        <family val="1"/>
      </rPr>
      <t xml:space="preserve"> “rockhopper”</t>
    </r>
  </si>
  <si>
    <t>Scincidae</t>
  </si>
  <si>
    <t>Evaluating the Use of a Thermal Sensor to Detect Small Ground-Nesting Birds in Semi-Arid Environments during Winter</t>
  </si>
  <si>
    <t>Avila-Sanchez, J.S., H.L. Perotto-Baldivieso, L.D. Massey, J.A. Ortega-S., L.A. Brennan, and F. Hernández</t>
  </si>
  <si>
    <t>Avila-Sanchez, J.S., H.L. Perotto-Baldivieso, L.D. Massey, J.A. Ortega-S., L.A. Brennan, and F. Hernández. 2024. Evaluating the Use of a Thermal Sensor to Detect Small Ground-Nesting Birds in Semi-Arid Environments during Winter. Drones https://doi.org/10.3390/drones8020064.</t>
  </si>
  <si>
    <t>DJI Matrice 210 RTK</t>
  </si>
  <si>
    <t>FLIR XT2 thermal sensor</t>
  </si>
  <si>
    <r>
      <t xml:space="preserve">northern bobwhite, </t>
    </r>
    <r>
      <rPr>
        <i/>
        <sz val="10"/>
        <color theme="1"/>
        <rFont val="Times New Roman"/>
        <family val="1"/>
      </rPr>
      <t>Colinus virginianus</t>
    </r>
  </si>
  <si>
    <t>Serres, A., W. Lin, B. Liu, S. Chen, and S. Li</t>
  </si>
  <si>
    <r>
      <t>Skinny dolphins: Can poor body condition explain population decline in Indo-Pacific humpback dolphins (</t>
    </r>
    <r>
      <rPr>
        <i/>
        <sz val="10"/>
        <color theme="1"/>
        <rFont val="Times New Roman"/>
        <family val="1"/>
      </rPr>
      <t>Sousa chinensis</t>
    </r>
    <r>
      <rPr>
        <sz val="10"/>
        <color theme="1"/>
        <rFont val="Times New Roman"/>
        <family val="1"/>
      </rPr>
      <t>)?</t>
    </r>
  </si>
  <si>
    <t>Serres, A., W. Lin, B. Liu, S. Chen, and S. Li. 2024. Skinny dolphins: Can poor body condition explain population decline in Indo-Pacific humpback dolphins (Sousa chinensis)? Science of the Total Environment https://doi.org/10.1016/j.scitotenv.2024.170401.</t>
  </si>
  <si>
    <t>Zenmuse x5S camera</t>
  </si>
  <si>
    <t>Barrios, D.B., J. Valente, and F. van Langevelde</t>
  </si>
  <si>
    <t>Monitoring mammalian herbivores via convolutional neural networks implemented on thermal UAV imagery</t>
  </si>
  <si>
    <t>Barrios, D.B., J. Valente, and F. van Langevelde. 2024. Monitoring mammalian herbivores via convolutional neural networks implemented on thermal UAV imagery. Computers and Electronics in Agriculture https://doi.org/10.1016/j.compag.2024.108713.</t>
  </si>
  <si>
    <t>FLIR
Lepton 3.5 and RGB camera</t>
  </si>
  <si>
    <r>
      <t xml:space="preserve">cow, </t>
    </r>
    <r>
      <rPr>
        <i/>
        <sz val="10"/>
        <color theme="1"/>
        <rFont val="Times New Roman"/>
        <family val="1"/>
      </rPr>
      <t>Bos taurus</t>
    </r>
  </si>
  <si>
    <t>Papazekou, M., A. Kyprioti, A. Chatzimentor, C. Dimitriadis, N. Vallianos, and A.D. Mazaris</t>
  </si>
  <si>
    <t>Advancing Sea Turtle Monitoring at Nesting and Near Shore Habitats with UAVs, Data Loggers, and State of the Art Technologies</t>
  </si>
  <si>
    <t>Diversity</t>
  </si>
  <si>
    <t>Papazekou, M., A. Kyprioti, A. Chatzimentor, C. Dimitriadis, N. Vallianos, and A.D. Mazaris. 2024. Advancing Sea Turtle Monitoring at Nesting and Near Shore Habitats with UAVs, Data Loggers, and State of the Art Technologies. Diversity  https://doi.org/10.3390/d16030153.</t>
  </si>
  <si>
    <t>DJI Phantom 4 Pro; AgEagle eBee X</t>
  </si>
  <si>
    <t>quadcopter; fixed-wing</t>
  </si>
  <si>
    <r>
      <t xml:space="preserve">loggerhead turtle, </t>
    </r>
    <r>
      <rPr>
        <i/>
        <sz val="10"/>
        <color theme="1"/>
        <rFont val="Times New Roman"/>
        <family val="1"/>
      </rPr>
      <t>Caretta caretta</t>
    </r>
  </si>
  <si>
    <t>GEO BON Global Conference</t>
  </si>
  <si>
    <t>Dionne-Pierre, C., J. Théau, S. Foucher, M. Varin, M. Brousseau, and J. Lemaître</t>
  </si>
  <si>
    <t>Integration of drone remote sensing and deep learning image processing for heronries census in Quebec</t>
  </si>
  <si>
    <t>Dionne-Pierre, C., J. Théau, S. Foucher, M. Varin, M. Brousseau, and J. Lemaître. 2023. Integration of drone remote sensing and deep learning image processing for heronries census in Quebec. The Group on Earth Observations Biodiversity Observation Networks (GEO BON) Global Conference: Monitoring
Biodiversity for Action; Oct 10-13, 2023; Montreal, Quebec, Canada; https://event.fourwaves.com/geobon-
2023/abstracts/d5521d93-972f-4da7-937b-b937d52b38a6.</t>
  </si>
  <si>
    <r>
      <t xml:space="preserve">great blue heron, </t>
    </r>
    <r>
      <rPr>
        <i/>
        <sz val="10"/>
        <color theme="1"/>
        <rFont val="Times New Roman"/>
        <family val="1"/>
      </rPr>
      <t>Ardea herodias</t>
    </r>
  </si>
  <si>
    <t>The use of unmanned aerial vehicles for wildlife research</t>
  </si>
  <si>
    <t>Quiroga, E.D.L.L.</t>
  </si>
  <si>
    <t>Biología, Ciencia y Tecnología</t>
  </si>
  <si>
    <t>Quiroga, E.d.l.L. 2023. The use of unmanned aerial vehicles for wildlife research. Biología, Ciencia y Tecnología https://doi.org/10.22201/fesi.20072082e.2023.16.86358.</t>
  </si>
  <si>
    <t>Castilla, A.M.G.</t>
  </si>
  <si>
    <r>
      <t>Evaluation of body condition of resident bottlenose dolphins (</t>
    </r>
    <r>
      <rPr>
        <i/>
        <sz val="10"/>
        <color theme="1"/>
        <rFont val="Times New Roman"/>
        <family val="1"/>
      </rPr>
      <t>Tursiops truncatus</t>
    </r>
    <r>
      <rPr>
        <sz val="10"/>
        <color theme="1"/>
        <rFont val="Times New Roman"/>
        <family val="1"/>
      </rPr>
      <t>) in the Sado region using Unmanned Aircraft Systems and photogrammetry</t>
    </r>
  </si>
  <si>
    <r>
      <t>Castilla, A.M.G. 2023. Evaluation of body condition of resident bottlenose dolphins (</t>
    </r>
    <r>
      <rPr>
        <i/>
        <sz val="10"/>
        <color theme="1"/>
        <rFont val="Times New Roman"/>
        <family val="1"/>
      </rPr>
      <t>Tursiops truncatus</t>
    </r>
    <r>
      <rPr>
        <sz val="10"/>
        <color theme="1"/>
        <rFont val="Times New Roman"/>
        <family val="1"/>
      </rPr>
      <t>) in the Sado region using Unmanned Aircraft Systems and photogrammetry. MS Thesis. Conservation Biology, Universidade de Evora, Escola de Ciencias e Tecnologia, Portugal.</t>
    </r>
  </si>
  <si>
    <t>DJI Phantom 4 pro</t>
  </si>
  <si>
    <t>Couturier, T., L. Gaillard, A. Vadier, E. Dautrey, J. Mathey, and A. Besnard. 2024. Airborne imagery does not preclude detectability issues in estimating bird colony size. Scientific Reports https://doi.org/10.1038/s41598-024-53961-w.</t>
  </si>
  <si>
    <t>20MP L1D-20c  camera</t>
  </si>
  <si>
    <t>Using Drones to Measure the Status of Cavity-Nesting Raptors</t>
  </si>
  <si>
    <r>
      <t xml:space="preserve">American kestrel, </t>
    </r>
    <r>
      <rPr>
        <i/>
        <sz val="10"/>
        <color theme="1"/>
        <rFont val="Times New Roman"/>
        <family val="1"/>
      </rPr>
      <t>Falco sparverius</t>
    </r>
  </si>
  <si>
    <t>DJI Mini-Mavic 2</t>
  </si>
  <si>
    <t>Bird, D.M., C. Petalas, P. Pace, and K.H. Elliott</t>
  </si>
  <si>
    <t>Jewitt, D., R. Van Der Westhuisen, and A.J. Armstrong</t>
  </si>
  <si>
    <r>
      <t>An assessment of survey techniques using Unmanned Aerial Vehicles to monitor Nile Crocodiles (</t>
    </r>
    <r>
      <rPr>
        <i/>
        <sz val="10"/>
        <color theme="1"/>
        <rFont val="Times New Roman"/>
        <family val="1"/>
      </rPr>
      <t>Crocodylus niloticus</t>
    </r>
    <r>
      <rPr>
        <sz val="10"/>
        <color theme="1"/>
        <rFont val="Times New Roman"/>
        <family val="1"/>
      </rPr>
      <t>)</t>
    </r>
  </si>
  <si>
    <t>DJI Phantom 4 Pro, DJI Matrice 210</t>
  </si>
  <si>
    <t>20-MP camera, 2.3-MP Zenmuse Z30 camera</t>
  </si>
  <si>
    <t>Bird, D.M., C. Petalas, P. Pace, and K.H. Elliott. 2024. Using Drones to Measure the Status of Cavity-Nesting Raptors. Drone Systems and Applications https://dx.doi.org/10.1139/dsa-2023-0121.</t>
  </si>
  <si>
    <t xml:space="preserve">Dionne-Pierre, C., J. Théau, S. Foucher, M. Varin, M. Brousseau, and J. Lemaître. 2023. Integration of drone remote sensing and deep learning image processing for heronries census in Quebec. Poster. The Group on Earth Observations Biodiversity Observation Networks (GEO BON) Global Conference: Monitoring Biodiversity for Action; Oct 10-13, 2023; Montreal, Quebec, Canada; https://event.fourwaves.com/geobon-2023/abstracts/d5521d93-972f-4da7-937b-b937d52b38a6. </t>
  </si>
  <si>
    <t>Feasibility study of UAV based ecological monitoring and habitat assessment of cervids in the floating meadows of Keibul Lamjao National Park in Manipur, India</t>
  </si>
  <si>
    <t>Measurement</t>
  </si>
  <si>
    <t>12.3-MP camera and IR sensor</t>
  </si>
  <si>
    <r>
      <t xml:space="preserve">Eld's deer, </t>
    </r>
    <r>
      <rPr>
        <i/>
        <sz val="10"/>
        <color theme="1"/>
        <rFont val="Times New Roman"/>
        <family val="1"/>
      </rPr>
      <t>Rucervus eldii eldii</t>
    </r>
  </si>
  <si>
    <t>Reding, C.J.</t>
  </si>
  <si>
    <t>Artificial Intelligence: A New Tool for Preventing Livestock Depredation from Wolves in California</t>
  </si>
  <si>
    <r>
      <t xml:space="preserve">grey wolf, </t>
    </r>
    <r>
      <rPr>
        <i/>
        <sz val="10"/>
        <color theme="1"/>
        <rFont val="Times New Roman"/>
        <family val="1"/>
      </rPr>
      <t>Canis lupus</t>
    </r>
  </si>
  <si>
    <t>Drone-borne monitoring of moose</t>
  </si>
  <si>
    <t>Mayer, M., T. Vogler, G. Ausilio, T. Kirchner, K.M.  Mathisen, A.L. Evans, A. Eriksen, M. Heurich, V. Naumov, P. Wabakken, and B. Zimmermann</t>
  </si>
  <si>
    <t>DJI Mavic 2 Enterprise Dual, DJI Matrice 300 RTK Combo</t>
  </si>
  <si>
    <t xml:space="preserve">2-MP RGB camera, DJI Zenmuse H20T </t>
  </si>
  <si>
    <r>
      <t xml:space="preserve">marine iguana, </t>
    </r>
    <r>
      <rPr>
        <i/>
        <sz val="10"/>
        <color theme="1"/>
        <rFont val="Times New Roman"/>
        <family val="1"/>
      </rPr>
      <t>Amblyrhynchus cristatus</t>
    </r>
  </si>
  <si>
    <t>As the Raven flies: nest control with drones</t>
  </si>
  <si>
    <t>Zawadzki, G. and D. Zawadzka</t>
  </si>
  <si>
    <r>
      <t>raven,</t>
    </r>
    <r>
      <rPr>
        <i/>
        <sz val="10"/>
        <color theme="1"/>
        <rFont val="Times New Roman"/>
        <family val="1"/>
      </rPr>
      <t xml:space="preserve"> Corvus corax</t>
    </r>
  </si>
  <si>
    <t>Zawadzki, G. and D. Zawadzka. 2024. As the Raven flies: nest control with drones. Journal of Ornithology 
https://doi.org/10.1007/s10336-024-02148-1.</t>
  </si>
  <si>
    <t>ShetlandsUAVmetry: unmanned aerial vehicle-based photogrammetric dataset for Antarctic environmental research</t>
  </si>
  <si>
    <t>Román, A., G. Navarro, A. Tovar-Sánchez, P. Zarandona, D. Roque-Atienza, and L. Barbero</t>
  </si>
  <si>
    <t xml:space="preserve">Román, A., G. Navarro, A. Tovar-Sánchez, P. Zarandona, D. Roque-Atienza, and L. Barbero. 2024. ShetlandsUAVmetry: unmanned aerial vehicle-based photogrammetric dataset for Antarctic environmental research. </t>
  </si>
  <si>
    <t>Antarctica</t>
  </si>
  <si>
    <t>DJI Matrice 300, DJI Mavic 2 Enterprise Advanced</t>
  </si>
  <si>
    <r>
      <t xml:space="preserve">chinstrap penguin, </t>
    </r>
    <r>
      <rPr>
        <i/>
        <sz val="10"/>
        <color theme="1"/>
        <rFont val="Times New Roman"/>
        <family val="1"/>
      </rPr>
      <t>Pygoscelis antarcticus</t>
    </r>
    <r>
      <rPr>
        <sz val="10"/>
        <color theme="1"/>
        <rFont val="Times New Roman"/>
        <family val="1"/>
      </rPr>
      <t xml:space="preserve">, gentoo penguin, </t>
    </r>
    <r>
      <rPr>
        <i/>
        <sz val="10"/>
        <color theme="1"/>
        <rFont val="Times New Roman"/>
        <family val="1"/>
      </rPr>
      <t>Pygoscelis papua</t>
    </r>
  </si>
  <si>
    <t>Zbyryt, A., C. Mitrus, and G. Neubauer</t>
  </si>
  <si>
    <r>
      <t>Productivity of the Great Egret (</t>
    </r>
    <r>
      <rPr>
        <i/>
        <sz val="10"/>
        <color theme="1"/>
        <rFont val="Times New Roman"/>
        <family val="1"/>
      </rPr>
      <t>Ardea alba</t>
    </r>
    <r>
      <rPr>
        <sz val="10"/>
        <color theme="1"/>
        <rFont val="Times New Roman"/>
        <family val="1"/>
      </rPr>
      <t>) and Grey Heron (</t>
    </r>
    <r>
      <rPr>
        <i/>
        <sz val="10"/>
        <color theme="1"/>
        <rFont val="Times New Roman"/>
        <family val="1"/>
      </rPr>
      <t>A</t>
    </r>
    <r>
      <rPr>
        <sz val="10"/>
        <color theme="1"/>
        <rFont val="Times New Roman"/>
        <family val="1"/>
      </rPr>
      <t xml:space="preserve">. </t>
    </r>
    <r>
      <rPr>
        <i/>
        <sz val="10"/>
        <color theme="1"/>
        <rFont val="Times New Roman"/>
        <family val="1"/>
      </rPr>
      <t>cinerea</t>
    </r>
    <r>
      <rPr>
        <sz val="10"/>
        <color theme="1"/>
        <rFont val="Times New Roman"/>
        <family val="1"/>
      </rPr>
      <t>) in mixed heronries in Poland and behavioral response of fledglings to a drone</t>
    </r>
  </si>
  <si>
    <r>
      <t xml:space="preserve">great egret, </t>
    </r>
    <r>
      <rPr>
        <i/>
        <sz val="10"/>
        <color theme="1"/>
        <rFont val="Times New Roman"/>
        <family val="1"/>
      </rPr>
      <t>Ardea alba, g</t>
    </r>
    <r>
      <rPr>
        <sz val="10"/>
        <color theme="1"/>
        <rFont val="Times New Roman"/>
        <family val="1"/>
      </rPr>
      <t xml:space="preserve">rey heron, </t>
    </r>
    <r>
      <rPr>
        <i/>
        <sz val="10"/>
        <color theme="1"/>
        <rFont val="Times New Roman"/>
        <family val="1"/>
      </rPr>
      <t>Ardea</t>
    </r>
    <r>
      <rPr>
        <sz val="10"/>
        <color theme="1"/>
        <rFont val="Times New Roman"/>
        <family val="1"/>
      </rPr>
      <t xml:space="preserve"> </t>
    </r>
    <r>
      <rPr>
        <i/>
        <sz val="10"/>
        <color theme="1"/>
        <rFont val="Times New Roman"/>
        <family val="1"/>
      </rPr>
      <t>cinerea</t>
    </r>
  </si>
  <si>
    <r>
      <t>Zbyryt, A., C. Mitrus, and G. Neubauer. 2023. Productivity of the Great Egret (</t>
    </r>
    <r>
      <rPr>
        <i/>
        <sz val="10"/>
        <color theme="1"/>
        <rFont val="Times New Roman"/>
        <family val="1"/>
      </rPr>
      <t>Ardea alba</t>
    </r>
    <r>
      <rPr>
        <sz val="10"/>
        <color theme="1"/>
        <rFont val="Times New Roman"/>
        <family val="1"/>
      </rPr>
      <t>) and Grey Heron (</t>
    </r>
    <r>
      <rPr>
        <i/>
        <sz val="10"/>
        <color theme="1"/>
        <rFont val="Times New Roman"/>
        <family val="1"/>
      </rPr>
      <t>A</t>
    </r>
    <r>
      <rPr>
        <sz val="10"/>
        <color theme="1"/>
        <rFont val="Times New Roman"/>
        <family val="1"/>
      </rPr>
      <t xml:space="preserve">. </t>
    </r>
    <r>
      <rPr>
        <i/>
        <sz val="10"/>
        <color theme="1"/>
        <rFont val="Times New Roman"/>
        <family val="1"/>
      </rPr>
      <t>cinerea</t>
    </r>
    <r>
      <rPr>
        <sz val="10"/>
        <color theme="1"/>
        <rFont val="Times New Roman"/>
        <family val="1"/>
      </rPr>
      <t>) in mixed heronries in Poland and behavioral response of fledglings to a drone. Ornis Fennica 100:144–158. https://doi.org/10.51812/of.119429.</t>
    </r>
  </si>
  <si>
    <t>Ramos, E.A., J. Galves, L. Searle, Z. Walker, P. Walker, N. Castelblanco-Martınez, B. Knowles, C. Self-Sullivan, and J.J. Kiszka</t>
  </si>
  <si>
    <t>Ramos, E.A., J. Galves, L. Searle, Z. Walker, P. Walker, N. Castelblanco-Martınez, B. Knowles, C. Self-Sullivan, and J.J. Kiszka. 2024. Agonistic interactions initiated by adult bottlenose dolphins on Antillean manatee calves in the Caribbean Sea. PLoS ONE https://doi.org/10.1371/journal.pone.0295739.</t>
  </si>
  <si>
    <t>Agonistic interactions initiated by adult bottlenose dolphins on Antillean manatee calves in the Caribbean Sea</t>
  </si>
  <si>
    <t>DJI Phantom 4 Pro, DJI Mavic Pro</t>
  </si>
  <si>
    <t>Blum, J. A.M. Foley, R.W. DeYoung, D.G. Hewitt, J. Baumgardt, M.W. Hellickson, and H.L. Perotto‐Baldivieso</t>
  </si>
  <si>
    <t>Evaluation of drone surveys for ungulates in southwestern rangelands</t>
  </si>
  <si>
    <t>Blum, J. A.M. Foley, R.W. DeYoung, D.G. Hewitt, J. Baumgardt, M.W. Hellickson, and H.L. Perotto‐Baldivieso. 2024. Evaluation of drone surveys for ungulates in southwestern rangelands. Wildlife Society Bulletin https://doi.org/10.1002/wsb.1515.</t>
  </si>
  <si>
    <t>Zenmuse XT2 dual thermal and RGB camera</t>
  </si>
  <si>
    <t>Estimating Total Length of Partially Submerged Crocodylians from Drone Imagery</t>
  </si>
  <si>
    <t>Aubert, C., G. Le Moguédec, A. Velasco, X. Combrink, J.W. Lang, P. Griffith, G. Pacheco-Sierra, E. Pérez, P. Charruau, F. Villamarín, I.J. Roberto, B. Marioni, J.E. Colbert, A. Mobaraki, A.R. Woodward, R. Somaweera, M. Tellez, M. Brien, and M.H. Shirley</t>
  </si>
  <si>
    <t>Aubert, C., G. Le Moguédec, A. Velasco, X. Combrink, J.W. Lang, P. Griffith, G. Pacheco-Sierra, E. Pérez, P. Charruau, F. Villamarín, I.J. Roberto, B. Marioni, J.E. Colbert, A. Mobaraki, A.R. Woodward, R. Somaweera, M. Tellez, M. Brien, and M.H. Shirley. 2024. Estimating Total Length of Partially Submerged Crocodylians from Drone Imagery. Drones https://doi.org/10.3390/drones8030115.</t>
  </si>
  <si>
    <t>20-MP L1D-20c camera</t>
  </si>
  <si>
    <r>
      <t xml:space="preserve">American alligator, </t>
    </r>
    <r>
      <rPr>
        <i/>
        <sz val="10"/>
        <color theme="1"/>
        <rFont val="Times New Roman"/>
        <family val="1"/>
      </rPr>
      <t>Alligator mississippiensis</t>
    </r>
    <r>
      <rPr>
        <sz val="10"/>
        <color theme="1"/>
        <rFont val="Times New Roman"/>
        <family val="1"/>
      </rPr>
      <t xml:space="preserve">, spectacled caiman, </t>
    </r>
    <r>
      <rPr>
        <i/>
        <sz val="10"/>
        <color theme="1"/>
        <rFont val="Times New Roman"/>
        <family val="1"/>
      </rPr>
      <t>Caiman</t>
    </r>
    <r>
      <rPr>
        <sz val="10"/>
        <color theme="1"/>
        <rFont val="Times New Roman"/>
        <family val="1"/>
      </rPr>
      <t xml:space="preserve"> </t>
    </r>
    <r>
      <rPr>
        <i/>
        <sz val="10"/>
        <color theme="1"/>
        <rFont val="Times New Roman"/>
        <family val="1"/>
      </rPr>
      <t>crocodilus</t>
    </r>
    <r>
      <rPr>
        <sz val="10"/>
        <color theme="1"/>
        <rFont val="Times New Roman"/>
        <family val="1"/>
      </rPr>
      <t xml:space="preserve">, American crocodile, </t>
    </r>
    <r>
      <rPr>
        <i/>
        <sz val="10"/>
        <color theme="1"/>
        <rFont val="Times New Roman"/>
        <family val="1"/>
      </rPr>
      <t>Crocodylus</t>
    </r>
    <r>
      <rPr>
        <sz val="10"/>
        <color theme="1"/>
        <rFont val="Times New Roman"/>
        <family val="1"/>
      </rPr>
      <t xml:space="preserve"> </t>
    </r>
    <r>
      <rPr>
        <i/>
        <sz val="10"/>
        <color theme="1"/>
        <rFont val="Times New Roman"/>
        <family val="1"/>
      </rPr>
      <t>acutus</t>
    </r>
    <r>
      <rPr>
        <sz val="10"/>
        <color theme="1"/>
        <rFont val="Times New Roman"/>
        <family val="1"/>
      </rPr>
      <t xml:space="preserve">, Orinoco crocodile, </t>
    </r>
    <r>
      <rPr>
        <i/>
        <sz val="10"/>
        <color theme="1"/>
        <rFont val="Times New Roman"/>
        <family val="1"/>
      </rPr>
      <t>Crocodylus</t>
    </r>
    <r>
      <rPr>
        <sz val="10"/>
        <color theme="1"/>
        <rFont val="Times New Roman"/>
        <family val="1"/>
      </rPr>
      <t xml:space="preserve"> </t>
    </r>
    <r>
      <rPr>
        <i/>
        <sz val="10"/>
        <color theme="1"/>
        <rFont val="Times New Roman"/>
        <family val="1"/>
      </rPr>
      <t>intermedius</t>
    </r>
    <r>
      <rPr>
        <sz val="10"/>
        <color theme="1"/>
        <rFont val="Times New Roman"/>
        <family val="1"/>
      </rPr>
      <t xml:space="preserve">, freshwater crocodile, </t>
    </r>
    <r>
      <rPr>
        <i/>
        <sz val="10"/>
        <color theme="1"/>
        <rFont val="Times New Roman"/>
        <family val="1"/>
      </rPr>
      <t>Crocodylus johnstoni</t>
    </r>
    <r>
      <rPr>
        <sz val="10"/>
        <color theme="1"/>
        <rFont val="Times New Roman"/>
        <family val="1"/>
      </rPr>
      <t xml:space="preserve">, Mexican crocodile, </t>
    </r>
    <r>
      <rPr>
        <i/>
        <sz val="10"/>
        <color theme="1"/>
        <rFont val="Times New Roman"/>
        <family val="1"/>
      </rPr>
      <t>Crocodylus</t>
    </r>
    <r>
      <rPr>
        <sz val="10"/>
        <color theme="1"/>
        <rFont val="Times New Roman"/>
        <family val="1"/>
      </rPr>
      <t xml:space="preserve"> </t>
    </r>
    <r>
      <rPr>
        <i/>
        <sz val="10"/>
        <color theme="1"/>
        <rFont val="Times New Roman"/>
        <family val="1"/>
      </rPr>
      <t>moreletii</t>
    </r>
    <r>
      <rPr>
        <sz val="10"/>
        <color theme="1"/>
        <rFont val="Times New Roman"/>
        <family val="1"/>
      </rPr>
      <t xml:space="preserve">, Nile crocodile, </t>
    </r>
    <r>
      <rPr>
        <i/>
        <sz val="10"/>
        <color theme="1"/>
        <rFont val="Times New Roman"/>
        <family val="1"/>
      </rPr>
      <t>Crocodylus</t>
    </r>
    <r>
      <rPr>
        <sz val="10"/>
        <color theme="1"/>
        <rFont val="Times New Roman"/>
        <family val="1"/>
      </rPr>
      <t xml:space="preserve"> </t>
    </r>
    <r>
      <rPr>
        <i/>
        <sz val="10"/>
        <color theme="1"/>
        <rFont val="Times New Roman"/>
        <family val="1"/>
      </rPr>
      <t>niloticus</t>
    </r>
    <r>
      <rPr>
        <sz val="10"/>
        <color theme="1"/>
        <rFont val="Times New Roman"/>
        <family val="1"/>
      </rPr>
      <t xml:space="preserve">, mugger crocodile, </t>
    </r>
    <r>
      <rPr>
        <i/>
        <sz val="10"/>
        <color theme="1"/>
        <rFont val="Times New Roman"/>
        <family val="1"/>
      </rPr>
      <t>Crocodylus</t>
    </r>
    <r>
      <rPr>
        <sz val="10"/>
        <color theme="1"/>
        <rFont val="Times New Roman"/>
        <family val="1"/>
      </rPr>
      <t xml:space="preserve"> </t>
    </r>
    <r>
      <rPr>
        <i/>
        <sz val="10"/>
        <color theme="1"/>
        <rFont val="Times New Roman"/>
        <family val="1"/>
      </rPr>
      <t>palustris</t>
    </r>
    <r>
      <rPr>
        <sz val="10"/>
        <color theme="1"/>
        <rFont val="Times New Roman"/>
        <family val="1"/>
      </rPr>
      <t xml:space="preserve">, saltwater crocodile, </t>
    </r>
    <r>
      <rPr>
        <i/>
        <sz val="10"/>
        <color theme="1"/>
        <rFont val="Times New Roman"/>
        <family val="1"/>
      </rPr>
      <t>Crocodylus</t>
    </r>
    <r>
      <rPr>
        <sz val="10"/>
        <color theme="1"/>
        <rFont val="Times New Roman"/>
        <family val="1"/>
      </rPr>
      <t xml:space="preserve"> </t>
    </r>
    <r>
      <rPr>
        <i/>
        <sz val="10"/>
        <color theme="1"/>
        <rFont val="Times New Roman"/>
        <family val="1"/>
      </rPr>
      <t>porosus</t>
    </r>
    <r>
      <rPr>
        <sz val="10"/>
        <color theme="1"/>
        <rFont val="Times New Roman"/>
        <family val="1"/>
      </rPr>
      <t xml:space="preserve">, Cuban crocodile, </t>
    </r>
    <r>
      <rPr>
        <i/>
        <sz val="10"/>
        <color theme="1"/>
        <rFont val="Times New Roman"/>
        <family val="1"/>
      </rPr>
      <t>Crocodylus</t>
    </r>
    <r>
      <rPr>
        <sz val="10"/>
        <color theme="1"/>
        <rFont val="Times New Roman"/>
        <family val="1"/>
      </rPr>
      <t xml:space="preserve"> </t>
    </r>
    <r>
      <rPr>
        <i/>
        <sz val="10"/>
        <color theme="1"/>
        <rFont val="Times New Roman"/>
        <family val="1"/>
      </rPr>
      <t>rhombifer</t>
    </r>
    <r>
      <rPr>
        <sz val="10"/>
        <color theme="1"/>
        <rFont val="Times New Roman"/>
        <family val="1"/>
      </rPr>
      <t xml:space="preserve">, West African crocodile, </t>
    </r>
    <r>
      <rPr>
        <i/>
        <sz val="10"/>
        <color theme="1"/>
        <rFont val="Times New Roman"/>
        <family val="1"/>
      </rPr>
      <t>Crocodylus</t>
    </r>
    <r>
      <rPr>
        <sz val="10"/>
        <color theme="1"/>
        <rFont val="Times New Roman"/>
        <family val="1"/>
      </rPr>
      <t xml:space="preserve"> </t>
    </r>
    <r>
      <rPr>
        <i/>
        <sz val="10"/>
        <color theme="1"/>
        <rFont val="Times New Roman"/>
        <family val="1"/>
      </rPr>
      <t>suchus</t>
    </r>
    <r>
      <rPr>
        <sz val="10"/>
        <color theme="1"/>
        <rFont val="Times New Roman"/>
        <family val="1"/>
      </rPr>
      <t xml:space="preserve">, gharial, </t>
    </r>
    <r>
      <rPr>
        <i/>
        <sz val="10"/>
        <color theme="1"/>
        <rFont val="Times New Roman"/>
        <family val="1"/>
      </rPr>
      <t>Gavialis</t>
    </r>
    <r>
      <rPr>
        <sz val="10"/>
        <color theme="1"/>
        <rFont val="Times New Roman"/>
        <family val="1"/>
      </rPr>
      <t xml:space="preserve"> </t>
    </r>
    <r>
      <rPr>
        <i/>
        <sz val="10"/>
        <color theme="1"/>
        <rFont val="Times New Roman"/>
        <family val="1"/>
      </rPr>
      <t>gangeticus</t>
    </r>
    <r>
      <rPr>
        <sz val="10"/>
        <color theme="1"/>
        <rFont val="Times New Roman"/>
        <family val="1"/>
      </rPr>
      <t xml:space="preserve">, Central African slender-snouted crocodile, </t>
    </r>
    <r>
      <rPr>
        <i/>
        <sz val="10"/>
        <color theme="1"/>
        <rFont val="Times New Roman"/>
        <family val="1"/>
      </rPr>
      <t>Mecistops</t>
    </r>
    <r>
      <rPr>
        <sz val="10"/>
        <color theme="1"/>
        <rFont val="Times New Roman"/>
        <family val="1"/>
      </rPr>
      <t xml:space="preserve"> </t>
    </r>
    <r>
      <rPr>
        <i/>
        <sz val="10"/>
        <color theme="1"/>
        <rFont val="Times New Roman"/>
        <family val="1"/>
      </rPr>
      <t>leptorhynchus</t>
    </r>
    <r>
      <rPr>
        <sz val="10"/>
        <color theme="1"/>
        <rFont val="Times New Roman"/>
        <family val="1"/>
      </rPr>
      <t xml:space="preserve">, black caiman, </t>
    </r>
    <r>
      <rPr>
        <i/>
        <sz val="10"/>
        <color theme="1"/>
        <rFont val="Times New Roman"/>
        <family val="1"/>
      </rPr>
      <t>Melanosuchus</t>
    </r>
    <r>
      <rPr>
        <sz val="10"/>
        <color theme="1"/>
        <rFont val="Times New Roman"/>
        <family val="1"/>
      </rPr>
      <t xml:space="preserve"> </t>
    </r>
    <r>
      <rPr>
        <i/>
        <sz val="10"/>
        <color theme="1"/>
        <rFont val="Times New Roman"/>
        <family val="1"/>
      </rPr>
      <t>niger</t>
    </r>
    <r>
      <rPr>
        <sz val="10"/>
        <color theme="1"/>
        <rFont val="Times New Roman"/>
        <family val="1"/>
      </rPr>
      <t xml:space="preserve">, dwarf crocodile, </t>
    </r>
    <r>
      <rPr>
        <i/>
        <sz val="10"/>
        <color theme="1"/>
        <rFont val="Times New Roman"/>
        <family val="1"/>
      </rPr>
      <t>Osteolaemus</t>
    </r>
    <r>
      <rPr>
        <sz val="10"/>
        <color theme="1"/>
        <rFont val="Times New Roman"/>
        <family val="1"/>
      </rPr>
      <t xml:space="preserve"> </t>
    </r>
    <r>
      <rPr>
        <i/>
        <sz val="10"/>
        <color theme="1"/>
        <rFont val="Times New Roman"/>
        <family val="1"/>
      </rPr>
      <t>tetraspis</t>
    </r>
    <r>
      <rPr>
        <sz val="10"/>
        <color theme="1"/>
        <rFont val="Times New Roman"/>
        <family val="1"/>
      </rPr>
      <t xml:space="preserve">, Cuvier's dwarf caiman, </t>
    </r>
    <r>
      <rPr>
        <i/>
        <sz val="10"/>
        <color theme="1"/>
        <rFont val="Times New Roman"/>
        <family val="1"/>
      </rPr>
      <t>Paleosuchus</t>
    </r>
    <r>
      <rPr>
        <sz val="10"/>
        <color theme="1"/>
        <rFont val="Times New Roman"/>
        <family val="1"/>
      </rPr>
      <t xml:space="preserve"> </t>
    </r>
    <r>
      <rPr>
        <i/>
        <sz val="10"/>
        <color theme="1"/>
        <rFont val="Times New Roman"/>
        <family val="1"/>
      </rPr>
      <t>palpebrosus</t>
    </r>
    <r>
      <rPr>
        <sz val="10"/>
        <color theme="1"/>
        <rFont val="Times New Roman"/>
        <family val="1"/>
      </rPr>
      <t xml:space="preserve">, smooth-fronted caiman, </t>
    </r>
    <r>
      <rPr>
        <i/>
        <sz val="10"/>
        <color theme="1"/>
        <rFont val="Times New Roman"/>
        <family val="1"/>
      </rPr>
      <t>Paleosuchus trigonatus</t>
    </r>
  </si>
  <si>
    <t>species detection, morphometrics</t>
  </si>
  <si>
    <t>Reviews in Aquaculture</t>
  </si>
  <si>
    <t>A review of data collection methods used to monitor the associations of wild species with marine aquaculture sites</t>
  </si>
  <si>
    <t>English, G., M.J. Lawrence, C.W. McKindsey, A. Lacoursière-Roussel, H. Bergeron, S. Gauthier, B.F. Wringe, and M. Trudel</t>
  </si>
  <si>
    <t>English, G., M.J. Lawrence, C.W. McKindsey, A. Lacoursière-Roussel, H. Bergeron, S. Gauthier, B.F. Wringe, and M. Trudel. 2024. A review of data collection methods used to monitor the associations of wild species with marine aquaculture sites. Reviews in Aquaculture https://doi.org/10.1111/raq.12890.</t>
  </si>
  <si>
    <r>
      <t xml:space="preserve">A reliable unmanned aerial vehicle multi-target tracking system with global motion compensation for monitoring </t>
    </r>
    <r>
      <rPr>
        <i/>
        <sz val="10"/>
        <color theme="1"/>
        <rFont val="Times New Roman"/>
        <family val="1"/>
      </rPr>
      <t>Procapra przewalskii</t>
    </r>
  </si>
  <si>
    <t>Zhang, G., Y. Zhao, P. Fu, W. Luo, Q. Shao, T. Zhang, and Z. Yu</t>
  </si>
  <si>
    <r>
      <t xml:space="preserve">Zhang, G., Y. Zhao, P. Fu, W. Luo, Q. Shao, T. Zhang, and Z. Yu. 2024. A reliable unmanned aerial vehicle multi-target tracking system with global motion compensation for monitoring </t>
    </r>
    <r>
      <rPr>
        <i/>
        <sz val="10"/>
        <color theme="1"/>
        <rFont val="Times New Roman"/>
        <family val="1"/>
      </rPr>
      <t>Procapra przewalskii</t>
    </r>
    <r>
      <rPr>
        <sz val="10"/>
        <color theme="1"/>
        <rFont val="Times New Roman"/>
        <family val="1"/>
      </rPr>
      <t>. Ecological Informatics https://doi.org/10.1016/j.ecoinf.2024.102556.</t>
    </r>
  </si>
  <si>
    <r>
      <t xml:space="preserve">Przewalski's gazelle, </t>
    </r>
    <r>
      <rPr>
        <i/>
        <sz val="10"/>
        <color theme="1"/>
        <rFont val="Times New Roman"/>
        <family val="1"/>
      </rPr>
      <t>Procapra przewalskii</t>
    </r>
  </si>
  <si>
    <t>Chengdu Bobei Technology P600</t>
  </si>
  <si>
    <t>York, N.D.L., R. Pritchard, L.A. Sauls, C. Enns, and T. Foster</t>
  </si>
  <si>
    <t>Justice and ethics in conservation remote sensing: Current discourses and research needs</t>
  </si>
  <si>
    <t>York, N.D.L., R. Pritchard, L.A. Sauls, C. Enns, and T. Foster. 2023. Justice and ethics in conservation remote sensing: Current discourses and research needs. Biological Conservation https://doi.org/10.1016/j.biocon.2023.110319.</t>
  </si>
  <si>
    <t>Hu, Q., L. Zhang, J. Drahota, W. Woldt, D. Varner, A. Bishop, T. LaGrange, C.M.U. Neale, and Z. Tang</t>
  </si>
  <si>
    <t>Combining Multi-View UAV Photogrammetry, Thermal Imaging, and Computer Vision Can Derive Cost-Effective Ecological Indicators for Habitat Assessment</t>
  </si>
  <si>
    <t>Hu, Q., L. Zhang, J. Drahota, W. Woldt, D. Varner, A. Bishop, T. LaGrange, C.M.U. Neale, and Z. Tang. 2024. Combining Multi-View UAV Photogrammetry, Thermal Imaging, and Computer Vision Can Derive Cost-Effective Ecological Indicators for Habitat Assessment. Remote Sensing https://doi.org/10.3390/rs16061081.</t>
  </si>
  <si>
    <t>FLIR Duo Pro R</t>
  </si>
  <si>
    <t>waterfowl</t>
  </si>
  <si>
    <t>Aerial Photography of Marine Mammals using a Radio-ControIIed Model Aircraft</t>
  </si>
  <si>
    <t>Sleno, G.A. and A.W. Mansfield</t>
  </si>
  <si>
    <t>Fisheries &amp; Marine Service Report</t>
  </si>
  <si>
    <t>Sleno, G.A. and A.W. Mansfield. 1978. Aerial Photography of Marine Mammals using a Radio-ControIIed Model Aircraft. Fisheries &amp; Marine Service Manuscript Report 1457. Arctic Biological Station, Fisheries and Marine Service, Department of Fisheries and the Environment, Ste. Anne de Bellevue, Quebec, Canada.</t>
  </si>
  <si>
    <t>Senior Telemaster</t>
  </si>
  <si>
    <t>Olympus OM1 camera</t>
  </si>
  <si>
    <t>Drone Technologies: A Tertiary Systematic Literature Review on a Decade of Improvements</t>
  </si>
  <si>
    <t>Doornbos, J., K.E. Bennin, O. Babur, and J. Valente</t>
  </si>
  <si>
    <t>Doornbos, J., K.E. Bennin, O. Babur, and J. Valente. 2024. Drone Technologies: A Tertiary Systematic Literature Review on a Decade of Improvements. IEEE Access https://doi.org/10.1109/ACCESS.2024.3364676.</t>
  </si>
  <si>
    <t>Integration of Unmanned Aerial Vehicle Systems With Machine Learning Algorithms for Wildlife Monitoring and Conservation</t>
  </si>
  <si>
    <t>Raffik, R., M.M. Swetha, R.R. Sathya, V. Vaishali, B.M. Adithya, and S. Balavedhaa</t>
  </si>
  <si>
    <t>review, sensors, CNN, machine learning</t>
  </si>
  <si>
    <t>Progress in Environmental Geography</t>
  </si>
  <si>
    <t>Millner, N., B. Newport, C. Sandbrook, and T. Simlai</t>
  </si>
  <si>
    <t>Between monitoring and surveillance: Geographies of emerging drone technologies in contemporary conservation</t>
  </si>
  <si>
    <t>Millner, N., B. Newport, C. Sandbrook, and T. Simlai. 2024. Between monitoring and surveillance: Geographies of emerging drone technologies in contemporary conservation. Progress in Environmental Geography https://doi.org/10.1177/27539687241229739.</t>
  </si>
  <si>
    <t>Behavioral repertoire of Lahille’s bottlenose dolphins that interact with artisanal fishers</t>
  </si>
  <si>
    <t>Serpa, N., G. Frainer, B. dos Santos, G.A. Bortolotto, and I.B. Moreno. 2024. Behavioral repertoire of Lahille’s bottlenose dolphins that interact with artisanal fishers. Behavioral Ecology and Sociobiology https://doi.org/10.1007/s00265-024-03443-w.</t>
  </si>
  <si>
    <r>
      <t xml:space="preserve">Lahille’s bottlenose dolphin, </t>
    </r>
    <r>
      <rPr>
        <i/>
        <sz val="10"/>
        <color theme="1"/>
        <rFont val="Times New Roman"/>
        <family val="1"/>
      </rPr>
      <t>Tursiops gephyreus</t>
    </r>
  </si>
  <si>
    <t>Dragon Fly S550</t>
  </si>
  <si>
    <t>Preliminary Design of an UAV Based System for Wildlife Monitoring and Conservation</t>
  </si>
  <si>
    <t>Bhatia, D., A.S. Dhillon, and H. Hesse</t>
  </si>
  <si>
    <t>Bhatia, D., A.S. Dhillon, and H. Hesse. 2024. Preliminary Design of an UAV Based System for Wildlife Monitoring and Conservation. Proceedings of the First International Conference on Aeronautical Sciences, Engineering and Technology, Muscat, Oman, 3-5 October 2023. Springer Nature, Singapore.</t>
  </si>
  <si>
    <t>Proceedings of the First International Conference on Aeronautical Sciences, Engineering and Technology</t>
  </si>
  <si>
    <t>Lawson, J., A. Farinha, L. Romanello, O. Pang, R. Zufferey, and M. Kovac</t>
  </si>
  <si>
    <t>Use of an unmanned aerial-aquatic vehicle for acoustic sensing in freshwater ecosystems</t>
  </si>
  <si>
    <t>SailMAV</t>
  </si>
  <si>
    <t>Land</t>
  </si>
  <si>
    <t>Bao, S.and F. Yang</t>
  </si>
  <si>
    <t>Identification of Potential Habitats and Adjustment of Protected Area Boundaries for Large Wild Herbivores in the Yellow-River-Source National Park, China</t>
  </si>
  <si>
    <t>Bao, S.and F. Yang. 2024. Identification of Potential Habitats and Adjustment of Protected Area Boundaries for Large Wild Herbivores in the Yellow-River-Source National Park, China. Land https://doi.org/10.3390/land13020186.</t>
  </si>
  <si>
    <r>
      <t xml:space="preserve">Tibetan wild ass, </t>
    </r>
    <r>
      <rPr>
        <i/>
        <sz val="10"/>
        <color theme="1"/>
        <rFont val="Times New Roman"/>
        <family val="1"/>
      </rPr>
      <t>Equus kiang</t>
    </r>
    <r>
      <rPr>
        <sz val="10"/>
        <color theme="1"/>
        <rFont val="Times New Roman"/>
        <family val="1"/>
      </rPr>
      <t xml:space="preserve">, Tibetan gazelle, </t>
    </r>
    <r>
      <rPr>
        <i/>
        <sz val="10"/>
        <color theme="1"/>
        <rFont val="Times New Roman"/>
        <family val="1"/>
      </rPr>
      <t>Procapra picticaudata</t>
    </r>
  </si>
  <si>
    <t>Feima F1000, electric UAV, fuel-powered UAV</t>
  </si>
  <si>
    <t>fixed-wing, fixed-wing, fixed-wing</t>
  </si>
  <si>
    <t>24-MP ILCE-5100 camera</t>
  </si>
  <si>
    <t>Public perception</t>
  </si>
  <si>
    <t>Tang, Z.</t>
  </si>
  <si>
    <t>New Deep Learning Methods for Small to Medium Object Detection in Images</t>
  </si>
  <si>
    <t>Tang, Z. 2023. New Deep Learning Methods for Small to Medium Object Detection in Images. Dissertation. Computer Science Department, University of Missouri, Columbia.</t>
  </si>
  <si>
    <t>machine learning, CNN</t>
  </si>
  <si>
    <t>Park, M.</t>
  </si>
  <si>
    <t>Spatial distribution analysis of Black-legged Kittiwakes and Northern Fulmars in Svalbard coastal cliffs using remotely piloted aircraft system</t>
  </si>
  <si>
    <r>
      <t xml:space="preserve">black-legged kittiwake, </t>
    </r>
    <r>
      <rPr>
        <i/>
        <sz val="10"/>
        <color theme="1"/>
        <rFont val="Times New Roman"/>
        <family val="1"/>
      </rPr>
      <t>Rissa tridactyla</t>
    </r>
    <r>
      <rPr>
        <sz val="10"/>
        <color theme="1"/>
        <rFont val="Times New Roman"/>
        <family val="1"/>
      </rPr>
      <t xml:space="preserve">, northern fulmar, </t>
    </r>
    <r>
      <rPr>
        <i/>
        <sz val="10"/>
        <color theme="1"/>
        <rFont val="Times New Roman"/>
        <family val="1"/>
      </rPr>
      <t>Fulmarus glacialis</t>
    </r>
  </si>
  <si>
    <t>Laridae, Procellariidae</t>
  </si>
  <si>
    <t>DAYA-550 Alien Carbon Fiber</t>
  </si>
  <si>
    <t>15-MP Sony DSC-RX0 camera, FLIR Vue Pro R</t>
  </si>
  <si>
    <t>Park, M. 2020. Spatial distribution analysis of Black-legged Kittiwakes and Northern Fulmars in Svalbard coastal cliffs using remotely piloted aircraft system. Thesis. College of Agriculture and Life Sciences, Department of Forest Science, Seoul National University Graduate School, South Korea.</t>
  </si>
  <si>
    <t>Polar bears are inefficient predators of seabird eggs</t>
  </si>
  <si>
    <t>Jagielski, P.M., C.J. Dey, H.G. Gilchrist, E.S. Richardson, O.P. Love, and C.A.D. Semeniuk</t>
  </si>
  <si>
    <t>DJI Phantom 3 Pro, DJI Phantom 4 Pro</t>
  </si>
  <si>
    <t>Jagielski, P.M., C.J. Dey, H.G. Gilchrist, E.S. Richardson, O.P. Love, and C.A.D. Semeniuk. 2021. Polar bears are inefficient predators of seabird eggs. Royal Society Open Science https://doi.org/10.1098/rsos.210391.</t>
  </si>
  <si>
    <t>Selective foraging behavior of seabirds in small-scale slicks</t>
  </si>
  <si>
    <t>Limnology and Oceanography Letters</t>
  </si>
  <si>
    <t>Lieber, L., C. Füchtencordsjürgen, R.L. Hilder, P.J. Revering, I. Siekmann, R. Langrock, and W.A.M. Nimmo-Smith</t>
  </si>
  <si>
    <t>Lieber, L., C. Füchtencordsjürgen, R.L. Hilder, P.J. Revering, I. Siekmann, R. Langrock, and W.A.M. Nimmo-Smith. 2023. Selective foraging behavior of seabirds in small-scale slicks. Limnology and Oceanography Letters https://doi.org/10.1002/lol2.10289.</t>
  </si>
  <si>
    <r>
      <t xml:space="preserve">Sandwich tern, </t>
    </r>
    <r>
      <rPr>
        <i/>
        <sz val="10"/>
        <color theme="1"/>
        <rFont val="Times New Roman"/>
        <family val="1"/>
      </rPr>
      <t>Sterna sandvicensis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Arctic tern, </t>
    </r>
    <r>
      <rPr>
        <i/>
        <sz val="10"/>
        <color theme="1"/>
        <rFont val="Times New Roman"/>
        <family val="1"/>
      </rPr>
      <t>Sterna paradisaea</t>
    </r>
  </si>
  <si>
    <t>DJI Mini2</t>
  </si>
  <si>
    <t>Is Sula sula breeding in the cliffs of Baía do Inferno, Santiago Island, Cabo Verde?</t>
  </si>
  <si>
    <t>Loureiro, N.S., E. Reis, D. Dias, and A. Veiga</t>
  </si>
  <si>
    <t>Zoologia Caboverdiana</t>
  </si>
  <si>
    <t>Loureiro, N.S., E. Reis, D. Dias, and A. Veiga. 2021. Is Sula sula breeding in the cliffs of Baía do Inferno, Santiago Island, Cabo Verde? Zoologia Caboverdiana 9(1):14–16.</t>
  </si>
  <si>
    <r>
      <t xml:space="preserve">red-footed booby, </t>
    </r>
    <r>
      <rPr>
        <i/>
        <sz val="10"/>
        <color theme="1"/>
        <rFont val="Times New Roman"/>
        <family val="1"/>
      </rPr>
      <t>Sula sula</t>
    </r>
  </si>
  <si>
    <t>Kim, J.-U., Y. Kim, Y. Oh, H.-C. Kim, and J.-H. Kim</t>
  </si>
  <si>
    <r>
      <t>Antarctic Ecosystem Recovery Following Human-Induced Habitat Change: Recolonization of Adélie Penguins (</t>
    </r>
    <r>
      <rPr>
        <i/>
        <sz val="10"/>
        <color theme="1"/>
        <rFont val="Times New Roman"/>
        <family val="1"/>
      </rPr>
      <t>Pygoscelis adeliae</t>
    </r>
    <r>
      <rPr>
        <sz val="10"/>
        <color theme="1"/>
        <rFont val="Times New Roman"/>
        <family val="1"/>
      </rPr>
      <t>) at Cape Hallett, Ross Sea</t>
    </r>
  </si>
  <si>
    <r>
      <t>Kim, J.-U., Y. Kim, Y. Oh, H.-C. Kim, and J.-H. Kim.2023. Antarctic Ecosystem Recovery Following Human-Induced Habitat Change: Recolonization of Adélie Penguins (</t>
    </r>
    <r>
      <rPr>
        <i/>
        <sz val="10"/>
        <color theme="1"/>
        <rFont val="Times New Roman"/>
        <family val="1"/>
      </rPr>
      <t>Pygoscelis adeliae</t>
    </r>
    <r>
      <rPr>
        <sz val="10"/>
        <color theme="1"/>
        <rFont val="Times New Roman"/>
        <family val="1"/>
      </rPr>
      <t>) at Cape Hallett, Ross Sea. Diversity https://doi.org/10.3390/d15010051.</t>
    </r>
  </si>
  <si>
    <r>
      <t>Population trends of Imperial Cormorants (</t>
    </r>
    <r>
      <rPr>
        <i/>
        <sz val="10"/>
        <color theme="1"/>
        <rFont val="Times New Roman"/>
        <family val="1"/>
      </rPr>
      <t>Leucocarbo atriceps</t>
    </r>
    <r>
      <rPr>
        <sz val="10"/>
        <color theme="1"/>
        <rFont val="Times New Roman"/>
        <family val="1"/>
      </rPr>
      <t>) in northern coastal Argentine Patagonia over 26 years</t>
    </r>
  </si>
  <si>
    <t>Yorio, P., L. Pozzi, G. Herrera, G. Punta, W.S. Svagelj, and F. Quintana</t>
  </si>
  <si>
    <t>Emu - Austral Ornithology</t>
  </si>
  <si>
    <r>
      <t>Yorio, P., L. Pozzi, G. Herrera, G. Punta, W.S. Svagelj, and F. Quintana. 2020. Population trends of Imperial Cormorants (</t>
    </r>
    <r>
      <rPr>
        <i/>
        <sz val="10"/>
        <color theme="1"/>
        <rFont val="Times New Roman"/>
        <family val="1"/>
      </rPr>
      <t>Leucocarbo atriceps</t>
    </r>
    <r>
      <rPr>
        <sz val="10"/>
        <color theme="1"/>
        <rFont val="Times New Roman"/>
        <family val="1"/>
      </rPr>
      <t>) in northern coastal Argentine Patagonia over 26 years. Emu - Austral Ornithology https://doi.org/10.1080/01584197.2020.1730192.</t>
    </r>
  </si>
  <si>
    <r>
      <t xml:space="preserve">imperial cormorant, </t>
    </r>
    <r>
      <rPr>
        <i/>
        <sz val="10"/>
        <color theme="1"/>
        <rFont val="Times New Roman"/>
        <family val="1"/>
      </rPr>
      <t>Leucocarbo atriceps</t>
    </r>
  </si>
  <si>
    <t>DJI Phantom3</t>
  </si>
  <si>
    <t>Lieber, L., W.A.M. Nimmo-Smith, J.J. Waggitt, and L. Kregting</t>
  </si>
  <si>
    <t>Localised anthropogenic wake generates a predictable foraging hotspot for top predators</t>
  </si>
  <si>
    <t>Communications Biology</t>
  </si>
  <si>
    <t>Adélie penguins north and east of the ‘Adélie gap’ continue to thrive in the face of dramatic declines elsewhere in the Antarctic Peninsula region</t>
  </si>
  <si>
    <t>Wethington, M., C. Flynn, A. Borowicz, and H.J. Lynch</t>
  </si>
  <si>
    <t>Wethington, M., C. Flynn, A. Borowicz, and H.J. Lynch. 2023. Adélie penguins north and east of the ‘Adélie gap’ continue to thrive in the face of dramatic declines elsewhere in the Antarctic Peninsula region. Scientific Reports https://doi.org/10.1038/s41598-023-29465-4.</t>
  </si>
  <si>
    <t>DJI Phantom 4 Pro V2</t>
  </si>
  <si>
    <t>An interspecific foraging association with polar bears increases foraging opportunities for avian predators in a declining Arctic seabird colony</t>
  </si>
  <si>
    <t>Barnas, A.F., C.A.B. Simone, E.A. Geldart, O.P. Love, P.M. Jagielski, H.G. Gilchrist, E.S. Richardson, C.J. Dey, and C.A.D. Semeniuk</t>
  </si>
  <si>
    <t>Barnas, A.F., C.A.B. Simone, E.A. Geldart, O.P. Love, P.M. Jagielski, H.G. Gilchrist, E.S. Richardson, C.J. Dey, and C.A.D. Semeniuk. 2024. An interspecific foraging association with polar bears increases foraging opportunities for avian predators in a declining Arctic seabird colony. Ecology and Evolution https://doi.org/10.1002/ece3.11012.</t>
  </si>
  <si>
    <r>
      <t xml:space="preserve">polar bear, </t>
    </r>
    <r>
      <rPr>
        <i/>
        <sz val="10"/>
        <color theme="1"/>
        <rFont val="Times New Roman"/>
        <family val="1"/>
      </rPr>
      <t>Ursus maritimus</t>
    </r>
    <r>
      <rPr>
        <sz val="10"/>
        <color theme="1"/>
        <rFont val="Times New Roman"/>
        <family val="1"/>
      </rPr>
      <t xml:space="preserve">, common eider, </t>
    </r>
    <r>
      <rPr>
        <i/>
        <sz val="10"/>
        <color theme="1"/>
        <rFont val="Times New Roman"/>
        <family val="1"/>
      </rPr>
      <t>Somateria mollissima</t>
    </r>
    <r>
      <rPr>
        <sz val="10"/>
        <color theme="1"/>
        <rFont val="Times New Roman"/>
        <family val="1"/>
      </rPr>
      <t xml:space="preserve">, herring gull, </t>
    </r>
    <r>
      <rPr>
        <i/>
        <sz val="10"/>
        <color theme="1"/>
        <rFont val="Times New Roman"/>
        <family val="1"/>
      </rPr>
      <t>Larus argentatus)</t>
    </r>
  </si>
  <si>
    <t>Ursidae, Anatidae, Laridae</t>
  </si>
  <si>
    <t>Campbell Island seabirds: Operation Endurance, November 2019</t>
  </si>
  <si>
    <t>Rexer-Huber, K., K.A. Parker, and G.C. Parker</t>
  </si>
  <si>
    <t xml:space="preserve">Rexer-Huber, K., K.A. Parker, and G.C. Parker. 2020. Campbell Island seabirds: Operation Endurance, November 2019. Marine Species project BCBC 2019-03: Campbell Island Seabird Research. Department of Conservation, Dunedin, NZ. </t>
  </si>
  <si>
    <r>
      <t xml:space="preserve">Campbell albatross, </t>
    </r>
    <r>
      <rPr>
        <i/>
        <sz val="10"/>
        <color theme="1"/>
        <rFont val="Times New Roman"/>
        <family val="1"/>
      </rPr>
      <t>Thalassarche impavida</t>
    </r>
    <r>
      <rPr>
        <sz val="10"/>
        <color theme="1"/>
        <rFont val="Times New Roman"/>
        <family val="1"/>
      </rPr>
      <t xml:space="preserve">, grey-headed albatross, </t>
    </r>
    <r>
      <rPr>
        <i/>
        <sz val="10"/>
        <color theme="1"/>
        <rFont val="Times New Roman"/>
        <family val="1"/>
      </rPr>
      <t>Thalassarche chrysostoma</t>
    </r>
  </si>
  <si>
    <t>Retreating Shorelines as an Emerging Threat to Adélie Penguins on Inexpressible Island</t>
  </si>
  <si>
    <t>Chen, X., J. Chen, X. Cheng, L. Zhu, B. Li, and X. Li</t>
  </si>
  <si>
    <t>Chen, X., J. Chen, X. Cheng, L. Zhu, B. Li, and X. Li. 2021. Retreating Shorelines as an Emerging Threat to Adélie Penguins on Inexpressible Island. Remote Sensing https://doi.org/10.3390/rs13224718.</t>
  </si>
  <si>
    <t>Hongpeng AP5100 camera</t>
  </si>
  <si>
    <t>Jewitt, D.</t>
  </si>
  <si>
    <t>Best Practice Guidelines for Minimising Wildlife Disturbance by Drones</t>
  </si>
  <si>
    <t>best practices</t>
  </si>
  <si>
    <t>Predatory cue use in flush responses of a colonial nesting seabird during polar bear foraging</t>
  </si>
  <si>
    <t>Barnas, A.F., E.A. Geldart, O.P. Love, P.M. Jagielski, C.M. Harris, H.G. Gilchrist, H.L. Hennin , E.S. Richardson, C.J. Dey, and C.A.D. Semeniuk</t>
  </si>
  <si>
    <t>Barnas, A.F., E.A. Geldart, O.P. Love, P.M. Jagielski, C.M. Harris, H.G. Gilchrist, H.L. Hennin , E.S. Richardson, C.J. Dey, and C.A.D. Semeniuk. 2022. Predatory cue use in flush responses of a colonial nesting seabird during polar bear foraging. Animal Behaviour https://doi.org/10.1016/j.anbehav.2022.08.009.</t>
  </si>
  <si>
    <t>Delord, K., G. Roudaut, C. Guinet, C. Barbraud,
S. Bertrand, and H. Weimerskirch</t>
  </si>
  <si>
    <t>Kite aerial photography: a low-cost method for monitoring seabird colonies</t>
  </si>
  <si>
    <t>Delord, K., G. Roudaut, C. Guinet, C. Barbraud,
S. Bertrand, and H. Weimerskirch. 2015. Kite aerial photography: a low-cost method for monitoring seabird colonies. Journal of Field Ornithology https://doi.org/10.1111/jofo.12100.</t>
  </si>
  <si>
    <t>Kite</t>
  </si>
  <si>
    <t>10-MP Ricoh IV GR</t>
  </si>
  <si>
    <r>
      <t xml:space="preserve">Guanay cormorant, </t>
    </r>
    <r>
      <rPr>
        <i/>
        <sz val="10"/>
        <color theme="1"/>
        <rFont val="Times New Roman"/>
        <family val="1"/>
      </rPr>
      <t>Phalacrocorax bougainvillii</t>
    </r>
    <r>
      <rPr>
        <sz val="10"/>
        <color theme="1"/>
        <rFont val="Times New Roman"/>
        <family val="1"/>
      </rPr>
      <t xml:space="preserve">, macaroni penguin, </t>
    </r>
    <r>
      <rPr>
        <i/>
        <sz val="10"/>
        <color theme="1"/>
        <rFont val="Times New Roman"/>
        <family val="1"/>
      </rPr>
      <t>Eudyptes</t>
    </r>
    <r>
      <rPr>
        <sz val="10"/>
        <color theme="1"/>
        <rFont val="Times New Roman"/>
        <family val="1"/>
      </rPr>
      <t xml:space="preserve"> </t>
    </r>
    <r>
      <rPr>
        <i/>
        <sz val="10"/>
        <color theme="1"/>
        <rFont val="Times New Roman"/>
        <family val="1"/>
      </rPr>
      <t>chrysocome</t>
    </r>
    <r>
      <rPr>
        <sz val="10"/>
        <color theme="1"/>
        <rFont val="Times New Roman"/>
        <family val="1"/>
      </rPr>
      <t xml:space="preserve">, king penguin, </t>
    </r>
    <r>
      <rPr>
        <i/>
        <sz val="10"/>
        <color theme="1"/>
        <rFont val="Times New Roman"/>
        <family val="1"/>
      </rPr>
      <t>Aptedonytes patagonicus</t>
    </r>
  </si>
  <si>
    <t>Stanworth, A. and S. Crofts</t>
  </si>
  <si>
    <t>Falkland Islands Seabird Monitoring Programme. Annual Report 2021/2022 (SMP29)</t>
  </si>
  <si>
    <t>Annual report</t>
  </si>
  <si>
    <t>Stanworth, A. and S. Crofts. 2022. Falkland Islands Seabird Monitoring Programme. Annual Report 2021/2022 (SMP29). Falklands Conservation, Stanley, Falkland Islands.</t>
  </si>
  <si>
    <t>12-MP DJI camera</t>
  </si>
  <si>
    <r>
      <t xml:space="preserve">gentoo penguin, </t>
    </r>
    <r>
      <rPr>
        <i/>
        <sz val="10"/>
        <color theme="1"/>
        <rFont val="Times New Roman"/>
        <family val="1"/>
      </rPr>
      <t>Pygoscelis papua</t>
    </r>
    <r>
      <rPr>
        <sz val="10"/>
        <color theme="1"/>
        <rFont val="Times New Roman"/>
        <family val="1"/>
      </rPr>
      <t xml:space="preserve">, southern rockhopper penguin, </t>
    </r>
    <r>
      <rPr>
        <i/>
        <sz val="10"/>
        <color theme="1"/>
        <rFont val="Times New Roman"/>
        <family val="1"/>
      </rPr>
      <t>Eudyptes chrysocome</t>
    </r>
    <r>
      <rPr>
        <sz val="10"/>
        <color theme="1"/>
        <rFont val="Times New Roman"/>
        <family val="1"/>
      </rPr>
      <t xml:space="preserve">, black-browed albatross, </t>
    </r>
    <r>
      <rPr>
        <i/>
        <sz val="10"/>
        <color theme="1"/>
        <rFont val="Times New Roman"/>
        <family val="1"/>
      </rPr>
      <t>Thalassarche</t>
    </r>
    <r>
      <rPr>
        <sz val="10"/>
        <color theme="1"/>
        <rFont val="Times New Roman"/>
        <family val="1"/>
      </rPr>
      <t xml:space="preserve"> </t>
    </r>
    <r>
      <rPr>
        <i/>
        <sz val="10"/>
        <color theme="1"/>
        <rFont val="Times New Roman"/>
        <family val="1"/>
      </rPr>
      <t>melanophris</t>
    </r>
    <r>
      <rPr>
        <sz val="10"/>
        <color theme="1"/>
        <rFont val="Times New Roman"/>
        <family val="1"/>
      </rPr>
      <t xml:space="preserve">, southern giant petrel, </t>
    </r>
    <r>
      <rPr>
        <i/>
        <sz val="10"/>
        <color theme="1"/>
        <rFont val="Times New Roman"/>
        <family val="1"/>
      </rPr>
      <t xml:space="preserve">Macronectes giganteus </t>
    </r>
  </si>
  <si>
    <t>Spheniscidae, Diomedeidae, Procellariidae</t>
  </si>
  <si>
    <t>Kuepfer, A. and A. Stanworth</t>
  </si>
  <si>
    <t>Falkland Islands Seabird Monitoring Programme. Annual Report 2022/2023 (SMP30)</t>
  </si>
  <si>
    <t>DJI Phantom 5</t>
  </si>
  <si>
    <t>Kuepfer, A. and A. Stanworth. 2023. Falkland Islands Seabird Monitoring Programme. Annual Report 2022/2023 (SMP30). Falklands Conservation, Stanley, Falkland Islands.</t>
  </si>
  <si>
    <t>Marton, A., A. Fülöp, K. Ozogány, C. Moskát, and M. Bán</t>
  </si>
  <si>
    <t>Host alarm calls attract the unwanted attention of the brood parasitic common cuckoo</t>
  </si>
  <si>
    <t>Marton, A., A. Fülöp, K. Ozogány, C. Moskát, and M. Bán. 2019. Host alarm calls attract the unwanted attention of the brood parasitic common cuckoo. Scientific Reports https://doi.org/10.1038/s41598-019-54909-1.</t>
  </si>
  <si>
    <r>
      <t xml:space="preserve">common cuckoo, </t>
    </r>
    <r>
      <rPr>
        <i/>
        <sz val="10"/>
        <color theme="1"/>
        <rFont val="Times New Roman"/>
        <family val="1"/>
      </rPr>
      <t>Cuculus canorus</t>
    </r>
    <r>
      <rPr>
        <sz val="10"/>
        <color theme="1"/>
        <rFont val="Times New Roman"/>
        <family val="1"/>
      </rPr>
      <t xml:space="preserve">, great reed warbler, </t>
    </r>
    <r>
      <rPr>
        <i/>
        <sz val="10"/>
        <color theme="1"/>
        <rFont val="Times New Roman"/>
        <family val="1"/>
      </rPr>
      <t>Acrocephalus arundinaceus</t>
    </r>
  </si>
  <si>
    <t>Cuculidae, Acrocephalidae</t>
  </si>
  <si>
    <t>Return of large fin whale feeding aggregations to historical whaling grounds in the Southern Ocean</t>
  </si>
  <si>
    <t>Herr, H., S. Viquerat, F. Devas, A. Lees, L. Wells, B. Gregory, T. Giffords, D. Beecham, and B. Meyer</t>
  </si>
  <si>
    <t>Herr, H., S. Viquerat, F. Devas, A. Lees, L. Wells, B. Gregory, T. Giffords, D. Beecham, and B. Meyer. 2022. Return of large fin whale feeding aggregations to historical whaling grounds in the Southern Ocean. Scientific Reports https://doi.org/10.1038/s41598-022-13798-7.</t>
  </si>
  <si>
    <r>
      <t xml:space="preserve">fin whale, </t>
    </r>
    <r>
      <rPr>
        <i/>
        <sz val="10"/>
        <color theme="1"/>
        <rFont val="Times New Roman"/>
        <family val="1"/>
      </rPr>
      <t>Balaenoptera physalus quoyi</t>
    </r>
  </si>
  <si>
    <t>DJI Phantom 4, Inspire II</t>
  </si>
  <si>
    <t>Zenmuse X5S camera</t>
  </si>
  <si>
    <t>North Pacific warming shifts the juvenile range of a marine apex predator</t>
  </si>
  <si>
    <t>Tanaka1, K.R., K.S. Van Houtan, E. Mailander, B.S. Dias, C. Galginaitis, J. O’Sullivan, C.G. Lowe, and S.J. Jorgensen</t>
  </si>
  <si>
    <t>Tanaka1, K.R., K.S. Van Houtan, E. Mailander, B.S. Dias, C. Galginaitis, J. O’Sullivan, C.G. Lowe, and S.J. Jorgensen. 2021. North Pacific warming shifts the juvenile range of a marine apex predator. Scientific Reports https://doi.org/10.1038/s41598-021-82424-9.</t>
  </si>
  <si>
    <t xml:space="preserve">DJI Phantom4 Pro </t>
  </si>
  <si>
    <t>Nilsson, A.L.K., S. Molværsmyr, A. Breistøl, and G.H.R. Systad</t>
  </si>
  <si>
    <t>Estimating mortality of small passerine birds colliding with wind turbines</t>
  </si>
  <si>
    <t>Nilsson, A.L.K., S. Molværsmyr, A. Breistøl, and G.H.R. Systad. 2023. Estimating mortality of small passerine birds colliding with wind turbines. Scientific Reports https://doi.org/10.1038/s41598-023-46909-z.</t>
  </si>
  <si>
    <t>The demographic decline of a sea lion population followed multi‑decadal sea surface warming</t>
  </si>
  <si>
    <t>Adame, K., F.R. Elorriaga‑Verplancken, E. Beier, K. Acevedo‑Whitehouse, and M.A. Pardo</t>
  </si>
  <si>
    <t>Adame, K., F.R. Elorriaga‑Verplancken, E. Beier, K. Acevedo‑Whitehouse, and M.A. Pardo. 2020. The demographic decline of a sea lion population followed multi‑decadal sea surface warming. Scientific Reports https://doi.org/10.1038/s41598-022-17679-x.</t>
  </si>
  <si>
    <t>Collecting critically endangered cliff plants using a drone‑based sampling manipulator</t>
  </si>
  <si>
    <t>La Vigne, H., G. Charron, J. Rachiele‑Tremblay, D. Rancourt, B. Nyberg, and A.L. Desbiens</t>
  </si>
  <si>
    <t>La Vigne, H., G. Charron, J. Rachiele‑Tremblay, D. Rancourt, B. Nyberg, and A.L. Desbiens. 2022. Collecting critically endangered cliff plants using a drone‑based sampling manipulator. Scientific Reports https://doi.org/10.1038/s41598-022-17679-x.</t>
  </si>
  <si>
    <t>DJI M300</t>
  </si>
  <si>
    <t>Using unmanned aerial vehicles for wildlife research and monitoring at Sea Lion Island</t>
  </si>
  <si>
    <t>Galimberti, F. and S. Sanvito</t>
  </si>
  <si>
    <t>Project report</t>
  </si>
  <si>
    <t>Galimberti, F. and S. Sanvito. 2020. Using unmanned aerial vehicles for wildlife research and monitoring at Sea Lion Island. Project Report - Update 2019/2020. Elephant Seal Research Group, Falkland Islands.</t>
  </si>
  <si>
    <t>DJI Phantom 3 Pro, DJI Mavic Pro Platinum</t>
  </si>
  <si>
    <r>
      <t xml:space="preserve">imperial cormorant, </t>
    </r>
    <r>
      <rPr>
        <i/>
        <sz val="10"/>
        <color theme="1"/>
        <rFont val="Times New Roman"/>
        <family val="1"/>
      </rPr>
      <t>Leucocarbo</t>
    </r>
    <r>
      <rPr>
        <sz val="10"/>
        <color theme="1"/>
        <rFont val="Times New Roman"/>
        <family val="1"/>
      </rPr>
      <t xml:space="preserve"> </t>
    </r>
    <r>
      <rPr>
        <i/>
        <sz val="10"/>
        <color theme="1"/>
        <rFont val="Times New Roman"/>
        <family val="1"/>
      </rPr>
      <t>atriceps</t>
    </r>
    <r>
      <rPr>
        <sz val="10"/>
        <color theme="1"/>
        <rFont val="Times New Roman"/>
        <family val="1"/>
      </rPr>
      <t xml:space="preserve">, rock cormorant, </t>
    </r>
    <r>
      <rPr>
        <i/>
        <sz val="10"/>
        <color theme="1"/>
        <rFont val="Times New Roman"/>
        <family val="1"/>
      </rPr>
      <t>Leucocarbo</t>
    </r>
    <r>
      <rPr>
        <sz val="10"/>
        <color theme="1"/>
        <rFont val="Times New Roman"/>
        <family val="1"/>
      </rPr>
      <t xml:space="preserve"> </t>
    </r>
    <r>
      <rPr>
        <i/>
        <sz val="10"/>
        <color theme="1"/>
        <rFont val="Times New Roman"/>
        <family val="1"/>
      </rPr>
      <t>magellanicus</t>
    </r>
    <r>
      <rPr>
        <sz val="10"/>
        <color theme="1"/>
        <rFont val="Times New Roman"/>
        <family val="1"/>
      </rPr>
      <t xml:space="preserve">, kelp gull, </t>
    </r>
    <r>
      <rPr>
        <i/>
        <sz val="10"/>
        <color theme="1"/>
        <rFont val="Times New Roman"/>
        <family val="1"/>
      </rPr>
      <t>Larus dominicanus</t>
    </r>
    <r>
      <rPr>
        <sz val="10"/>
        <color theme="1"/>
        <rFont val="Times New Roman"/>
        <family val="1"/>
      </rPr>
      <t xml:space="preserve">, dolphin gull, </t>
    </r>
    <r>
      <rPr>
        <i/>
        <sz val="10"/>
        <color theme="1"/>
        <rFont val="Times New Roman"/>
        <family val="1"/>
      </rPr>
      <t>Leucophaeus</t>
    </r>
    <r>
      <rPr>
        <sz val="10"/>
        <color theme="1"/>
        <rFont val="Times New Roman"/>
        <family val="1"/>
      </rPr>
      <t xml:space="preserve"> </t>
    </r>
    <r>
      <rPr>
        <i/>
        <sz val="10"/>
        <color theme="1"/>
        <rFont val="Times New Roman"/>
        <family val="1"/>
      </rPr>
      <t>scoresbii</t>
    </r>
    <r>
      <rPr>
        <sz val="10"/>
        <color theme="1"/>
        <rFont val="Times New Roman"/>
        <family val="1"/>
      </rPr>
      <t xml:space="preserve">, striated caracara, </t>
    </r>
    <r>
      <rPr>
        <i/>
        <sz val="10"/>
        <color theme="1"/>
        <rFont val="Times New Roman"/>
        <family val="1"/>
      </rPr>
      <t>Phalcoboenus australis</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rockhopper penguin, </t>
    </r>
    <r>
      <rPr>
        <i/>
        <sz val="10"/>
        <color theme="1"/>
        <rFont val="Times New Roman"/>
        <family val="1"/>
      </rPr>
      <t>Eudyptes chrysocome</t>
    </r>
    <r>
      <rPr>
        <sz val="10"/>
        <color theme="1"/>
        <rFont val="Times New Roman"/>
        <family val="1"/>
      </rPr>
      <t xml:space="preserve">, South American sea lion, </t>
    </r>
    <r>
      <rPr>
        <i/>
        <sz val="10"/>
        <color theme="1"/>
        <rFont val="Times New Roman"/>
        <family val="1"/>
      </rPr>
      <t>Otaria flavescens</t>
    </r>
    <r>
      <rPr>
        <sz val="10"/>
        <color theme="1"/>
        <rFont val="Times New Roman"/>
        <family val="1"/>
      </rPr>
      <t xml:space="preserve">, southern elephant seal, </t>
    </r>
    <r>
      <rPr>
        <i/>
        <sz val="10"/>
        <color theme="1"/>
        <rFont val="Times New Roman"/>
        <family val="1"/>
      </rPr>
      <t>Mirounga leonina</t>
    </r>
    <r>
      <rPr>
        <sz val="10"/>
        <color theme="1"/>
        <rFont val="Times New Roman"/>
        <family val="1"/>
      </rPr>
      <t xml:space="preserve">, killer whale, </t>
    </r>
    <r>
      <rPr>
        <i/>
        <sz val="10"/>
        <color theme="1"/>
        <rFont val="Times New Roman"/>
        <family val="1"/>
      </rPr>
      <t>Orcinus</t>
    </r>
    <r>
      <rPr>
        <sz val="10"/>
        <color theme="1"/>
        <rFont val="Times New Roman"/>
        <family val="1"/>
      </rPr>
      <t xml:space="preserve"> </t>
    </r>
    <r>
      <rPr>
        <i/>
        <sz val="10"/>
        <color theme="1"/>
        <rFont val="Times New Roman"/>
        <family val="1"/>
      </rPr>
      <t>orca</t>
    </r>
  </si>
  <si>
    <t>Phalacrocoracidae, Laridae, Falconidae, Spheniscidae, Otariidae, Phocidae, Delphinidae</t>
  </si>
  <si>
    <t>Performance Analysis of a Wildlife Tracking CubeSat Mission Extension to Drones and Stratospheric Vehicles</t>
  </si>
  <si>
    <t>Marzioli, P., R. Garofalo, L. Frezza , A. Nyawade, G. Santilli, M. JahJah, F. Santoni, and F. Piergentili</t>
  </si>
  <si>
    <t>human-wildlife conflict, platform</t>
  </si>
  <si>
    <t>Gibson’s albatross and white-capped albatross in the Auckland Islands 2021–22</t>
  </si>
  <si>
    <t>Parker, G., G. Elliott, K. Walker, and K. Rexer-Huber</t>
  </si>
  <si>
    <t>Parker, G., G. Elliott, K. Walker, and K. Rexer-Huber. 2022. Gibson’s albatross and white-capped albatross in the Auckland Islands 2021–22. Final report. Parker Conservation, Dunedin, New Zealand.</t>
  </si>
  <si>
    <r>
      <t xml:space="preserve">Gibson’s albatross, </t>
    </r>
    <r>
      <rPr>
        <i/>
        <sz val="10"/>
        <color theme="1"/>
        <rFont val="Times New Roman"/>
        <family val="1"/>
      </rPr>
      <t>Diomedea antipodensis</t>
    </r>
    <r>
      <rPr>
        <sz val="10"/>
        <color theme="1"/>
        <rFont val="Times New Roman"/>
        <family val="1"/>
      </rPr>
      <t xml:space="preserve"> </t>
    </r>
    <r>
      <rPr>
        <i/>
        <sz val="10"/>
        <color theme="1"/>
        <rFont val="Times New Roman"/>
        <family val="1"/>
      </rPr>
      <t>gibsoni</t>
    </r>
    <r>
      <rPr>
        <sz val="10"/>
        <color theme="1"/>
        <rFont val="Times New Roman"/>
        <family val="1"/>
      </rPr>
      <t xml:space="preserve">, white-capped albatross, </t>
    </r>
    <r>
      <rPr>
        <i/>
        <sz val="10"/>
        <color theme="1"/>
        <rFont val="Times New Roman"/>
        <family val="1"/>
      </rPr>
      <t>Thalassarche steadi</t>
    </r>
  </si>
  <si>
    <t>Report on a visit to Falklands Conservation owned North, Saddle, Cliff Knob, Ship, Coffin and Beef Islands in 2019</t>
  </si>
  <si>
    <t>Stanworth, A., E. Bertram, M. Winnard, and L. Ireland</t>
  </si>
  <si>
    <t>Stanworth, A., K. Ross, and D. Spivack</t>
  </si>
  <si>
    <t>Report on a visit to Falklands Conservation owned North, Saddle, Cliff Knob, Ship and Coffin Islands</t>
  </si>
  <si>
    <t>Stanworth, A., K. Ross, and D. Spivack. 2017. Report on a visit to Falklands Conservation owned North, Saddle, Cliff Knob, Ship and Coffin Islands. Report to Falklands Conservation, Stanley, Falkland Islands.</t>
  </si>
  <si>
    <t>Stanworth, A., E. Bertram, M. Winnard, and L. Ireland. 2020. Report on a visit to Falklands Conservation owned North, Saddle, Cliff Knob, Ship, Coffin and Beef Islands in 2019. Report to Falklands Conservation, Stanley, Falkland Islands.</t>
  </si>
  <si>
    <r>
      <t xml:space="preserve">South American fur seal, </t>
    </r>
    <r>
      <rPr>
        <i/>
        <sz val="10"/>
        <color theme="1"/>
        <rFont val="Times New Roman"/>
        <family val="1"/>
      </rPr>
      <t>Arctocephalus</t>
    </r>
    <r>
      <rPr>
        <sz val="10"/>
        <color theme="1"/>
        <rFont val="Times New Roman"/>
        <family val="1"/>
      </rPr>
      <t xml:space="preserve"> </t>
    </r>
    <r>
      <rPr>
        <i/>
        <sz val="10"/>
        <color theme="1"/>
        <rFont val="Times New Roman"/>
        <family val="1"/>
      </rPr>
      <t>australis</t>
    </r>
    <r>
      <rPr>
        <sz val="10"/>
        <color theme="1"/>
        <rFont val="Times New Roman"/>
        <family val="1"/>
      </rPr>
      <t xml:space="preserve">, southern giant petrel, </t>
    </r>
    <r>
      <rPr>
        <i/>
        <sz val="10"/>
        <color theme="1"/>
        <rFont val="Times New Roman"/>
        <family val="1"/>
      </rPr>
      <t>Macronectes</t>
    </r>
    <r>
      <rPr>
        <sz val="10"/>
        <color theme="1"/>
        <rFont val="Times New Roman"/>
        <family val="1"/>
      </rPr>
      <t xml:space="preserve"> </t>
    </r>
    <r>
      <rPr>
        <i/>
        <sz val="10"/>
        <color theme="1"/>
        <rFont val="Times New Roman"/>
        <family val="1"/>
      </rPr>
      <t>giganteus</t>
    </r>
    <r>
      <rPr>
        <sz val="10"/>
        <color theme="1"/>
        <rFont val="Times New Roman"/>
        <family val="1"/>
      </rPr>
      <t xml:space="preserve">, black-browed albatross, </t>
    </r>
    <r>
      <rPr>
        <i/>
        <sz val="10"/>
        <color theme="1"/>
        <rFont val="Times New Roman"/>
        <family val="1"/>
      </rPr>
      <t>Thalassarche melanophris</t>
    </r>
    <r>
      <rPr>
        <sz val="10"/>
        <color theme="1"/>
        <rFont val="Times New Roman"/>
        <family val="1"/>
      </rPr>
      <t xml:space="preserve">, king cormorant, </t>
    </r>
    <r>
      <rPr>
        <i/>
        <sz val="10"/>
        <color theme="1"/>
        <rFont val="Times New Roman"/>
        <family val="1"/>
      </rPr>
      <t>Leucocarbo atriceps</t>
    </r>
    <r>
      <rPr>
        <sz val="10"/>
        <color theme="1"/>
        <rFont val="Times New Roman"/>
        <family val="1"/>
      </rPr>
      <t xml:space="preserve">, southern rockhopper penguin, </t>
    </r>
    <r>
      <rPr>
        <i/>
        <sz val="10"/>
        <color theme="1"/>
        <rFont val="Times New Roman"/>
        <family val="1"/>
      </rPr>
      <t>Eudyptes chrysocome</t>
    </r>
  </si>
  <si>
    <t>Falkland Islands Government</t>
  </si>
  <si>
    <t>nd</t>
  </si>
  <si>
    <t>Brochure</t>
  </si>
  <si>
    <t>Falkland Islands Government. Nd. Drones &amp; Wildlife: For all Small Unmanned Aircraft. Policy and Economic Development Unit, Stanley, Falkland Islands.</t>
  </si>
  <si>
    <t>Francis, R.K. and K.J. Brandis</t>
  </si>
  <si>
    <t>Assessment of Ground and Drone Surveys of Large Waterbird Breeding Rookeries: A Comparative Study</t>
  </si>
  <si>
    <t>Francis, R.J. and K.J. Brandis. 2024. Assessment of Ground and Drone Surveys of Large Waterbird Breeding Rookeries: A Comparative Study. Drones https://doi.org/10.3390/drones8040135.</t>
  </si>
  <si>
    <r>
      <t xml:space="preserve">straw-necked ibis, </t>
    </r>
    <r>
      <rPr>
        <i/>
        <sz val="10"/>
        <color theme="1"/>
        <rFont val="Times New Roman"/>
        <family val="1"/>
      </rPr>
      <t>Threskiornis spinicollis</t>
    </r>
    <r>
      <rPr>
        <sz val="10"/>
        <color theme="1"/>
        <rFont val="Times New Roman"/>
        <family val="1"/>
      </rPr>
      <t xml:space="preserve">, Australian white ibis, </t>
    </r>
    <r>
      <rPr>
        <i/>
        <sz val="10"/>
        <color theme="1"/>
        <rFont val="Times New Roman"/>
        <family val="1"/>
      </rPr>
      <t>Threskiornis moluccus</t>
    </r>
    <r>
      <rPr>
        <sz val="10"/>
        <color theme="1"/>
        <rFont val="Times New Roman"/>
        <family val="1"/>
      </rPr>
      <t xml:space="preserve">, royal spoonbill, </t>
    </r>
    <r>
      <rPr>
        <i/>
        <sz val="10"/>
        <color theme="1"/>
        <rFont val="Times New Roman"/>
        <family val="1"/>
      </rPr>
      <t>Platalea regia</t>
    </r>
    <r>
      <rPr>
        <sz val="10"/>
        <color theme="1"/>
        <rFont val="Times New Roman"/>
        <family val="1"/>
      </rPr>
      <t xml:space="preserve">, great cormorants, </t>
    </r>
    <r>
      <rPr>
        <i/>
        <sz val="10"/>
        <color theme="1"/>
        <rFont val="Times New Roman"/>
        <family val="1"/>
      </rPr>
      <t>Phalacrocorax carbo</t>
    </r>
  </si>
  <si>
    <t>Threskiornithidae, Phalacrocoracidae</t>
  </si>
  <si>
    <t>Acute and chronic behavioral effects of kelp gull micropredation on southern right whale mother−calf pairs off Península Valdés, Argentina</t>
  </si>
  <si>
    <t>Azizeh, T.R., K.R. Sprogis, R. Soley, M.L.K. Nielsen, M.M. Uhart, M. Sironi, C.F. Marón, L. Bejder, P.T. Madsen, and F. Christiansen</t>
  </si>
  <si>
    <t>Azizeh, T.R., K.R. Sprogis, R. Soley, M.L.K. Nielsen, M.M. Uhart, M. Sironi, C.F. Marón, L. Bejder, P.T. Madsen, and F. Christiansen. 2021. Acute and chronic behavioral effects of kelp gull micropredation on southern right whale mother−calf pairs off Península Valdés, Argentina. Marine Ecology Progress Series https://doi.org/10.3354/meps13716.</t>
  </si>
  <si>
    <r>
      <t xml:space="preserve">kelp gull, </t>
    </r>
    <r>
      <rPr>
        <i/>
        <sz val="10"/>
        <color theme="1"/>
        <rFont val="Times New Roman"/>
        <family val="1"/>
      </rPr>
      <t>Larus dominicanus</t>
    </r>
    <r>
      <rPr>
        <sz val="10"/>
        <color theme="1"/>
        <rFont val="Times New Roman"/>
        <family val="1"/>
      </rPr>
      <t xml:space="preserve">,southern
right whale, </t>
    </r>
    <r>
      <rPr>
        <i/>
        <sz val="10"/>
        <color theme="1"/>
        <rFont val="Times New Roman"/>
        <family val="1"/>
      </rPr>
      <t>Eubalaena australis</t>
    </r>
  </si>
  <si>
    <t>Laridae, Balaenidae</t>
  </si>
  <si>
    <t>DJI Mavic Pro Platinum, DJI Phantom 3 Pro</t>
  </si>
  <si>
    <t>12.35-MP camera, 12.4-MP camera</t>
  </si>
  <si>
    <t>The Mamba: A Suspended Manipulator to Sample Plants in Cliff Environments</t>
  </si>
  <si>
    <t>La Vigne, H., G. Charron, D. Rancourt, and A.L. Desbiens. 2024. The Mamba: A Suspended Manipulator to Sample Plants in Cliff Environments. Drones https://doi.org/10.3390/drones8040139.</t>
  </si>
  <si>
    <t>La Vigne, H., G. Charron, D. Rancourt, and A.L. Desbiens</t>
  </si>
  <si>
    <t>Upshaw, J. and M. Hassanalian</t>
  </si>
  <si>
    <t>Application of Camouflaging Fixed-Wing, Quadcopter, and Ornithopter UAVs</t>
  </si>
  <si>
    <t>AIAA Regional Student Conference</t>
  </si>
  <si>
    <t>Upshaw, J. and M. Hassanalian. 2023. Application of Camouflaging Fixed-Wing, Quadcopter, and Ornithopter UAVs. American Institute of Aeronautics and Astronautics 2023 Regional Student Conference, University at Buffalo, Buffalo, NY. https://doi.org/10.2514/6.2023-72279.</t>
  </si>
  <si>
    <t>fixed-wing, quadcopter, ornithocopter</t>
  </si>
  <si>
    <t>Crofts, S. and A. Stanworth</t>
  </si>
  <si>
    <t>Falkland Islands Seabird Monitoring Programme. Annual Report 2020/2021 (SMP28)</t>
  </si>
  <si>
    <r>
      <t xml:space="preserve">gentoo penguin, </t>
    </r>
    <r>
      <rPr>
        <i/>
        <sz val="10"/>
        <color theme="1"/>
        <rFont val="Times New Roman"/>
        <family val="1"/>
      </rPr>
      <t>Pygoscelis papua</t>
    </r>
    <r>
      <rPr>
        <sz val="10"/>
        <color theme="1"/>
        <rFont val="Times New Roman"/>
        <family val="1"/>
      </rPr>
      <t xml:space="preserve">, southern rockhopper penguin, </t>
    </r>
    <r>
      <rPr>
        <i/>
        <sz val="10"/>
        <color theme="1"/>
        <rFont val="Times New Roman"/>
        <family val="1"/>
      </rPr>
      <t>Eudyptes chrysocome</t>
    </r>
    <r>
      <rPr>
        <sz val="10"/>
        <color theme="1"/>
        <rFont val="Times New Roman"/>
        <family val="1"/>
      </rPr>
      <t xml:space="preserve">, Magellanic penguin, </t>
    </r>
    <r>
      <rPr>
        <i/>
        <sz val="10"/>
        <color theme="1"/>
        <rFont val="Times New Roman"/>
        <family val="1"/>
      </rPr>
      <t>Spheniscus</t>
    </r>
    <r>
      <rPr>
        <sz val="10"/>
        <color theme="1"/>
        <rFont val="Times New Roman"/>
        <family val="1"/>
      </rPr>
      <t xml:space="preserve"> </t>
    </r>
    <r>
      <rPr>
        <i/>
        <sz val="10"/>
        <color theme="1"/>
        <rFont val="Times New Roman"/>
        <family val="1"/>
      </rPr>
      <t>magellanicus</t>
    </r>
    <r>
      <rPr>
        <sz val="10"/>
        <color theme="1"/>
        <rFont val="Times New Roman"/>
        <family val="1"/>
      </rPr>
      <t xml:space="preserve">, king penguin, </t>
    </r>
    <r>
      <rPr>
        <i/>
        <sz val="10"/>
        <color theme="1"/>
        <rFont val="Times New Roman"/>
        <family val="1"/>
      </rPr>
      <t>Aptenodytes</t>
    </r>
    <r>
      <rPr>
        <sz val="10"/>
        <color theme="1"/>
        <rFont val="Times New Roman"/>
        <family val="1"/>
      </rPr>
      <t xml:space="preserve"> </t>
    </r>
    <r>
      <rPr>
        <i/>
        <sz val="10"/>
        <color theme="1"/>
        <rFont val="Times New Roman"/>
        <family val="1"/>
      </rPr>
      <t>patagonicus</t>
    </r>
    <r>
      <rPr>
        <sz val="10"/>
        <color theme="1"/>
        <rFont val="Times New Roman"/>
        <family val="1"/>
      </rPr>
      <t xml:space="preserve">, black-browed albatross, </t>
    </r>
    <r>
      <rPr>
        <i/>
        <sz val="10"/>
        <color theme="1"/>
        <rFont val="Times New Roman"/>
        <family val="1"/>
      </rPr>
      <t>Thalassarche</t>
    </r>
    <r>
      <rPr>
        <sz val="10"/>
        <color theme="1"/>
        <rFont val="Times New Roman"/>
        <family val="1"/>
      </rPr>
      <t xml:space="preserve"> </t>
    </r>
    <r>
      <rPr>
        <i/>
        <sz val="10"/>
        <color theme="1"/>
        <rFont val="Times New Roman"/>
        <family val="1"/>
      </rPr>
      <t>melanophris</t>
    </r>
    <r>
      <rPr>
        <sz val="10"/>
        <color theme="1"/>
        <rFont val="Times New Roman"/>
        <family val="1"/>
      </rPr>
      <t xml:space="preserve">, southern giant petrel, </t>
    </r>
    <r>
      <rPr>
        <i/>
        <sz val="10"/>
        <color theme="1"/>
        <rFont val="Times New Roman"/>
        <family val="1"/>
      </rPr>
      <t>Macronectes giganteus</t>
    </r>
    <r>
      <rPr>
        <sz val="10"/>
        <color theme="1"/>
        <rFont val="Times New Roman"/>
        <family val="1"/>
      </rPr>
      <t>,</t>
    </r>
    <r>
      <rPr>
        <i/>
        <sz val="10"/>
        <color theme="1"/>
        <rFont val="Times New Roman"/>
        <family val="1"/>
      </rPr>
      <t xml:space="preserve"> </t>
    </r>
    <r>
      <rPr>
        <sz val="10"/>
        <color theme="1"/>
        <rFont val="Times New Roman"/>
        <family val="1"/>
      </rPr>
      <t xml:space="preserve">imperial cormorant, </t>
    </r>
    <r>
      <rPr>
        <i/>
        <sz val="10"/>
        <color theme="1"/>
        <rFont val="Times New Roman"/>
        <family val="1"/>
      </rPr>
      <t>Phalacrocorax atriceps</t>
    </r>
    <r>
      <rPr>
        <sz val="10"/>
        <color theme="1"/>
        <rFont val="Times New Roman"/>
        <family val="1"/>
      </rPr>
      <t xml:space="preserve">, brown skua, </t>
    </r>
    <r>
      <rPr>
        <i/>
        <sz val="10"/>
        <color theme="1"/>
        <rFont val="Times New Roman"/>
        <family val="1"/>
      </rPr>
      <t>Catharacta antarctica</t>
    </r>
  </si>
  <si>
    <t>Spheniscidae, Diomedeidae, Procellariidae, Phalacrocoracidae, Stercorariidae</t>
  </si>
  <si>
    <t>Crofts, S. and A. Stanworth. 2021. Falkland Islands Seabird Monitoring Programme. Annual Report 2020/2021 (SMP28). Falklands Conservation, Stanley, Falkland Islands.</t>
  </si>
  <si>
    <t>Schultz, E., N. Ellison, M. Boudreau, G. Street, L. Jones, K. Evans, and R.B. Iglay</t>
  </si>
  <si>
    <t>On the move: Influence of animal movements on count error during drone surveys</t>
  </si>
  <si>
    <t>Chen, F., H.V. Nguyen, D.A. Taggart, K. Falkner, S.H. Rezatofighi, and D.C. Ranasinghe. 2024. ConservationBots: Autonomous Aerial Robot for Fast Robust Wildlife Tracking in Complex Terrains. Journal of Field Robotics https://doi.org/10.1002/rob.22270.</t>
  </si>
  <si>
    <t>Macke, E.N., L.R. Jones, R.B. Iglay, and J.A. Elmore. 2024. Drone noise differs by flight maneuver and model: implications for animal surveys. Drone Systems and Applications https://doi.org/10.1139/dsa-2023-0054.</t>
  </si>
  <si>
    <t>Monitoring vegetation patterns and their drivers to infer resilience: Automated detection of vegetation and megaherbivores from drone imagery using deep learning</t>
  </si>
  <si>
    <t>James, R.K., F. Daniels, A. Chauhan, P. Wicaksono, M. Hafizt, S.D. Harahap, and M.J.A. Christianen</t>
  </si>
  <si>
    <t>James, R.K., F. Daniels, A. Chauhan, P. Wicaksono, M. Hafizt, S.D. Harahap, and M.J.A. Christianen. 2024. Monitoring vegetation patterns and their drivers to infer resilience: Automated detection of vegetation and megaherbivores from drone imagery using deep learning. Ecological Informatics https://doi.org/10.1016/j.ecoinf.2024.102580.</t>
  </si>
  <si>
    <t>Sensefly eBee, DJI Phantom 4</t>
  </si>
  <si>
    <t>12-MP Canon IXUS 220HS camera, 20-MP camera</t>
  </si>
  <si>
    <t>Drone‑based monitoring and geomorphology of southern giant petrel nests near Palmer Station, western Antarctic Peninsula</t>
  </si>
  <si>
    <t>Larsen, G.D., H.F. Varga, D.L. Patterson‑Fraser, D.W. Johnston, and M.A. Cimino</t>
  </si>
  <si>
    <t>Larsen, G.D., H.F. Varga, D.L. Patterson‑Fraser, D.W. Johnston, and M.A. Cimino. 2024. Drone‑based monitoring and geomorphology of southern giant petrel nests near Palmer Station, western Antarctic Peninsula. Polar Biology https://doi.org/10.1007/s00300-024-03243-y.</t>
  </si>
  <si>
    <t>Contribution du drone aux suivis de la productivité de l’aigle royal et du faucon pèlerin [Contribution of the drone to monitoring the productivity of the golden eagle and the peregrine falcon]</t>
  </si>
  <si>
    <t>Latin American Journal of Aquatic Mammals</t>
  </si>
  <si>
    <t>Farinelli, S.M., L.W. Keith-Diagne, J. Garnica, J. Keiman, and D. Luther</t>
  </si>
  <si>
    <r>
      <t xml:space="preserve">Quantifying minimum survey effort to reliably detect Amazonian manatees using an unoccupied aerial vehicle (UAV) at an </t>
    </r>
    <r>
      <rPr>
        <i/>
        <sz val="10"/>
        <color theme="1"/>
        <rFont val="Times New Roman"/>
        <family val="1"/>
      </rPr>
      <t>ex situ</t>
    </r>
    <r>
      <rPr>
        <sz val="10"/>
        <color theme="1"/>
        <rFont val="Times New Roman"/>
        <family val="1"/>
      </rPr>
      <t xml:space="preserve"> soft-release site</t>
    </r>
  </si>
  <si>
    <r>
      <t xml:space="preserve">Farinelli, S.M., L.W. Keith-Diagne, J. Garnica, J. Keiman, and D. Luther. 2024. Quantifying minimum survey effort to reliably detect Amazonian manatees using an unoccupied aerial vehicle (UAV) at an </t>
    </r>
    <r>
      <rPr>
        <i/>
        <sz val="10"/>
        <color theme="1"/>
        <rFont val="Times New Roman"/>
        <family val="1"/>
      </rPr>
      <t>ex situ</t>
    </r>
    <r>
      <rPr>
        <sz val="10"/>
        <color theme="1"/>
        <rFont val="Times New Roman"/>
        <family val="1"/>
      </rPr>
      <t xml:space="preserve"> soft-release site. Latin American Journal of Aquatic Mammals https://doi.org/10.5597/lajam00319.</t>
    </r>
  </si>
  <si>
    <r>
      <t xml:space="preserve">Amazonian manatee, </t>
    </r>
    <r>
      <rPr>
        <i/>
        <sz val="10"/>
        <color theme="1"/>
        <rFont val="Times New Roman"/>
        <family val="1"/>
      </rPr>
      <t>Trichechus inunguis</t>
    </r>
  </si>
  <si>
    <t>DJI Mavic 2 Enterprise Dual (w/ noise-reducing propellers)</t>
  </si>
  <si>
    <t>Automated and repeated aerial observations of GPS-collared animals using UAVs and open-source electronics</t>
  </si>
  <si>
    <t>Kavwele, C.M., J.G.C. Hopcraft, D. Davy, and C.J. Torney</t>
  </si>
  <si>
    <t>Kavwele, C.M., J.G.C. Hopcraft, D. Davy, and C.J. Torney. 2024. Automated and repeated aerial observations of GPS-collared animals using UAVs and open-source electronics. Ecosphere https://doi.org/10.1002/ecs2.4841.</t>
  </si>
  <si>
    <r>
      <t xml:space="preserve">Exmoor horse, </t>
    </r>
    <r>
      <rPr>
        <i/>
        <sz val="10"/>
        <color theme="1"/>
        <rFont val="Times New Roman"/>
        <family val="1"/>
      </rPr>
      <t>Equus ferus caballus</t>
    </r>
  </si>
  <si>
    <t>Breeding records and the detection of nesting predators of wild-release red-crowned cranes into non-breeding areas of the Yancheng National Nature Reserve, China</t>
  </si>
  <si>
    <t>Dawei, W., H. Xinyi, C. Hao, C. Guoyuang, C. Weihua, and L. Changhu</t>
  </si>
  <si>
    <t>Dawei, W., H. Xinyi, C. Hao, C. Guoyuang, C. Weihua, and L. Changhu. 2024. Breeding records and the detection of nesting predators of wild-release red-crowned cranes into non-breeding areas of the Yancheng National Nature Reserve, China. Ecology and Evolution https://doi.org/10.1002/ece3.11322.</t>
  </si>
  <si>
    <r>
      <t xml:space="preserve">red-crowned crane, </t>
    </r>
    <r>
      <rPr>
        <i/>
        <sz val="10"/>
        <color theme="1"/>
        <rFont val="Times New Roman"/>
        <family val="1"/>
      </rPr>
      <t>Grus japonensis</t>
    </r>
  </si>
  <si>
    <t>Scaled mass index derived from aerial photogrammetry associated with predicted metabolic pathway disruptions in free-ranging St. Lawrence Estuary belugas</t>
  </si>
  <si>
    <t>Sherrill, M., A. Bernier-Graveline, J. Ewald, Z. Pang, M. Moisan, M. Marzelière, M. Muzzy, T.A. Romano, R. Michaud, and J. Verreault</t>
  </si>
  <si>
    <t>Sherrill, M., A. Bernier-Graveline, J. Ewald, Z. Pang, M. Moisan, M. Marzelière, M. Muzzy, T.A. Romano, R. Michaud, and J. Verreault. 2024. Scaled mass index derived from aerial photogrammetry associated with predicted metabolic pathway disruptions in free-ranging St. Lawrence Estuary belugas. Frontiers in Marine Science https://doi.org/10.3389/fmars.2024.1360374.</t>
  </si>
  <si>
    <t>DJI M200, DJI Inspire II</t>
  </si>
  <si>
    <t>Zenmuse X5s camera, Zenmuse X7 camera</t>
  </si>
  <si>
    <t>Drone-based monitoring of intertidal blue mussel beds in the Wadden Sea – comparison of a threshold and two machine learning approaches</t>
  </si>
  <si>
    <t>Schnurawa, M., J.S. Mueller, H. Schade, and G. Nehls</t>
  </si>
  <si>
    <t>Schnurawa, M., J.S. Mueller, H. Schade, and G. Nehls. 2024. Drone-based monitoring of intertidal blue mussel beds in the Wadden Sea – comparison of a threshold and two machine learning approaches. Frontiers in Marine Science https://doi.org/10.3389/fmars.2024.1381036.</t>
  </si>
  <si>
    <r>
      <t xml:space="preserve">blue mussel, </t>
    </r>
    <r>
      <rPr>
        <i/>
        <sz val="10"/>
        <color theme="1"/>
        <rFont val="Times New Roman"/>
        <family val="1"/>
      </rPr>
      <t>Mytilus edulis</t>
    </r>
  </si>
  <si>
    <t>WingtraOne</t>
  </si>
  <si>
    <t>Sony QX1 RGB camera</t>
  </si>
  <si>
    <t>Detecting Moving Wildlife Using the Time Difference between Two Thermal Airborne Images</t>
  </si>
  <si>
    <t>Oishi, Y., N. Yoshida, and H. Oguma</t>
  </si>
  <si>
    <t>Oishi, Y., N. Yoshida, and H. Oguma. 2024. Detecting Moving Wildlife Using the Time Difference between Two Thermal Airborne Images. Remote Sensing https://doi.org/10.3390/rs16081439.</t>
  </si>
  <si>
    <t>Object detection of the bornean orangutan nests using drone and YOLOv5</t>
  </si>
  <si>
    <t>International Journal of Artificial Intelligence</t>
  </si>
  <si>
    <r>
      <t xml:space="preserve">Borneo orangutan, </t>
    </r>
    <r>
      <rPr>
        <i/>
        <sz val="10"/>
        <color theme="1"/>
        <rFont val="Times New Roman"/>
        <family val="1"/>
      </rPr>
      <t>Pongo pygmaeus</t>
    </r>
  </si>
  <si>
    <t>12.1-MP Canon Powershoot S100 camera</t>
  </si>
  <si>
    <t>Teguh, R., M.D. Maleh, A.S. Sahay, M.P. Pratama, and O. Simon</t>
  </si>
  <si>
    <t xml:space="preserve">Teguh, R., M.D. Maleh, A.S. Sahay, M.P. Pratama, and O. Simon. 2024. Object detection of the bornean orangutan nests using drone and YOLOv5. International Journal of Artificial Intelligence https://doi.org/10.11591/ijai.v13.i2.pp1640-1649. </t>
  </si>
  <si>
    <t>Using Unoccupied Aircraft System (UAS) to Assess Crop Damage by Wild Pigs in Alabama</t>
  </si>
  <si>
    <t>Fay, A.S.</t>
  </si>
  <si>
    <t>Fay, A.S. 2024. Using Unoccupied Aircraft System (UAS) to Assess Crop Damage by Wild Pigs in Alabama. MS Thesis. College of Forestry, Wildlife and Environment, Auburn University, Auburn, AL.</t>
  </si>
  <si>
    <t>Huntington, G., J.B. Paulin, and E. Huntington. 2023. Rutgers Cooperative Extension White-Tailed Deer Drone Survey: Hutcheson Memorial Forest and Surrounding Landscapes of Somerset County, New Jersey (2019-2023). School of Environmental and Biological Sciences, New Jersey Agricultural Experiment Station, Cooperative Extension, and Hutcheson Memorial Forest Center, Rutgers University, NJ.</t>
  </si>
  <si>
    <t>Rutgers Cooperative Extension White-Tailed Deer Drone Survey: Hutcheson Memorial Forest and Surrounding Landscapes of Somerset County, New Jersey (2019-2023)</t>
  </si>
  <si>
    <t>Huntington, G., J.B. Paulin, and E. Huntington</t>
  </si>
  <si>
    <t>Automated body length and body condition measurements of whales from drone videos for rapid assessment of population health</t>
  </si>
  <si>
    <t>Bierlich, K.C., S. Karki, C.N. Bird, A. Fern, and L.G. Torres</t>
  </si>
  <si>
    <t>Bierlich, K.C., S. Karki, C.N. Bird, A. Fern, and L.G. Torres. 2024. Automated body length and body condition measurements of whales from drone videos for rapid assessment of population health. Marine Mammal Science https://doi.org/10.1111/mms.13137.</t>
  </si>
  <si>
    <t>Estimating beluga whale abundance from space: using drones to ground-validate VHR satellite imagery</t>
  </si>
  <si>
    <t>Stewart, J.B., J.M. Hudson, B.A.H. Sherbo, and C.A. Watt</t>
  </si>
  <si>
    <t>Stewart, J.B., J.M. Hudson, B.A.H. Sherbo, and C.A. Watt. 2024. Estimating beluga whale abundance from space: using drones to ground-validate VHR satellite imagery. Remote Sensing in Ecology and Conservation https://doi.org/10.1002/rse2.396.</t>
  </si>
  <si>
    <t>DJI Inspire 3</t>
  </si>
  <si>
    <t>Collecting baleen whale blow samples by drone: A minimally intrusive tool for conservation genetics</t>
  </si>
  <si>
    <t>O'Mahony, E.N., A.L. Sremba, E.M. Keen, N. Robinson, A. Dundas, D. Steel, J. Wray, C.S. Baker, and O.E. Gaggiotti</t>
  </si>
  <si>
    <t>Molecular Ecology</t>
  </si>
  <si>
    <t>O'Mahony, E.N., A.L. Sremba, E.M. Keen, N. Robinson, A. Dundas, D. Steel, J. Wray, C.S. Baker, and O.E. Gaggiotti. 2024. Collecting baleen whale blow samples by drone: A minimally intrusive tool for conservation genetics. Molecular Ecology https://doi.org/10.1111/1755-0998.13957.</t>
  </si>
  <si>
    <r>
      <t xml:space="preserve">humpback whale, </t>
    </r>
    <r>
      <rPr>
        <i/>
        <sz val="10"/>
        <color theme="1"/>
        <rFont val="Times New Roman"/>
        <family val="1"/>
      </rPr>
      <t>Megaptera novaeangliae</t>
    </r>
    <r>
      <rPr>
        <sz val="10"/>
        <color theme="1"/>
        <rFont val="Times New Roman"/>
        <family val="1"/>
      </rPr>
      <t xml:space="preserve">, fin whale, </t>
    </r>
    <r>
      <rPr>
        <i/>
        <sz val="10"/>
        <color theme="1"/>
        <rFont val="Times New Roman"/>
        <family val="1"/>
      </rPr>
      <t>Balaenoptera physalus velifera</t>
    </r>
  </si>
  <si>
    <t>Intra- and inter-annual variation in gray whale body condition on a foraging ground</t>
  </si>
  <si>
    <t>Lemos, L.S., J.D. Burnett, T.E. Chandler, J.L. Sumich, and L.G. Torres</t>
  </si>
  <si>
    <t xml:space="preserve">Lemos, L.S., J.D. Burnett, T.E. Chandler, J.L. Sumich, and L.G. Torres. 2020. Intra- and inter-annual variation in gray whale body condition on a foraging ground. Ecosphere </t>
  </si>
  <si>
    <t>Fang, Z. and A.V. Savkin</t>
  </si>
  <si>
    <t>Strategies for Optimized UAV Surveillance in Various Tasks and Scenarios: A Review</t>
  </si>
  <si>
    <t>Fang, Z. and A.V. Savkin. 2024. Strategies for Optimized UAV
Surveillance in Various Tasks and Scenarios: A Review. Drones https://doi.org/10.3390/drones8050193.</t>
  </si>
  <si>
    <t>Recueil des protocoles standardisés pour le suivi de la nidification et de la productivité de l’aigle royal au Québec [Collection of standardized protocols for monitoring the nesting and productivity of the golden eagle in Quebec]</t>
  </si>
  <si>
    <t>Recueil des protocoles standardisés pour le suivi de la nidification et de la productivité du faucon pèlerin au Québec [Collection of standardized protocols for monitoring the nesting and productivity of the peregrine falcon in Quebec]</t>
  </si>
  <si>
    <t>Drones &amp; Wildlife: For All Small Unmanned Aircraft</t>
  </si>
  <si>
    <t>UAV and Deep Learning: Detection of selected riparian species along the Ganga River</t>
  </si>
  <si>
    <t>Tripathi, R.N., A. Ramachandran, K. Agarwal, V. Tripathi, R. Badola, and S.A. Hussain</t>
  </si>
  <si>
    <t>Tripathi, R.N., A. Ramachandran, K. Agarwal, V. Tripathi, R. Badola, and S.A. Hussain. 2024. UAV and Deep Learning: Detection of selected riparian species along the Ganga River. International Archives of the Photogrammetry, Remote Sensing and Spatial Information Sciences, Volume XLVIII-1-2024,
ISPRS TC I Mid-term Symposium “Intelligent Sensing and Remote Sensing Application,” 13–17 May 2024, Changsha, China.</t>
  </si>
  <si>
    <t>DJI Mavic Pro, DJI Mavic 2 Enterprise Zoom</t>
  </si>
  <si>
    <r>
      <t xml:space="preserve">gharial, </t>
    </r>
    <r>
      <rPr>
        <i/>
        <sz val="10"/>
        <color theme="1"/>
        <rFont val="Times New Roman"/>
        <family val="1"/>
      </rPr>
      <t>Gavialis gangeticus</t>
    </r>
    <r>
      <rPr>
        <sz val="10"/>
        <color theme="1"/>
        <rFont val="Times New Roman"/>
        <family val="1"/>
      </rPr>
      <t>, turtle</t>
    </r>
  </si>
  <si>
    <t>Gavialidae</t>
  </si>
  <si>
    <t>Charbonneau, P., S. Labrecque, J. Lemaître, A. Anctil,  P. Beaupre, J. Labonte, and P. Lamarre</t>
  </si>
  <si>
    <t>Final Programmatic Environmental Assessment of the NMFS, Pacific Islands Fisheries Science Center, Protected Species Division, Marine Turtle Biology and Assessment Program</t>
  </si>
  <si>
    <t>EA</t>
  </si>
  <si>
    <r>
      <t xml:space="preserve">green turtle, </t>
    </r>
    <r>
      <rPr>
        <i/>
        <sz val="10"/>
        <color theme="1"/>
        <rFont val="Times New Roman"/>
        <family val="1"/>
      </rPr>
      <t>Chelonia mydas</t>
    </r>
    <r>
      <rPr>
        <sz val="10"/>
        <color theme="1"/>
        <rFont val="Times New Roman"/>
        <family val="1"/>
      </rPr>
      <t xml:space="preserve">, hawksbill turtle, </t>
    </r>
    <r>
      <rPr>
        <i/>
        <sz val="10"/>
        <color theme="1"/>
        <rFont val="Times New Roman"/>
        <family val="1"/>
      </rPr>
      <t>Eretmochelys</t>
    </r>
    <r>
      <rPr>
        <sz val="10"/>
        <color theme="1"/>
        <rFont val="Times New Roman"/>
        <family val="1"/>
      </rPr>
      <t xml:space="preserve"> </t>
    </r>
    <r>
      <rPr>
        <i/>
        <sz val="10"/>
        <color theme="1"/>
        <rFont val="Times New Roman"/>
        <family val="1"/>
      </rPr>
      <t>imbricata</t>
    </r>
    <r>
      <rPr>
        <sz val="10"/>
        <color theme="1"/>
        <rFont val="Times New Roman"/>
        <family val="1"/>
      </rPr>
      <t xml:space="preserve">, loggerhead turtle, </t>
    </r>
    <r>
      <rPr>
        <i/>
        <sz val="10"/>
        <color theme="1"/>
        <rFont val="Times New Roman"/>
        <family val="1"/>
      </rPr>
      <t>Caretta</t>
    </r>
    <r>
      <rPr>
        <sz val="10"/>
        <color theme="1"/>
        <rFont val="Times New Roman"/>
        <family val="1"/>
      </rPr>
      <t xml:space="preserve"> </t>
    </r>
    <r>
      <rPr>
        <i/>
        <sz val="10"/>
        <color theme="1"/>
        <rFont val="Times New Roman"/>
        <family val="1"/>
      </rPr>
      <t>caretta</t>
    </r>
    <r>
      <rPr>
        <sz val="10"/>
        <color theme="1"/>
        <rFont val="Times New Roman"/>
        <family val="1"/>
      </rPr>
      <t xml:space="preserve">, leatherback turtle, </t>
    </r>
    <r>
      <rPr>
        <i/>
        <sz val="10"/>
        <color theme="1"/>
        <rFont val="Times New Roman"/>
        <family val="1"/>
      </rPr>
      <t>Dermochelys</t>
    </r>
    <r>
      <rPr>
        <sz val="10"/>
        <color theme="1"/>
        <rFont val="Times New Roman"/>
        <family val="1"/>
      </rPr>
      <t xml:space="preserve"> </t>
    </r>
    <r>
      <rPr>
        <i/>
        <sz val="10"/>
        <color theme="1"/>
        <rFont val="Times New Roman"/>
        <family val="1"/>
      </rPr>
      <t>coriacea</t>
    </r>
    <r>
      <rPr>
        <sz val="10"/>
        <color theme="1"/>
        <rFont val="Times New Roman"/>
        <family val="1"/>
      </rPr>
      <t xml:space="preserve">, olive ridley turtle, </t>
    </r>
    <r>
      <rPr>
        <i/>
        <sz val="10"/>
        <color theme="1"/>
        <rFont val="Times New Roman"/>
        <family val="1"/>
      </rPr>
      <t>Lepidochelys</t>
    </r>
    <r>
      <rPr>
        <sz val="10"/>
        <color theme="1"/>
        <rFont val="Times New Roman"/>
        <family val="1"/>
      </rPr>
      <t xml:space="preserve"> </t>
    </r>
    <r>
      <rPr>
        <i/>
        <sz val="10"/>
        <color theme="1"/>
        <rFont val="Times New Roman"/>
        <family val="1"/>
      </rPr>
      <t>olivacea</t>
    </r>
  </si>
  <si>
    <t>NMFS. 2024. Final Programmatic Environmental Assessment of the NMFS, Pacific Islands Fisheries Science Center, Protected Species Division, Marine Turtle Biology and Assessment Program. Marine Turtle Biology and Assessment Program, Protected Species Division. Pacific Islands Fisheries Science Center, Honolulu, HI. April. https://doi.org/10.25923/yf87-7574.</t>
  </si>
  <si>
    <t>disturbance, NEPA document, Hawaii, American Sāmoa, Guam, CNMI, Papua New Guinea, Indonesia, Solomon Islands, Japan, Philippines, Thailand, Vietnam, Malaysia, Federated States of Micronesia, Fiji, Cook Islands, French Polynesia, Palau, Marshall Islands</t>
  </si>
  <si>
    <t>Programmatic Environmental Assessment for the Funding, Procurement, and Operation of NOAA Small Uncrewed Aircraft Systems (UAS)</t>
  </si>
  <si>
    <t>NOAA. 2023. Programmatic Environmental Assessment for the Funding, Procurement, and Operation of NOAA Small Uncrewed Aircraft Systems (UAS). NOAA Uncrewed Systems Research Transition Office, Office of Oceanic and Atmospheric Research, Silver Spring, MD. https://repository.library.noaa.gov/view/noaa/50960.</t>
  </si>
  <si>
    <t>review, disturbance, platforms</t>
  </si>
  <si>
    <r>
      <t xml:space="preserve">Benemann, V.R.F., L.D. Araújo, A.Z. Fabbris, R.C. Montone, and M.V. Petry. 2022. Nesting distribution of Masked Booby </t>
    </r>
    <r>
      <rPr>
        <i/>
        <sz val="10"/>
        <color theme="1"/>
        <rFont val="Times New Roman"/>
        <family val="1"/>
      </rPr>
      <t>Sula</t>
    </r>
    <r>
      <rPr>
        <sz val="10"/>
        <color theme="1"/>
        <rFont val="Times New Roman"/>
        <family val="1"/>
      </rPr>
      <t xml:space="preserve"> </t>
    </r>
    <r>
      <rPr>
        <i/>
        <sz val="10"/>
        <color theme="1"/>
        <rFont val="Times New Roman"/>
        <family val="1"/>
      </rPr>
      <t>dactylatra</t>
    </r>
    <r>
      <rPr>
        <sz val="10"/>
        <color theme="1"/>
        <rFont val="Times New Roman"/>
        <family val="1"/>
      </rPr>
      <t xml:space="preserve"> at Trindade Island, western South Atlantic Ocean. Marine Ornithology 50:189–195.</t>
    </r>
  </si>
  <si>
    <t>Benemann, V.R.F., L.D. Araújo, A.Z. Fabbris, R.C. Montone, and M.V. Petry</t>
  </si>
  <si>
    <r>
      <t xml:space="preserve">Nesting distribution of Masked Booby </t>
    </r>
    <r>
      <rPr>
        <i/>
        <sz val="10"/>
        <color theme="1"/>
        <rFont val="Times New Roman"/>
        <family val="1"/>
      </rPr>
      <t>Sula</t>
    </r>
    <r>
      <rPr>
        <sz val="10"/>
        <color theme="1"/>
        <rFont val="Times New Roman"/>
        <family val="1"/>
      </rPr>
      <t xml:space="preserve"> </t>
    </r>
    <r>
      <rPr>
        <i/>
        <sz val="10"/>
        <color theme="1"/>
        <rFont val="Times New Roman"/>
        <family val="1"/>
      </rPr>
      <t>dactylatra</t>
    </r>
    <r>
      <rPr>
        <sz val="10"/>
        <color theme="1"/>
        <rFont val="Times New Roman"/>
        <family val="1"/>
      </rPr>
      <t xml:space="preserve"> at Trindade Island, western South Atlantic Ocean</t>
    </r>
  </si>
  <si>
    <r>
      <t xml:space="preserve">masked booby, </t>
    </r>
    <r>
      <rPr>
        <i/>
        <sz val="10"/>
        <color theme="1"/>
        <rFont val="Times New Roman"/>
        <family val="1"/>
      </rPr>
      <t>Sula</t>
    </r>
    <r>
      <rPr>
        <sz val="10"/>
        <color theme="1"/>
        <rFont val="Times New Roman"/>
        <family val="1"/>
      </rPr>
      <t xml:space="preserve"> </t>
    </r>
    <r>
      <rPr>
        <i/>
        <sz val="10"/>
        <color theme="1"/>
        <rFont val="Times New Roman"/>
        <family val="1"/>
      </rPr>
      <t>dactylatra</t>
    </r>
  </si>
  <si>
    <t>Proceedings of the Fourth Southern African Conference for Artificial Intelligence Research</t>
  </si>
  <si>
    <t>Myoya, R., L. Matojane, A. Modupe, V. Marivate, and A. Myburgh</t>
  </si>
  <si>
    <t>Evaluating Drone Imagery for Wildlife Unique Feature Identification</t>
  </si>
  <si>
    <t>Myoya, R., L. Matojane, A. Modupe, V. Marivate, and A. Myburgh. 2023. Evaluating Drone Imagery for Wildlife Unique Feature Identification. Proceedings of the Fourth Southern African Conference for Artificial Intelligence Research, Muldersdrift, South Africa, December 4–8, 2023.</t>
  </si>
  <si>
    <r>
      <t xml:space="preserve">Nile crocodile, </t>
    </r>
    <r>
      <rPr>
        <i/>
        <sz val="10"/>
        <color theme="1"/>
        <rFont val="Times New Roman"/>
        <family val="1"/>
      </rPr>
      <t>Crocodylus niloticu</t>
    </r>
  </si>
  <si>
    <t>Responsible drone use in biodiversity conservation: Guidelines for environmental and conservation organisations who use drones</t>
  </si>
  <si>
    <t>Millner, N., A. Jackman, Y. Laumonier, E. Lunstrum, M. Mulero-Pazmany, J. Paneque-Galvez, C. Sandbrook, and Serge Wich</t>
  </si>
  <si>
    <t>disturbance, protocols</t>
  </si>
  <si>
    <t>Center for International Forestry Research (CIFOR) and World Agroforestry (ICRAF)</t>
  </si>
  <si>
    <t>Millner, N., A. Jackman, Y. Laumonier, E. Lunstrum, M. Mulero-Pazmany, J. Paneque-Galvez, C. Sandbrook, and Serge Wich. 2023. Responsible drone use in biodiversity conservation: Guidelines for environmental and conservation organisations who use drones. Flyer prepared by Center for International Forestry Research (CIFOR) and World Agroforestry (ICRAF).</t>
  </si>
  <si>
    <t>Use of drone technology in animal health and management</t>
  </si>
  <si>
    <t>World Journal of Advanced Research and Review</t>
  </si>
  <si>
    <t>Ergun, S.S. and E. Ergun</t>
  </si>
  <si>
    <t>Ergun, S.S. and E. Ergun. 2024. Use of drone technology in animal health and management. World Journal of Advanced Research and Reviews https://doi.org/10.30574/wjarr.2024.21.3.0976.</t>
  </si>
  <si>
    <t>White, E.P., L. Garner, B.G. Weinstein, H. Senyondo, A. Ortega, A. Steinkraus, G.M. Yenni, P. Frederick, and S.K.M. Ernest</t>
  </si>
  <si>
    <t>Ardeidae, Ciconiidae, Threskiornithidae</t>
  </si>
  <si>
    <t>Killer whale respiration rates</t>
  </si>
  <si>
    <t>McRae, T.M., B.L. Volpov, E. Sidrow, S.M.E. Fortune, M. Auger-Methe, N. Heckman, and A.W. Trites</t>
  </si>
  <si>
    <t>McRae, T.M., B.L. Volpov, E. Sidrow, S.M.E. Fortune, M. Auger-Methe, N. Heckman, and A.W. Trites. 2024. Killer whale respiration rates. PLoS ONE https://doi.org/10.1371/journal.pone.0302758.</t>
  </si>
  <si>
    <r>
      <t>A Manual for Monitoring Wild Boars (</t>
    </r>
    <r>
      <rPr>
        <i/>
        <sz val="10"/>
        <color theme="1"/>
        <rFont val="Times New Roman"/>
        <family val="1"/>
      </rPr>
      <t>Sus scrofa</t>
    </r>
    <r>
      <rPr>
        <sz val="10"/>
        <color theme="1"/>
        <rFont val="Times New Roman"/>
        <family val="1"/>
      </rPr>
      <t>) Using Thermal Infrared Cameras Mounted on an Unmanned Aerial Vehicle (UAV)</t>
    </r>
  </si>
  <si>
    <t>Kim, M., O.-S. Chung, and J.-K. Lee</t>
  </si>
  <si>
    <r>
      <t>Kim, M., O.-S. Chung, and J.-K. Lee. 2021. A Manual for Monitoring Wild Boars (</t>
    </r>
    <r>
      <rPr>
        <i/>
        <sz val="10"/>
        <color theme="1"/>
        <rFont val="Times New Roman"/>
        <family val="1"/>
      </rPr>
      <t>Sus scrofa</t>
    </r>
    <r>
      <rPr>
        <sz val="10"/>
        <color theme="1"/>
        <rFont val="Times New Roman"/>
        <family val="1"/>
      </rPr>
      <t>) Using Thermal Infrared Cameras Mounted on an Unmanned Aerial Vehicle (UAV). Remote Sensing https://doi.org/10.3390/rs13204141.</t>
    </r>
  </si>
  <si>
    <t>DJI Zenmuse XT2 IR camera</t>
  </si>
  <si>
    <t>Rahman, D.A. A.A.A.F. Rahman</t>
  </si>
  <si>
    <t>Rahman, D.A. A.A.A.F. Rahman. 2021. Performance of unmanned aerial vehicle with thermal imaging, camera trap, and transect survey for monitoring of wildlife. IOP Conference Series: Earth and Environmental Science, Volume 771, 2nd International Symposium on Transdisciplinarity Approach for Knowledge Co-Creation in Sustainability - Understanding Complexity and Transdisciplinarity for Environmental Sustainability, 3-4 November 2020, Bogor, Indonesia. https://doi.org/10.1088/1755-1315/771/1/012011.</t>
  </si>
  <si>
    <t>Tuten, C.</t>
  </si>
  <si>
    <t>The Influence of Researcher Disturbance on Raccoon Predation of American Alligator Nests</t>
  </si>
  <si>
    <t>Handbook Drones in Biomonitoring</t>
  </si>
  <si>
    <t>Döring, S. and R. Luick</t>
  </si>
  <si>
    <t>Döring, S. and R. Luick. 2024. Handbook Drones in Biomonitoring. Https://doi.org/10.5281/ZENODO.8077113.</t>
  </si>
  <si>
    <t>Position of the German State Working Group of Bird Conservation Centers (Länderarbeitsgemeinschaft der Vogelschutzwarten - LAG VSW) on drones and bird protection</t>
  </si>
  <si>
    <t>Position Paper</t>
  </si>
  <si>
    <t>Walruses from space: walrus counts in simultaneous remotely piloted aircraft system versus very high-resolution satellite imagery</t>
  </si>
  <si>
    <t>Cubaynes, H.C., J. Forcada, K.M. Kovacs, C. Lydersen, R. Downie, and P.T. Fretwell</t>
  </si>
  <si>
    <r>
      <t xml:space="preserve">walrus, </t>
    </r>
    <r>
      <rPr>
        <i/>
        <sz val="10"/>
        <color theme="1"/>
        <rFont val="Times New Roman"/>
        <family val="1"/>
      </rPr>
      <t>Odobenus rosmarus</t>
    </r>
  </si>
  <si>
    <t>Wildlife Management: A Drone-Assisted Approach in Central Ukraine</t>
  </si>
  <si>
    <t>Matviienko, A.</t>
  </si>
  <si>
    <t>VII International Science-and-Practice Conference</t>
  </si>
  <si>
    <t>Matviienko, A. 2024. Wildlife Management: A Drone-Assisted Approach in Central Ukraine. VII International Science-and-Practice Conference "Modern Problems of Biology, Ecology and Chemistry," Zaporizhzhia, Ukraine, April 25-27, 2024.</t>
  </si>
  <si>
    <r>
      <t xml:space="preserve">red deer, Cervus elaphus, fallow deer, </t>
    </r>
    <r>
      <rPr>
        <i/>
        <sz val="10"/>
        <color theme="1"/>
        <rFont val="Times New Roman"/>
        <family val="1"/>
      </rPr>
      <t>Dama</t>
    </r>
    <r>
      <rPr>
        <sz val="10"/>
        <color theme="1"/>
        <rFont val="Times New Roman"/>
        <family val="1"/>
      </rPr>
      <t xml:space="preserve"> </t>
    </r>
    <r>
      <rPr>
        <i/>
        <sz val="10"/>
        <color theme="1"/>
        <rFont val="Times New Roman"/>
        <family val="1"/>
      </rPr>
      <t>dama</t>
    </r>
    <r>
      <rPr>
        <sz val="10"/>
        <color theme="1"/>
        <rFont val="Times New Roman"/>
        <family val="1"/>
      </rPr>
      <t xml:space="preserve">, sika deer, </t>
    </r>
    <r>
      <rPr>
        <i/>
        <sz val="10"/>
        <color theme="1"/>
        <rFont val="Times New Roman"/>
        <family val="1"/>
      </rPr>
      <t>Cervus nippon</t>
    </r>
    <r>
      <rPr>
        <sz val="10"/>
        <color theme="1"/>
        <rFont val="Times New Roman"/>
        <family val="1"/>
      </rPr>
      <t xml:space="preserve">, mouflon, </t>
    </r>
    <r>
      <rPr>
        <i/>
        <sz val="10"/>
        <color theme="1"/>
        <rFont val="Times New Roman"/>
        <family val="1"/>
      </rPr>
      <t>Ovis musimon</t>
    </r>
    <r>
      <rPr>
        <sz val="10"/>
        <color theme="1"/>
        <rFont val="Times New Roman"/>
        <family val="1"/>
      </rPr>
      <t xml:space="preserve">, roe deer, </t>
    </r>
    <r>
      <rPr>
        <i/>
        <sz val="10"/>
        <color theme="1"/>
        <rFont val="Times New Roman"/>
        <family val="1"/>
      </rPr>
      <t>Capreolus</t>
    </r>
    <r>
      <rPr>
        <sz val="10"/>
        <color theme="1"/>
        <rFont val="Times New Roman"/>
        <family val="1"/>
      </rPr>
      <t xml:space="preserve"> </t>
    </r>
    <r>
      <rPr>
        <i/>
        <sz val="10"/>
        <color theme="1"/>
        <rFont val="Times New Roman"/>
        <family val="1"/>
      </rPr>
      <t>capreolus</t>
    </r>
    <r>
      <rPr>
        <sz val="10"/>
        <color theme="1"/>
        <rFont val="Times New Roman"/>
        <family val="1"/>
      </rPr>
      <t xml:space="preserve">, wild boar, </t>
    </r>
    <r>
      <rPr>
        <i/>
        <sz val="10"/>
        <color theme="1"/>
        <rFont val="Times New Roman"/>
        <family val="1"/>
      </rPr>
      <t>Sus scrofa</t>
    </r>
  </si>
  <si>
    <t>Bovidae, Cervidae, Suidae</t>
  </si>
  <si>
    <t>Integrating Technology Into Wildlife Surveys</t>
  </si>
  <si>
    <t>Yannuzzi, S.E.</t>
  </si>
  <si>
    <t>Yannuzzi, S.E. 2023. Integrating Technology Into Wildlife Surveys. Dissertation. University of North Dakota, Grand Forks.</t>
  </si>
  <si>
    <t>DJI Matrice 210 v2</t>
  </si>
  <si>
    <t>51 bird spp, 5 bat spp</t>
  </si>
  <si>
    <t>DJI Zenmuse X5S camera</t>
  </si>
  <si>
    <t>Using an Unoccupied Aerial Vehicle to Study Clapper Rail Demography in the Salt Marshes of Coastal Delaware, USA</t>
  </si>
  <si>
    <t>Glasko, H.E.</t>
  </si>
  <si>
    <t>DJI Matrice 210 V1</t>
  </si>
  <si>
    <r>
      <t xml:space="preserve">clapper rail, </t>
    </r>
    <r>
      <rPr>
        <i/>
        <sz val="10"/>
        <color theme="1"/>
        <rFont val="Times New Roman"/>
        <family val="1"/>
      </rPr>
      <t>Rallus crepitans</t>
    </r>
    <r>
      <rPr>
        <sz val="10"/>
        <color theme="1"/>
        <rFont val="Times New Roman"/>
        <family val="1"/>
      </rPr>
      <t xml:space="preserve">, seaside sparrow, </t>
    </r>
    <r>
      <rPr>
        <i/>
        <sz val="10"/>
        <color theme="1"/>
        <rFont val="Times New Roman"/>
        <family val="1"/>
      </rPr>
      <t>Ammospiza maritima</t>
    </r>
    <r>
      <rPr>
        <sz val="10"/>
        <color theme="1"/>
        <rFont val="Times New Roman"/>
        <family val="1"/>
      </rPr>
      <t xml:space="preserve">, marsh wren, </t>
    </r>
    <r>
      <rPr>
        <i/>
        <sz val="10"/>
        <color theme="1"/>
        <rFont val="Times New Roman"/>
        <family val="1"/>
      </rPr>
      <t>Cistothorus palustris</t>
    </r>
    <r>
      <rPr>
        <sz val="10"/>
        <color theme="1"/>
        <rFont val="Times New Roman"/>
        <family val="1"/>
      </rPr>
      <t xml:space="preserve">, red-winged blackbird, </t>
    </r>
    <r>
      <rPr>
        <i/>
        <sz val="10"/>
        <color theme="1"/>
        <rFont val="Times New Roman"/>
        <family val="1"/>
      </rPr>
      <t>Agelaius phoeniceus</t>
    </r>
  </si>
  <si>
    <t>Rallidae, Passerellidae, Troglodytidae, Icteridae</t>
  </si>
  <si>
    <r>
      <t xml:space="preserve">UAV を用いた深泥池湿原における ニホンジカ生息痕の時系列変化の分析 (Analysis of </t>
    </r>
    <r>
      <rPr>
        <i/>
        <sz val="10"/>
        <color theme="1"/>
        <rFont val="Times New Roman"/>
        <family val="1"/>
      </rPr>
      <t xml:space="preserve">Cervus nippon </t>
    </r>
    <r>
      <rPr>
        <sz val="10"/>
        <color theme="1"/>
        <rFont val="Times New Roman"/>
        <family val="1"/>
      </rPr>
      <t>traces based on photography by unmanned aerial vehicles in the Mizorogaike wetland, Japan)</t>
    </r>
  </si>
  <si>
    <t>UAV equipped with infrared imaging for cervidae monitoring: Improving detection accuracy by eliminating background information interference</t>
  </si>
  <si>
    <t>Ma, G., W. Li, H. Bao, N.J. Roberts, Y. Li, W. Zhang, K. Yang, and G. Jiang</t>
  </si>
  <si>
    <r>
      <t xml:space="preserve">reindeer, </t>
    </r>
    <r>
      <rPr>
        <i/>
        <sz val="10"/>
        <color theme="1"/>
        <rFont val="Times New Roman"/>
        <family val="1"/>
      </rPr>
      <t>Rangifer tarandus</t>
    </r>
    <r>
      <rPr>
        <sz val="10"/>
        <color theme="1"/>
        <rFont val="Times New Roman"/>
        <family val="1"/>
      </rPr>
      <t xml:space="preserve">, roe deer </t>
    </r>
    <r>
      <rPr>
        <i/>
        <sz val="10"/>
        <color theme="1"/>
        <rFont val="Times New Roman"/>
        <family val="1"/>
      </rPr>
      <t>Capreolus pygargus</t>
    </r>
    <r>
      <rPr>
        <sz val="10"/>
        <color theme="1"/>
        <rFont val="Times New Roman"/>
        <family val="1"/>
      </rPr>
      <t xml:space="preserve">, sika deer, </t>
    </r>
    <r>
      <rPr>
        <i/>
        <sz val="10"/>
        <color theme="1"/>
        <rFont val="Times New Roman"/>
        <family val="1"/>
      </rPr>
      <t>Cervus</t>
    </r>
    <r>
      <rPr>
        <sz val="10"/>
        <color theme="1"/>
        <rFont val="Times New Roman"/>
        <family val="1"/>
      </rPr>
      <t xml:space="preserve"> </t>
    </r>
    <r>
      <rPr>
        <i/>
        <sz val="10"/>
        <color theme="1"/>
        <rFont val="Times New Roman"/>
        <family val="1"/>
      </rPr>
      <t>nippon</t>
    </r>
    <r>
      <rPr>
        <sz val="10"/>
        <color theme="1"/>
        <rFont val="Times New Roman"/>
        <family val="1"/>
      </rPr>
      <t xml:space="preserve">, red deer, </t>
    </r>
    <r>
      <rPr>
        <i/>
        <sz val="10"/>
        <color theme="1"/>
        <rFont val="Times New Roman"/>
        <family val="1"/>
      </rPr>
      <t>Cervus elaphus</t>
    </r>
  </si>
  <si>
    <t>H20T thermal camera</t>
  </si>
  <si>
    <t>IET Image Processing</t>
  </si>
  <si>
    <t>A novel efficient wildlife detecting method with lightweight deployment on UAVs based on YOLOv7</t>
  </si>
  <si>
    <t>Mou, C., C. Zhu, T. Liu, and X. Cui</t>
  </si>
  <si>
    <t>Mou, C., C. Zhu, T. Liu, and X. Cui. 2024. A novel efficient wildlife detecting method with lightweight deployment on UAVs based on YOLOv7. IET Image Processing https://doi.org/10.1049/ipr2.13027.</t>
  </si>
  <si>
    <t>Avocetta</t>
  </si>
  <si>
    <r>
      <t xml:space="preserve">To change not to drown: Eurasian Oystercatchers </t>
    </r>
    <r>
      <rPr>
        <i/>
        <sz val="10"/>
        <color theme="1"/>
        <rFont val="Times New Roman"/>
        <family val="1"/>
      </rPr>
      <t>Haematopus ostralegus</t>
    </r>
    <r>
      <rPr>
        <sz val="10"/>
        <color theme="1"/>
        <rFont val="Times New Roman"/>
        <family val="1"/>
      </rPr>
      <t xml:space="preserve"> adopt pole tops as safe nesting sites in the Lagoon of Venice</t>
    </r>
  </si>
  <si>
    <r>
      <t xml:space="preserve">Valle, R.G. and F. Scarton. 2024. To change not to drown: Eurasian Oystercatchers </t>
    </r>
    <r>
      <rPr>
        <i/>
        <sz val="10"/>
        <color theme="1"/>
        <rFont val="Times New Roman"/>
        <family val="1"/>
      </rPr>
      <t>Haematopus ostralegus</t>
    </r>
    <r>
      <rPr>
        <sz val="10"/>
        <color theme="1"/>
        <rFont val="Times New Roman"/>
        <family val="1"/>
      </rPr>
      <t xml:space="preserve"> adopt pole tops as safe nesting sites in the Lagoon of Venice. Avocetta https://doi.org/10.30456/AVO.2024103.</t>
    </r>
  </si>
  <si>
    <t>DJI Mavic Pro, Mini, Mini 2, and Mini 3</t>
  </si>
  <si>
    <t>The effects of tidal flooding on colonisation of the Venice Lagoon, Italy, by Mediterranean Gulls</t>
  </si>
  <si>
    <t>Valle, R.G. and F. Scarton. 2023. The effects of tidal flooding on colonisation of the Venice Lagoon, Italy, by Mediterranean Gulls. British Birds 116:720–⁠726.</t>
  </si>
  <si>
    <t>Viegut, R.A., E.B. Webb, A.H. Raedeke, Z. Tang, Y. Zhang, and Y. Shang</t>
  </si>
  <si>
    <t>Nonbreeding Waterfowl Behavioral Response to Crewed and Uncrewed Aerial Surveys on Conservation Areas in Missouri</t>
  </si>
  <si>
    <t>Journal of the Southeastern Association of Fish and Wildlife Agencies</t>
  </si>
  <si>
    <r>
      <t xml:space="preserve">Canada goose, </t>
    </r>
    <r>
      <rPr>
        <i/>
        <sz val="10"/>
        <color theme="1"/>
        <rFont val="Times New Roman"/>
        <family val="1"/>
      </rPr>
      <t>Branta canadensis</t>
    </r>
    <r>
      <rPr>
        <sz val="10"/>
        <color theme="1"/>
        <rFont val="Times New Roman"/>
        <family val="1"/>
      </rPr>
      <t xml:space="preserve">, greater whited-fronted goose, </t>
    </r>
    <r>
      <rPr>
        <i/>
        <sz val="10"/>
        <color theme="1"/>
        <rFont val="Times New Roman"/>
        <family val="1"/>
      </rPr>
      <t>Anser albifrons</t>
    </r>
    <r>
      <rPr>
        <sz val="10"/>
        <color theme="1"/>
        <rFont val="Times New Roman"/>
        <family val="1"/>
      </rPr>
      <t xml:space="preserve">, lesser snow goose, </t>
    </r>
    <r>
      <rPr>
        <i/>
        <sz val="10"/>
        <color theme="1"/>
        <rFont val="Times New Roman"/>
        <family val="1"/>
      </rPr>
      <t>Anser caerulescens caefulescens</t>
    </r>
    <r>
      <rPr>
        <sz val="10"/>
        <color theme="1"/>
        <rFont val="Times New Roman"/>
        <family val="1"/>
      </rPr>
      <t xml:space="preserve">, Ross’s goose, </t>
    </r>
    <r>
      <rPr>
        <i/>
        <sz val="10"/>
        <color theme="1"/>
        <rFont val="Times New Roman"/>
        <family val="1"/>
      </rPr>
      <t>Anser rossii</t>
    </r>
    <r>
      <rPr>
        <sz val="10"/>
        <color theme="1"/>
        <rFont val="Times New Roman"/>
        <family val="1"/>
      </rPr>
      <t xml:space="preserve">, mallard, </t>
    </r>
    <r>
      <rPr>
        <i/>
        <sz val="10"/>
        <color theme="1"/>
        <rFont val="Times New Roman"/>
        <family val="1"/>
      </rPr>
      <t>Anas platyrhyncho</t>
    </r>
    <r>
      <rPr>
        <sz val="10"/>
        <color theme="1"/>
        <rFont val="Times New Roman"/>
        <family val="1"/>
      </rPr>
      <t xml:space="preserve">s, northern pintail, </t>
    </r>
    <r>
      <rPr>
        <i/>
        <sz val="10"/>
        <color theme="1"/>
        <rFont val="Times New Roman"/>
        <family val="1"/>
      </rPr>
      <t>Anas acuta</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American wigeon, </t>
    </r>
    <r>
      <rPr>
        <i/>
        <sz val="10"/>
        <color theme="1"/>
        <rFont val="Times New Roman"/>
        <family val="1"/>
      </rPr>
      <t>Mareca americana</t>
    </r>
    <r>
      <rPr>
        <sz val="10"/>
        <color theme="1"/>
        <rFont val="Times New Roman"/>
        <family val="1"/>
      </rPr>
      <t xml:space="preserve">, gadwall, </t>
    </r>
    <r>
      <rPr>
        <i/>
        <sz val="10"/>
        <color theme="1"/>
        <rFont val="Times New Roman"/>
        <family val="1"/>
      </rPr>
      <t>Mareca</t>
    </r>
    <r>
      <rPr>
        <sz val="10"/>
        <color theme="1"/>
        <rFont val="Times New Roman"/>
        <family val="1"/>
      </rPr>
      <t xml:space="preserve"> </t>
    </r>
    <r>
      <rPr>
        <i/>
        <sz val="10"/>
        <color theme="1"/>
        <rFont val="Times New Roman"/>
        <family val="1"/>
      </rPr>
      <t>strepera</t>
    </r>
    <r>
      <rPr>
        <sz val="10"/>
        <color theme="1"/>
        <rFont val="Times New Roman"/>
        <family val="1"/>
      </rPr>
      <t xml:space="preserve">, American green-winged teal, </t>
    </r>
    <r>
      <rPr>
        <i/>
        <sz val="10"/>
        <color theme="1"/>
        <rFont val="Times New Roman"/>
        <family val="1"/>
      </rPr>
      <t>Anas crecca carolinensis</t>
    </r>
    <r>
      <rPr>
        <sz val="10"/>
        <color theme="1"/>
        <rFont val="Times New Roman"/>
        <family val="1"/>
      </rPr>
      <t xml:space="preserve">, ring-necked duck, </t>
    </r>
    <r>
      <rPr>
        <i/>
        <sz val="10"/>
        <color theme="1"/>
        <rFont val="Times New Roman"/>
        <family val="1"/>
      </rPr>
      <t>Aythya collaris</t>
    </r>
  </si>
  <si>
    <t>Remote sensing and machine learning to improve aerial wildlife population surveys</t>
  </si>
  <si>
    <t>Converse, R.L., C.D. Lippitt, M.D. Koneff, T.P. White, B.G. Weinstein, R. Gibbons, D.R. Stewart, A.B. Fleishman, M.J. Butler, S.E. Sesnie, and G.M. Harris</t>
  </si>
  <si>
    <t>Converse, R.L., C.D. Lippitt, M.D. Koneff, T.P. White, B.G. Weinstein, R. Gibbons, D.R. Stewart, A.B. Fleishman, M.J. Butler, S.E. Sesnie, and G.M. Harris. 2024. Remote sensing and machine learning to improve aerial wildlife population surveys. Frontiers in Conservation Science https://doi.org/10.3389/fcosc.2024.1416706.</t>
  </si>
  <si>
    <t>Using Drones to Assess Eagle Nest Condition: Final Report</t>
  </si>
  <si>
    <t>Yee, M.</t>
  </si>
  <si>
    <t>Technical Report 06/2022</t>
  </si>
  <si>
    <t>Yee, M. 2022. Using Drones to Assess Eagle Nest Condition: Final Report. Technical Report 06/2022. Certification Branch, Sustainable Timber Tasmania.</t>
  </si>
  <si>
    <r>
      <t xml:space="preserve">Tasmanian wedge-tailed eagle, </t>
    </r>
    <r>
      <rPr>
        <i/>
        <sz val="10"/>
        <color theme="1"/>
        <rFont val="Times New Roman"/>
        <family val="1"/>
      </rPr>
      <t>Aquila audax fleayi</t>
    </r>
  </si>
  <si>
    <t>International Conference on Unmanned Aircraft Systems</t>
  </si>
  <si>
    <t>Unveiling the Impact of Drone Noise on Wildlife: A Crucial Research Imperative</t>
  </si>
  <si>
    <t>Afridi, S., K. Hlebowicz, D. Cawthorne, and U.P.S. Lundquist</t>
  </si>
  <si>
    <t>Behaviour</t>
  </si>
  <si>
    <t>Coastal dolphins provide foraging opportunities to benthic-feeding seabirds in a tropical seagrass ecosystem</t>
  </si>
  <si>
    <t>Ramos, E.A., J.J. Kiszka, D. Reiss, and M.O. Magnasco</t>
  </si>
  <si>
    <t>Ramos, E.A., J.J. Kiszka, D. Reiss, and M.O. Magnasco. 2024. Coastal dolphins provide foraging opportunities to benthic-feeding seabirds in a tropical seagrass ecosystem. Behaviour https://doi.org/10.1163/1568539X-bja10269.</t>
  </si>
  <si>
    <r>
      <t xml:space="preserve">bottlenose dolphin, </t>
    </r>
    <r>
      <rPr>
        <i/>
        <sz val="10"/>
        <color theme="1"/>
        <rFont val="Times New Roman"/>
        <family val="1"/>
      </rPr>
      <t>Tursiops truncatus</t>
    </r>
    <r>
      <rPr>
        <sz val="10"/>
        <color theme="1"/>
        <rFont val="Times New Roman"/>
        <family val="1"/>
      </rPr>
      <t xml:space="preserve">, double-crested cormorant, </t>
    </r>
    <r>
      <rPr>
        <i/>
        <sz val="10"/>
        <color theme="1"/>
        <rFont val="Times New Roman"/>
        <family val="1"/>
      </rPr>
      <t>Nannopterum
auritum</t>
    </r>
  </si>
  <si>
    <t>Meynink, R. and T. Bourne</t>
  </si>
  <si>
    <t>Koala Survey - UAV</t>
  </si>
  <si>
    <t>Report for Forest &amp; Wood Products Australia</t>
  </si>
  <si>
    <t>Meynink, R. and T. Bourne. 2024. Koala Survey - UAV. Project number: VNC389-1516. Prepared by Kingfisher Data Services, St. Lucie, Queensland, Australia for Forest &amp; Wood Products Australia, Melbourne, Australia</t>
  </si>
  <si>
    <t>Ardupilot</t>
  </si>
  <si>
    <t>Minjerribah (North Stradbroke Island) Drone Koala Surveys</t>
  </si>
  <si>
    <t>McDonald, K. and R. Cristescu</t>
  </si>
  <si>
    <t>Progress Report for Redland City Council</t>
  </si>
  <si>
    <t>McDonald, K. and R. Cristescu. 2020. Minjerribah (North Stradbroke Island) Drone Koala Surveys. Progress Report Dec 2020. Prepared by University of the Sunshine Coast, Detection Dogs for Conservation for Redland City Council.</t>
  </si>
  <si>
    <t>DJI Matrice 100, DJI  Inspire</t>
  </si>
  <si>
    <t>Zenmuse XT</t>
  </si>
  <si>
    <t>Thermal koala survey, Greenridge Site Dec. 2021- Jan. 2022</t>
  </si>
  <si>
    <t>Matrice 300 RTK</t>
  </si>
  <si>
    <t>H20T camera</t>
  </si>
  <si>
    <t>Endeavour Veterinary Ecology</t>
  </si>
  <si>
    <t>Endeavour Veterinary Ecology. 2022. Thermal koala survey, Greenridge Site Dec. 2021- Jan. 2022. Prepared for Department of Transport and Main Roads, Queensland, Australia.</t>
  </si>
  <si>
    <t>NKMP Methodologies: Drones</t>
  </si>
  <si>
    <t>CSIRO</t>
  </si>
  <si>
    <t xml:space="preserve">CSIRO. 2023. National Koala Monitoring Program (NKMP) Methodologies: Drones. </t>
  </si>
  <si>
    <t>Monsimet, J.,  S. Sjogersten, N.J. Sanders, M. Jonsson, J. Olofsson, and M. Siewert</t>
  </si>
  <si>
    <t>UAV data and deep learning: efficient tools to map ant mounds and their ecological impact</t>
  </si>
  <si>
    <t>Monsimet, J.,  S. Sjogersten, N.J. Sanders, M. Jonsson, J. Olofsson, and M. Siewert. 2024. UAV data and deep learning: efficient tools to map ant mounds and their ecological impact. Remote Sensing in Ecology and Conservation https://doi.org/10.1002/rse2.400.</t>
  </si>
  <si>
    <t>Formicidae</t>
  </si>
  <si>
    <r>
      <t xml:space="preserve">wood ant, </t>
    </r>
    <r>
      <rPr>
        <i/>
        <sz val="10"/>
        <color theme="1"/>
        <rFont val="Times New Roman"/>
        <family val="1"/>
      </rPr>
      <t>Formica</t>
    </r>
    <r>
      <rPr>
        <sz val="10"/>
        <color theme="1"/>
        <rFont val="Times New Roman"/>
        <family val="1"/>
      </rPr>
      <t xml:space="preserve"> </t>
    </r>
    <r>
      <rPr>
        <i/>
        <sz val="10"/>
        <color theme="1"/>
        <rFont val="Times New Roman"/>
        <family val="1"/>
      </rPr>
      <t>exsecta</t>
    </r>
  </si>
  <si>
    <t>senseFly eBee and eBee X</t>
  </si>
  <si>
    <t>RGB, multispectral and thermal</t>
  </si>
  <si>
    <t>The Effect of Bush Cover and Zone Size on UAV Anti-Poaching in the Savanna</t>
  </si>
  <si>
    <t>Glazer, J.T.</t>
  </si>
  <si>
    <t>Glazer, J.T. 2021. The Effect of Bush Cover and Zone Size on UAV Anti-Poaching in the Savanna. Thesis. Aerospace Engineering, Graduate Faculty of North Carolina State University, Raleigh, NC.</t>
  </si>
  <si>
    <t>Rossi, C. and S. Wiesmann</t>
  </si>
  <si>
    <t>Flying high for conservation: Opportunities and challenges of operating drones within the oldest National Park in the Alps</t>
  </si>
  <si>
    <t>Rossi, C. and S. Wiesmann. 2024. Flying high for conservation: Opportunities and challenges of operating drones within the oldest National Park in the Alps. Ecological Solutions and Evidence https://doi.org/10.1002/2688-8319.12354.</t>
  </si>
  <si>
    <t>Hao, X., H. Hamel, C.H. Grandjean, I. Fedutin, M. Wahlberg, C.K. Frankish, and J. Nabe-Nielsen</t>
  </si>
  <si>
    <t>Harbour porpoises respond to recreational boats by speeding up and moving away from the boat path</t>
  </si>
  <si>
    <t>Hao, X., H. Hamel, C.H. Grandjean, I. Fedutin, M. Wahlberg, C.K. Frankish, and J. Nabe-Nielsen. 2024. Harbour porpoises respond to recreational boats by speeding up and moving away from the boat path. Ecology and Evolution https://doi.org/10.1002/ece3.11433.</t>
  </si>
  <si>
    <t>8.8-MP camera</t>
  </si>
  <si>
    <t>Coldrey, J.J. and B.S. Thompson</t>
  </si>
  <si>
    <t>Evaluating stakeholder perceptions on drone use in forest restoration using a social–ecological systems framework</t>
  </si>
  <si>
    <t>Coldrey, J.J. and B.S. Thompson. 2024. Evaluating stakeholder perceptions on drone use in forest restoration using a social–ecological systems framework. People and Nature https://doi.org/10.1002/pan3.10660.</t>
  </si>
  <si>
    <t>best practices, platform, regulations, flight planning</t>
  </si>
  <si>
    <t>Lieber, L., W.A.M. Nimmo-Smith, J.J. Waggitt, and L. Kregting. 2019. Localised anthropogenic wake generates a predictable foraging hotspot for top predators. Communications Biology https://doi.org/10.1038/s42003-019-0364-z.</t>
  </si>
  <si>
    <t>Wang, L., M. Clayton, A.G. Rossberg. 2023. Drone audition for bioacoustic monitoring. Methods in Ecology and Evolution https://doi.org/10.1111/2041-210X.14234.</t>
  </si>
  <si>
    <t xml:space="preserve">recordings of 20 species </t>
  </si>
  <si>
    <t>Mapes, K.L., N.G. Pricope, J.B. Baxley, L.E. Schaale, and R.M. Danner. 2020. Thermal Imaging of Beach-Nesting Bird Habitat with Unmanned Aerial Vehicles: Considerations for Reducing Disturbance and Enhanced Image Accuracy. Drones https://doi.org/10.3390/drones4020012.</t>
  </si>
  <si>
    <t>Approaching a population-level assessment of body size in pinnipeds using drones, an early warning of environmental degradation</t>
  </si>
  <si>
    <t>Carroll, D., E. Infantes, E.V. Pagan, and K.C. Harding</t>
  </si>
  <si>
    <t>Carroll, D., E. Infantes, E.V. Pagan, and K.C. Harding. 2024. Approaching a population-level assessment of body size in pinnipeds using drones, an early warning of environmental degradation. Remote Sensing in Ecology and Conservation https://doi.org/10.1002/rse2.413.</t>
  </si>
  <si>
    <r>
      <t xml:space="preserve">Harbour seal, </t>
    </r>
    <r>
      <rPr>
        <i/>
        <sz val="10"/>
        <color theme="1"/>
        <rFont val="Times New Roman"/>
        <family val="1"/>
      </rPr>
      <t>Phoca vitulina</t>
    </r>
  </si>
  <si>
    <t>DJI Phantom-4Pro v2, DJI Mavic-II Zoom</t>
  </si>
  <si>
    <t>20-MP camera, 12-MP camera</t>
  </si>
  <si>
    <t>Advanced Computer Vision Methods for TrackingWild Birds from Drone Footage</t>
  </si>
  <si>
    <t>Mpouziotas, D., P. Karvelis, and C. Stylios</t>
  </si>
  <si>
    <r>
      <t xml:space="preserve">Dalmatian pelican, </t>
    </r>
    <r>
      <rPr>
        <i/>
        <sz val="10"/>
        <color theme="1"/>
        <rFont val="Times New Roman"/>
        <family val="1"/>
      </rPr>
      <t>Pelecanus crispus</t>
    </r>
  </si>
  <si>
    <t>Jabr, F.</t>
  </si>
  <si>
    <t>Animals Spy a New Enemy: Drones</t>
  </si>
  <si>
    <t>New York Times</t>
  </si>
  <si>
    <t>Jabr, F. 2025. Animals Spy a New Enemy: Drones. New York Times. October 19.</t>
  </si>
  <si>
    <t>24.3-MP Sony alpha a5100 camera</t>
  </si>
  <si>
    <t>Wildlife monitoring with drones: A survey of end users</t>
  </si>
  <si>
    <t>Iglay, R.B., L.R. Jones, J.A. Elmore, K.O. Evans, S. Samiappan, M.B. Pfeiffer, and B.F. Blackwell</t>
  </si>
  <si>
    <t>Iglay, R.B., L.R. Jones, J.A. Elmore, K.O. Evans, S. Samiappan, M.B. Pfeiffer, and B.F. Blackwell. 2024. Wildlife monitoring with drones: A survey of end users. Wildlife Society Bulletin https://doi.org/10.1002/wsb.1533.</t>
  </si>
  <si>
    <t>review, regulations, research, ethics</t>
  </si>
  <si>
    <r>
      <t xml:space="preserve">ringed seal, </t>
    </r>
    <r>
      <rPr>
        <i/>
        <sz val="10"/>
        <color theme="1"/>
        <rFont val="Times New Roman"/>
        <family val="1"/>
      </rPr>
      <t>Pusa hispida</t>
    </r>
  </si>
  <si>
    <t>Ramos, M.</t>
  </si>
  <si>
    <t>Lost and Found: Reassessing Ringed Seal Abundance in a Key Fjord System in Svalbard After a 20-Year Hiatus</t>
  </si>
  <si>
    <t>DeltaQuad Pro #MAP</t>
  </si>
  <si>
    <t>Sony ILCE-6000 camera</t>
  </si>
  <si>
    <t>The effect of formation swimming on tailbeat and breathing frequencies in killer whales</t>
  </si>
  <si>
    <t>Spina, F., M.N. Weiss, D.P. Croft, P. Luschi, A. Massolo, and P. Domenici</t>
  </si>
  <si>
    <t>Spina, F., M.N. Weiss, D.P. Croft, P. Luschi, A. Massolo, and P. Domenici. 2024. The effect of formation swimming on tailbeat and breathing frequencies in killer whales. Behavioral Ecology and Sociobiology https://doi.org/10.1007/s00265-024-03492-1.</t>
  </si>
  <si>
    <t>Modifying a mini drone for remote drug delivery for wildlife medicine</t>
  </si>
  <si>
    <t>Yindee, M., P. Khumngoen, W. Manatchaiworakul, and T. 3 Wongtawan</t>
  </si>
  <si>
    <t>Wild animal survey using UAS imagery and deep learning: modified Faster R-CNN for kiang detection in Tibetan Plateau</t>
  </si>
  <si>
    <t>Peng, J., D. Wang, X. Liao, Q. Shao, Z. Sun, H. Yue, and H. Ye</t>
  </si>
  <si>
    <t xml:space="preserve">Peng, J., D. Wang, X. Liao, Q. Shao, Z. Sun, H. Yue, and H. Ye. 2020. Wild animal survey using UAS imagery and deep learning: modified Faster R-CNN for kiang detection in Tibetan Plateau. ISPRS Journal of Photogrammetry and Remote Sensing </t>
  </si>
  <si>
    <r>
      <t xml:space="preserve">kiang, </t>
    </r>
    <r>
      <rPr>
        <i/>
        <sz val="10"/>
        <color theme="1"/>
        <rFont val="Times New Roman"/>
        <family val="1"/>
      </rPr>
      <t>Equus kiang</t>
    </r>
  </si>
  <si>
    <t>Sony ILCE-5100 cameras</t>
  </si>
  <si>
    <t xml:space="preserve">Chabot, D., S.R. Craik, and D.M. Bird. 2015. Population Census of a Large Common Tern Colony with a Small Unmanned Aircraft. PLoS ONE https://doi.org/10.1371/journal.pone.0122588. </t>
  </si>
  <si>
    <t>Szewczuk, W. and Z. Kasprzykowski</t>
  </si>
  <si>
    <r>
      <t xml:space="preserve">Comparison of nest site selection in Mute Swan </t>
    </r>
    <r>
      <rPr>
        <i/>
        <sz val="10"/>
        <color theme="1"/>
        <rFont val="Times New Roman"/>
        <family val="1"/>
      </rPr>
      <t xml:space="preserve">Cygnus olor </t>
    </r>
    <r>
      <rPr>
        <sz val="10"/>
        <color theme="1"/>
        <rFont val="Times New Roman"/>
        <family val="1"/>
      </rPr>
      <t xml:space="preserve">and the expanding Whooper Swan </t>
    </r>
    <r>
      <rPr>
        <i/>
        <sz val="10"/>
        <color theme="1"/>
        <rFont val="Times New Roman"/>
        <family val="1"/>
      </rPr>
      <t>Cygnus cygnus</t>
    </r>
  </si>
  <si>
    <r>
      <t xml:space="preserve">mute swan, </t>
    </r>
    <r>
      <rPr>
        <i/>
        <sz val="10"/>
        <color theme="1"/>
        <rFont val="Times New Roman"/>
        <family val="1"/>
      </rPr>
      <t>Cygnus olor</t>
    </r>
    <r>
      <rPr>
        <sz val="10"/>
        <color theme="1"/>
        <rFont val="Times New Roman"/>
        <family val="1"/>
      </rPr>
      <t xml:space="preserve">, whooper swan, </t>
    </r>
    <r>
      <rPr>
        <i/>
        <sz val="10"/>
        <color theme="1"/>
        <rFont val="Times New Roman"/>
        <family val="1"/>
      </rPr>
      <t>Cygnus cygnus</t>
    </r>
  </si>
  <si>
    <r>
      <t xml:space="preserve">Szewczuk, W. and Z. Kasprzykowski. 2024. Comparison of nest site selection in Mute Swan </t>
    </r>
    <r>
      <rPr>
        <i/>
        <sz val="10"/>
        <color theme="1"/>
        <rFont val="Times New Roman"/>
        <family val="1"/>
      </rPr>
      <t xml:space="preserve">Cygnus olor </t>
    </r>
    <r>
      <rPr>
        <sz val="10"/>
        <color theme="1"/>
        <rFont val="Times New Roman"/>
        <family val="1"/>
      </rPr>
      <t xml:space="preserve">and the expanding Whooper Swan </t>
    </r>
    <r>
      <rPr>
        <i/>
        <sz val="10"/>
        <color theme="1"/>
        <rFont val="Times New Roman"/>
        <family val="1"/>
      </rPr>
      <t>Cygnus cygnus</t>
    </r>
    <r>
      <rPr>
        <sz val="10"/>
        <color theme="1"/>
        <rFont val="Times New Roman"/>
        <family val="1"/>
      </rPr>
      <t>. The European
Zoological Journal https://doi.org/10.1080/24750263.2024.2312919.</t>
    </r>
  </si>
  <si>
    <t>The European
Zoological Journal</t>
  </si>
  <si>
    <t>DJI Phantom 3, Phantom 4, Mavic Mini</t>
  </si>
  <si>
    <t>Lawson, J., A. Farinha, L. Romanello, O. Pang, R. Zufferey, and M. Kovac. 2024. Use of an unmanned aerial-aquatic vehicle for acoustic sensing in freshwater ecosystems. Remote Sensing in Ecology and Conservation https://doi.org/10.1002/rse2.373.</t>
  </si>
  <si>
    <t>unmanned aerial-aquatic vehicle</t>
  </si>
  <si>
    <t>Audio Moth devices</t>
  </si>
  <si>
    <r>
      <t>Assessing the dynamics of common dolphin (</t>
    </r>
    <r>
      <rPr>
        <i/>
        <sz val="10"/>
        <color theme="1"/>
        <rFont val="Times New Roman"/>
        <family val="1"/>
      </rPr>
      <t>Delphinus delphis</t>
    </r>
    <r>
      <rPr>
        <sz val="10"/>
        <color theme="1"/>
        <rFont val="Times New Roman"/>
        <family val="1"/>
      </rPr>
      <t>) mother-calf pairs along the south coast of Portugal using unmanned aerial vehicles</t>
    </r>
  </si>
  <si>
    <t>Castro, J., A. Cid, A. Quirin, F.L. Matos, R. Rosa, and H.C. Pearson</t>
  </si>
  <si>
    <r>
      <t xml:space="preserve">common dolphin, </t>
    </r>
    <r>
      <rPr>
        <i/>
        <sz val="10"/>
        <color theme="1"/>
        <rFont val="Times New Roman"/>
        <family val="1"/>
      </rPr>
      <t>Delphinus delphis</t>
    </r>
  </si>
  <si>
    <t>DJI Phantom 2 and 4</t>
  </si>
  <si>
    <t>GoPro HERO4 camera</t>
  </si>
  <si>
    <r>
      <t>Castro, J., A. Cid, A. Quirin, F.L. Matos, R. Rosa, and H.C. Pearson. 2024. Assessing the dynamics of common dolphin (</t>
    </r>
    <r>
      <rPr>
        <i/>
        <sz val="10"/>
        <color theme="1"/>
        <rFont val="Times New Roman"/>
        <family val="1"/>
      </rPr>
      <t>Delphinus delphis</t>
    </r>
    <r>
      <rPr>
        <sz val="10"/>
        <color theme="1"/>
        <rFont val="Times New Roman"/>
        <family val="1"/>
      </rPr>
      <t>) mother-calf pairs along the south coast of Portugal using unmanned aerial vehicles. Marine Mammal Science https://doi.org/10.1111/mms.13115.</t>
    </r>
  </si>
  <si>
    <t>Schiele, M., J.M. Rowcliffe, B. Clark, P. Lepper, and T.B. Letessier. 2024. Using water-landing, fixed-wing UAVs and computer vision to assess seabird nutrient subsidy effects on sharks and rays. Remote Sensing in Ecology and Conservation https://doi.org/10.1002/rse2.378.</t>
  </si>
  <si>
    <t>Brien, M., S. Booth, P. Beri, S. Coulson, T. Frisby, D. Perera, and M. Joyce</t>
  </si>
  <si>
    <r>
      <t>A Novel Method of Using a Drone to Capture Saltwater Crocodiles (</t>
    </r>
    <r>
      <rPr>
        <i/>
        <sz val="10"/>
        <color theme="1"/>
        <rFont val="Times New Roman"/>
        <family val="1"/>
      </rPr>
      <t>Crocodylus porosus</t>
    </r>
    <r>
      <rPr>
        <sz val="10"/>
        <color theme="1"/>
        <rFont val="Times New Roman"/>
        <family val="1"/>
      </rPr>
      <t>)</t>
    </r>
  </si>
  <si>
    <r>
      <t>Brien, M., S. Booth, P. Beri, S. Coulson, T. Frisby, D. Perera, and M. Joyce. 2020. A Novel Method of Using a Drone to Capture Saltwater Crocodiles (</t>
    </r>
    <r>
      <rPr>
        <i/>
        <sz val="10"/>
        <color theme="1"/>
        <rFont val="Times New Roman"/>
        <family val="1"/>
      </rPr>
      <t>Crocodylus porosus</t>
    </r>
    <r>
      <rPr>
        <sz val="10"/>
        <color theme="1"/>
        <rFont val="Times New Roman"/>
        <family val="1"/>
      </rPr>
      <t>). Herpetological Review 51:32-37.</t>
    </r>
  </si>
  <si>
    <t>SwellPro Splash Drone 3+, DJI
Phantom 4 Pro</t>
  </si>
  <si>
    <t>Comparing the cost-effectiveness of drones, camera trapping and passive acoustic recorders in detecting changes in koala occupancy</t>
  </si>
  <si>
    <t>Beranek, C.T., D. Southwell, T.S. Jessop, B. Hope, V.F. Gama, N. Gallahar, E. Webb, B. Law, A. McIlwee, J. Wood, A. Roff, and G. Gillespie</t>
  </si>
  <si>
    <t>DJI Mavic2 Enterprise Advanced</t>
  </si>
  <si>
    <t>48-MP thermal camera</t>
  </si>
  <si>
    <t>Beranek, C.T., D. Southwell, T.S. Jessop, B. Hope, V.F. Gama, N. Gallahar, E. Webb, B. Law, A. McIlwee, J. Wood, A. Roff, and G. Gillespie. 2024. Comparing the cost-effectiveness of drones, camera trapping and passive acoustic recorders in detecting changes in koala occupancy. Ecology and Evolution https://doi.org/10.1002/ece3.11659.</t>
  </si>
  <si>
    <t>Kleijkers, Y.I.M.</t>
  </si>
  <si>
    <t>Wild boar damage mapping in agricultural grass and wheatlands using Unmanned Aerial Vehicle (UAV) data</t>
  </si>
  <si>
    <t>UAV DJI Mavic 3 Multispectral</t>
  </si>
  <si>
    <t>20-MP RGB camera and NIR camera</t>
  </si>
  <si>
    <t>Novel pre-copulatory behavior in basking sharks observed by drone</t>
  </si>
  <si>
    <t>Curtis, T.H., J. Robinson, H.L. Pratt Jr., G.B. Skomal, and N.M. Whitney</t>
  </si>
  <si>
    <t>Curtis, T.H., J. Robinson, H.L. Pratt Jr., G.B. Skomal, and N.M. Whitney. 2024. Novel pre-copulatory behavior in basking sharks observed by drone. Journal of Fish Biology https://doi.org/10.1111/jfb.15858.</t>
  </si>
  <si>
    <t>Hasselblad L1D-20c camera</t>
  </si>
  <si>
    <t>Drone imagery and Deep Learning for mapping the density of wild Pacific oysters to manage their expansion into protected areas</t>
  </si>
  <si>
    <t>Mata, A., D. Moffat, S. Almeida, M. Radeta, W. Jay, N. Mortimer, K. Awty-Carroll, O.R. Thomas, V. Brotas, and S. Groom</t>
  </si>
  <si>
    <r>
      <t xml:space="preserve">Pacific oyster, </t>
    </r>
    <r>
      <rPr>
        <i/>
        <sz val="10"/>
        <color theme="1"/>
        <rFont val="Times New Roman"/>
        <family val="1"/>
      </rPr>
      <t>Crassostrea gigas</t>
    </r>
  </si>
  <si>
    <t>Ostreidae</t>
  </si>
  <si>
    <t>Drone-based photogrammetry reveals differences in humpback whale body condition and mass across North Atlantic foraging grounds</t>
  </si>
  <si>
    <t>DJI Phantom 4 Pro v2, DJI Phantom 4 Standard, DJI Phantom 4 Advanced, DJI Inspire 1, DJI Inspire 2, DJI Mavic 3, DJI Matrice 200</t>
  </si>
  <si>
    <t>Napoli, C., N. Hirtle, J. Stepanuk, F. Christiansen, E.I. Heywood, T.J. Grove, A. Stoller, F. Dodds, M. Glarou, M.H. Rasmussen, G.L. Lonati, K.T.A. Davies, S. Videsen, M.J. Simon, T.K. Boye, A. Zoidis, S.K. Todd, and L.H. Thorne</t>
  </si>
  <si>
    <t>Napoli, C., N. Hirtle, J. Stepanuk, F. Christiansen, E.I. Heywood, T.J. Grove, A. Stoller, F. Dodds, M. Glarou, M.H. Rasmussen, G.L. Lonati, K.T.A. Davies, S. Videsen, M.J. Simon, T.K. Boye, A. Zoidis, S.K. Todd, and L.H. Thorne. 2024. Drone-based photogrammetry reveals differences in humpback whale body condition and mass across North Atlantic foraging grounds. Frontiers in Marine Science https://doi.org/10.3389/fmars.2024.1336455.</t>
  </si>
  <si>
    <t>Ma, G., W. Li, H. Bao, N.J. Roberts, Y. Li, W. Zhang, K. Yang, and G. Jiang. 2024. UAV equipped with infrared imaging for cervidae monitoring: Improving detection accuracy by eliminating background information interference. Ecological Informatics https://doi.org/10.1016/j.ecoinf.2024.102651.</t>
  </si>
  <si>
    <t>Optimal Drone Routing for Seal Pup Counts</t>
  </si>
  <si>
    <t>Amorosi, L., D. Carroll, P. Carroll, and A.E. Amideo</t>
  </si>
  <si>
    <t>Amorosi, L., D/ Carroll, P. Carroll, and A.E. Amideo. 2024. Optimal Drone Routing for Seal Pup Counts. In: M. Bruglieri, P. Festa, G. Macrina, and O. Pisacane, eds. Optimization in Green Sustainability and Ecological Transition. AIRO Springer Series, Vol 12. Springer, Cham. https://doi.org/10.1007/978-3-031-47686-0_13.</t>
  </si>
  <si>
    <r>
      <t xml:space="preserve">harbour seal, </t>
    </r>
    <r>
      <rPr>
        <i/>
        <sz val="10"/>
        <color theme="1"/>
        <rFont val="Times New Roman"/>
        <family val="1"/>
      </rPr>
      <t>Phoca vitulina</t>
    </r>
  </si>
  <si>
    <t>Assessing superimposition of listed tule fall Chinook salmon redds using aerial and ground surveys on the White Salmon River, Washington</t>
  </si>
  <si>
    <t>Baker, J., R. Sholes, B. Kennedy, and D. Hand</t>
  </si>
  <si>
    <t>Baker, J., R. Sholes, B. Kennedy, and D. Hand. 2024. Assessing superimposition of listed tule fall Chinook salmon redds using aerial and ground surveys on the White Salmon River, Washington. U.S. Fish and Wildlife Service, Columbia River Fish and Wildlife Conservation Office, Vancouver, WA. June.</t>
  </si>
  <si>
    <t>Parrot Anafi</t>
  </si>
  <si>
    <t>21-MP camera</t>
  </si>
  <si>
    <t>Stemle, L., J.M. Sorfleet, C.L. Moore, J.T. Christie,   C. A. Searcy, and B. Rothermel</t>
  </si>
  <si>
    <t>Growth and survival outcomes for immature gopher tortoises in contrasting habitats: a test of drone-based habitat assessment</t>
  </si>
  <si>
    <r>
      <t xml:space="preserve">gopher tortoise, </t>
    </r>
    <r>
      <rPr>
        <i/>
        <sz val="10"/>
        <color theme="1"/>
        <rFont val="Times New Roman"/>
        <family val="1"/>
      </rPr>
      <t>Gopherus polyphemus</t>
    </r>
  </si>
  <si>
    <t>Testudinidae</t>
  </si>
  <si>
    <t>Pfeffer, D.G., J.A. Foster, and J.C. Kinsey</t>
  </si>
  <si>
    <t>ZenMuse XT2 camera</t>
  </si>
  <si>
    <t>Rahman, D.A.</t>
  </si>
  <si>
    <t>Operational monitoring method using drones for smart and precision Sumatran elephant tourism</t>
  </si>
  <si>
    <t>Rahman, D.A. 2024. Operational monitoring method using drones for smart and precision Sumatran elephant tourism. IOP Conference Series: Earth and Environmental Science https://doi.org/10.1088/1755-1315/1366/1/012024.</t>
  </si>
  <si>
    <t>DJI Metrice 300</t>
  </si>
  <si>
    <t>Zenmuse H20T thermal camera</t>
  </si>
  <si>
    <r>
      <t xml:space="preserve">Sumatran elephant, </t>
    </r>
    <r>
      <rPr>
        <i/>
        <sz val="10"/>
        <color theme="1"/>
        <rFont val="Times New Roman"/>
        <family val="1"/>
      </rPr>
      <t>Elephas maximus sumatrensis</t>
    </r>
  </si>
  <si>
    <t>Alencar, A.E.B., F.L.N. Attademo, I.C. Normande, and F.O. Luna</t>
  </si>
  <si>
    <r>
      <t xml:space="preserve">West Indian manatee, </t>
    </r>
    <r>
      <rPr>
        <i/>
        <sz val="10"/>
        <color theme="1"/>
        <rFont val="Times New Roman"/>
        <family val="1"/>
      </rPr>
      <t>Trichechus manatus</t>
    </r>
  </si>
  <si>
    <t>DJI Phantom 4 Pro, DJI Mavic 2 Pro/Zoom</t>
  </si>
  <si>
    <t xml:space="preserve">Uso de aeronaves não tripuladas (drones) para pesquisa e monitoramento de peixe-boi-marinho e seu habitat [Use of unmanned aircraft (drones) for research and monitoring of marine manatees and their habitat] </t>
  </si>
  <si>
    <t>Procksch, N., M. Guimaraes, M.R. Trindade, P.H. Ott, M.S. Perez, M.R. Veronez, and L.R. de Oliveira</t>
  </si>
  <si>
    <t>How close can we get to seeing the private lives of fur seals and sea lions? Experimental UAV flights on the Southern Brazilian coast</t>
  </si>
  <si>
    <t>Procksch, N., M. Guimaraes, M.R. Trindade, P.H. Ott, M.S. Perez, M.R. Veronez, and L.R. de Oliveira. 2024. How close can we get to seeing the private lives of fur seals and sea lions? Experimental UAV flights on the Southern Brazilian coast. Journal of Experimental Marine Biology and Ecology https://doi.org/10.1016/j.jembe.2024.152042.</t>
  </si>
  <si>
    <r>
      <t xml:space="preserve">South American fur seal, </t>
    </r>
    <r>
      <rPr>
        <i/>
        <sz val="10"/>
        <color theme="1"/>
        <rFont val="Times New Roman"/>
        <family val="1"/>
      </rPr>
      <t>Arctocephalus</t>
    </r>
    <r>
      <rPr>
        <sz val="10"/>
        <color theme="1"/>
        <rFont val="Times New Roman"/>
        <family val="1"/>
      </rPr>
      <t xml:space="preserve"> </t>
    </r>
    <r>
      <rPr>
        <i/>
        <sz val="10"/>
        <color theme="1"/>
        <rFont val="Times New Roman"/>
        <family val="1"/>
      </rPr>
      <t>australis</t>
    </r>
    <r>
      <rPr>
        <sz val="10"/>
        <color theme="1"/>
        <rFont val="Times New Roman"/>
        <family val="1"/>
      </rPr>
      <t xml:space="preserve">, South American sea lion, </t>
    </r>
    <r>
      <rPr>
        <i/>
        <sz val="10"/>
        <color theme="1"/>
        <rFont val="Times New Roman"/>
        <family val="1"/>
      </rPr>
      <t>Otaria flavescens</t>
    </r>
  </si>
  <si>
    <t>DJI Air 2S</t>
  </si>
  <si>
    <t>Colyn, J.B., T.A. Anderson, M.D. Anderson, E.F. Retief, E.J. Van der Westhuizen-Coetzer, and H. Smit-Robinson. 2024. The use of image classification to estimate flamingo abundance from aerial, drone and satellite imagery. Ostrich https://doi.org/10.2989/00306525.2024.2325674.</t>
  </si>
  <si>
    <t>Colyn, J.B., T.A. Anderson, M.D. Anderson, E.F. Retief, E.J. Van der Westhuizen-Coetzer, and H. Smit-Robinson</t>
  </si>
  <si>
    <t>The use of image classification to estimate flamingo abundance from aerial, drone and satellite imagery</t>
  </si>
  <si>
    <t>Ostrich</t>
  </si>
  <si>
    <r>
      <t xml:space="preserve">lesser flamingo, </t>
    </r>
    <r>
      <rPr>
        <i/>
        <sz val="10"/>
        <color theme="1"/>
        <rFont val="Times New Roman"/>
        <family val="1"/>
      </rPr>
      <t>Phoeniconaias minor</t>
    </r>
  </si>
  <si>
    <t>Zenmuse X7 camera</t>
  </si>
  <si>
    <t xml:space="preserve">Mitterbacher, M. 2023. Position of the German State Working Group of Bird Conservation Centers (Länderarbeitsgemeinschaft der Vogelschutzwarten - LAG VSW) on drones and bird protection. Beschluss 23/01 Drones und Bird protection. Bayersiches Landesamt fur Umwelt, Staatliche Vogelschutzwarte, Germany. </t>
  </si>
  <si>
    <t>Einsatz von Drohnen im Natur- und Artenschutz und bei der Wildtierrettung, Jahresbericht 2020 (Use of drones in nature and Species protection and Wildlife rescue, Annual Report 2020)</t>
  </si>
  <si>
    <t>Zenmuse XT2 thermal camera, Zenmuse Z30 RGB camera</t>
  </si>
  <si>
    <t>DJI Matrice 200 V2, DJI Mavic 2 Enterprise</t>
  </si>
  <si>
    <r>
      <t xml:space="preserve">whinchat, </t>
    </r>
    <r>
      <rPr>
        <i/>
        <sz val="10"/>
        <color theme="1"/>
        <rFont val="Times New Roman"/>
        <family val="1"/>
      </rPr>
      <t>Saxicola rubetra</t>
    </r>
    <r>
      <rPr>
        <sz val="10"/>
        <color theme="1"/>
        <rFont val="Times New Roman"/>
        <family val="1"/>
      </rPr>
      <t xml:space="preserve">, corncrake, </t>
    </r>
    <r>
      <rPr>
        <i/>
        <sz val="10"/>
        <color theme="1"/>
        <rFont val="Times New Roman"/>
        <family val="1"/>
      </rPr>
      <t>Crex</t>
    </r>
    <r>
      <rPr>
        <sz val="10"/>
        <color theme="1"/>
        <rFont val="Times New Roman"/>
        <family val="1"/>
      </rPr>
      <t xml:space="preserve"> </t>
    </r>
    <r>
      <rPr>
        <i/>
        <sz val="10"/>
        <color theme="1"/>
        <rFont val="Times New Roman"/>
        <family val="1"/>
      </rPr>
      <t>crex</t>
    </r>
    <r>
      <rPr>
        <sz val="10"/>
        <color theme="1"/>
        <rFont val="Times New Roman"/>
        <family val="1"/>
      </rPr>
      <t xml:space="preserve">, Eurasian curlew, </t>
    </r>
    <r>
      <rPr>
        <i/>
        <sz val="10"/>
        <color theme="1"/>
        <rFont val="Times New Roman"/>
        <family val="1"/>
      </rPr>
      <t>Numenius arquata</t>
    </r>
    <r>
      <rPr>
        <sz val="10"/>
        <color theme="1"/>
        <rFont val="Times New Roman"/>
        <family val="1"/>
      </rPr>
      <t xml:space="preserve">, Montagu's harrier, </t>
    </r>
    <r>
      <rPr>
        <i/>
        <sz val="10"/>
        <color theme="1"/>
        <rFont val="Times New Roman"/>
        <family val="1"/>
      </rPr>
      <t>Circus pygargus</t>
    </r>
    <r>
      <rPr>
        <sz val="10"/>
        <color theme="1"/>
        <rFont val="Times New Roman"/>
        <family val="1"/>
      </rPr>
      <t xml:space="preserve">, grey heron, </t>
    </r>
    <r>
      <rPr>
        <i/>
        <sz val="10"/>
        <color theme="1"/>
        <rFont val="Times New Roman"/>
        <family val="1"/>
      </rPr>
      <t>Ardea cinerea</t>
    </r>
    <r>
      <rPr>
        <sz val="10"/>
        <color theme="1"/>
        <rFont val="Times New Roman"/>
        <family val="1"/>
      </rPr>
      <t xml:space="preserve">, rook, </t>
    </r>
    <r>
      <rPr>
        <i/>
        <sz val="10"/>
        <color theme="1"/>
        <rFont val="Times New Roman"/>
        <family val="1"/>
      </rPr>
      <t>Corvus frugilegus</t>
    </r>
    <r>
      <rPr>
        <sz val="10"/>
        <color theme="1"/>
        <rFont val="Times New Roman"/>
        <family val="1"/>
      </rPr>
      <t xml:space="preserve">, black-headed gull, </t>
    </r>
    <r>
      <rPr>
        <i/>
        <sz val="10"/>
        <color theme="1"/>
        <rFont val="Times New Roman"/>
        <family val="1"/>
      </rPr>
      <t>Chroicocephalus</t>
    </r>
    <r>
      <rPr>
        <sz val="10"/>
        <color theme="1"/>
        <rFont val="Times New Roman"/>
        <family val="1"/>
      </rPr>
      <t xml:space="preserve"> </t>
    </r>
    <r>
      <rPr>
        <i/>
        <sz val="10"/>
        <color theme="1"/>
        <rFont val="Times New Roman"/>
        <family val="1"/>
      </rPr>
      <t>ridibundus</t>
    </r>
    <r>
      <rPr>
        <sz val="10"/>
        <color theme="1"/>
        <rFont val="Times New Roman"/>
        <family val="1"/>
      </rPr>
      <t xml:space="preserve">, great cormorant, </t>
    </r>
    <r>
      <rPr>
        <i/>
        <sz val="10"/>
        <color theme="1"/>
        <rFont val="Times New Roman"/>
        <family val="1"/>
      </rPr>
      <t>Phalacrocorax carbo</t>
    </r>
  </si>
  <si>
    <t>Mitterbacher, M. 2020. Einsatz von Drohnen im Natur- und Artenschutz und bei der Wildtierrettung, Jahresbericht 2020 (Use of drones in nature and Species protection and Wildlife rescue, Annual Report 2020). Bavarian State Office for the Environment, Department 55: Species and habitat protection, State Bird Observatory. [in German w/English translation]</t>
  </si>
  <si>
    <r>
      <t xml:space="preserve">grey partridge, </t>
    </r>
    <r>
      <rPr>
        <i/>
        <sz val="10"/>
        <color theme="1"/>
        <rFont val="Times New Roman"/>
        <family val="1"/>
      </rPr>
      <t>Perdix perdix</t>
    </r>
    <r>
      <rPr>
        <sz val="10"/>
        <color theme="1"/>
        <rFont val="Times New Roman"/>
        <family val="1"/>
      </rPr>
      <t xml:space="preserve">, Eurasian curlew, </t>
    </r>
    <r>
      <rPr>
        <i/>
        <sz val="10"/>
        <color theme="1"/>
        <rFont val="Times New Roman"/>
        <family val="1"/>
      </rPr>
      <t>Numenius</t>
    </r>
    <r>
      <rPr>
        <sz val="10"/>
        <color theme="1"/>
        <rFont val="Times New Roman"/>
        <family val="1"/>
      </rPr>
      <t xml:space="preserve"> </t>
    </r>
    <r>
      <rPr>
        <i/>
        <sz val="10"/>
        <color theme="1"/>
        <rFont val="Times New Roman"/>
        <family val="1"/>
      </rPr>
      <t>arquata</t>
    </r>
    <r>
      <rPr>
        <sz val="10"/>
        <color theme="1"/>
        <rFont val="Times New Roman"/>
        <family val="1"/>
      </rPr>
      <t xml:space="preserve">, northern lapwing, </t>
    </r>
    <r>
      <rPr>
        <i/>
        <sz val="10"/>
        <color theme="1"/>
        <rFont val="Times New Roman"/>
        <family val="1"/>
      </rPr>
      <t>Vanellus vanellus</t>
    </r>
    <r>
      <rPr>
        <sz val="10"/>
        <color theme="1"/>
        <rFont val="Times New Roman"/>
        <family val="1"/>
      </rPr>
      <t xml:space="preserve">, grey heron, </t>
    </r>
    <r>
      <rPr>
        <i/>
        <sz val="10"/>
        <color theme="1"/>
        <rFont val="Times New Roman"/>
        <family val="1"/>
      </rPr>
      <t>Ardea cinerea</t>
    </r>
    <r>
      <rPr>
        <sz val="10"/>
        <color theme="1"/>
        <rFont val="Times New Roman"/>
        <family val="1"/>
      </rPr>
      <t xml:space="preserve">, purple heron, </t>
    </r>
    <r>
      <rPr>
        <i/>
        <sz val="10"/>
        <color theme="1"/>
        <rFont val="Times New Roman"/>
        <family val="1"/>
      </rPr>
      <t>Ardea purpurea</t>
    </r>
    <r>
      <rPr>
        <sz val="10"/>
        <color theme="1"/>
        <rFont val="Times New Roman"/>
        <family val="1"/>
      </rPr>
      <t xml:space="preserve">, red kite, </t>
    </r>
    <r>
      <rPr>
        <i/>
        <sz val="10"/>
        <color theme="1"/>
        <rFont val="Times New Roman"/>
        <family val="1"/>
      </rPr>
      <t>Milvus milvus</t>
    </r>
    <r>
      <rPr>
        <sz val="10"/>
        <color theme="1"/>
        <rFont val="Times New Roman"/>
        <family val="1"/>
      </rPr>
      <t xml:space="preserve">, golden eagle, </t>
    </r>
    <r>
      <rPr>
        <i/>
        <sz val="10"/>
        <color theme="1"/>
        <rFont val="Times New Roman"/>
        <family val="1"/>
      </rPr>
      <t>Aquila chrysaetos</t>
    </r>
    <r>
      <rPr>
        <sz val="10"/>
        <color theme="1"/>
        <rFont val="Times New Roman"/>
        <family val="1"/>
      </rPr>
      <t>, European pool frog,</t>
    </r>
    <r>
      <rPr>
        <i/>
        <sz val="10"/>
        <color theme="1"/>
        <rFont val="Times New Roman"/>
        <family val="1"/>
      </rPr>
      <t xml:space="preserve"> Pelophylax lessonae</t>
    </r>
    <r>
      <rPr>
        <sz val="10"/>
        <color theme="1"/>
        <rFont val="Times New Roman"/>
        <family val="1"/>
      </rPr>
      <t xml:space="preserve">, grass frog, </t>
    </r>
    <r>
      <rPr>
        <i/>
        <sz val="10"/>
        <color theme="1"/>
        <rFont val="Times New Roman"/>
        <family val="1"/>
      </rPr>
      <t>Rana temporaria</t>
    </r>
    <r>
      <rPr>
        <sz val="10"/>
        <color theme="1"/>
        <rFont val="Times New Roman"/>
        <family val="1"/>
      </rPr>
      <t xml:space="preserve">, common toad, </t>
    </r>
    <r>
      <rPr>
        <i/>
        <sz val="10"/>
        <color theme="1"/>
        <rFont val="Times New Roman"/>
        <family val="1"/>
      </rPr>
      <t>Bufo bufo</t>
    </r>
    <r>
      <rPr>
        <sz val="10"/>
        <color theme="1"/>
        <rFont val="Times New Roman"/>
        <family val="1"/>
      </rPr>
      <t xml:space="preserve">, European wall lizard, </t>
    </r>
    <r>
      <rPr>
        <i/>
        <sz val="10"/>
        <color theme="1"/>
        <rFont val="Times New Roman"/>
        <family val="1"/>
      </rPr>
      <t>Podarcis</t>
    </r>
    <r>
      <rPr>
        <sz val="10"/>
        <color theme="1"/>
        <rFont val="Times New Roman"/>
        <family val="1"/>
      </rPr>
      <t xml:space="preserve"> </t>
    </r>
    <r>
      <rPr>
        <i/>
        <sz val="10"/>
        <color theme="1"/>
        <rFont val="Times New Roman"/>
        <family val="1"/>
      </rPr>
      <t>muralis</t>
    </r>
    <r>
      <rPr>
        <sz val="10"/>
        <color theme="1"/>
        <rFont val="Times New Roman"/>
        <family val="1"/>
      </rPr>
      <t xml:space="preserve">, roe deer, </t>
    </r>
    <r>
      <rPr>
        <i/>
        <sz val="10"/>
        <color theme="1"/>
        <rFont val="Times New Roman"/>
        <family val="1"/>
      </rPr>
      <t>Capreolus capreolus</t>
    </r>
  </si>
  <si>
    <t>Einsatz von Drohnen im Natur- und Artenschutz und bei der Wildtierrettung, Jahresbericht 2022 (Use of drones in nature and Species protection and Wildlife rescue, Annual Report 2022)</t>
  </si>
  <si>
    <t>Mitterbacher, M. 2023. Einsatz von Drohnen im Natur- und Artenschutz und bei der Wildtierrettung, Jahresbericht 2022 (Use of drones in nature and Species protection and Wildlife rescue, Annual Report 2022). Bavarian State Office for the Environment, Department 55: Species and habitat protection, State Bird Observatory. [in German w/English translation]</t>
  </si>
  <si>
    <r>
      <t xml:space="preserve">Eurasian curlew, </t>
    </r>
    <r>
      <rPr>
        <i/>
        <sz val="10"/>
        <color theme="1"/>
        <rFont val="Times New Roman"/>
        <family val="1"/>
      </rPr>
      <t>Numenius arquata</t>
    </r>
    <r>
      <rPr>
        <sz val="10"/>
        <color theme="1"/>
        <rFont val="Times New Roman"/>
        <family val="1"/>
      </rPr>
      <t xml:space="preserve">, common snipe, </t>
    </r>
    <r>
      <rPr>
        <i/>
        <sz val="10"/>
        <color theme="1"/>
        <rFont val="Times New Roman"/>
        <family val="1"/>
      </rPr>
      <t>Gallinago gallinago</t>
    </r>
    <r>
      <rPr>
        <sz val="10"/>
        <color theme="1"/>
        <rFont val="Times New Roman"/>
        <family val="1"/>
      </rPr>
      <t xml:space="preserve">, ortolan bunting, </t>
    </r>
    <r>
      <rPr>
        <i/>
        <sz val="10"/>
        <color theme="1"/>
        <rFont val="Times New Roman"/>
        <family val="1"/>
      </rPr>
      <t>Emberiza hortulana</t>
    </r>
    <r>
      <rPr>
        <sz val="10"/>
        <color theme="1"/>
        <rFont val="Times New Roman"/>
        <family val="1"/>
      </rPr>
      <t xml:space="preserve">, Eurasian skylark, </t>
    </r>
    <r>
      <rPr>
        <i/>
        <sz val="10"/>
        <color theme="1"/>
        <rFont val="Times New Roman"/>
        <family val="1"/>
      </rPr>
      <t>Alauda arvensis</t>
    </r>
    <r>
      <rPr>
        <sz val="10"/>
        <color theme="1"/>
        <rFont val="Times New Roman"/>
        <family val="1"/>
      </rPr>
      <t xml:space="preserve">, great bustard, </t>
    </r>
    <r>
      <rPr>
        <i/>
        <sz val="10"/>
        <color theme="1"/>
        <rFont val="Times New Roman"/>
        <family val="1"/>
      </rPr>
      <t>Otis</t>
    </r>
    <r>
      <rPr>
        <sz val="10"/>
        <color theme="1"/>
        <rFont val="Times New Roman"/>
        <family val="1"/>
      </rPr>
      <t xml:space="preserve"> </t>
    </r>
    <r>
      <rPr>
        <i/>
        <sz val="10"/>
        <color theme="1"/>
        <rFont val="Times New Roman"/>
        <family val="1"/>
      </rPr>
      <t>tarda</t>
    </r>
    <r>
      <rPr>
        <sz val="10"/>
        <color theme="1"/>
        <rFont val="Times New Roman"/>
        <family val="1"/>
      </rPr>
      <t xml:space="preserve">, grey heron, </t>
    </r>
    <r>
      <rPr>
        <i/>
        <sz val="10"/>
        <color theme="1"/>
        <rFont val="Times New Roman"/>
        <family val="1"/>
      </rPr>
      <t>Ardea cinerea</t>
    </r>
    <r>
      <rPr>
        <sz val="10"/>
        <color theme="1"/>
        <rFont val="Times New Roman"/>
        <family val="1"/>
      </rPr>
      <t xml:space="preserve">, pygmy cormorant, </t>
    </r>
    <r>
      <rPr>
        <i/>
        <sz val="10"/>
        <color theme="1"/>
        <rFont val="Times New Roman"/>
        <family val="1"/>
      </rPr>
      <t>Microcarbo pygmaeus</t>
    </r>
  </si>
  <si>
    <r>
      <t>Zur Brutsituation des Purpurreihers (</t>
    </r>
    <r>
      <rPr>
        <i/>
        <sz val="10"/>
        <color theme="1"/>
        <rFont val="Times New Roman"/>
        <family val="1"/>
      </rPr>
      <t>Ardea</t>
    </r>
    <r>
      <rPr>
        <sz val="10"/>
        <color theme="1"/>
        <rFont val="Times New Roman"/>
        <family val="1"/>
      </rPr>
      <t xml:space="preserve"> </t>
    </r>
    <r>
      <rPr>
        <i/>
        <sz val="10"/>
        <color theme="1"/>
        <rFont val="Times New Roman"/>
        <family val="1"/>
      </rPr>
      <t>purpurea</t>
    </r>
    <r>
      <rPr>
        <sz val="10"/>
        <color theme="1"/>
        <rFont val="Times New Roman"/>
        <family val="1"/>
      </rPr>
      <t>) in Oberösterreich und zum ersten artreinen Brutnachweis seit 50 Jahren (Purple Heron (Ardea purpurea) broods in Upper Austria – a first pure-bred breeding record in 50 years)</t>
    </r>
  </si>
  <si>
    <t>van der Kooij, H.</t>
  </si>
  <si>
    <r>
      <t xml:space="preserve">Nesten tellen in purperreigerkolonies met behulp van een drone (Counting nests of Purple Herons </t>
    </r>
    <r>
      <rPr>
        <i/>
        <sz val="10"/>
        <color theme="1"/>
        <rFont val="Times New Roman"/>
        <family val="1"/>
      </rPr>
      <t>Ardea purpurea</t>
    </r>
    <r>
      <rPr>
        <sz val="10"/>
        <color theme="1"/>
        <rFont val="Times New Roman"/>
        <family val="1"/>
      </rPr>
      <t xml:space="preserve"> using drones)</t>
    </r>
  </si>
  <si>
    <r>
      <t xml:space="preserve">van der Kooij, H. 2021. Nesten tellen in purperreigerkolonies met behulp van een drone (Counting nests of Purple Herons </t>
    </r>
    <r>
      <rPr>
        <i/>
        <sz val="10"/>
        <color theme="1"/>
        <rFont val="Times New Roman"/>
        <family val="1"/>
      </rPr>
      <t>Ardea purpurea</t>
    </r>
    <r>
      <rPr>
        <sz val="10"/>
        <color theme="1"/>
        <rFont val="Times New Roman"/>
        <family val="1"/>
      </rPr>
      <t xml:space="preserve"> using drones). Limosa 94:146-154.[in Dutch w/English translation]</t>
    </r>
  </si>
  <si>
    <t>DJI Phantom 3 Advanced, DJI Mavic 2 Zoom, DJI Phantom vision 2, DJI Mavic 2 Pro, DJI Matrice 100</t>
  </si>
  <si>
    <t>Neue Perspektiven aus der Luft: Einsatz von Drohnen im Vogelschutz (New perspectives from the air: Use of drones in bird protection)</t>
  </si>
  <si>
    <t>Database</t>
  </si>
  <si>
    <t>Samiappan, S., B.S. Krishnan, D. Dehart, L.R. Jones, J.A. Elmore, K.O. Evans, and R.B. Iglay</t>
  </si>
  <si>
    <t>Aerial Wildlife Image Repository for animal monitoring with drones in the age of artificial intelligence</t>
  </si>
  <si>
    <t>Samiappan, S., B.S. Krishnan, D. Dehart, L.R. Jones, J.A. Elmore, K.O. Evans, and R.B. Iglay. 2024. Aerial Wildlife Image Repository for animal monitoring with drones in the age of artificial intelligence. Database https://doi.org/10.1093/database/baae070.</t>
  </si>
  <si>
    <t>database, imagery</t>
  </si>
  <si>
    <t>Gerber, C., J. Zschille, D. Weis, and W. Nachtigall</t>
  </si>
  <si>
    <r>
      <t>Störungsarmes und effektives Monitoring von Flussseeschwalben (</t>
    </r>
    <r>
      <rPr>
        <i/>
        <sz val="10"/>
        <color theme="1"/>
        <rFont val="Times New Roman"/>
        <family val="1"/>
      </rPr>
      <t>Sterna hirundo</t>
    </r>
    <r>
      <rPr>
        <sz val="10"/>
        <color theme="1"/>
        <rFont val="Times New Roman"/>
        <family val="1"/>
      </rPr>
      <t xml:space="preserve">) mit UAV-Unterstützung [Low-disturbance and effective monitoring of common terns </t>
    </r>
    <r>
      <rPr>
        <i/>
        <sz val="10"/>
        <color theme="1"/>
        <rFont val="Times New Roman"/>
        <family val="1"/>
      </rPr>
      <t>(Sterna hirundo</t>
    </r>
    <r>
      <rPr>
        <sz val="10"/>
        <color theme="1"/>
        <rFont val="Times New Roman"/>
        <family val="1"/>
      </rPr>
      <t>) with UAV support]</t>
    </r>
  </si>
  <si>
    <t>A comparison of thermal drones and camera trap population estimates for Sitka black-tailed deer in Alaska</t>
  </si>
  <si>
    <t>Zenmuse H20 thermal 20-MP camera</t>
  </si>
  <si>
    <r>
      <t xml:space="preserve">Sitka black-tailed deer, </t>
    </r>
    <r>
      <rPr>
        <i/>
        <sz val="10"/>
        <color theme="1"/>
        <rFont val="Times New Roman"/>
        <family val="1"/>
      </rPr>
      <t>Odocoileus hemionus sitkensis</t>
    </r>
  </si>
  <si>
    <t>Mardiastuti, A. and Y.A. Mulyani</t>
  </si>
  <si>
    <t>The prospects for the use of drone technology in the avian ecology research in Indonesia</t>
  </si>
  <si>
    <t>Mardiastuti, A. and Y.A. Mulyani. 2024. The prospects for the use of drone technology in the avian ecology research in Indonesia. IOP Conference Series: Earth and Environmental Science 1359
https://doi.org/10.1088/1755-1315/1359/1/012112.</t>
  </si>
  <si>
    <t>Radiansyah, S., M.D. Kusrini, and L.B. Prasetyo. 2017. Quadcopter applications for wildlife monitoring. IOP Conference Series: Earth and Environmental Science  https://doi.org/10.1088/1755-1315/54/1/012066.</t>
  </si>
  <si>
    <t>Damiano, S</t>
  </si>
  <si>
    <t>Dolphin Behavioral Responses to Uncrewed Aerial Systems as a Function of Exposure, Height, and Type</t>
  </si>
  <si>
    <r>
      <t xml:space="preserve">bottlenose  dolphin, </t>
    </r>
    <r>
      <rPr>
        <i/>
        <sz val="10"/>
        <color theme="1"/>
        <rFont val="Times New Roman"/>
        <family val="1"/>
      </rPr>
      <t>Tursiops  truncatus</t>
    </r>
  </si>
  <si>
    <t>DJI Inspire 2, DJI Mavic 2 Enterprise Advanced, DJI Mini 2, DJI Mini 3 Pro, DJI Avata, SwellPro SplashDrone 4, TRIX StratoSurfer</t>
  </si>
  <si>
    <t>Using Drones to Survey Shorebirds</t>
  </si>
  <si>
    <t>Final Report for Moreton Bay Foundation</t>
  </si>
  <si>
    <t>Wilson, J., T. Amano, and R.A Fuller</t>
  </si>
  <si>
    <t>DJI Inspire 2, DJI Mavic 2 Pro, DJI Phantom 4 Pro, DJI Mavic Mini</t>
  </si>
  <si>
    <r>
      <t xml:space="preserve">eastern curlew, </t>
    </r>
    <r>
      <rPr>
        <i/>
        <sz val="10"/>
        <color theme="1"/>
        <rFont val="Times New Roman"/>
        <family val="1"/>
      </rPr>
      <t>Numenius madagascariensis</t>
    </r>
    <r>
      <rPr>
        <sz val="10"/>
        <color theme="1"/>
        <rFont val="Times New Roman"/>
        <family val="1"/>
      </rPr>
      <t xml:space="preserve">, whimbrel, </t>
    </r>
    <r>
      <rPr>
        <i/>
        <sz val="10"/>
        <color theme="1"/>
        <rFont val="Times New Roman"/>
        <family val="1"/>
      </rPr>
      <t>Numenius</t>
    </r>
    <r>
      <rPr>
        <sz val="10"/>
        <color theme="1"/>
        <rFont val="Times New Roman"/>
        <family val="1"/>
      </rPr>
      <t xml:space="preserve"> </t>
    </r>
    <r>
      <rPr>
        <i/>
        <sz val="10"/>
        <color theme="1"/>
        <rFont val="Times New Roman"/>
        <family val="1"/>
      </rPr>
      <t>phaeopus</t>
    </r>
    <r>
      <rPr>
        <sz val="10"/>
        <color theme="1"/>
        <rFont val="Times New Roman"/>
        <family val="1"/>
      </rPr>
      <t xml:space="preserve">, bar-tailed godwit, </t>
    </r>
    <r>
      <rPr>
        <i/>
        <sz val="10"/>
        <color theme="1"/>
        <rFont val="Times New Roman"/>
        <family val="1"/>
      </rPr>
      <t>Limosa</t>
    </r>
    <r>
      <rPr>
        <sz val="10"/>
        <color theme="1"/>
        <rFont val="Times New Roman"/>
        <family val="1"/>
      </rPr>
      <t xml:space="preserve"> </t>
    </r>
    <r>
      <rPr>
        <i/>
        <sz val="10"/>
        <color theme="1"/>
        <rFont val="Times New Roman"/>
        <family val="1"/>
      </rPr>
      <t>lapponica</t>
    </r>
    <r>
      <rPr>
        <sz val="10"/>
        <color theme="1"/>
        <rFont val="Times New Roman"/>
        <family val="1"/>
      </rPr>
      <t xml:space="preserve">, great knot, </t>
    </r>
    <r>
      <rPr>
        <i/>
        <sz val="10"/>
        <color theme="1"/>
        <rFont val="Times New Roman"/>
        <family val="1"/>
      </rPr>
      <t>Calidris</t>
    </r>
    <r>
      <rPr>
        <sz val="10"/>
        <color theme="1"/>
        <rFont val="Times New Roman"/>
        <family val="1"/>
      </rPr>
      <t xml:space="preserve"> </t>
    </r>
    <r>
      <rPr>
        <i/>
        <sz val="10"/>
        <color theme="1"/>
        <rFont val="Times New Roman"/>
        <family val="1"/>
      </rPr>
      <t>tenuirostris</t>
    </r>
    <r>
      <rPr>
        <sz val="10"/>
        <color theme="1"/>
        <rFont val="Times New Roman"/>
        <family val="1"/>
      </rPr>
      <t xml:space="preserve">, pied oystercatcher, </t>
    </r>
    <r>
      <rPr>
        <i/>
        <sz val="10"/>
        <color theme="1"/>
        <rFont val="Times New Roman"/>
        <family val="1"/>
      </rPr>
      <t>Haematopus</t>
    </r>
    <r>
      <rPr>
        <sz val="10"/>
        <color theme="1"/>
        <rFont val="Times New Roman"/>
        <family val="1"/>
      </rPr>
      <t xml:space="preserve"> </t>
    </r>
    <r>
      <rPr>
        <i/>
        <sz val="10"/>
        <color theme="1"/>
        <rFont val="Times New Roman"/>
        <family val="1"/>
      </rPr>
      <t>longirostris</t>
    </r>
    <r>
      <rPr>
        <sz val="10"/>
        <color theme="1"/>
        <rFont val="Times New Roman"/>
        <family val="1"/>
      </rPr>
      <t xml:space="preserve">, pied stilt, </t>
    </r>
    <r>
      <rPr>
        <i/>
        <sz val="10"/>
        <color theme="1"/>
        <rFont val="Times New Roman"/>
        <family val="1"/>
      </rPr>
      <t>Himantopus</t>
    </r>
    <r>
      <rPr>
        <sz val="10"/>
        <color theme="1"/>
        <rFont val="Times New Roman"/>
        <family val="1"/>
      </rPr>
      <t xml:space="preserve"> </t>
    </r>
    <r>
      <rPr>
        <i/>
        <sz val="10"/>
        <color theme="1"/>
        <rFont val="Times New Roman"/>
        <family val="1"/>
      </rPr>
      <t>leucocephalus</t>
    </r>
    <r>
      <rPr>
        <sz val="10"/>
        <color theme="1"/>
        <rFont val="Times New Roman"/>
        <family val="1"/>
      </rPr>
      <t xml:space="preserve">, gull-billed tern, </t>
    </r>
    <r>
      <rPr>
        <i/>
        <sz val="10"/>
        <color theme="1"/>
        <rFont val="Times New Roman"/>
        <family val="1"/>
      </rPr>
      <t>Gelochelidon</t>
    </r>
    <r>
      <rPr>
        <sz val="10"/>
        <color theme="1"/>
        <rFont val="Times New Roman"/>
        <family val="1"/>
      </rPr>
      <t xml:space="preserve"> </t>
    </r>
    <r>
      <rPr>
        <i/>
        <sz val="10"/>
        <color theme="1"/>
        <rFont val="Times New Roman"/>
        <family val="1"/>
      </rPr>
      <t>nilotica</t>
    </r>
    <r>
      <rPr>
        <sz val="10"/>
        <color theme="1"/>
        <rFont val="Times New Roman"/>
        <family val="1"/>
      </rPr>
      <t xml:space="preserve">, Caspian tern, </t>
    </r>
    <r>
      <rPr>
        <i/>
        <sz val="10"/>
        <color theme="1"/>
        <rFont val="Times New Roman"/>
        <family val="1"/>
      </rPr>
      <t>Hydroprogne caspia</t>
    </r>
    <r>
      <rPr>
        <sz val="10"/>
        <color theme="1"/>
        <rFont val="Times New Roman"/>
        <family val="1"/>
      </rPr>
      <t xml:space="preserve">, black swan, </t>
    </r>
    <r>
      <rPr>
        <i/>
        <sz val="10"/>
        <color theme="1"/>
        <rFont val="Times New Roman"/>
        <family val="1"/>
      </rPr>
      <t>Cygnus atratus</t>
    </r>
  </si>
  <si>
    <t>Development and Flight Testing of a Passive Collection Uncrewed Aircraft System for Dolphin Health Assessment</t>
  </si>
  <si>
    <t>Gassen, D., Z. Yap, J.D. Jacob, S. Damiano, T. Gunnars, and J. Bruck</t>
  </si>
  <si>
    <t>AIAA Aviation Forum and ASCEND co-located Conference Proceedings</t>
  </si>
  <si>
    <t>Gassen, D., Z. Yap, J.D. Jacob, S. Damiano, T. Gunnars, and J. Bruck. 2024. Development and Flight Testing of a Passive Collection Uncrewed Aircraft System for Dolphin Health Assessment. AIAA Aviation Forum and ASCEND 2024 co-located Conference Proceedings, 29 July - 2 August 2024, Las Vegas, NV.</t>
  </si>
  <si>
    <t>Low-cost uncrewed aerial vehicles (UAVs) as a novel tool for welfare assessments on open pen commercial crocodile farms</t>
  </si>
  <si>
    <t>Myburgh, A., D.M. Viljoen, J.G. Myburgh, C.T. Downs, E.C. Webb, and S. Woodborne</t>
  </si>
  <si>
    <t xml:space="preserve">Wilson, J., T. Amano, and R.A Fuller. 2022. Using Drones to Survey Shorebirds. University of Queensland Final Report for the Moreton Bay Foundation. https://moretonbayfoundation.org/wp-content/uploads/2022/10/Surveying-Shorebirds_Final_Report_26-08-2022-1.pdf. </t>
  </si>
  <si>
    <t>Journal of the South African Veterinary Association</t>
  </si>
  <si>
    <t>Myburgh, A., D.M. Viljoen, J.G. Myburgh, C.T. Downs, E.C. Webb, and S. Woodborne. 2024. Low-cost uncrewed aerial vehicles (UAVs) as a novel tool for welfare assessments on open pen commercial crocodile farms. Journal of the South African Veterinary Association https://doi.org/10.36303/JSAVA.602.</t>
  </si>
  <si>
    <t>The application and limitations of a low-cost UAV platform and open-source software combination for ecological mapping and monitoring</t>
  </si>
  <si>
    <t>Myburgh, A., H. Botha, C.T. Downs, and S.M. Woodborne</t>
  </si>
  <si>
    <t>African Journal of Wildlife Research</t>
  </si>
  <si>
    <t>Myburgh, A., H. Botha, C.T. Downs, and S.M. Woodborne. 2021. The application and limitations of a low-cost UAV platform and open-source software combination for ecological mapping and monitoring. African Journal of Wildlife Research https://doi.org/10.3957/056.051.0166.</t>
  </si>
  <si>
    <t>platform, data collection</t>
  </si>
  <si>
    <t>Lyu, H., F. Qiu, L. An, D. Stow, R. Lewision, and E. Bohnett</t>
  </si>
  <si>
    <t>Advancing Wild Deer Monitoring Through UAV Thermal Imaging and Modified Faster RCNN: A Case Study in Nepal’s Chitwan National Park</t>
  </si>
  <si>
    <t>Sensing and Imaging</t>
  </si>
  <si>
    <t>Lyu, H., F. Qiu, L. An, D. Stow, R. Lewision, and E. Bohnett. 2024. Advancing Wild Deer Monitoring Through UAV Thermal Imaging and Modified Faster RCNN: A Case Study in Nepal’s Chitwan National Park. Sensing and Imaging https://doi.org/10.1007/s11220-024-00496-z.</t>
  </si>
  <si>
    <t>COMNAP RPAS Working Group</t>
  </si>
  <si>
    <t>Antarctic Remotely Piloted Aircraft Systems (RPAS) Operator’s Handbook</t>
  </si>
  <si>
    <t>Handbook</t>
  </si>
  <si>
    <t>Inferring dolphin population status: using unoccupied aerial systems to quantify age-structure</t>
  </si>
  <si>
    <t>Vivier, F., C. Andres, J. Gonzalvo, K. Fertitta, M. van Aswegen, V. Foroughirad, J. Mann, M. McEntee, R.S.Wells, and L. Bejder</t>
  </si>
  <si>
    <t>Vivier, F., C. Andres, J. Gonzalvo, K. Fertitta, M. van Aswegen, V. Foroughirad, J. Mann, M. McEntee, R.S.Wells, and L. Bejder. 2024. Inferring dolphin population status: using unoccupied aerial systems to quantify age-structure. Animal Conservation https://doi.org/10.1111/acv.12978.</t>
  </si>
  <si>
    <r>
      <t xml:space="preserve">common bottlenose dolphin, </t>
    </r>
    <r>
      <rPr>
        <i/>
        <sz val="10"/>
        <color theme="1"/>
        <rFont val="Times New Roman"/>
        <family val="1"/>
      </rPr>
      <t>Tursiops truncatus</t>
    </r>
  </si>
  <si>
    <t>20.8-MP DJI Zenmuse X5s camera</t>
  </si>
  <si>
    <t>The application of unoccupied aerial systems (UAS) for monitoring intertidal oyster density and abundance</t>
  </si>
  <si>
    <t>Bueno, J., S.E. Lester, J.L. Breithaupt, and S. Brooke</t>
  </si>
  <si>
    <r>
      <t xml:space="preserve">eastern oyster, </t>
    </r>
    <r>
      <rPr>
        <i/>
        <sz val="10"/>
        <color theme="1"/>
        <rFont val="Times New Roman"/>
        <family val="1"/>
      </rPr>
      <t>Crassostrea virginica</t>
    </r>
  </si>
  <si>
    <t>Bueno, J., S.E. Lester, J.L. Breithaupt, and S. Brooke. 2024. The application of unoccupied aerial systems (UAS) for monitoring intertidal oyster density and abundance. Remote Sensing in Ecology and Conservation https://doi.org/10.1002/rse2.417.</t>
  </si>
  <si>
    <t>A technological biodiversity monitoring toolkit for biocredits</t>
  </si>
  <si>
    <t>Ford, H.V., F. Schrodt, A. Zieritz, D.A. Exton, G. van der Heijden, J. Teague, T. Coles, and R. Field</t>
  </si>
  <si>
    <t>Ford, H.V., F. Schrodt, A. Zieritz, D.A. Exton, G. van der Heijden, J. Teague, T. Coles, and R. Field. 2024. A technological biodiversity monitoring toolkit for biocredits. Journal of Applied Ecology https://doi.org/10.1111/1365-2664.14725.</t>
  </si>
  <si>
    <t>Cambridge Prisms: Coastal Futures</t>
  </si>
  <si>
    <t>The unique value proposition for using drones to map coastal ecosystems</t>
  </si>
  <si>
    <t>Joyce, K.E., K.C. Fickas, and M. Kalamandeen</t>
  </si>
  <si>
    <t>Joyce, K.E., K.C. Fickas, and M. Kalamandeen. 2023. The unique value proposition for using drones to map coastal ecosystems. Cambridge Prisms: Coastal Futures https://doi.org/10.1017/cft.2022.7.</t>
  </si>
  <si>
    <t>Yamakawa, M., H. Katagiri, Y. Taya, M. Mae, and Y. Ueno</t>
  </si>
  <si>
    <t>Investigation of nesting distribution of Kentish plover by simultaneous shooting of visible and infrared images using UAV</t>
  </si>
  <si>
    <r>
      <t xml:space="preserve">Kentish plover, </t>
    </r>
    <r>
      <rPr>
        <i/>
        <sz val="10"/>
        <color theme="1"/>
        <rFont val="Times New Roman"/>
        <family val="1"/>
      </rPr>
      <t>Charadrius (Anarhynchus) alexandrinus</t>
    </r>
  </si>
  <si>
    <t>DJI Zenmuse XT2</t>
  </si>
  <si>
    <t>Granados-Bolanos, S., J. Rojas-Jimenez, H. Aguilar-Perez, A. Quesada-Roman, and E. Brenes-Mora</t>
  </si>
  <si>
    <r>
      <t>A low-cost UAV survey can unravel Baird's Tapir (</t>
    </r>
    <r>
      <rPr>
        <i/>
        <sz val="10"/>
        <color theme="1"/>
        <rFont val="Times New Roman"/>
        <family val="1"/>
      </rPr>
      <t>Tapirus bairdii</t>
    </r>
    <r>
      <rPr>
        <sz val="10"/>
        <color theme="1"/>
        <rFont val="Times New Roman"/>
        <family val="1"/>
      </rPr>
      <t>) trail network dynamics in a neotropical highland forest</t>
    </r>
  </si>
  <si>
    <r>
      <t xml:space="preserve">Baird's tapir, </t>
    </r>
    <r>
      <rPr>
        <i/>
        <sz val="10"/>
        <color theme="1"/>
        <rFont val="Times New Roman"/>
        <family val="1"/>
      </rPr>
      <t>Tapirus bairdii</t>
    </r>
  </si>
  <si>
    <t>Tapiridae</t>
  </si>
  <si>
    <r>
      <t>Granados-Bolanos, S., J. Rojas-Jimenez, H. Aguilar-Perez, A. Quesada-Roman, and E. Brenes-Mora. 2024. A low-cost UAV survey can unravel Baird's Tapir (</t>
    </r>
    <r>
      <rPr>
        <i/>
        <sz val="10"/>
        <color theme="1"/>
        <rFont val="Times New Roman"/>
        <family val="1"/>
      </rPr>
      <t>Tapirus bairdii</t>
    </r>
    <r>
      <rPr>
        <sz val="10"/>
        <color theme="1"/>
        <rFont val="Times New Roman"/>
        <family val="1"/>
      </rPr>
      <t>) trail network dynamics in a neotropical highland forest. Ecological Informatics https://doi.org/10.1016/j.ecoinf.2024.102764.</t>
    </r>
  </si>
  <si>
    <t>DJI Phantom 4 V.2</t>
  </si>
  <si>
    <t>Gohari, A., A. B. Ahmad, L. Rabiu, R.B.A. Rahim, A.S.M. Supa’at, N.I.M. Elamin, M.S.M. Gismalla, S.I. Al-Dharrab, R.A. Rashid, S.W. Nawawi, N. Nasir, M.A.B. Sarijari, N.B. Darwin, snd A.H. Muqaibel</t>
  </si>
  <si>
    <t>IEEE Open Journal of Vehicular Technology</t>
  </si>
  <si>
    <t>A Systematic Review of the UAV Technology Usage in ASEAN</t>
  </si>
  <si>
    <t>Gohari, A., A. B. Ahmad, L. Rabiu, R.B.A. Rahim, A.S.M. Supa’at, N.I.M. Elamin, M.S.M. Gismalla, S.I. Al-Dharrab, R.A. Rashid, S.W. Nawawi, N. Nasir, M.A.B. Sarijari, N.B. Darwin, snd A.H. Muqaibel. 2024. A Systematic Review of the UAV Technology Usage in ASEAN. IEEE Open Journal of Vehicular Technology https://doi.org/10.1109/OJVT.2024.3436065.</t>
  </si>
  <si>
    <t>Stepien, E.N., J. Khan, A. Galatius, and J. Teilmann</t>
  </si>
  <si>
    <t>How low can you go? Exploring impact of drones on haul out behaviour of harbour - and grey seals</t>
  </si>
  <si>
    <t>Stepien, E.N., J. Khan, A. Galatius, and J. Teilmann. 2024. How low can you go? Exploring impact of drones on haul out behaviour of harbour - and grey seals. Frontiers in Marine Science https://doi.org/10.3389/fmars.2024.1411292.</t>
  </si>
  <si>
    <r>
      <t xml:space="preserve">harbour seal, </t>
    </r>
    <r>
      <rPr>
        <i/>
        <sz val="10"/>
        <color theme="1"/>
        <rFont val="Times New Roman"/>
        <family val="1"/>
      </rPr>
      <t>Phoca vitulina</t>
    </r>
    <r>
      <rPr>
        <sz val="10"/>
        <color theme="1"/>
        <rFont val="Times New Roman"/>
        <family val="1"/>
      </rPr>
      <t xml:space="preserve">, grey seal </t>
    </r>
    <r>
      <rPr>
        <i/>
        <sz val="10"/>
        <color theme="1"/>
        <rFont val="Times New Roman"/>
        <family val="1"/>
      </rPr>
      <t>Halichoerus grypus</t>
    </r>
  </si>
  <si>
    <t>DJI Phantom 4Pro, Autel EVO II RTK</t>
  </si>
  <si>
    <t>McKellar, A.E., N.G. Shephard, and D. Chabot. 2021. Dual visible-thermal camera approach facilitates drone surveys of colonial marshbirds. Remote Sensing in Ecology and Conservation https://doi.org/10.1002/rse2.183.</t>
  </si>
  <si>
    <t>Birds of Pomorie Lake – baseline field survey report</t>
  </si>
  <si>
    <t>Popov, D. and G. Meshkova. 2021. Birds of Pomorie Lake – Baseline Field Survey Report. LIFE19 NAT/BG/000804 Life for Pomorie Lagoon. Technical Report, Green Balkans NGO.</t>
  </si>
  <si>
    <t>Popov, D. and G. Meshkova</t>
  </si>
  <si>
    <r>
      <t xml:space="preserve">Sandwich tern, </t>
    </r>
    <r>
      <rPr>
        <i/>
        <sz val="10"/>
        <color theme="1"/>
        <rFont val="Times New Roman"/>
        <family val="1"/>
      </rPr>
      <t>Thalasseus sandvicensis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marsh harrier, </t>
    </r>
    <r>
      <rPr>
        <i/>
        <sz val="10"/>
        <color theme="1"/>
        <rFont val="Times New Roman"/>
        <family val="1"/>
      </rPr>
      <t>Circus aeroginosus</t>
    </r>
  </si>
  <si>
    <t>Alert and Flight Initiation Distances of the Coot in Response to Drones</t>
  </si>
  <si>
    <t>Lu, Z., J. Li, Z. Tian, J. Wang, and J. Hou</t>
  </si>
  <si>
    <t>Lu, Z., J. Li, Z. Tian, J. Wang, and J. Hou. 2024. Alert and Flight Initiation Distances of the Coot in Response to Drones. Diversity https://doi.org/10.3390/d16090518.</t>
  </si>
  <si>
    <t>DJI Mavic 3E</t>
  </si>
  <si>
    <r>
      <t xml:space="preserve">Eurasian coot, </t>
    </r>
    <r>
      <rPr>
        <i/>
        <sz val="10"/>
        <color theme="1"/>
        <rFont val="Times New Roman"/>
        <family val="1"/>
      </rPr>
      <t>Fulica atra</t>
    </r>
  </si>
  <si>
    <t>Comparing cost-effectiveness of radio and drone telemetry with playback surveys for assessing translocation outcomes</t>
  </si>
  <si>
    <t>Stone, Z.L., K. Macdermid, C.G. Muller, D.P. Armstrong, and K.A. Parker</t>
  </si>
  <si>
    <t>Stone, Z.L., K. Macdermid, C.G. Muller, D.P. Armstrong, and K.A. Parker. 2024. Comparing cost-effectiveness of radio and drone telemetry with playback surveys for assessing translocation outcomes. Journal of Appliced Ecology https://doi.org/10.1111/1365-2664.14757.</t>
  </si>
  <si>
    <r>
      <t xml:space="preserve">North Island robin, </t>
    </r>
    <r>
      <rPr>
        <i/>
        <sz val="10"/>
        <color theme="1"/>
        <rFont val="Times New Roman"/>
        <family val="1"/>
      </rPr>
      <t>Petroica longipes</t>
    </r>
  </si>
  <si>
    <t>Petroicidae</t>
  </si>
  <si>
    <t>Evaluating Thermal Infrared Drone Flight Parameters on Spider Monkey Detection in Tropical Forests</t>
  </si>
  <si>
    <t>Pinel-Ramos, E.J., F. Aureli, S. Wich, S. Longmore, and D. Spaan</t>
  </si>
  <si>
    <t>Pinel-Ramos, E.J., F. Aureli, S. Wich, S. Longmore, and D. Spaan. 2024. Evaluating Thermal Infrared Drone Flight Parameters on Spider Monkey Detection in Tropical Forests. Sensors https://doi.org/10.3390/s24175659.</t>
  </si>
  <si>
    <t>Mavic 2 Enterprise Advance</t>
  </si>
  <si>
    <t>TIR camera</t>
  </si>
  <si>
    <r>
      <t xml:space="preserve">Geoffroy’s spider monkey, </t>
    </r>
    <r>
      <rPr>
        <i/>
        <sz val="10"/>
        <color theme="1"/>
        <rFont val="Times New Roman"/>
        <family val="1"/>
      </rPr>
      <t>Ateles geoffroyi</t>
    </r>
  </si>
  <si>
    <t>Assessing topographic features and population abundance in an Antarctic penguin colony through UAV-based deep-learning models</t>
  </si>
  <si>
    <t>Belyaev, O., A. Roman, J. Belliure, G. Navarro, L. Barbero, and A. Tovar-Sanchez</t>
  </si>
  <si>
    <t>Belyaev, O., A. Roman, J. Belliure, G. Navarro, L. Barbero, and A. Tovar-Sanchez. 2024. Assessing topographic features and population abundance in an Antarctic penguin colony through UAV-based deep-learning models. International Journal of Applied Earth Observation and Geoinformation https://doi.org/10.1016/j.jag.2024.104124.</t>
  </si>
  <si>
    <t>DJI Mavic 2 Enterprise Advanced, DJI Matrice 300</t>
  </si>
  <si>
    <t>48-MP RGB camera, MicaSense RedEdge-MX multispec sensor</t>
  </si>
  <si>
    <t>Decitre, O. and K.E. Joyce</t>
  </si>
  <si>
    <t>Using YOLOv5, SAHI, and GIS with Drone Mapping to Detect Giant Clams on the Great Barrier Reef</t>
  </si>
  <si>
    <t>Decitre, O. and K.E. Joyce. 2024. Using YOLOv5, SAHI, and GIS with Drone Mapping to Detect Giant Clams on the Great Barrier Reef. Drones https://doi.org/10.3390/drones8090458.</t>
  </si>
  <si>
    <t>Tridacninae</t>
  </si>
  <si>
    <t>giant clams</t>
  </si>
  <si>
    <t>DJI Mavic Pro, DJI Mavic Pro 2, DJI Phantom 4 Pro</t>
  </si>
  <si>
    <t>(a) 12-MP Canon S100 camera, (b) 20-MP DJI camera</t>
  </si>
  <si>
    <t>Charbonneau, P., C. Dionne-Pierre, J. Lemaître, J. Théau, M. Brousseau, M. Varin, and S. Foucher</t>
  </si>
  <si>
    <t>Internal Draft. Unpublished data.</t>
  </si>
  <si>
    <t>(a) DJI Zenmuse H20T thermal sensor &amp; DJI Zenmuse P1 visible sensor; (b) DJI Zenmuse XT2 thermal sensor &amp; DJI Zenmuse X5S visible sensor</t>
  </si>
  <si>
    <t>(a) DJI Matrice 300 RTK; (b) DJI Matrice 200; (c) DJI Mavic 3 Enterprise</t>
  </si>
  <si>
    <t>Yindee, M., P. Khumngoen, W. Manatchaiworakul, and T. 3 Wongtawan. 2024. Modifying a mini drone for remote drug delivery for wildlife medicine. Drone Systems and Applications https://doi.org/10.1139/dsa-2024-0015.</t>
  </si>
  <si>
    <r>
      <t>Pediatric Drone: Estimating morphometric measurements in spinner dolphin (</t>
    </r>
    <r>
      <rPr>
        <i/>
        <sz val="10"/>
        <color theme="1"/>
        <rFont val="Times New Roman"/>
        <family val="1"/>
      </rPr>
      <t>Stenella longirostris</t>
    </r>
    <r>
      <rPr>
        <sz val="10"/>
        <color theme="1"/>
        <rFont val="Times New Roman"/>
        <family val="1"/>
      </rPr>
      <t>) calves based on aerial photogrammetry</t>
    </r>
  </si>
  <si>
    <t>Rio, R.</t>
  </si>
  <si>
    <r>
      <t>Rio, R. 2024. Pediatric Drone: Estimating morphometric measurements in spinner dolphin (</t>
    </r>
    <r>
      <rPr>
        <i/>
        <sz val="10"/>
        <color theme="1"/>
        <rFont val="Times New Roman"/>
        <family val="1"/>
      </rPr>
      <t>Stenella longirostris</t>
    </r>
    <r>
      <rPr>
        <sz val="10"/>
        <color theme="1"/>
        <rFont val="Times New Roman"/>
        <family val="1"/>
      </rPr>
      <t>) calves based on aerial photogrammetry. Marine Mammal Science 
https://doi.org/10.1111/mms.13185.</t>
    </r>
  </si>
  <si>
    <r>
      <t xml:space="preserve">spinner dolphin, </t>
    </r>
    <r>
      <rPr>
        <i/>
        <sz val="10"/>
        <color theme="1"/>
        <rFont val="Times New Roman"/>
        <family val="1"/>
      </rPr>
      <t>Stenella longirostris</t>
    </r>
  </si>
  <si>
    <t>Hasselblad L2D-20c</t>
  </si>
  <si>
    <t>Evaluating drones as bird deterrents in industrial environments: multirotor vs fixed-wing efficacy</t>
  </si>
  <si>
    <t>Hornain, I.M. and N.F.N. Rosely</t>
  </si>
  <si>
    <t>Bulletin of Electrical Engineering and Informatics</t>
  </si>
  <si>
    <t>Hornain, I.M. and N.F.N. Rosely. 2024. Evaluating drones as bird deterrents in industrial environments: multirotor vs fixed-wing efficacy. Bulletin of Electrical Engineering and Informatics https://doi.org/10.11591/eei.v13i6.7359.</t>
  </si>
  <si>
    <r>
      <t xml:space="preserve">Asian glossy starling, </t>
    </r>
    <r>
      <rPr>
        <i/>
        <sz val="10"/>
        <color theme="1"/>
        <rFont val="Times New Roman"/>
        <family val="1"/>
      </rPr>
      <t>Aplonis panayensis</t>
    </r>
  </si>
  <si>
    <t>quadrotore, fixed-wing</t>
  </si>
  <si>
    <t>DJI Phantom 4 Pro V2, Skysurfer X8</t>
  </si>
  <si>
    <t>Sturnidae</t>
  </si>
  <si>
    <t>Successful citizen science tools to monitor animal populations require innovation and communication: SealSpotter as a case study</t>
  </si>
  <si>
    <t>Puskic, P.S., R. Holmberg, and R.R. McIntosh</t>
  </si>
  <si>
    <t>Puskic, P.S., R. Holmberg, and R.R. McIntosh. 2024. Successful citizen science tools to monitor animal populations require innovation and communication: SealSpotter as a case study. Frontiers in Conservation Science https://doi.org/10.3389/fcosc.2024.1412510.</t>
  </si>
  <si>
    <t>Bimodal distribution of inter-individual distance in free-ranging narrow-ridged finless porpoises</t>
  </si>
  <si>
    <t>Terada, T., T. Morisaka, G. Yagi, I. Kanda, K. Ogawa, and M. Yoshioka</t>
  </si>
  <si>
    <t>Behavioural Processes</t>
  </si>
  <si>
    <r>
      <t xml:space="preserve">Narrow-ridged finless porpoise, </t>
    </r>
    <r>
      <rPr>
        <i/>
        <sz val="10"/>
        <color theme="1"/>
        <rFont val="Times New Roman"/>
        <family val="1"/>
      </rPr>
      <t>Neophocaena asiaeorientalis</t>
    </r>
  </si>
  <si>
    <r>
      <t>Winter Detection of an Eastern Black Rail (</t>
    </r>
    <r>
      <rPr>
        <i/>
        <sz val="10"/>
        <color theme="1"/>
        <rFont val="Times New Roman"/>
        <family val="1"/>
      </rPr>
      <t>Laterallus jamaicensis jamaicensis</t>
    </r>
    <r>
      <rPr>
        <sz val="10"/>
        <color theme="1"/>
        <rFont val="Times New Roman"/>
        <family val="1"/>
      </rPr>
      <t>) Fledgling and of Pair Formation Using Thermal Imaging</t>
    </r>
  </si>
  <si>
    <t>Olsen, T.W., G.A. Apte, T. Barron, and C.J. Butler</t>
  </si>
  <si>
    <r>
      <t>Olsen, T.W., G.A. Apte, T. Barron, and C.J. Butler. 2024. Winter Detection of an Eastern Black Rail (</t>
    </r>
    <r>
      <rPr>
        <i/>
        <sz val="10"/>
        <color theme="1"/>
        <rFont val="Times New Roman"/>
        <family val="1"/>
      </rPr>
      <t>Laterallus jamaicensis jamaicensis</t>
    </r>
    <r>
      <rPr>
        <sz val="10"/>
        <color theme="1"/>
        <rFont val="Times New Roman"/>
        <family val="1"/>
      </rPr>
      <t>) Fledgling and of Pair Formation Using Thermal Imaging. Waterbirds https://doi.org/10.1675/063.047.0107.</t>
    </r>
  </si>
  <si>
    <t>WIRIS Pro SC camera with IR and RGB</t>
  </si>
  <si>
    <r>
      <t xml:space="preserve">Eastern black rail, </t>
    </r>
    <r>
      <rPr>
        <i/>
        <sz val="10"/>
        <color theme="1"/>
        <rFont val="Times New Roman"/>
        <family val="1"/>
      </rPr>
      <t>Laterallus jamaicensis jamaicensis</t>
    </r>
    <r>
      <rPr>
        <sz val="10"/>
        <color theme="1"/>
        <rFont val="Times New Roman"/>
        <family val="1"/>
      </rPr>
      <t xml:space="preserve">, red-winged blackbird, </t>
    </r>
    <r>
      <rPr>
        <i/>
        <sz val="10"/>
        <color theme="1"/>
        <rFont val="Times New Roman"/>
        <family val="1"/>
      </rPr>
      <t>Agelaius</t>
    </r>
    <r>
      <rPr>
        <sz val="10"/>
        <color theme="1"/>
        <rFont val="Times New Roman"/>
        <family val="1"/>
      </rPr>
      <t xml:space="preserve"> </t>
    </r>
    <r>
      <rPr>
        <i/>
        <sz val="10"/>
        <color theme="1"/>
        <rFont val="Times New Roman"/>
        <family val="1"/>
      </rPr>
      <t>phoeniceus</t>
    </r>
    <r>
      <rPr>
        <sz val="10"/>
        <color theme="1"/>
        <rFont val="Times New Roman"/>
        <family val="1"/>
      </rPr>
      <t xml:space="preserve">, LeConte’s sparrow, </t>
    </r>
    <r>
      <rPr>
        <i/>
        <sz val="10"/>
        <color theme="1"/>
        <rFont val="Times New Roman"/>
        <family val="1"/>
      </rPr>
      <t>Ammodramus leconteii</t>
    </r>
  </si>
  <si>
    <t>Rallidae, Icteridae, Passerellidae</t>
  </si>
  <si>
    <t>Ponti, M.J., M.L. Russell, C.D. Clark, C.S. Cloyed, R.H. Carmichael, C.L. Johnson, and J.C.G. Bloodgood</t>
  </si>
  <si>
    <t>Stranded marine mammal detection by the public, trained responders, and drones using decoy carcasses</t>
  </si>
  <si>
    <t>Ponti, M.J., M.L. Russell, C.D. Clark, C.S. Cloyed, R.H. Carmichael, C.L. Johnson, and J.C.G. Bloodgood. 2024. Stranded marine mammal detection by the public, trained responders, and drones using decoy carcasses. Marine Mammal Science https://doi.org/10.1111/mms.131.</t>
  </si>
  <si>
    <t>dolphin decoys</t>
  </si>
  <si>
    <t>Drones and Machine Learning Promise Advancements in Lek-Based Population Surveys of Prairie Grouse</t>
  </si>
  <si>
    <t>Hanlon, J.A., L.B. Mcnew, I. Buzytsky, and B.H. Martin</t>
  </si>
  <si>
    <t>The 34th Biennial Meeting of the Prairie Grouse Technical
Council</t>
  </si>
  <si>
    <t>Sage and Columbian Sharp-tailed Grouse Workshop</t>
  </si>
  <si>
    <t>Searching for Columbian sharp-tailed grouse leks using a UAS equipped with thermal camera; lessons learned in year one</t>
  </si>
  <si>
    <t>Atamian, M.T. and C.L. Lowe</t>
  </si>
  <si>
    <t>Atamian, M.T. and C.L. Lowe. 2022. Searching for Columbian sharp-tailed grouse leks using a UAS equipped with thermal camera; lessons learned in year one. Abstract. Sage and Columbian Sharp-tailed Grouse Workshop, 15–18 August 2022, Logan, UT.</t>
  </si>
  <si>
    <t>Hanlon, J.A., L.B. Mcnew, I. Buzytsky, and B.H. Martin. 2022. Drones and Machine Learning Promise Advancements in Lek-Based Population Surveys of Prairie Grouse Abstract. The 34th Biennial Meeting of the Prairie Grouse Technical Council, 3-6 October 2022, Lewistown, MT.</t>
  </si>
  <si>
    <t>Thermal camera</t>
  </si>
  <si>
    <r>
      <t xml:space="preserve">Columbian sharp-tailed grouse, </t>
    </r>
    <r>
      <rPr>
        <i/>
        <sz val="10"/>
        <color theme="1"/>
        <rFont val="Times New Roman"/>
        <family val="1"/>
      </rPr>
      <t>Tympanuchus phasianellus columbianus</t>
    </r>
  </si>
  <si>
    <t>Oiling Raven Eggs as a Conservation Management Action</t>
  </si>
  <si>
    <t>Sanchez, C., P. Coates, D. Delehanty, T. Shields, M. Vaughn, and S. Mathews-Sanchez</t>
  </si>
  <si>
    <r>
      <t xml:space="preserve">common raven, </t>
    </r>
    <r>
      <rPr>
        <i/>
        <sz val="10"/>
        <color theme="1"/>
        <rFont val="Times New Roman"/>
        <family val="1"/>
      </rPr>
      <t>Corvus corax</t>
    </r>
  </si>
  <si>
    <t>Sanchez, C., P. Coates, D. Delehanty, T. Shields, M. Vaughn, and S. Mathews-Sanchez. 2022. Oiling Raven Eggs as a Conservation Management Action. Abstract. Sage and Columbian Sharp-tailed Grouse Workshop, 15–18 August 2022, Logan, UT.</t>
  </si>
  <si>
    <t>Small Business Innovation Research (SBIR): A Remote Egg‐oiling System with Autonomous and Automated Target Object Identification for Bird Management</t>
  </si>
  <si>
    <t>The behavior ethogram and PAE coding system of wild Yangtze finless porpoise in Nanjing</t>
  </si>
  <si>
    <t>Bingyao, C., M. Xiangyao, L. Shan, P. Tingting, and Z. Jun</t>
  </si>
  <si>
    <t>Journal of Nanjing Normal University (Natural Science Edition)</t>
  </si>
  <si>
    <r>
      <t xml:space="preserve">Yangtze finless porpoise, </t>
    </r>
    <r>
      <rPr>
        <i/>
        <sz val="10"/>
        <color theme="1"/>
        <rFont val="Times New Roman"/>
        <family val="1"/>
      </rPr>
      <t>Neophocaena asiaeorientalis</t>
    </r>
  </si>
  <si>
    <t>DJI Phantom 4 pro 2.0, DJI Mini 2</t>
  </si>
  <si>
    <t>Recent Advances in Unmanned Aerial Vehicles: A Review</t>
  </si>
  <si>
    <t>Ahmed, F., J.C. Mohanta, A. Keshari, and P.S. Yadav</t>
  </si>
  <si>
    <t>Arabian Journal for Science and Engineering</t>
  </si>
  <si>
    <t>Ahmed, F., J.C. Mohanta, A. Keshari, and P.S. Yadav. 2022. Recent Advances in Unmanned Aerial Vehicles: A Review. Arabian Journal for Science and Engineering https://doi.org/10.1007/s13369-022-06738-0.</t>
  </si>
  <si>
    <t>McLaughlin, J.</t>
  </si>
  <si>
    <t>Novel Application of Artificial Intelligence to Animals and the Law: Using AI Powered Drones to Improve American Wild Horse and Burro Welfare</t>
  </si>
  <si>
    <t>McLaughlin, J. 2024. Novel Application of Artificial Intelligence to Animals and the Law: Using AI Powered Drones to Improve American Wild Horse and Burro Welfare. Environmental, Natural Resources, &amp; Energy Law Blog, Lewis &amp; Clark Law School. https://www.lclark.edu/live/blogs/251-novel-application-of-artificial-intelligence-to</t>
  </si>
  <si>
    <t>Environmental, Natural Resources, &amp; Energy Law Blog</t>
  </si>
  <si>
    <r>
      <t xml:space="preserve">burro, </t>
    </r>
    <r>
      <rPr>
        <i/>
        <sz val="10"/>
        <color theme="1"/>
        <rFont val="Times New Roman"/>
        <family val="1"/>
      </rPr>
      <t>Equus asinus</t>
    </r>
    <r>
      <rPr>
        <sz val="10"/>
        <color theme="1"/>
        <rFont val="Times New Roman"/>
        <family val="1"/>
      </rPr>
      <t xml:space="preserve">, horse, </t>
    </r>
    <r>
      <rPr>
        <i/>
        <sz val="10"/>
        <color theme="1"/>
        <rFont val="Times New Roman"/>
        <family val="1"/>
      </rPr>
      <t>Equus caballus</t>
    </r>
  </si>
  <si>
    <t>Andrews-Goff, V., J.N. Smith, L.G. Irvine, and M. C. Double</t>
  </si>
  <si>
    <t>Ship-based RPA operations for cetacean research in Antarctica: progress, opportunities and challenges</t>
  </si>
  <si>
    <t>Andrews-Goff, V., J.N. Smith, L.G. Irvine, and M. C. Double. 2024. Ship-based RPA operations for cetacean research in Antarctica: progress, opportunities and challenges. Frontiers in Marine Science https://doi.org/10.3389/fmars.2024.1473471.</t>
  </si>
  <si>
    <t>DJI Inspire 2, DJI Phantom 4 Pro, DJI Phantom 4</t>
  </si>
  <si>
    <t>WildBridge: Conservation Software for Animal Localisation using Commercial Drones</t>
  </si>
  <si>
    <t>Annual International Micro Air Vehicle Conference and Competition</t>
  </si>
  <si>
    <t>Meier, K., A. Richards, M. Watson, G. Maalouf, C. Johnson, D. Hine, and T. Richardson</t>
  </si>
  <si>
    <t>Meier, K., A. Richards, M. Watson, G. Maalouf, C. Johnson, D. Hine, and T. Richardson. 2024. WildBridge: Conservation Software for Animal Localisation using Commercial Drones. Paper IMAV 2024-39. Annual International Micro Air Vehicle Conference and Competition, 16-20 September 2024, Bristol, UK.</t>
  </si>
  <si>
    <t>Drone Swarms for Animal Monitoring: A Method for Collecting High-Quality Multi-Perspective Data</t>
  </si>
  <si>
    <t>Rolland, E.G.A., K.A.R. Grøntved, L. Laporte-Devylder, J.M. Kline, U.P.S. Lundquist, and A.L. Christensen</t>
  </si>
  <si>
    <t>flight software</t>
  </si>
  <si>
    <t>Shukla, V., L. Morelli, P. Trybala, F. Remondino, W. Gan, Y. Yu, and X. Wang</t>
  </si>
  <si>
    <t>Exploring the potential of collaborative UAV 3D mapping in Kenyan savanna for wildlife research</t>
  </si>
  <si>
    <t>Shukla, V., L. Morelli, P. Trybala, F. Remondino, W. Gan, Y. Yu, and X. Wang. 2024. Exploring the potential of collaborative UAV 3D mapping in Kenyan savanna for wildlife research. Paper IMAV 2024-36. Annual International Micro Air Vehicle Conference and Competition, 16-20 September 2024, Bristol, UK.</t>
  </si>
  <si>
    <t>Schultz, E., N. Ellison, M. Boudreau, G. Street, L. Jones, K. Evans, and R.B. Iglay. 2024. On the move: Influence of animal movements on count error during drone surveys. Ecology and Evolution https://doi.org/10.1002/ece3.70287.</t>
  </si>
  <si>
    <t>Behavioral response of great blue herons attributed to drone use during heronry surveys in Quebec – Internal document</t>
  </si>
  <si>
    <t>Charbonneau, P., C. Dionne-Pierre, J. Lemaître, J. Théau, M. Brousseau, M. Varin, and S. Foucher. 2024. Behavioral response of great blue herons attributed to drone use during heronry surveys in Quebec – Internal document. Unpublished data. Ministère de l’Environnement, de la Lutte contre les Changements climatiques, de la Faune et des Parcs, Centre de la science de la biodiversité du Québec, Université de Sherbrooke, Centre d’enseignement et de recherche sur la forêt du Cégep de Sainte-Foy, Québec, Canada.</t>
  </si>
  <si>
    <t>The Use of UAS in Biological Control in Canada</t>
  </si>
  <si>
    <t>Jean, F. and V. Martel</t>
  </si>
  <si>
    <t>invasive species, drone platform, drone operations</t>
  </si>
  <si>
    <t>Using a drone to monitoring arboreal nests of birds of prey</t>
  </si>
  <si>
    <t>Scandanavian Journal of Forest Research</t>
  </si>
  <si>
    <t>Zawadzki, G. and D. Zawadzka. 2024. Using a drone to monitoring arboreal nests of birds of prey. Scandanavian Journal of Forest Research https://doi.org/10.1080/02827581.2024.2410992.</t>
  </si>
  <si>
    <t>DJI Zenmuse H20</t>
  </si>
  <si>
    <t>The Effects of Depth and Altitude on Image-Based Shark Size Measurements Using UAV Surveillance</t>
  </si>
  <si>
    <t>Rex, P.T., K.J. Abbott, R.E. Prezgay, and C.G. Lowe</t>
  </si>
  <si>
    <t>Rex, P.T., K.J. Abbott, R.E. Prezgay, and C.G. Lowe. 2024. The Effects of Depth and Altitude on Image-Based Shark Size Measurements Using UAV Surveillance. Drones https://doi.org/10.3390/drones8100547.</t>
  </si>
  <si>
    <t>proxy shark target</t>
  </si>
  <si>
    <t>Collectively advancing deep learning for animal detection in drone imagery: Successes, challenges, and research gaps</t>
  </si>
  <si>
    <t>Axford, D., F. Sohel, M.A. Vanderklift, and A.J. Hodgson</t>
  </si>
  <si>
    <t>Axford, D., F. Sohel, M.A. Vanderklift, and A.J. Hodgson. 2024. Collectively advancing deep learning for animal detection in drone imagery: Successes, challenges, and research gaps. Ecological Informatics https://doi.org/10.1016/j.ecoinf.2024.102842.</t>
  </si>
  <si>
    <t>eProbe: Sampling of Environmental DNA within Tree Canopies with Drones</t>
  </si>
  <si>
    <t>Kirchgeorg, S., J.J.M. Chang, Y.C.A. Ip, M. Jucker, C. Geckeler, M. Lüthi, E. van der Loo, E. Mächler, N.D. Franco-Sierra, M.A.G. Herrera, L. Pellissier, K. Deiner,  A. Desiderato, and S. Mintchev</t>
  </si>
  <si>
    <t>Environmental Science and Technology</t>
  </si>
  <si>
    <t>Heating decoys to mimic thermal signatures of live animals for drones</t>
  </si>
  <si>
    <t>MethodsX</t>
  </si>
  <si>
    <t>Jones, L.R., C. Mensah, J.A. Elmore, K.O. Evans, M.B. Pfeiffer, B.F. Blackwell, and R.B. Iglay</t>
  </si>
  <si>
    <t>Jones, L.R., C. Mensah, J.A. Elmore, K.O. Evans, M.B. Pfeiffer, B.F. Blackwell, and R.B. Iglay. 2024. Heating decoys to mimic thermal signatures of live animals for drones. MethodsX https://doi.org/10.1016/j.mex.2024.102933.</t>
  </si>
  <si>
    <t>data collection, thermal detection</t>
  </si>
  <si>
    <t>Zenmuse XT2 thermal</t>
  </si>
  <si>
    <t>Precision Agriculture</t>
  </si>
  <si>
    <t>Estimation of corn crop damage caused by wildlife in UAV images</t>
  </si>
  <si>
    <t>Aszkowski, P., M. Kraft, P. Drapikowski, and D. Pieczyński</t>
  </si>
  <si>
    <t>Aszkowski, P., M. Kraft, P. Drapikowski, and D. Pieczyński. 2024. Estimation of corn crop damage caused by wildlife in UAV images. Precision Agriculture https://doi.org/10.1007/s11119-024-10180-7.</t>
  </si>
  <si>
    <t>DJI Phantom 4 RTK</t>
  </si>
  <si>
    <t>Sony A6000 camera</t>
  </si>
  <si>
    <t>Rodway, M.S., D.F. Bertram, and L.A.R. Lalach</t>
  </si>
  <si>
    <r>
      <t xml:space="preserve">Mixed Metrics and the Need to Adjust Remote-Sensing Data in the Evaluation of Key Biodiversity Areas for Colonial-Nesting Seabirds: An Example with Glaucous-Winged Gulls </t>
    </r>
    <r>
      <rPr>
        <i/>
        <sz val="10"/>
        <color theme="1"/>
        <rFont val="Times New Roman"/>
        <family val="1"/>
      </rPr>
      <t>Larus glaucescens</t>
    </r>
  </si>
  <si>
    <r>
      <t xml:space="preserve">Rodway, M.S., D.F. Bertram, and L.A.R. Lalach. 2024. Mixed Metrics and the Need to Adjust Remote-Sensing Data in the Evaluation of Key Biodiversity Areas for Colonial-Nesting Seabirds: An Example with Glaucous-Winged Gulls </t>
    </r>
    <r>
      <rPr>
        <i/>
        <sz val="10"/>
        <color theme="1"/>
        <rFont val="Times New Roman"/>
        <family val="1"/>
      </rPr>
      <t>Larus glaucescens</t>
    </r>
    <r>
      <rPr>
        <sz val="10"/>
        <color theme="1"/>
        <rFont val="Times New Roman"/>
        <family val="1"/>
      </rPr>
      <t>. Marine Ornithology 52:341–348.</t>
    </r>
  </si>
  <si>
    <t>Systematic Literature Review of Vision-Based Approaches to Outdoor Livestock Monitoring with Lessons from Wildlife Studies</t>
  </si>
  <si>
    <t>Scott, S.D., Z.J Abbas, F. Ellid, E.-H. Dykhne, M.M. Islam, W. Ayad, K. Kacmorova, D. Tulpan, and M. Gong</t>
  </si>
  <si>
    <t>Scott, S.D., Z.J Abbas, F. Ellid, E.-H. Dykhne, M.M. Islam, W. Ayad, K. Kacmorova, D. Tulpan, and M. Gong. 2024. Systematic Literature Review of Vision-Based Approaches to Outdoor Livestock Monitoring with Lessons from Wildlife Studies. Technical Report CSL-2024-01, School of Computer Science, University of Guelph, Guelph, ON, Canada.</t>
  </si>
  <si>
    <t>Shark Spy in the Sky: Insights into the distribution and predation risk of blacktip reef sharks on the terrestrial reef flats of Mo'orea, French Polynesia</t>
  </si>
  <si>
    <t>Edwards-Ingle, J.</t>
  </si>
  <si>
    <t>Constantine-Macıas, A., M. Realpe, D. Paez-Rosas, A. Toala-Paz, J. Suarez-Moncada, and E.P. Jarrın</t>
  </si>
  <si>
    <t>IEEE Ecuador Technical Chapters Meeting</t>
  </si>
  <si>
    <r>
      <t xml:space="preserve">Galapagos sea lion, </t>
    </r>
    <r>
      <rPr>
        <i/>
        <sz val="10"/>
        <color theme="1"/>
        <rFont val="Times New Roman"/>
        <family val="1"/>
      </rPr>
      <t>Zalophus wollebaeki</t>
    </r>
  </si>
  <si>
    <t>Leveraging Deep Learning Techniques for Marine and Coastal Wildlife Using Instance Segmentation: A Study on Galapagos Sea Lions</t>
  </si>
  <si>
    <t>Constantine-Macıas, A., M. Realpe, D. Paez-Rosas, A. Toala-Paz, J. Suarez-Moncada, and E.P. Jarrın. 2024. Leveraging Deep Learning Techniques for Marine and Coastal Wildlife Using Instance Segmentation: A Study on Galapagos Sea Lions. IEEE Ecuador Technical Chapters Meeting; 15-18 Oct 2024; Cuenca, Ecuador.</t>
  </si>
  <si>
    <t>Choreography on the Sea: Decision Making, Synchrony and Formations in Groups of Long-Finned Pilot Whales</t>
  </si>
  <si>
    <t>Zwamborn, E.M.J.</t>
  </si>
  <si>
    <t>Zwamborn, E.M.J. 2024. Choreography on the Sea: Decision Making, Synchrony and Formations in Groups of Long-Finned Pilot Whales. Dissertation. Dalhousie University, Halifax, Nova Scotia, Canada.</t>
  </si>
  <si>
    <r>
      <t xml:space="preserve">long-finned pilot whale, </t>
    </r>
    <r>
      <rPr>
        <i/>
        <sz val="10"/>
        <color theme="1"/>
        <rFont val="Times New Roman"/>
        <family val="1"/>
      </rPr>
      <t>Globicephala melas</t>
    </r>
  </si>
  <si>
    <t>DJI Inspire 1 V2</t>
  </si>
  <si>
    <t>X5 camera</t>
  </si>
  <si>
    <t>Relief displacement of airborne objects</t>
  </si>
  <si>
    <t>Crumpton, J., M.B. Pfeiffer, S. Samiappan, J.A. Elmore, L.R. Jones, B.S. Krishnan, R.B. Iglay, E. Fernández-Juricic, and B.F. Blackwell</t>
  </si>
  <si>
    <t>Crumpton, J., M.B. Pfeiffer, S. Samiappan, J.A. Elmore, L.R. Jones, B.S. Krishnan, R.B. Iglay, E. Fernández-Juricic, and B.F. Blackwell. 2024. Relief displacement of airborne objects. Remote Sensing Letters https://doi.org/10.1080/2150704X.2024.2387131.</t>
  </si>
  <si>
    <t>Remote Sensing Letters</t>
  </si>
  <si>
    <t>Autel Robotics EVO II Dual</t>
  </si>
  <si>
    <t>33.1-MP XT706 camera</t>
  </si>
  <si>
    <t>Integrating remote sensing and deep learning into aerial survey of large African mammals</t>
  </si>
  <si>
    <t>Delplanque, A.</t>
  </si>
  <si>
    <t>Delplanque, A. 2024. Integrating remote sensing and deep learning into aerial survey of large African mammals. Dissertation. Université de Liège, Gembloux Agro-Bio Tech.</t>
  </si>
  <si>
    <r>
      <t xml:space="preserve">camel, </t>
    </r>
    <r>
      <rPr>
        <i/>
        <sz val="10"/>
        <color theme="1"/>
        <rFont val="Times New Roman"/>
        <family val="1"/>
      </rPr>
      <t>Camelus dromedarius</t>
    </r>
    <r>
      <rPr>
        <sz val="10"/>
        <color theme="1"/>
        <rFont val="Times New Roman"/>
        <family val="1"/>
      </rPr>
      <t xml:space="preserve">, donkey, </t>
    </r>
    <r>
      <rPr>
        <i/>
        <sz val="10"/>
        <color theme="1"/>
        <rFont val="Times New Roman"/>
        <family val="1"/>
      </rPr>
      <t>Equus asinus</t>
    </r>
    <r>
      <rPr>
        <sz val="10"/>
        <color theme="1"/>
        <rFont val="Times New Roman"/>
        <family val="1"/>
      </rPr>
      <t xml:space="preserve">, sheep, </t>
    </r>
    <r>
      <rPr>
        <i/>
        <sz val="10"/>
        <color theme="1"/>
        <rFont val="Times New Roman"/>
        <family val="1"/>
      </rPr>
      <t>Ovis aries</t>
    </r>
    <r>
      <rPr>
        <sz val="10"/>
        <color theme="1"/>
        <rFont val="Times New Roman"/>
        <family val="1"/>
      </rPr>
      <t xml:space="preserve">, goat, </t>
    </r>
    <r>
      <rPr>
        <i/>
        <sz val="10"/>
        <color theme="1"/>
        <rFont val="Times New Roman"/>
        <family val="1"/>
      </rPr>
      <t>Capra</t>
    </r>
    <r>
      <rPr>
        <sz val="10"/>
        <color theme="1"/>
        <rFont val="Times New Roman"/>
        <family val="1"/>
      </rPr>
      <t xml:space="preserve"> </t>
    </r>
    <r>
      <rPr>
        <i/>
        <sz val="10"/>
        <color theme="1"/>
        <rFont val="Times New Roman"/>
        <family val="1"/>
      </rPr>
      <t>hircus</t>
    </r>
    <r>
      <rPr>
        <sz val="10"/>
        <color theme="1"/>
        <rFont val="Times New Roman"/>
        <family val="1"/>
      </rPr>
      <t xml:space="preserve">, African elephant, </t>
    </r>
    <r>
      <rPr>
        <i/>
        <sz val="10"/>
        <color theme="1"/>
        <rFont val="Times New Roman"/>
        <family val="1"/>
      </rPr>
      <t>Loxodonta africana</t>
    </r>
    <r>
      <rPr>
        <sz val="10"/>
        <color theme="1"/>
        <rFont val="Times New Roman"/>
        <family val="1"/>
      </rPr>
      <t xml:space="preserve">, buffalo, </t>
    </r>
    <r>
      <rPr>
        <i/>
        <sz val="10"/>
        <color theme="1"/>
        <rFont val="Times New Roman"/>
        <family val="1"/>
      </rPr>
      <t>Syncerus caffer</t>
    </r>
    <r>
      <rPr>
        <sz val="10"/>
        <color theme="1"/>
        <rFont val="Times New Roman"/>
        <family val="1"/>
      </rPr>
      <t xml:space="preserve">, waterbuck, </t>
    </r>
    <r>
      <rPr>
        <i/>
        <sz val="10"/>
        <color theme="1"/>
        <rFont val="Times New Roman"/>
        <family val="1"/>
      </rPr>
      <t>Kobus ellipsiprymnus</t>
    </r>
    <r>
      <rPr>
        <sz val="10"/>
        <color theme="1"/>
        <rFont val="Times New Roman"/>
        <family val="1"/>
      </rPr>
      <t xml:space="preserve"> ssp. </t>
    </r>
    <r>
      <rPr>
        <i/>
        <sz val="10"/>
        <color theme="1"/>
        <rFont val="Times New Roman"/>
        <family val="1"/>
      </rPr>
      <t>defassa</t>
    </r>
    <r>
      <rPr>
        <sz val="10"/>
        <color theme="1"/>
        <rFont val="Times New Roman"/>
        <family val="1"/>
      </rPr>
      <t xml:space="preserve">, western hartebeest, </t>
    </r>
    <r>
      <rPr>
        <i/>
        <sz val="10"/>
        <color theme="1"/>
        <rFont val="Times New Roman"/>
        <family val="1"/>
      </rPr>
      <t>Alcelaphus</t>
    </r>
    <r>
      <rPr>
        <sz val="10"/>
        <color theme="1"/>
        <rFont val="Times New Roman"/>
        <family val="1"/>
      </rPr>
      <t xml:space="preserve"> </t>
    </r>
    <r>
      <rPr>
        <i/>
        <sz val="10"/>
        <color theme="1"/>
        <rFont val="Times New Roman"/>
        <family val="1"/>
      </rPr>
      <t>buselaphus</t>
    </r>
    <r>
      <rPr>
        <sz val="10"/>
        <color theme="1"/>
        <rFont val="Times New Roman"/>
        <family val="1"/>
      </rPr>
      <t xml:space="preserve"> ssp. major, kob, </t>
    </r>
    <r>
      <rPr>
        <i/>
        <sz val="10"/>
        <color theme="1"/>
        <rFont val="Times New Roman"/>
        <family val="1"/>
      </rPr>
      <t>Kobus kob</t>
    </r>
    <r>
      <rPr>
        <sz val="10"/>
        <color theme="1"/>
        <rFont val="Times New Roman"/>
        <family val="1"/>
      </rPr>
      <t xml:space="preserve"> spp. </t>
    </r>
    <r>
      <rPr>
        <i/>
        <sz val="10"/>
        <color theme="1"/>
        <rFont val="Times New Roman"/>
        <family val="1"/>
      </rPr>
      <t>kob</t>
    </r>
    <r>
      <rPr>
        <sz val="10"/>
        <color theme="1"/>
        <rFont val="Times New Roman"/>
        <family val="1"/>
      </rPr>
      <t xml:space="preserve">, warthog, </t>
    </r>
    <r>
      <rPr>
        <i/>
        <sz val="10"/>
        <color theme="1"/>
        <rFont val="Times New Roman"/>
        <family val="1"/>
      </rPr>
      <t>Phacochoerus africanus</t>
    </r>
    <r>
      <rPr>
        <sz val="10"/>
        <color theme="1"/>
        <rFont val="Times New Roman"/>
        <family val="1"/>
      </rPr>
      <t xml:space="preserve"> ssp. </t>
    </r>
    <r>
      <rPr>
        <i/>
        <sz val="10"/>
        <color theme="1"/>
        <rFont val="Times New Roman"/>
        <family val="1"/>
      </rPr>
      <t>africanus</t>
    </r>
  </si>
  <si>
    <t>Bovidae, Camelidae, Elephantidae, Equidae, Suidae</t>
  </si>
  <si>
    <r>
      <t>Behavioral responses of Bigg's and Southern Resident killer whales (</t>
    </r>
    <r>
      <rPr>
        <i/>
        <sz val="10"/>
        <color theme="1"/>
        <rFont val="Times New Roman"/>
        <family val="1"/>
      </rPr>
      <t>Orcinus orca</t>
    </r>
    <r>
      <rPr>
        <sz val="10"/>
        <color theme="1"/>
        <rFont val="Times New Roman"/>
        <family val="1"/>
      </rPr>
      <t>) to uncrewed aerial vehicle-based breath sample collection</t>
    </r>
  </si>
  <si>
    <t>Lo, C.F., H.H. Nollens, B.A. Nollens, M. Sears, M.B. Hanson, M.N. Weiss, J. Sheppard, C. Welch, R. Friel, and J.K. Gaydos</t>
  </si>
  <si>
    <r>
      <t>Lo, C.F., H.H. Nollens, B.A. Nollens, M. Sears, M.B. Hanson, M.N. Weiss, J. Sheppard, C. Welch, R. Friel, and J.K. Gaydos. 2024. Behavioral responses of Bigg's and Southern Resident killer whales (</t>
    </r>
    <r>
      <rPr>
        <i/>
        <sz val="10"/>
        <color theme="1"/>
        <rFont val="Times New Roman"/>
        <family val="1"/>
      </rPr>
      <t>Orcinus orca</t>
    </r>
    <r>
      <rPr>
        <sz val="10"/>
        <color theme="1"/>
        <rFont val="Times New Roman"/>
        <family val="1"/>
      </rPr>
      <t>) to uncrewed aerial vehicle-based breath sample collection. Marine Mammal Science https://doi.org/10.1111/mms.13192.</t>
    </r>
  </si>
  <si>
    <t>A meta-analysis of the impact of drones on birds</t>
  </si>
  <si>
    <t>Brisson-Curadeau, E., R. Lacombe, M. Gousy-Leblanc, V. Poirier, L. Jackson, C. Petalas, E. Miranda, A. Eby, J. Baak, D.-J. Léandri-Breton, E. Choy, J. Legros, E. Tranze-Drabinia, and K.H Elliott</t>
  </si>
  <si>
    <t>Brisson-Curadeau, E., R. Lacombe, M. Gousy-Leblanc, V. Poirier, L. Jackson, C. Petalas, E. Miranda, A. Eby, J. Baak, D.-J. Léandri-Breton, E. Choy, J. Legros, E. Tranze-Drabinia, and K.H Elliott. 2024. A meta-analysis of the impact of drones on birds. Frontiers in Ecology and the Environment https://doi.org/10.1002/fee.2809.</t>
  </si>
  <si>
    <t>New Zealand Journal of Marine and Freshwater Research</t>
  </si>
  <si>
    <r>
      <t>Bryde’s whale (</t>
    </r>
    <r>
      <rPr>
        <i/>
        <sz val="10"/>
        <color theme="1"/>
        <rFont val="Times New Roman"/>
        <family val="1"/>
      </rPr>
      <t>Balaenoptera edeni</t>
    </r>
    <r>
      <rPr>
        <sz val="10"/>
        <color theme="1"/>
        <rFont val="Times New Roman"/>
        <family val="1"/>
      </rPr>
      <t>) occurrence and foraging behaviour along the east coast of Australia</t>
    </r>
  </si>
  <si>
    <t>Pirotta, V., D. Cagnazzi, B. Dixon, S. Millar, J. Millar, G. Pickering, P.A. Butcher, K.A. Stockin, and K.J. Peters</t>
  </si>
  <si>
    <r>
      <t>Pirotta, V., D. Cagnazzi, B. Dixon, S. Millar, J. Millar, G. Pickering, P.A. Butcher, K.A. Stockin, and K.J. Peters. 2024. Bryde’s whale (</t>
    </r>
    <r>
      <rPr>
        <i/>
        <sz val="10"/>
        <color theme="1"/>
        <rFont val="Times New Roman"/>
        <family val="1"/>
      </rPr>
      <t>Balaenoptera edeni</t>
    </r>
    <r>
      <rPr>
        <sz val="10"/>
        <color theme="1"/>
        <rFont val="Times New Roman"/>
        <family val="1"/>
      </rPr>
      <t>) occurrence and foraging behaviour along the east coast of Australia. New Zealand Journal of Marine and Freshwater Research https://doi.org/10.1080/00288330.2024.2409681.</t>
    </r>
  </si>
  <si>
    <r>
      <t xml:space="preserve">Bryde’s whale, </t>
    </r>
    <r>
      <rPr>
        <i/>
        <sz val="10"/>
        <color theme="1"/>
        <rFont val="Times New Roman"/>
        <family val="1"/>
      </rPr>
      <t>Balaenoptera edeni</t>
    </r>
  </si>
  <si>
    <t>DJI Mavic 3 Classic, DJI Phantom 4</t>
  </si>
  <si>
    <r>
      <t>How to improve the estimation of red deer (</t>
    </r>
    <r>
      <rPr>
        <i/>
        <sz val="10"/>
        <color theme="1"/>
        <rFont val="Times New Roman"/>
        <family val="1"/>
      </rPr>
      <t>Cervus</t>
    </r>
    <r>
      <rPr>
        <sz val="10"/>
        <color theme="1"/>
        <rFont val="Times New Roman"/>
        <family val="1"/>
      </rPr>
      <t xml:space="preserve"> </t>
    </r>
    <r>
      <rPr>
        <i/>
        <sz val="10"/>
        <color theme="1"/>
        <rFont val="Times New Roman"/>
        <family val="1"/>
      </rPr>
      <t>elaphus</t>
    </r>
    <r>
      <rPr>
        <sz val="10"/>
        <color theme="1"/>
        <rFont val="Times New Roman"/>
        <family val="1"/>
      </rPr>
      <t>) population density in Serbia</t>
    </r>
  </si>
  <si>
    <t>Urošević, M., J. Mirceta, B. Tubic, D. Beukovic and S. Wisely</t>
  </si>
  <si>
    <t>4th International Workshop on Camera Traps, AI, and Ecology</t>
  </si>
  <si>
    <r>
      <t xml:space="preserve">red deer, </t>
    </r>
    <r>
      <rPr>
        <i/>
        <sz val="10"/>
        <color theme="1"/>
        <rFont val="Times New Roman"/>
        <family val="1"/>
      </rPr>
      <t>Cervus</t>
    </r>
    <r>
      <rPr>
        <sz val="10"/>
        <color theme="1"/>
        <rFont val="Times New Roman"/>
        <family val="1"/>
      </rPr>
      <t xml:space="preserve"> </t>
    </r>
    <r>
      <rPr>
        <i/>
        <sz val="10"/>
        <color theme="1"/>
        <rFont val="Times New Roman"/>
        <family val="1"/>
      </rPr>
      <t>elaphus</t>
    </r>
  </si>
  <si>
    <r>
      <t>Urošević, M., J. Mirceta, B. Tubic, D. Beukovic and S. Wisely. 2024. How to improve the estimation of red deer (</t>
    </r>
    <r>
      <rPr>
        <i/>
        <sz val="10"/>
        <color theme="1"/>
        <rFont val="Times New Roman"/>
        <family val="1"/>
      </rPr>
      <t>Cervus</t>
    </r>
    <r>
      <rPr>
        <sz val="10"/>
        <color theme="1"/>
        <rFont val="Times New Roman"/>
        <family val="1"/>
      </rPr>
      <t xml:space="preserve"> </t>
    </r>
    <r>
      <rPr>
        <i/>
        <sz val="10"/>
        <color theme="1"/>
        <rFont val="Times New Roman"/>
        <family val="1"/>
      </rPr>
      <t>elaphus</t>
    </r>
    <r>
      <rPr>
        <sz val="10"/>
        <color theme="1"/>
        <rFont val="Times New Roman"/>
        <family val="1"/>
      </rPr>
      <t xml:space="preserve">) population density in Serbia. 4th International Workshop on Camera Traps, AI, and Ecology, 5-6 September 2024, Hagenberg, Austria. https://ceur-ws.org/Vol-3786/. </t>
    </r>
  </si>
  <si>
    <t>Sankaran, S.</t>
  </si>
  <si>
    <t>Multi-Species Object Detection in Drone Imagery for Population Monitoring of Endangered Animals</t>
  </si>
  <si>
    <t>Sandhill crane, Canada goose, dog, elephant, giraffe, impala, lechwe, tsessebe, zebra</t>
  </si>
  <si>
    <t>Sankaran, S. Preprint. Multi-Species Object Detection in Drone Imagery for Population Monitoring of Endangered Animals. https://doi.org/10.48550/arXiv.2407.00127.</t>
  </si>
  <si>
    <t>Young, B.G., S.M.E. Fortune, W.R. Koski, S.A. Raverty, R. Kilabuk, and S.H. Ferguson</t>
  </si>
  <si>
    <t>Evidence of killer whale predation on a yearling bowhead whale in Cumberland, Nunavut</t>
  </si>
  <si>
    <t xml:space="preserve">Young, B.G., S.M.E. Fortune, W.R. Koski, S.A. Raverty, R. Kilabuk, and S.H. Ferguson. 2019. Evidence of killer whale predation on a yearling bowhead whale in Cumberland, Nunavut. Arctic Science https://dx.doi.org/10.1139/as-2019-0014. </t>
  </si>
  <si>
    <t>Conservation Letter: The Use of Drones in Raptor Research</t>
  </si>
  <si>
    <t>Spaulding, R., D. Gallego-García, and D.M. Bird</t>
  </si>
  <si>
    <t>Journal of Raptor Research</t>
  </si>
  <si>
    <t>Spaulding, R., D. Gallego-García, and D.M. Bird. 2024. Conservation Letter: The Use of Drones in Raptor Research. Journal of Raptor Research https://doi.org/10.3356/jrr2427.</t>
  </si>
  <si>
    <t>Månsson, J., M. Teräväinen, H. Andrén, W. Million, and J. Elmberg</t>
  </si>
  <si>
    <t>Individual responses of GPS-tagged geese scared off crops by drones or walking humans</t>
  </si>
  <si>
    <t>Månsson, J., M. Teräväinen, H. Andrén, W. Million, and J. Elmberg. 2024. Individual responses of GPS-tagged geese scared off crops by drones or walking humans. Ecological Solutions and Evidence https://doi.org/10.1002/2688-8319.12386.</t>
  </si>
  <si>
    <t>Drone-based infrared thermography to measure the intranasal temperature of baleen whales</t>
  </si>
  <si>
    <t>Lonati, G.L., N. Hynes, H. Klymentieva, A. Warren, D. Zitterbart, S. Richter, M.J. Moore, and K.T.A. Davies</t>
  </si>
  <si>
    <t>Lonati, G.L., N. Hynes, H. Klymentieva, A. Warren, D. Zitterbart, S. Richter, M.J. Moore, and K.T.A. Davies. 2024. Drone-based infrared thermography to measure the intranasal temperature of baleen whales. International Journal of Remote Sensing https://doi.org/10.1080/01431161.2024.2399326.</t>
  </si>
  <si>
    <t>Zenmuse XT2 FLIR, Olympus E-PM2 camera</t>
  </si>
  <si>
    <t>health assessment, Canada</t>
  </si>
  <si>
    <t>Spraying drones: efficacy of integrating an avian repellent with drone hazing to elicit blackbird flock dispersal and abandonment of sunflower fields</t>
  </si>
  <si>
    <t>Duttenhefner, J.L., T.J. Greives, and P.E. Klug</t>
  </si>
  <si>
    <t>Duttenhefner, J.L., T.J. Greives, and P.E. Klug. 2024. Spraying drones: efficacy of integrating an avian repellent with drone hazing to elicit blackbird flock dispersal and abandonment of sunflower fields. Wildlife Biology https://doi.org/10.1002/wlb3.01333.</t>
  </si>
  <si>
    <t>DJI Agras MG-1P</t>
  </si>
  <si>
    <t>Brusentsova, N. and O. Vasyliuk</t>
  </si>
  <si>
    <r>
      <t xml:space="preserve">Is it more visible from above? Comparison of the effectiveness of methods for locating Bobak marmot, </t>
    </r>
    <r>
      <rPr>
        <i/>
        <sz val="10"/>
        <color theme="1"/>
        <rFont val="Times New Roman"/>
        <family val="1"/>
      </rPr>
      <t>Marmota bobak</t>
    </r>
    <r>
      <rPr>
        <sz val="10"/>
        <color theme="1"/>
        <rFont val="Times New Roman"/>
        <family val="1"/>
      </rPr>
      <t xml:space="preserve"> (Rodentia, Sciuridae), burrows in Ukraine</t>
    </r>
  </si>
  <si>
    <t>Zoodiversity</t>
  </si>
  <si>
    <r>
      <t xml:space="preserve">Brusentsova, N. and O. Vasyliuk. 2024. Is it more visible from above? Comparison of the effectiveness of methods for locating Bobak marmot, </t>
    </r>
    <r>
      <rPr>
        <i/>
        <sz val="10"/>
        <color theme="1"/>
        <rFont val="Times New Roman"/>
        <family val="1"/>
      </rPr>
      <t>Marmota bobak</t>
    </r>
    <r>
      <rPr>
        <sz val="10"/>
        <color theme="1"/>
        <rFont val="Times New Roman"/>
        <family val="1"/>
      </rPr>
      <t xml:space="preserve"> (Rodentia, Sciuridae), burrows in Ukraine. Zoodiversity https://doi.org/10.15407/zoo2024.05.411.</t>
    </r>
  </si>
  <si>
    <r>
      <t xml:space="preserve">Bobak marmot, </t>
    </r>
    <r>
      <rPr>
        <i/>
        <sz val="10"/>
        <color theme="1"/>
        <rFont val="Times New Roman"/>
        <family val="1"/>
      </rPr>
      <t>Marmota bobak</t>
    </r>
  </si>
  <si>
    <t>Davis, S.</t>
  </si>
  <si>
    <t>Evaluating the Use of Drones to Estimate Deer Density and Count Wildlife Trails in Bath Nature Preserve, Ohio</t>
  </si>
  <si>
    <r>
      <t>white-tailed deer,</t>
    </r>
    <r>
      <rPr>
        <i/>
        <sz val="10"/>
        <color theme="1"/>
        <rFont val="Times New Roman"/>
        <family val="1"/>
      </rPr>
      <t xml:space="preserve"> Odocoileus virginianus</t>
    </r>
  </si>
  <si>
    <t>FLIR Vue Pro</t>
  </si>
  <si>
    <t>Implementing a novel approach to quantify the age-structure of free-ranging delphinid populations using unoccupied aerial system photogrammetry</t>
  </si>
  <si>
    <t>Vivier, F.</t>
  </si>
  <si>
    <t>Vivier, F. 2024. Implementing a novel approach to quantify the age-structure of free-ranging delphinid populations using unoccupied aerial system photogrammetry. Dissertation. University of Hawai‘I at Mānoa, HI.</t>
  </si>
  <si>
    <r>
      <t xml:space="preserve">bottlenose dolphin, </t>
    </r>
    <r>
      <rPr>
        <i/>
        <sz val="10"/>
        <color theme="1"/>
        <rFont val="Times New Roman"/>
        <family val="1"/>
      </rPr>
      <t>Tursiops truncatus</t>
    </r>
    <r>
      <rPr>
        <sz val="10"/>
        <color theme="1"/>
        <rFont val="Times New Roman"/>
        <family val="1"/>
      </rPr>
      <t xml:space="preserve">, Indo-Pacific bottlenose dolphin, </t>
    </r>
    <r>
      <rPr>
        <i/>
        <sz val="10"/>
        <color theme="1"/>
        <rFont val="Times New Roman"/>
        <family val="1"/>
      </rPr>
      <t>Tursiops</t>
    </r>
    <r>
      <rPr>
        <sz val="10"/>
        <color theme="1"/>
        <rFont val="Times New Roman"/>
        <family val="1"/>
      </rPr>
      <t xml:space="preserve"> </t>
    </r>
    <r>
      <rPr>
        <i/>
        <sz val="10"/>
        <color theme="1"/>
        <rFont val="Times New Roman"/>
        <family val="1"/>
      </rPr>
      <t>aduncus</t>
    </r>
  </si>
  <si>
    <t>quadcopter; hexacopter</t>
  </si>
  <si>
    <t>20-MP DJI Zenmuse X5s camera; 16.1-MP Olympus E-PM2 camera</t>
  </si>
  <si>
    <t>Nunez, J.A.G., J.G.G. Nunez, M.I. Akbas, P. Currier, and N.D. Macchiarella</t>
  </si>
  <si>
    <t>Real-Time Detection of Sea Turtles Using UAV and Neural Networks on Edge Devices</t>
  </si>
  <si>
    <t>Nunez, J.A.G., J.G.G. Nunez, M.I. Akbas, P. Currier, and N.D. Macchiarella. 2024. Real-Time Detection of Sea Turtles Using UAV and Neural Networks on Edge Devices. Journal of Aviation/Aerospace Education &amp; Research https://doi.org/10.58940/2329-258X.2060.</t>
  </si>
  <si>
    <t>Journal of Aviation/Aerospace Education &amp; Research</t>
  </si>
  <si>
    <t>Compiled by Rick Spaulding, Past Chair, TWS Drone Working Group</t>
  </si>
  <si>
    <t>Steffen, D.J.</t>
  </si>
  <si>
    <t>The effect of vegetative structure on nest-burrow selection by the Western Burrowing Owl: Comparing traditional methods to photogrammetry with an Unmanned Aerial System</t>
  </si>
  <si>
    <r>
      <t xml:space="preserve">burrowing owl, </t>
    </r>
    <r>
      <rPr>
        <i/>
        <sz val="10"/>
        <color theme="1"/>
        <rFont val="Times New Roman"/>
        <family val="1"/>
      </rPr>
      <t>Athene cunicularia</t>
    </r>
  </si>
  <si>
    <t>Strigidae</t>
  </si>
  <si>
    <t>Towards Estimation of 3D Poses and Shapes of Animals from Oblique Drone Imagery</t>
  </si>
  <si>
    <t>Shukla, V., L. Morelli, F. Remondino, A. Micheli, D. Tuia, and B. Risse</t>
  </si>
  <si>
    <r>
      <t xml:space="preserve">plains zebra, </t>
    </r>
    <r>
      <rPr>
        <i/>
        <sz val="10"/>
        <color theme="1"/>
        <rFont val="Times New Roman"/>
        <family val="1"/>
      </rPr>
      <t>Equus quagga</t>
    </r>
  </si>
  <si>
    <t>Shukla, V., L. Morelli, F. Remondino, A. Micheli, D. Tuia, and B. Risse. 2024. Towards Estimation of 3D Poses and Shapes of Animals from Oblique Drone Imagery. International Archives of the Photogrammetry, Remote Sensing and Spatial Information Sciences, Volume XLVIII-2-2024. ISPRS TC II Mid-term Symposium “The Role of Photogrammetry for a Sustainable World”, 11–14 June 2024, Las Vegas, NV, USA.</t>
  </si>
  <si>
    <t>Survey of a snow petrel nesting site in a remote
high mountain region to inform designation of an Antarctic Specially Protected Area</t>
  </si>
  <si>
    <t>Rümmler M-C, J. Esefeld, C. Pfeifer, and O. Mustafa</t>
  </si>
  <si>
    <t>Rümmler M-C, J. Esefeld, C. Pfeifer, and O. Mustafa. 2024. Survey of a snow petrel nesting site in a remote high mountain region to inform designation of an Antarctic Specially Protected Area. Frontiers in Conservation Science https://doi.org/10.3389/fcosc.2024.1298962.</t>
  </si>
  <si>
    <r>
      <t xml:space="preserve">snow petrel, </t>
    </r>
    <r>
      <rPr>
        <i/>
        <sz val="10"/>
        <color theme="1"/>
        <rFont val="Times New Roman"/>
        <family val="1"/>
      </rPr>
      <t>Pagodroma nivea</t>
    </r>
  </si>
  <si>
    <t>20.1-MP Sony UMC-10C RGB camera</t>
  </si>
  <si>
    <t>Unoccupied aerial vehicles as a tool to map lizard operative temperature in tropical environments</t>
  </si>
  <si>
    <t>Higgins, E.A., D.S. Boyd, T.W. Brown, S.C. Owen, G.M.F. van der Heijden, and A.C. Algar</t>
  </si>
  <si>
    <t>Higgins, E.A., D.S. Boyd, T.W. Brown, S.C. Owen, G.M.F. van der Heijden, and A.C. Algar. 2024. Unoccupied aerial vehicles as a tool to map lizard operative temperature in tropical environments. Remote Sensing in Ecology and Conservation https://doi.org/10.1002/rse2.393.</t>
  </si>
  <si>
    <r>
      <t xml:space="preserve">Bay Islands anole, </t>
    </r>
    <r>
      <rPr>
        <i/>
        <sz val="10"/>
        <color theme="1"/>
        <rFont val="Times New Roman"/>
        <family val="1"/>
      </rPr>
      <t>Anolis bicaorum</t>
    </r>
  </si>
  <si>
    <t>The use of drones for studying the behaviour of mammals</t>
  </si>
  <si>
    <t>Berezina, E.A., A.N. Giljov, and K.A. Karenina</t>
  </si>
  <si>
    <t>Zoological Journal</t>
  </si>
  <si>
    <r>
      <t>A drone-based population survey of Delacour’s langur (</t>
    </r>
    <r>
      <rPr>
        <i/>
        <sz val="10"/>
        <color theme="1"/>
        <rFont val="Times New Roman"/>
        <family val="1"/>
      </rPr>
      <t>Trachypithecus delacouri</t>
    </r>
    <r>
      <rPr>
        <sz val="10"/>
        <color theme="1"/>
        <rFont val="Times New Roman"/>
        <family val="1"/>
      </rPr>
      <t>) in the karst forests of northern Vietnam</t>
    </r>
  </si>
  <si>
    <t>Trinh-Dinh, H., O.R. Wearn, D. Ngoprasert, S. Wich, and T. Savini</t>
  </si>
  <si>
    <r>
      <t xml:space="preserve">Delacour’s langur, </t>
    </r>
    <r>
      <rPr>
        <i/>
        <sz val="10"/>
        <color theme="1"/>
        <rFont val="Times New Roman"/>
        <family val="1"/>
      </rPr>
      <t>Trachypithecus delacouri</t>
    </r>
  </si>
  <si>
    <r>
      <t>Trinh-Dinh, H., O.R. Wearn, D. Ngoprasert, S. Wich, and T. Savini. 2024. A drone-based population survey of Delacour’s langur (</t>
    </r>
    <r>
      <rPr>
        <i/>
        <sz val="10"/>
        <color theme="1"/>
        <rFont val="Times New Roman"/>
        <family val="1"/>
      </rPr>
      <t>Trachypithecus delacouri</t>
    </r>
    <r>
      <rPr>
        <sz val="10"/>
        <color theme="1"/>
        <rFont val="Times New Roman"/>
        <family val="1"/>
      </rPr>
      <t>) in the karst forests of northern Vietnam. Biological Conservation https://doi.org/10.1016/j.biocon.2024.110841.</t>
    </r>
  </si>
  <si>
    <t>RGB and thermal camera</t>
  </si>
  <si>
    <t>Usage of drones in assessing bird numbers along the East Atlantic Flyway</t>
  </si>
  <si>
    <t>Scientific Report from Danish Centre for Environment and Energy</t>
  </si>
  <si>
    <t>Holm, T.E., L.M. Rasmussen, J.H.F. Castenschiold, K. Koffijberg, and T. Bregnballe</t>
  </si>
  <si>
    <r>
      <t xml:space="preserve">Eurasian spoonbill, </t>
    </r>
    <r>
      <rPr>
        <i/>
        <sz val="10"/>
        <color theme="1"/>
        <rFont val="Times New Roman"/>
        <family val="1"/>
      </rPr>
      <t>Platalea leucorodia</t>
    </r>
    <r>
      <rPr>
        <sz val="10"/>
        <color theme="1"/>
        <rFont val="Times New Roman"/>
        <family val="1"/>
      </rPr>
      <t xml:space="preserve">, great cormorant, </t>
    </r>
    <r>
      <rPr>
        <i/>
        <sz val="10"/>
        <color theme="1"/>
        <rFont val="Times New Roman"/>
        <family val="1"/>
      </rPr>
      <t>Phalacrocorax carbo</t>
    </r>
    <r>
      <rPr>
        <sz val="10"/>
        <color theme="1"/>
        <rFont val="Times New Roman"/>
        <family val="1"/>
      </rPr>
      <t xml:space="preserve">, common eider, </t>
    </r>
    <r>
      <rPr>
        <i/>
        <sz val="10"/>
        <color theme="1"/>
        <rFont val="Times New Roman"/>
        <family val="1"/>
      </rPr>
      <t>Somateria</t>
    </r>
    <r>
      <rPr>
        <sz val="10"/>
        <color theme="1"/>
        <rFont val="Times New Roman"/>
        <family val="1"/>
      </rPr>
      <t xml:space="preserve"> </t>
    </r>
    <r>
      <rPr>
        <i/>
        <sz val="10"/>
        <color theme="1"/>
        <rFont val="Times New Roman"/>
        <family val="1"/>
      </rPr>
      <t>mollissima</t>
    </r>
    <r>
      <rPr>
        <sz val="10"/>
        <color theme="1"/>
        <rFont val="Times New Roman"/>
        <family val="1"/>
      </rPr>
      <t xml:space="preserve">, herring gull, </t>
    </r>
    <r>
      <rPr>
        <i/>
        <sz val="10"/>
        <color theme="1"/>
        <rFont val="Times New Roman"/>
        <family val="1"/>
      </rPr>
      <t>Larus</t>
    </r>
    <r>
      <rPr>
        <sz val="10"/>
        <color theme="1"/>
        <rFont val="Times New Roman"/>
        <family val="1"/>
      </rPr>
      <t xml:space="preserve"> </t>
    </r>
    <r>
      <rPr>
        <i/>
        <sz val="10"/>
        <color theme="1"/>
        <rFont val="Times New Roman"/>
        <family val="1"/>
      </rPr>
      <t>argentatus</t>
    </r>
    <r>
      <rPr>
        <sz val="10"/>
        <color theme="1"/>
        <rFont val="Times New Roman"/>
        <family val="1"/>
      </rPr>
      <t xml:space="preserve">, lesser black-backed gull, </t>
    </r>
    <r>
      <rPr>
        <i/>
        <sz val="10"/>
        <color theme="1"/>
        <rFont val="Times New Roman"/>
        <family val="1"/>
      </rPr>
      <t>Larus</t>
    </r>
    <r>
      <rPr>
        <sz val="10"/>
        <color theme="1"/>
        <rFont val="Times New Roman"/>
        <family val="1"/>
      </rPr>
      <t xml:space="preserve"> </t>
    </r>
    <r>
      <rPr>
        <i/>
        <sz val="10"/>
        <color theme="1"/>
        <rFont val="Times New Roman"/>
        <family val="1"/>
      </rPr>
      <t>fuscus</t>
    </r>
    <r>
      <rPr>
        <sz val="10"/>
        <color theme="1"/>
        <rFont val="Times New Roman"/>
        <family val="1"/>
      </rPr>
      <t xml:space="preserve">, black-headed gull, </t>
    </r>
    <r>
      <rPr>
        <i/>
        <sz val="10"/>
        <color theme="1"/>
        <rFont val="Times New Roman"/>
        <family val="1"/>
      </rPr>
      <t>Chroicocephalus</t>
    </r>
    <r>
      <rPr>
        <sz val="10"/>
        <color theme="1"/>
        <rFont val="Times New Roman"/>
        <family val="1"/>
      </rPr>
      <t xml:space="preserve"> </t>
    </r>
    <r>
      <rPr>
        <i/>
        <sz val="10"/>
        <color theme="1"/>
        <rFont val="Times New Roman"/>
        <family val="1"/>
      </rPr>
      <t>ridibundus</t>
    </r>
    <r>
      <rPr>
        <sz val="10"/>
        <color theme="1"/>
        <rFont val="Times New Roman"/>
        <family val="1"/>
      </rPr>
      <t xml:space="preserve">, Sandwich tern, </t>
    </r>
    <r>
      <rPr>
        <i/>
        <sz val="10"/>
        <color theme="1"/>
        <rFont val="Times New Roman"/>
        <family val="1"/>
      </rPr>
      <t>Thalasseus</t>
    </r>
    <r>
      <rPr>
        <sz val="10"/>
        <color theme="1"/>
        <rFont val="Times New Roman"/>
        <family val="1"/>
      </rPr>
      <t xml:space="preserve"> </t>
    </r>
    <r>
      <rPr>
        <i/>
        <sz val="10"/>
        <color theme="1"/>
        <rFont val="Times New Roman"/>
        <family val="1"/>
      </rPr>
      <t>sandvicensis</t>
    </r>
  </si>
  <si>
    <t>Anatidae, Laridae, Phalacrocoracidae, Threskiornithidae</t>
  </si>
  <si>
    <t>Karthik, B., Y. V, T. Shetty, S. Kulkarni, J.L. Srinivas, and P. Kumar</t>
  </si>
  <si>
    <t>Transforming Wildlife Conservation with AI Integrated Darting Drone</t>
  </si>
  <si>
    <t>2024 IEEE Space, Aerospace and Defence Conference</t>
  </si>
  <si>
    <t>Karthik, B., Y. V, T. Shetty, S. Kulkarni, J.L. Srinivas, and P. Kumar. 2024. Transforming Wildlife Conservation with AI Integrated Darting Drone. 2024 IEEE Space, Aerospace and Defence Conference, 22-23 July 2024, Bangalore, India. https://doi.org/10.1109/SPACE63117.2024.10667677.</t>
  </si>
  <si>
    <t>platform, health, immobilization, dart</t>
  </si>
  <si>
    <t>immobilization, health, dart, vaccination</t>
  </si>
  <si>
    <t>population monitoring, dart, immobilization</t>
  </si>
  <si>
    <t>The influence of human and marine wildlife presence on white shark behaviour in nearshore areas</t>
  </si>
  <si>
    <t>Monteforte, K.I., P.A. Butcher, S.G. Morris, J.P. Tucker, K.J . Griffin, and B.P. Kelaher</t>
  </si>
  <si>
    <t>Monteforte, K.I., P.A. Butcher, S.G. Morris, J.P. Tucker, K.J . Griffin, and B.P. Kelaher. 2024. The influence of human and marine wildlife presence on white shark behaviour in nearshore areas. ICES Journal of Marine Science https://doi.org/10.1093/icesjms/fsae146.</t>
  </si>
  <si>
    <t>Holm, T.E., H. Jørgensen, and C.L. Pedersen</t>
  </si>
  <si>
    <t>Berezina, E.A., A.N. Giljov, and K.A. Karenina. 2024. The use of drones for studying the behaviour of mammals. Zoologiceskij Zurnal https://doi.org/10.31857/S0044513424040117. [in Russian w/English abstract and translation]</t>
  </si>
  <si>
    <t>Bingyao, C., M. Xiangyao, L. Shan, P. Tingting, and Z. Jun. 2024. The behavior ethogram and PAE coding system of wild Yangtze finless porpoise in Nanjing. Journal of Nanjing Normal University (Natural Science Edition) 47(2):63-75. [in Chinese w/English translation]</t>
  </si>
  <si>
    <t>Charbonneau, P. and J. Lemaître. 2021. Revue des applications et de l’utilité des drones en conservation de la faune [Review of the applications and usefulness of drones in wildlife conservation]. Le Naturaliste Canadien. https://doi.org/10.7202/1080620ar. [in French w/English translation]</t>
  </si>
  <si>
    <r>
      <t>Gerber, C., J. Zschille, D. Weis, and W. Nachtigall. 2020. Störungsarmes und effektives Monitoring von Flussseeschwalben (</t>
    </r>
    <r>
      <rPr>
        <i/>
        <sz val="10"/>
        <color theme="1"/>
        <rFont val="Times New Roman"/>
        <family val="1"/>
      </rPr>
      <t>Sterna hirundo</t>
    </r>
    <r>
      <rPr>
        <sz val="10"/>
        <color theme="1"/>
        <rFont val="Times New Roman"/>
        <family val="1"/>
      </rPr>
      <t>) mit UAV-Unterstützung [Low-disturbance and effective monitoring of common terns (</t>
    </r>
    <r>
      <rPr>
        <i/>
        <sz val="10"/>
        <color theme="1"/>
        <rFont val="Times New Roman"/>
        <family val="1"/>
      </rPr>
      <t>Sterna hirundo</t>
    </r>
    <r>
      <rPr>
        <sz val="10"/>
        <color theme="1"/>
        <rFont val="Times New Roman"/>
        <family val="1"/>
      </rPr>
      <t>) with UAV support]. Naturschutzarbeit in Sachsen 2020:14-25. [in German w/English translation]</t>
    </r>
  </si>
  <si>
    <t>Naturschutzarbeit in Sachsen [Nature Conservation Work in Saxony]</t>
  </si>
  <si>
    <t>Die Vogelwelt [The Bird World]</t>
  </si>
  <si>
    <r>
      <t xml:space="preserve">Kilic, J. and C. Purckhauer. 2016. Koptereinsatz im Schutz der Wiesenweihe </t>
    </r>
    <r>
      <rPr>
        <i/>
        <sz val="10"/>
        <color theme="1"/>
        <rFont val="Times New Roman"/>
        <family val="1"/>
      </rPr>
      <t>Circus pygargus</t>
    </r>
    <r>
      <rPr>
        <sz val="10"/>
        <color theme="1"/>
        <rFont val="Times New Roman"/>
        <family val="1"/>
      </rPr>
      <t xml:space="preserve">: Wie reagieren die Vögel auf die Kontrolle der Bruten aus der Luft und eignet sich diese Methode? (The use of copters in the protection of Montagu's Harrier </t>
    </r>
    <r>
      <rPr>
        <i/>
        <sz val="10"/>
        <color theme="1"/>
        <rFont val="Times New Roman"/>
        <family val="1"/>
      </rPr>
      <t>Circus pygargus</t>
    </r>
    <r>
      <rPr>
        <sz val="10"/>
        <color theme="1"/>
        <rFont val="Times New Roman"/>
        <family val="1"/>
      </rPr>
      <t>: How do birds react on copters and is the method suitable?) Die Vogelwelt [The Bird World] 136: 383-395. [in German w/English translation]</t>
    </r>
  </si>
  <si>
    <r>
      <t xml:space="preserve">Komenda-Zehnder, S. and M. Zehnder. 2010. Angriff eines Steinadlers </t>
    </r>
    <r>
      <rPr>
        <i/>
        <sz val="10"/>
        <color theme="1"/>
        <rFont val="Times New Roman"/>
        <family val="1"/>
      </rPr>
      <t>Aquila chrysaetos</t>
    </r>
    <r>
      <rPr>
        <sz val="10"/>
        <color theme="1"/>
        <rFont val="Times New Roman"/>
        <family val="1"/>
      </rPr>
      <t xml:space="preserve"> auf ein Modellsegelflugzeug (Golden eagle </t>
    </r>
    <r>
      <rPr>
        <i/>
        <sz val="10"/>
        <color theme="1"/>
        <rFont val="Times New Roman"/>
        <family val="1"/>
      </rPr>
      <t>Aquila chrysaetos</t>
    </r>
    <r>
      <rPr>
        <sz val="10"/>
        <color theme="1"/>
        <rFont val="Times New Roman"/>
        <family val="1"/>
      </rPr>
      <t xml:space="preserve"> attacking a model glider). Der Ornithologische Beobachter [The Ornithological Observer] 107: 111–113. [in German w/Eng translation]</t>
    </r>
  </si>
  <si>
    <t>Der Ornithologische Beobachter [The Ornithological Observer]</t>
  </si>
  <si>
    <t>Der Falke (The Falcon)</t>
  </si>
  <si>
    <t>Vogelkundliche Nachrichten aus Oberösterreich, Naturschutz aktuell [Ornithological News from Upper Austria : Nature Conservation News]</t>
  </si>
  <si>
    <t>Der Falke [The Falcon]</t>
  </si>
  <si>
    <t>Wu, F., Z. Weiwei, W. Bingfang, and Z. Xinquan. 2019. Method of automatic counting of large herbivores from UAV images in the Source Region of Three Rivers. Acta Theriologica Sinica https://doi.org/10.16829/j.slxb.150329. [Chinese w/English abstract]</t>
  </si>
  <si>
    <r>
      <t>Wulf, T. and M. Pietsch. 2021. Störungsanalyse von UAVs bei der Detektion von Nistplätzen des Großen Brachvogels (</t>
    </r>
    <r>
      <rPr>
        <i/>
        <sz val="10"/>
        <color theme="1"/>
        <rFont val="Times New Roman"/>
        <family val="1"/>
      </rPr>
      <t>Numenius arquata</t>
    </r>
    <r>
      <rPr>
        <sz val="10"/>
        <color theme="1"/>
        <rFont val="Times New Roman"/>
        <family val="1"/>
      </rPr>
      <t>) – Methode und erste Ergebnisse (Disturbance Analysis of UAVs During the Detection of Eurasian Curlew (</t>
    </r>
    <r>
      <rPr>
        <i/>
        <sz val="10"/>
        <color theme="1"/>
        <rFont val="Times New Roman"/>
        <family val="1"/>
      </rPr>
      <t>Numenius arquata</t>
    </r>
    <r>
      <rPr>
        <sz val="10"/>
        <color theme="1"/>
        <rFont val="Times New Roman"/>
        <family val="1"/>
      </rPr>
      <t>) Nesting Sites – Method and First Results). Journal für Angewandte Geoinformatik https://doi.org/10.14627/537707020. [in German w/English translation]</t>
    </r>
  </si>
  <si>
    <t>Journal für Angewandte Geoinformatik [Journal for Applied Geoinformatics]</t>
  </si>
  <si>
    <t>Yamakawa, M., H. Katagiri, Y. Taya, M. Mae, and Y. Ueno. 2021. Investigation of nesting distribution of Kentish plover by simultaneous shooting of visible and infrared images using UAV. Applied Ecological Engineering 23:405-408. https://doi.org/10.3825/ece.19-00035 [In Japanese w/English translation]</t>
  </si>
  <si>
    <t>Dansk Ornitologisk Forenings Tidsskrift [Journal of the Danish Ornithological Association]</t>
  </si>
  <si>
    <t>Holm, T.E., H. Jørgensen, and C.L. Pedersen. 2023. Droner med zoomobjektiv giver helt nye muligheder i fugleovervågningen [Drones with zoom lens offer completely new possibilities in bird monitoring]. Dansk Ornitologisk Forenings Tidsskrift 117(1):1-3. https://pub.dof.dk/artikler/2537/download/doft-117-2023-1-14-aktuelt-117-nr-1. [In Danish w/English translation]</t>
  </si>
  <si>
    <t>Droner med zoomobjektiv giver helt nye muligheder i fugleovervågningen [Drones with zoom lens offer completely new possibilities in bird monitoring]</t>
  </si>
  <si>
    <t>Alencar, A.E.B., F.L.N. Attademo, I.C. Normande, and F.O. Luna. 2020. Uso de aeronaves não tripuladas (drones) para pesquisa e monitoramento de peixe-boi-marinho e seu habitat. [Use of unmanned aircraft (drones) for research and monitoring of marine manatees and their habitat] Instituto Chico Mendes de Conservação da Biodiversidade, Brazil. [in Portuguese w/English translation]</t>
  </si>
  <si>
    <t>Braun, C., J. Esefeld, M.-C. Rümmler, and H.-U. Peter. 2020. Überwachung der klimabedingten Veränderungen terrestrischer und mariner Ökosysteme in der Maxwell Bay (King George Island, Antarktis) (Monitoring of climate-related changes in terrestrial and marine ecosystems in Maxwell Bay (King George Island, Antarctica)). Umweltforschungsplan des Bundesministeriums für Umwelt, Naturschutz und nukleare Sicherheit. Texte 143/2020. [in German w/English translation]</t>
  </si>
  <si>
    <t>Le Naturaliste Canadien [The Canadian Naturaliste]</t>
  </si>
  <si>
    <t>Länderarbeitsgemeinschaft der Vogelschutzwarten [German State Working Group of Bird Conservation Centers]</t>
  </si>
  <si>
    <t>Position der Länderarbeitsgemeinschaft der Vogelschutzwarten (LAG VSW) zu Drohnen und Vogelschutz [Position of the German State Working Group of Bird Conservation Centers on drones and bird protection]</t>
  </si>
  <si>
    <t>Länderarbeitsgemeinschaft der Vogelschutzwarten. 2023. Position der Länderarbeitsgemeinschaft der Vogelschutzwarten (LAG VSW) zu Drohnen und Vogelschutz [Position of the German State Working Group of Bird Conservation Centers on drones and bird protection]. http://www.vogelschutzwarten.de/downloads/2023lagavsw23-1_drohnen.pdf. [In German w/English translation]</t>
  </si>
  <si>
    <t>Jacob, Y., ed. 2022. Sternes nicheuses 2021 du littoral Manche-Atlantique.  [Breeding terns 2021 of the Channel-Atlantic coast] Rapport de l’observatoire oiseaux marins et côtiers de l’office français de la biodiversité et de l’observatoire régional de l’avifaune en Bretagne, Brest. [in French w/English translation]</t>
  </si>
  <si>
    <t>Accipitridae, Anatidae, Recurvirostridae</t>
  </si>
  <si>
    <r>
      <t xml:space="preserve">white-tailed eagle, </t>
    </r>
    <r>
      <rPr>
        <i/>
        <sz val="10"/>
        <color theme="1"/>
        <rFont val="Times New Roman"/>
        <family val="1"/>
      </rPr>
      <t>Haliaeetus</t>
    </r>
    <r>
      <rPr>
        <sz val="10"/>
        <color theme="1"/>
        <rFont val="Times New Roman"/>
        <family val="1"/>
      </rPr>
      <t xml:space="preserve"> </t>
    </r>
    <r>
      <rPr>
        <i/>
        <sz val="10"/>
        <color theme="1"/>
        <rFont val="Times New Roman"/>
        <family val="1"/>
      </rPr>
      <t>albicilla</t>
    </r>
    <r>
      <rPr>
        <sz val="10"/>
        <color theme="1"/>
        <rFont val="Times New Roman"/>
        <family val="1"/>
      </rPr>
      <t xml:space="preserve">, red-breasted merganser, </t>
    </r>
    <r>
      <rPr>
        <i/>
        <sz val="10"/>
        <color theme="1"/>
        <rFont val="Times New Roman"/>
        <family val="1"/>
      </rPr>
      <t>Mergus</t>
    </r>
    <r>
      <rPr>
        <sz val="10"/>
        <color theme="1"/>
        <rFont val="Times New Roman"/>
        <family val="1"/>
      </rPr>
      <t xml:space="preserve"> </t>
    </r>
    <r>
      <rPr>
        <i/>
        <sz val="10"/>
        <color theme="1"/>
        <rFont val="Times New Roman"/>
        <family val="1"/>
      </rPr>
      <t>serrator</t>
    </r>
    <r>
      <rPr>
        <sz val="10"/>
        <color theme="1"/>
        <rFont val="Times New Roman"/>
        <family val="1"/>
      </rPr>
      <t xml:space="preserve">, pied avocet, </t>
    </r>
    <r>
      <rPr>
        <i/>
        <sz val="10"/>
        <color theme="1"/>
        <rFont val="Times New Roman"/>
        <family val="1"/>
      </rPr>
      <t>Recurvirostra avosetta</t>
    </r>
  </si>
  <si>
    <t>Small UAV Noise Analysis</t>
  </si>
  <si>
    <t>Islam, R., A. Stimpson, and M. Cummings</t>
  </si>
  <si>
    <t>Islam, R., A. Stimpson, and M. Cummings. 2017. Small UAV Noise Analysis. Humans and Autonomy Laboratory, Duke University, Durham, NC.</t>
  </si>
  <si>
    <t>3DR Iris+, DJI Inspire, DJI Phantom</t>
  </si>
  <si>
    <t>Loken, Z.J.</t>
  </si>
  <si>
    <t>UAVs and Deep Neural Networks: An Alternative Approach to Monitoring Waterfowl at the Site Level</t>
  </si>
  <si>
    <t>DJI Zenmuse H20T Quad-Sensor</t>
  </si>
  <si>
    <r>
      <t xml:space="preserve">American coot, </t>
    </r>
    <r>
      <rPr>
        <i/>
        <sz val="10"/>
        <color theme="1"/>
        <rFont val="Times New Roman"/>
        <family val="1"/>
      </rPr>
      <t>Fulica americana</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American wigeon, </t>
    </r>
    <r>
      <rPr>
        <i/>
        <sz val="10"/>
        <color theme="1"/>
        <rFont val="Times New Roman"/>
        <family val="1"/>
      </rPr>
      <t>Mareca</t>
    </r>
    <r>
      <rPr>
        <sz val="10"/>
        <color theme="1"/>
        <rFont val="Times New Roman"/>
        <family val="1"/>
      </rPr>
      <t xml:space="preserve"> </t>
    </r>
    <r>
      <rPr>
        <i/>
        <sz val="10"/>
        <color theme="1"/>
        <rFont val="Times New Roman"/>
        <family val="1"/>
      </rPr>
      <t>americana</t>
    </r>
    <r>
      <rPr>
        <sz val="10"/>
        <color theme="1"/>
        <rFont val="Times New Roman"/>
        <family val="1"/>
      </rPr>
      <t xml:space="preserve">, green-winged teal, </t>
    </r>
    <r>
      <rPr>
        <i/>
        <sz val="10"/>
        <color theme="1"/>
        <rFont val="Times New Roman"/>
        <family val="1"/>
      </rPr>
      <t>Anas</t>
    </r>
    <r>
      <rPr>
        <sz val="10"/>
        <color theme="1"/>
        <rFont val="Times New Roman"/>
        <family val="1"/>
      </rPr>
      <t xml:space="preserve"> </t>
    </r>
    <r>
      <rPr>
        <i/>
        <sz val="10"/>
        <color theme="1"/>
        <rFont val="Times New Roman"/>
        <family val="1"/>
      </rPr>
      <t>carolinensis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blue-winged teal, </t>
    </r>
    <r>
      <rPr>
        <i/>
        <sz val="10"/>
        <color theme="1"/>
        <rFont val="Times New Roman"/>
        <family val="1"/>
      </rPr>
      <t>Spatula discors</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redhead, </t>
    </r>
    <r>
      <rPr>
        <i/>
        <sz val="10"/>
        <color theme="1"/>
        <rFont val="Times New Roman"/>
        <family val="1"/>
      </rPr>
      <t>Aythya</t>
    </r>
    <r>
      <rPr>
        <sz val="10"/>
        <color theme="1"/>
        <rFont val="Times New Roman"/>
        <family val="1"/>
      </rPr>
      <t xml:space="preserve"> </t>
    </r>
    <r>
      <rPr>
        <i/>
        <sz val="10"/>
        <color theme="1"/>
        <rFont val="Times New Roman"/>
        <family val="1"/>
      </rPr>
      <t>americana</t>
    </r>
    <r>
      <rPr>
        <sz val="10"/>
        <color theme="1"/>
        <rFont val="Times New Roman"/>
        <family val="1"/>
      </rPr>
      <t xml:space="preserve">, ring-necked duck, </t>
    </r>
    <r>
      <rPr>
        <i/>
        <sz val="10"/>
        <color theme="1"/>
        <rFont val="Times New Roman"/>
        <family val="1"/>
      </rPr>
      <t>Aythya collaris</t>
    </r>
    <r>
      <rPr>
        <sz val="10"/>
        <color theme="1"/>
        <rFont val="Times New Roman"/>
        <family val="1"/>
      </rPr>
      <t xml:space="preserve">, lesser scaup, </t>
    </r>
    <r>
      <rPr>
        <i/>
        <sz val="10"/>
        <color theme="1"/>
        <rFont val="Times New Roman"/>
        <family val="1"/>
      </rPr>
      <t>Aythya</t>
    </r>
    <r>
      <rPr>
        <sz val="10"/>
        <color theme="1"/>
        <rFont val="Times New Roman"/>
        <family val="1"/>
      </rPr>
      <t xml:space="preserve"> </t>
    </r>
    <r>
      <rPr>
        <i/>
        <sz val="10"/>
        <color theme="1"/>
        <rFont val="Times New Roman"/>
        <family val="1"/>
      </rPr>
      <t>affinis</t>
    </r>
    <r>
      <rPr>
        <sz val="10"/>
        <color theme="1"/>
        <rFont val="Times New Roman"/>
        <family val="1"/>
      </rPr>
      <t xml:space="preserve">, redhead, </t>
    </r>
    <r>
      <rPr>
        <i/>
        <sz val="10"/>
        <color theme="1"/>
        <rFont val="Times New Roman"/>
        <family val="1"/>
      </rPr>
      <t>Aythya</t>
    </r>
    <r>
      <rPr>
        <sz val="10"/>
        <color theme="1"/>
        <rFont val="Times New Roman"/>
        <family val="1"/>
      </rPr>
      <t xml:space="preserve"> </t>
    </r>
    <r>
      <rPr>
        <i/>
        <sz val="10"/>
        <color theme="1"/>
        <rFont val="Times New Roman"/>
        <family val="1"/>
      </rPr>
      <t>americana</t>
    </r>
    <r>
      <rPr>
        <sz val="10"/>
        <color theme="1"/>
        <rFont val="Times New Roman"/>
        <family val="1"/>
      </rPr>
      <t xml:space="preserve">,  canvasback, </t>
    </r>
    <r>
      <rPr>
        <i/>
        <sz val="10"/>
        <color theme="1"/>
        <rFont val="Times New Roman"/>
        <family val="1"/>
      </rPr>
      <t>Aythya valisineria</t>
    </r>
    <r>
      <rPr>
        <sz val="10"/>
        <color theme="1"/>
        <rFont val="Times New Roman"/>
        <family val="1"/>
      </rPr>
      <t xml:space="preserve">, bufflehead, Bucephala albeola, hooded merganser, </t>
    </r>
    <r>
      <rPr>
        <i/>
        <sz val="10"/>
        <color theme="1"/>
        <rFont val="Times New Roman"/>
        <family val="1"/>
      </rPr>
      <t>Laphodytes cucullatus</t>
    </r>
    <r>
      <rPr>
        <sz val="10"/>
        <color theme="1"/>
        <rFont val="Times New Roman"/>
        <family val="1"/>
      </rPr>
      <t xml:space="preserve">, wood duck, </t>
    </r>
    <r>
      <rPr>
        <i/>
        <sz val="10"/>
        <color theme="1"/>
        <rFont val="Times New Roman"/>
        <family val="1"/>
      </rPr>
      <t>Aix sponsa</t>
    </r>
    <r>
      <rPr>
        <sz val="10"/>
        <color theme="1"/>
        <rFont val="Times New Roman"/>
        <family val="1"/>
      </rPr>
      <t xml:space="preserve">, anhinga, </t>
    </r>
    <r>
      <rPr>
        <i/>
        <sz val="10"/>
        <color theme="1"/>
        <rFont val="Times New Roman"/>
        <family val="1"/>
      </rPr>
      <t>Anhinga anhinga</t>
    </r>
    <r>
      <rPr>
        <sz val="10"/>
        <color theme="1"/>
        <rFont val="Times New Roman"/>
        <family val="1"/>
      </rPr>
      <t xml:space="preserve">, greater white-fronted goose, </t>
    </r>
    <r>
      <rPr>
        <i/>
        <sz val="10"/>
        <color theme="1"/>
        <rFont val="Times New Roman"/>
        <family val="1"/>
      </rPr>
      <t>Anser</t>
    </r>
    <r>
      <rPr>
        <sz val="10"/>
        <color theme="1"/>
        <rFont val="Times New Roman"/>
        <family val="1"/>
      </rPr>
      <t xml:space="preserve"> </t>
    </r>
    <r>
      <rPr>
        <i/>
        <sz val="10"/>
        <color theme="1"/>
        <rFont val="Times New Roman"/>
        <family val="1"/>
      </rPr>
      <t>albifrons</t>
    </r>
    <r>
      <rPr>
        <sz val="10"/>
        <color theme="1"/>
        <rFont val="Times New Roman"/>
        <family val="1"/>
      </rPr>
      <t xml:space="preserve">, great blue heron, </t>
    </r>
    <r>
      <rPr>
        <i/>
        <sz val="10"/>
        <color theme="1"/>
        <rFont val="Times New Roman"/>
        <family val="1"/>
      </rPr>
      <t>Ardea herodias</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common gallinule, </t>
    </r>
    <r>
      <rPr>
        <i/>
        <sz val="10"/>
        <color theme="1"/>
        <rFont val="Times New Roman"/>
        <family val="1"/>
      </rPr>
      <t>Gallinula galeata</t>
    </r>
    <r>
      <rPr>
        <sz val="10"/>
        <color theme="1"/>
        <rFont val="Times New Roman"/>
        <family val="1"/>
      </rPr>
      <t xml:space="preserve">, double-crested cormorant, </t>
    </r>
    <r>
      <rPr>
        <i/>
        <sz val="10"/>
        <color theme="1"/>
        <rFont val="Times New Roman"/>
        <family val="1"/>
      </rPr>
      <t>Phalacrocorax</t>
    </r>
    <r>
      <rPr>
        <sz val="10"/>
        <color theme="1"/>
        <rFont val="Times New Roman"/>
        <family val="1"/>
      </rPr>
      <t xml:space="preserve"> </t>
    </r>
    <r>
      <rPr>
        <i/>
        <sz val="10"/>
        <color theme="1"/>
        <rFont val="Times New Roman"/>
        <family val="1"/>
      </rPr>
      <t>auritus</t>
    </r>
    <r>
      <rPr>
        <sz val="10"/>
        <color theme="1"/>
        <rFont val="Times New Roman"/>
        <family val="1"/>
      </rPr>
      <t xml:space="preserve">, pied-billed grebe, </t>
    </r>
    <r>
      <rPr>
        <i/>
        <sz val="10"/>
        <color theme="1"/>
        <rFont val="Times New Roman"/>
        <family val="1"/>
      </rPr>
      <t xml:space="preserve">Podilymbus podiceps </t>
    </r>
  </si>
  <si>
    <t>Anatidae, Anhingidae, Ardeidae, Phalacrocoracidae, Podicipedidae, Rallidae</t>
  </si>
  <si>
    <t>Wings for Wildlife: Drones in Indian Conservation</t>
  </si>
  <si>
    <t>Technology for Wildlife Foundation</t>
  </si>
  <si>
    <t>Technology for Wildlife Foundation. 2024. Wings for Wildlife: Drones in Indian Conservation. Goa, India. Available at: www.techforwildlife.com.</t>
  </si>
  <si>
    <t>Drones for GIS – Best Practice. Version 2.0</t>
  </si>
  <si>
    <t>Hughes, A., E. Teuten, T. Starnes, N. Cowie, T. Swinfield, R. Humpidge, J. Williams, D. Bridge, C. Casey, A. Asque, and D. Morris</t>
  </si>
  <si>
    <t>Hughes, A., E. Teuten, T. Starnes, N. Cowie, T. Swinfield, R. Humpidge, J. Williams, D. Bridge, C. Casey, A. Asque, and D. Morris. 2020. Drones for GIS – Best Practice. Version 2.0. Royal Society for the Protection of Birds, Conservation Data Management Unit.  https://wildlabs.net/sites/default/files/drones_for_gis_-_best_practice_v2.0.pdf.</t>
  </si>
  <si>
    <t>review, platforms, sensors, software, data analysis, flight planning, regulations, data management, disturbance</t>
  </si>
  <si>
    <t>Visual Search: Et system til optælling af fugle og pattedyr på dronebilleder [Visual Search: A system for counting birds and mammals on drone images]</t>
  </si>
  <si>
    <t>Holm, T.E., K.T. Sørensen, C.L. Pedersen, J.O. Rasmussen, S. Rasmussen, and J. Langdal</t>
  </si>
  <si>
    <t xml:space="preserve">Holm, T.E., L.M. Rasmussen, J.H.F. Castenschiold, K. Koffijberg, and T. Bregnballe. 2024. Usage of drones in assessing bird numbers along the East Atlantic Flyway. Scientific Report No. 619. DCE - Danish Centre for Environment and Energy, Aarhus University, Denmark. </t>
  </si>
  <si>
    <r>
      <t xml:space="preserve">mallard, </t>
    </r>
    <r>
      <rPr>
        <i/>
        <sz val="10"/>
        <color theme="1"/>
        <rFont val="Times New Roman"/>
        <family val="1"/>
      </rPr>
      <t>Anas platyrhynchos</t>
    </r>
    <r>
      <rPr>
        <sz val="10"/>
        <color theme="1"/>
        <rFont val="Times New Roman"/>
        <family val="1"/>
      </rPr>
      <t xml:space="preserve">, roe deer, </t>
    </r>
    <r>
      <rPr>
        <i/>
        <sz val="10"/>
        <color theme="1"/>
        <rFont val="Times New Roman"/>
        <family val="1"/>
      </rPr>
      <t>Capreolus capreolus</t>
    </r>
    <r>
      <rPr>
        <sz val="10"/>
        <color theme="1"/>
        <rFont val="Times New Roman"/>
        <family val="1"/>
      </rPr>
      <t xml:space="preserve">, fallow deer, </t>
    </r>
    <r>
      <rPr>
        <i/>
        <sz val="10"/>
        <color theme="1"/>
        <rFont val="Times New Roman"/>
        <family val="1"/>
      </rPr>
      <t>Dama</t>
    </r>
    <r>
      <rPr>
        <sz val="10"/>
        <color theme="1"/>
        <rFont val="Times New Roman"/>
        <family val="1"/>
      </rPr>
      <t xml:space="preserve"> </t>
    </r>
    <r>
      <rPr>
        <i/>
        <sz val="10"/>
        <color theme="1"/>
        <rFont val="Times New Roman"/>
        <family val="1"/>
      </rPr>
      <t>dama</t>
    </r>
  </si>
  <si>
    <t>Holm, T.E., K.T. Sørensen, C.L. Pedersen, J.O. Rasmussen, S. Rasmussen, and J. Langdal. 2022. Visual Search: Et system til optælling af fugle og pattedyr på dronebilleder [Visual Search: A system for counting birds and mammals on drone images]. Technical Report No. 244. DCE - Danish Centre for Environment and Energy, Aarhus University, Denmark. [In Danish w/English translation]</t>
  </si>
  <si>
    <t>Technical Report from Danish Centre for Environment and Energy</t>
  </si>
  <si>
    <t>Near real-time monitoring of wading birds using uncrewed aircraft systems and computer vision</t>
  </si>
  <si>
    <r>
      <t xml:space="preserve">White Ibis, </t>
    </r>
    <r>
      <rPr>
        <i/>
        <sz val="10"/>
        <color theme="1"/>
        <rFont val="Times New Roman"/>
        <family val="1"/>
      </rPr>
      <t>Eudocimus albus</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Great Blue Heron, </t>
    </r>
    <r>
      <rPr>
        <i/>
        <sz val="10"/>
        <color theme="1"/>
        <rFont val="Times New Roman"/>
        <family val="1"/>
      </rPr>
      <t>Ardea</t>
    </r>
    <r>
      <rPr>
        <sz val="10"/>
        <color theme="1"/>
        <rFont val="Times New Roman"/>
        <family val="1"/>
      </rPr>
      <t xml:space="preserve"> </t>
    </r>
    <r>
      <rPr>
        <i/>
        <sz val="10"/>
        <color theme="1"/>
        <rFont val="Times New Roman"/>
        <family val="1"/>
      </rPr>
      <t>herodias</t>
    </r>
    <r>
      <rPr>
        <sz val="10"/>
        <color theme="1"/>
        <rFont val="Times New Roman"/>
        <family val="1"/>
      </rPr>
      <t xml:space="preserve">, Snowy Egret, </t>
    </r>
    <r>
      <rPr>
        <i/>
        <sz val="10"/>
        <color theme="1"/>
        <rFont val="Times New Roman"/>
        <family val="1"/>
      </rPr>
      <t>Egretta thula</t>
    </r>
    <r>
      <rPr>
        <sz val="10"/>
        <color theme="1"/>
        <rFont val="Times New Roman"/>
        <family val="1"/>
      </rPr>
      <t xml:space="preserve">, Wood Stork, </t>
    </r>
    <r>
      <rPr>
        <i/>
        <sz val="10"/>
        <color theme="1"/>
        <rFont val="Times New Roman"/>
        <family val="1"/>
      </rPr>
      <t>Mycteria americana</t>
    </r>
    <r>
      <rPr>
        <sz val="10"/>
        <color theme="1"/>
        <rFont val="Times New Roman"/>
        <family val="1"/>
      </rPr>
      <t xml:space="preserve">, Roseate Spoonbill, </t>
    </r>
    <r>
      <rPr>
        <i/>
        <sz val="10"/>
        <color theme="1"/>
        <rFont val="Times New Roman"/>
        <family val="1"/>
      </rPr>
      <t>Platalea ajaja</t>
    </r>
  </si>
  <si>
    <t>24-MP DJI Zenmuse X7 camera</t>
  </si>
  <si>
    <t>Holm, T.E., C.L. Pedersen, and H. Jørgensen</t>
  </si>
  <si>
    <t>Holm, T.E., C.L. Pedersen, and H. Jørgensen. 2022. Optaelling af rastende vandfugle med droner: Metodeudvikling og undersøgelser af forstyrrelseseffekter [Survey of Resting Waterfowl with Drones: Method development and studies of disturbance effects]. Technical Report No. 251. DCE - Danish Centre for Environment and Energy, Aarhus University, Denmark. [In Danish w/English translation]</t>
  </si>
  <si>
    <t>Optaelling af rastende vandfugle med droner: Metodeudvikling og undersøgelser af forstyrrelseseffekter [Survey of Resting Waterfowl with Drones: Method development and studies of disturbance effects]</t>
  </si>
  <si>
    <t>DJI Mavic 3. DJI Matrice 210</t>
  </si>
  <si>
    <t>DJI Zenmuse X5S, DJI Zenmuse Z30 zoom camera</t>
  </si>
  <si>
    <t>Anatidae, Rallidae</t>
  </si>
  <si>
    <r>
      <t xml:space="preserve">mallard, </t>
    </r>
    <r>
      <rPr>
        <i/>
        <sz val="10"/>
        <color theme="1"/>
        <rFont val="Times New Roman"/>
        <family val="1"/>
      </rPr>
      <t>Anas platyrhynchos</t>
    </r>
    <r>
      <rPr>
        <sz val="10"/>
        <color theme="1"/>
        <rFont val="Times New Roman"/>
        <family val="1"/>
      </rPr>
      <t xml:space="preserve">, greylag goose, </t>
    </r>
    <r>
      <rPr>
        <i/>
        <sz val="10"/>
        <color theme="1"/>
        <rFont val="Times New Roman"/>
        <family val="1"/>
      </rPr>
      <t>Anser anser</t>
    </r>
    <r>
      <rPr>
        <sz val="10"/>
        <color theme="1"/>
        <rFont val="Times New Roman"/>
        <family val="1"/>
      </rPr>
      <t xml:space="preserve">,  barnacle goose, </t>
    </r>
    <r>
      <rPr>
        <i/>
        <sz val="10"/>
        <color theme="1"/>
        <rFont val="Times New Roman"/>
        <family val="1"/>
      </rPr>
      <t>Branta leucopsis</t>
    </r>
    <r>
      <rPr>
        <sz val="10"/>
        <color theme="1"/>
        <rFont val="Times New Roman"/>
        <family val="1"/>
      </rPr>
      <t xml:space="preserve">, greater scaup, </t>
    </r>
    <r>
      <rPr>
        <i/>
        <sz val="10"/>
        <color theme="1"/>
        <rFont val="Times New Roman"/>
        <family val="1"/>
      </rPr>
      <t>Aythya marila</t>
    </r>
    <r>
      <rPr>
        <sz val="10"/>
        <color theme="1"/>
        <rFont val="Times New Roman"/>
        <family val="1"/>
      </rPr>
      <t xml:space="preserve">, tufted duck, </t>
    </r>
    <r>
      <rPr>
        <i/>
        <sz val="10"/>
        <color theme="1"/>
        <rFont val="Times New Roman"/>
        <family val="1"/>
      </rPr>
      <t>Aythya fuligula</t>
    </r>
    <r>
      <rPr>
        <sz val="10"/>
        <color theme="1"/>
        <rFont val="Times New Roman"/>
        <family val="1"/>
      </rPr>
      <t xml:space="preserve">, common pochard, </t>
    </r>
    <r>
      <rPr>
        <i/>
        <sz val="10"/>
        <color theme="1"/>
        <rFont val="Times New Roman"/>
        <family val="1"/>
      </rPr>
      <t>Aythya ferina</t>
    </r>
    <r>
      <rPr>
        <sz val="10"/>
        <color theme="1"/>
        <rFont val="Times New Roman"/>
        <family val="1"/>
      </rPr>
      <t xml:space="preserve">, red-breasted merganser, </t>
    </r>
    <r>
      <rPr>
        <i/>
        <sz val="10"/>
        <color theme="1"/>
        <rFont val="Times New Roman"/>
        <family val="1"/>
      </rPr>
      <t>Mergus serrator</t>
    </r>
    <r>
      <rPr>
        <sz val="10"/>
        <color theme="1"/>
        <rFont val="Times New Roman"/>
        <family val="1"/>
      </rPr>
      <t xml:space="preserve">, Eurasian coot, </t>
    </r>
    <r>
      <rPr>
        <i/>
        <sz val="10"/>
        <color theme="1"/>
        <rFont val="Times New Roman"/>
        <family val="1"/>
      </rPr>
      <t>Fulica atra</t>
    </r>
    <r>
      <rPr>
        <sz val="10"/>
        <color theme="1"/>
        <rFont val="Times New Roman"/>
        <family val="1"/>
      </rPr>
      <t xml:space="preserve">, whooper swan, </t>
    </r>
    <r>
      <rPr>
        <i/>
        <sz val="10"/>
        <color theme="1"/>
        <rFont val="Times New Roman"/>
        <family val="1"/>
      </rPr>
      <t>Cygnus cygnus</t>
    </r>
    <r>
      <rPr>
        <sz val="10"/>
        <color theme="1"/>
        <rFont val="Times New Roman"/>
        <family val="1"/>
      </rPr>
      <t xml:space="preserve">, mute swan, </t>
    </r>
    <r>
      <rPr>
        <i/>
        <sz val="10"/>
        <color theme="1"/>
        <rFont val="Times New Roman"/>
        <family val="1"/>
      </rPr>
      <t>Cygnus olor</t>
    </r>
  </si>
  <si>
    <t>Holm, T.E., N. Kanstrup, M. Riddervold, and L.Ø. Jensen</t>
  </si>
  <si>
    <t>Brug af droner til overvågning af ynglende vandfugles reaktioner på menneskelig færdsel [Using drones to monitor the responses of breeding waterfowl to human traffic]</t>
  </si>
  <si>
    <t>Holm, T.E., N. Kanstrup, M. Riddervold, and L.Ø. Jensen. 2018. Brug af droner til overvågning af ynglende vandfugles reaktioner på menneskelig færdsel [Using drones to monitor the responses of breeding waterfowl to human traffic]. Technical Report No. 129. DCE - Danish Centre for Environment and Energy, Aarhus University, Denmark. [In Danish w/English translation]</t>
  </si>
  <si>
    <t>quadcopter, quadcopter, fixed-wing</t>
  </si>
  <si>
    <t>DJI Phantom 4 Pro, DJI Mavic Pro Platinium, E384</t>
  </si>
  <si>
    <t>Alcidae, Anatidae, Laridae, Phalacrocoracidae, Threskiornithidae</t>
  </si>
  <si>
    <t>Brug af drone med termisk kamera til overvågning af hjortevildt [Using a drone with a thermal camera to monitor deer game]</t>
  </si>
  <si>
    <t>Holm, T.E., C.L. Pedersen, and H. Jørgensen. 2020. Brug af drone med termisk kamera til overvågning af hjortevildt [Using a drone with a thermal camera to monitor deer game]. Technical Report No. 169. DCE - Danish Centre for Environment and Energy, Aarhus University, Denmark. [In Danish w/English translation]</t>
  </si>
  <si>
    <r>
      <t xml:space="preserve">roe deer, </t>
    </r>
    <r>
      <rPr>
        <i/>
        <sz val="10"/>
        <color theme="1"/>
        <rFont val="Times New Roman"/>
        <family val="1"/>
      </rPr>
      <t>Capreolus capreolus</t>
    </r>
    <r>
      <rPr>
        <sz val="10"/>
        <color theme="1"/>
        <rFont val="Times New Roman"/>
        <family val="1"/>
      </rPr>
      <t xml:space="preserve">, fallow deer, </t>
    </r>
    <r>
      <rPr>
        <i/>
        <sz val="10"/>
        <color theme="1"/>
        <rFont val="Times New Roman"/>
        <family val="1"/>
      </rPr>
      <t>Dama</t>
    </r>
    <r>
      <rPr>
        <sz val="10"/>
        <color theme="1"/>
        <rFont val="Times New Roman"/>
        <family val="1"/>
      </rPr>
      <t xml:space="preserve"> </t>
    </r>
    <r>
      <rPr>
        <i/>
        <sz val="10"/>
        <color theme="1"/>
        <rFont val="Times New Roman"/>
        <family val="1"/>
      </rPr>
      <t>dama</t>
    </r>
  </si>
  <si>
    <t>DJI  Matrice  210</t>
  </si>
  <si>
    <t>Overvågning af ynglefugle ved brug af droner [Monitoring breeding birds using drones]</t>
  </si>
  <si>
    <t>Holm, T.E., T. Bregnballe, L.M. Rasmussen, M. Riddervold, A.C. Castro, J. Sterup, J. Tofft, H.H. Nielsen, J. Leegaard, and J. Kotzerka</t>
  </si>
  <si>
    <t>Holm, T.E., T. Bregnballe, L.M. Rasmussen, M. Riddervold, A.C. Castro, J. Sterup, J. Tofft, H.H. Nielsen, J. Leegaard, and J. Kotzerka. 2019. Overvågning af ynglefugle ved brug af droner [Monitoring breeding birds using drones]. Scientific Report No. 311. DCE - Danish Centre for Environment and Energy, Aarhus University, Denmark. [In Danish w/English translation]</t>
  </si>
  <si>
    <t>DJI Phantom 4 Pro, DJI Mavic Pro, 3DR  solo, E384</t>
  </si>
  <si>
    <t>quadcopter, quadcopter, quadcopter, fixed-wing</t>
  </si>
  <si>
    <t>Ardeidae, Gruidae, Laridae, Phalacrocoracidae, Threskiornithidae</t>
  </si>
  <si>
    <r>
      <t xml:space="preserve">common crane, </t>
    </r>
    <r>
      <rPr>
        <i/>
        <sz val="10"/>
        <color theme="1"/>
        <rFont val="Times New Roman"/>
        <family val="1"/>
      </rPr>
      <t>Grus grus</t>
    </r>
    <r>
      <rPr>
        <sz val="10"/>
        <color theme="1"/>
        <rFont val="Times New Roman"/>
        <family val="1"/>
      </rPr>
      <t xml:space="preserve">, great egret, </t>
    </r>
    <r>
      <rPr>
        <i/>
        <sz val="10"/>
        <color theme="1"/>
        <rFont val="Times New Roman"/>
        <family val="1"/>
      </rPr>
      <t>Ardea</t>
    </r>
    <r>
      <rPr>
        <sz val="10"/>
        <color theme="1"/>
        <rFont val="Times New Roman"/>
        <family val="1"/>
      </rPr>
      <t xml:space="preserve"> </t>
    </r>
    <r>
      <rPr>
        <i/>
        <sz val="10"/>
        <color theme="1"/>
        <rFont val="Times New Roman"/>
        <family val="1"/>
      </rPr>
      <t>alba</t>
    </r>
    <r>
      <rPr>
        <sz val="10"/>
        <color theme="1"/>
        <rFont val="Times New Roman"/>
        <family val="1"/>
      </rPr>
      <t xml:space="preserve">, great cormorant, </t>
    </r>
    <r>
      <rPr>
        <i/>
        <sz val="10"/>
        <color theme="1"/>
        <rFont val="Times New Roman"/>
        <family val="1"/>
      </rPr>
      <t>Phalacrocorax carbo</t>
    </r>
    <r>
      <rPr>
        <sz val="10"/>
        <color theme="1"/>
        <rFont val="Times New Roman"/>
        <family val="1"/>
      </rPr>
      <t xml:space="preserve">, Eurasian spoonbill, </t>
    </r>
    <r>
      <rPr>
        <i/>
        <sz val="10"/>
        <color theme="1"/>
        <rFont val="Times New Roman"/>
        <family val="1"/>
      </rPr>
      <t>Platalea</t>
    </r>
    <r>
      <rPr>
        <sz val="10"/>
        <color theme="1"/>
        <rFont val="Times New Roman"/>
        <family val="1"/>
      </rPr>
      <t xml:space="preserve"> </t>
    </r>
    <r>
      <rPr>
        <i/>
        <sz val="10"/>
        <color theme="1"/>
        <rFont val="Times New Roman"/>
        <family val="1"/>
      </rPr>
      <t>leucorodia</t>
    </r>
    <r>
      <rPr>
        <sz val="10"/>
        <color theme="1"/>
        <rFont val="Times New Roman"/>
        <family val="1"/>
      </rPr>
      <t xml:space="preserve">, black tern, </t>
    </r>
    <r>
      <rPr>
        <i/>
        <sz val="10"/>
        <color theme="1"/>
        <rFont val="Times New Roman"/>
        <family val="1"/>
      </rPr>
      <t>Chlidonias</t>
    </r>
    <r>
      <rPr>
        <sz val="10"/>
        <color theme="1"/>
        <rFont val="Times New Roman"/>
        <family val="1"/>
      </rPr>
      <t xml:space="preserve"> </t>
    </r>
    <r>
      <rPr>
        <i/>
        <sz val="10"/>
        <color theme="1"/>
        <rFont val="Times New Roman"/>
        <family val="1"/>
      </rPr>
      <t>niger</t>
    </r>
    <r>
      <rPr>
        <sz val="10"/>
        <color theme="1"/>
        <rFont val="Times New Roman"/>
        <family val="1"/>
      </rPr>
      <t xml:space="preserve">, Sandwich tern, </t>
    </r>
    <r>
      <rPr>
        <i/>
        <sz val="10"/>
        <color theme="1"/>
        <rFont val="Times New Roman"/>
        <family val="1"/>
      </rPr>
      <t>Thalasseus</t>
    </r>
    <r>
      <rPr>
        <sz val="10"/>
        <color theme="1"/>
        <rFont val="Times New Roman"/>
        <family val="1"/>
      </rPr>
      <t xml:space="preserve"> </t>
    </r>
    <r>
      <rPr>
        <i/>
        <sz val="10"/>
        <color theme="1"/>
        <rFont val="Times New Roman"/>
        <family val="1"/>
      </rPr>
      <t>sandvicensis</t>
    </r>
    <r>
      <rPr>
        <sz val="10"/>
        <color theme="1"/>
        <rFont val="Times New Roman"/>
        <family val="1"/>
      </rPr>
      <t xml:space="preserve">, Arctic tern, </t>
    </r>
    <r>
      <rPr>
        <i/>
        <sz val="10"/>
        <color theme="1"/>
        <rFont val="Times New Roman"/>
        <family val="1"/>
      </rPr>
      <t>Sterna paradisaea</t>
    </r>
    <r>
      <rPr>
        <sz val="10"/>
        <color theme="1"/>
        <rFont val="Times New Roman"/>
        <family val="1"/>
      </rPr>
      <t xml:space="preserve">, black-headed gull, </t>
    </r>
    <r>
      <rPr>
        <i/>
        <sz val="10"/>
        <color theme="1"/>
        <rFont val="Times New Roman"/>
        <family val="1"/>
      </rPr>
      <t>Chroicocephalus ridibundus</t>
    </r>
    <r>
      <rPr>
        <sz val="10"/>
        <color theme="1"/>
        <rFont val="Times New Roman"/>
        <family val="1"/>
      </rPr>
      <t>, storm gull,</t>
    </r>
    <r>
      <rPr>
        <i/>
        <sz val="10"/>
        <color theme="1"/>
        <rFont val="Times New Roman"/>
        <family val="1"/>
      </rPr>
      <t xml:space="preserve"> Larus canus</t>
    </r>
    <r>
      <rPr>
        <sz val="10"/>
        <color theme="1"/>
        <rFont val="Times New Roman"/>
        <family val="1"/>
      </rPr>
      <t xml:space="preserve">, herring gull, </t>
    </r>
    <r>
      <rPr>
        <i/>
        <sz val="10"/>
        <color theme="1"/>
        <rFont val="Times New Roman"/>
        <family val="1"/>
      </rPr>
      <t>Larus</t>
    </r>
    <r>
      <rPr>
        <sz val="10"/>
        <color theme="1"/>
        <rFont val="Times New Roman"/>
        <family val="1"/>
      </rPr>
      <t xml:space="preserve"> </t>
    </r>
    <r>
      <rPr>
        <i/>
        <sz val="10"/>
        <color theme="1"/>
        <rFont val="Times New Roman"/>
        <family val="1"/>
      </rPr>
      <t>argentatus</t>
    </r>
    <r>
      <rPr>
        <sz val="10"/>
        <color theme="1"/>
        <rFont val="Times New Roman"/>
        <family val="1"/>
      </rPr>
      <t xml:space="preserve">, lesser black-backed gull, </t>
    </r>
    <r>
      <rPr>
        <i/>
        <sz val="10"/>
        <color theme="1"/>
        <rFont val="Times New Roman"/>
        <family val="1"/>
      </rPr>
      <t>Larus</t>
    </r>
    <r>
      <rPr>
        <sz val="10"/>
        <color theme="1"/>
        <rFont val="Times New Roman"/>
        <family val="1"/>
      </rPr>
      <t xml:space="preserve"> </t>
    </r>
    <r>
      <rPr>
        <i/>
        <sz val="10"/>
        <color theme="1"/>
        <rFont val="Times New Roman"/>
        <family val="1"/>
      </rPr>
      <t>fuscus</t>
    </r>
    <r>
      <rPr>
        <sz val="10"/>
        <color theme="1"/>
        <rFont val="Times New Roman"/>
        <family val="1"/>
      </rPr>
      <t xml:space="preserve">, </t>
    </r>
  </si>
  <si>
    <t>Spatial and temporal variation of marine megafauna off coastal beaches of south-eastern Queensland, Australia</t>
  </si>
  <si>
    <t>Cross, M.C., J.D. Mitchell, C.L. Dudgeon, K.A. Townsend, T.B. Scott-Holland, and B.J. Holmes</t>
  </si>
  <si>
    <t>Cross, M.C., J.D. Mitchell, C.L. Dudgeon, K.A. Townsend, T.B. Scott-Holland, and B.J. Holmes. 2024. Spatial and temporal variation of marine megafauna off coastal beaches of south-eastern Queensland, Australia. Marine and Freshwater Research https://doi.org/10.1071/MF24094.</t>
  </si>
  <si>
    <t>DJI Mavic 2 Enterprise Zoom</t>
  </si>
  <si>
    <t>Carcharhinidae, Cheloniidae, Dasyatidae, Delphinidae, Mobulidae, Myliobatidae, Rhinidae, Rhinobatidae, Stegostomatidae</t>
  </si>
  <si>
    <r>
      <t xml:space="preserve">dugong, </t>
    </r>
    <r>
      <rPr>
        <i/>
        <sz val="10"/>
        <color theme="1"/>
        <rFont val="Times New Roman"/>
        <family val="1"/>
      </rPr>
      <t>Dugong dugon</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dolphin, Indo-Pacific leopard shark, </t>
    </r>
    <r>
      <rPr>
        <i/>
        <sz val="10"/>
        <color theme="1"/>
        <rFont val="Times New Roman"/>
        <family val="1"/>
      </rPr>
      <t>Stegostoma tigrinum</t>
    </r>
    <r>
      <rPr>
        <sz val="10"/>
        <color theme="1"/>
        <rFont val="Times New Roman"/>
        <family val="1"/>
      </rPr>
      <t xml:space="preserve">, whaler shark, </t>
    </r>
    <r>
      <rPr>
        <i/>
        <sz val="10"/>
        <color theme="1"/>
        <rFont val="Times New Roman"/>
        <family val="1"/>
      </rPr>
      <t>Carcharhinus</t>
    </r>
    <r>
      <rPr>
        <sz val="10"/>
        <color theme="1"/>
        <rFont val="Times New Roman"/>
        <family val="1"/>
      </rPr>
      <t xml:space="preserve"> spp., cownose ray, </t>
    </r>
    <r>
      <rPr>
        <i/>
        <sz val="10"/>
        <color theme="1"/>
        <rFont val="Times New Roman"/>
        <family val="1"/>
      </rPr>
      <t>Rhinoptera neglecta</t>
    </r>
    <r>
      <rPr>
        <sz val="10"/>
        <color theme="1"/>
        <rFont val="Times New Roman"/>
        <family val="1"/>
      </rPr>
      <t xml:space="preserve">, hammerhead shark, </t>
    </r>
    <r>
      <rPr>
        <i/>
        <sz val="10"/>
        <color theme="1"/>
        <rFont val="Times New Roman"/>
        <family val="1"/>
      </rPr>
      <t>Sphyrna</t>
    </r>
    <r>
      <rPr>
        <sz val="10"/>
        <color theme="1"/>
        <rFont val="Times New Roman"/>
        <family val="1"/>
      </rPr>
      <t xml:space="preserve"> spp., white shark, </t>
    </r>
    <r>
      <rPr>
        <i/>
        <sz val="10"/>
        <color theme="1"/>
        <rFont val="Times New Roman"/>
        <family val="1"/>
      </rPr>
      <t>Carcharodon carcharias</t>
    </r>
    <r>
      <rPr>
        <sz val="10"/>
        <color theme="1"/>
        <rFont val="Times New Roman"/>
        <family val="1"/>
      </rPr>
      <t xml:space="preserve">, stingrays, reef manta ray, </t>
    </r>
    <r>
      <rPr>
        <i/>
        <sz val="10"/>
        <color theme="1"/>
        <rFont val="Times New Roman"/>
        <family val="1"/>
      </rPr>
      <t>Mobula alfredi</t>
    </r>
    <r>
      <rPr>
        <sz val="10"/>
        <color theme="1"/>
        <rFont val="Times New Roman"/>
        <family val="1"/>
      </rPr>
      <t xml:space="preserve">, devil rays, </t>
    </r>
    <r>
      <rPr>
        <i/>
        <sz val="10"/>
        <color theme="1"/>
        <rFont val="Times New Roman"/>
        <family val="1"/>
      </rPr>
      <t>Mobula</t>
    </r>
    <r>
      <rPr>
        <sz val="10"/>
        <color theme="1"/>
        <rFont val="Times New Roman"/>
        <family val="1"/>
      </rPr>
      <t xml:space="preserve"> spp., eagle rays, shovelnose rays, wedgefish, </t>
    </r>
  </si>
  <si>
    <t>Vogelperspektive: Drohnengestützte Art- und Habitatkartierungen im Nationalpark Wattenmeer</t>
  </si>
  <si>
    <t>Schonberg, J.</t>
  </si>
  <si>
    <t>Schonberg, J. 2024. Vogelperspektive: Drohnengestützte Art- und Habitatkartierungen im Nationalpark Wattenmeer [Bird's Eye View: Drone-supported species and habitat mapping in the Wadden Sea National Park]. Drones 03/2024:10-11. [In German w/English translation]</t>
  </si>
  <si>
    <t>Al-Shimaysawee, L.A.H., A. Finn, D. Weber, M.F. Schebella, and R.S.A. Brinkworth</t>
  </si>
  <si>
    <t>Evaluation of Automated Object-Detection Algorithms for Koala Detection in Infrared Aerial Imagery</t>
  </si>
  <si>
    <t>Al-Shimaysawee, L.A.H., A. Finn, D. Weber, M.F. Schebella, and R.S.A. Brinkworth. 2024. Evaluation of Automated Object-Detection Algorithms for Koala Detection in Infrared Aerial Imagery. Sensors https://doi.org/10.3390/s24217048.</t>
  </si>
  <si>
    <t>ICI-8640 P-series IR camera</t>
  </si>
  <si>
    <t>IEEE ARGENCON 2024 Biennial Congress</t>
  </si>
  <si>
    <t>Roca, A., G. Torre, J.I. Giribet, G. Castro, L. Colombo, I. Mas, and J. Pereira</t>
  </si>
  <si>
    <t>Efficient Endangered Deer Species Monitoring with UAV Aerial Imagery and Deep Learning</t>
  </si>
  <si>
    <t>Roca, A., G. Torre, J.I. Giribet, G. Castro, L. Colombo, I. Mas, and J. Pereira. 2024. Efficient Endangered Deer Species Monitoring with UAV Aerial Imagery and Deep Learning. IEEE ARGENCON 2024 Biennial Congress, 18-20 September 2024, San Nicolás de los Arroyos, Argentina.</t>
  </si>
  <si>
    <r>
      <t xml:space="preserve">marsh deer, </t>
    </r>
    <r>
      <rPr>
        <i/>
        <sz val="10"/>
        <color theme="1"/>
        <rFont val="Times New Roman"/>
        <family val="1"/>
      </rPr>
      <t>Blastocerus dichotomus</t>
    </r>
    <r>
      <rPr>
        <sz val="10"/>
        <color theme="1"/>
        <rFont val="Times New Roman"/>
        <family val="1"/>
      </rPr>
      <t xml:space="preserve">, Pampas deer, </t>
    </r>
    <r>
      <rPr>
        <i/>
        <sz val="10"/>
        <color theme="1"/>
        <rFont val="Times New Roman"/>
        <family val="1"/>
      </rPr>
      <t>Ozotoceros bezoarticus</t>
    </r>
  </si>
  <si>
    <t>quadcopter, quadcopter, hexacopter, fixed-wing</t>
  </si>
  <si>
    <t>DJI Phantom 4 Pro, DJI Mavic Pro 2, custom hexacopter, custom fixed-wing</t>
  </si>
  <si>
    <t>20-MP camera,
unknown, RGB &amp; thermal camera, GoPro Hero5 Session camera</t>
  </si>
  <si>
    <t>Queensland SharkSmart Drone Trial Final Report</t>
  </si>
  <si>
    <t>Mitchell, J., T. Scott-Holland, J. Argent, K. Emmert, P. Butcher, J. Meager, and M. Mikitis</t>
  </si>
  <si>
    <t>Mitchell, J., T. Scott-Holland, J. Argent, K. Emmert, P. Butcher, J. Meager, and M. Mikitis. 2022. Queensland SharkSmart Drone Trial Final Report. Prepared for Queensland Government.</t>
  </si>
  <si>
    <t>DJI Mavic Pro, DJI
Phantom 4</t>
  </si>
  <si>
    <r>
      <t xml:space="preserve">white shark, </t>
    </r>
    <r>
      <rPr>
        <i/>
        <sz val="10"/>
        <color theme="1"/>
        <rFont val="Times New Roman"/>
        <family val="1"/>
      </rPr>
      <t>Carcharodon carcharias</t>
    </r>
    <r>
      <rPr>
        <sz val="10"/>
        <color theme="1"/>
        <rFont val="Times New Roman"/>
        <family val="1"/>
      </rPr>
      <t xml:space="preserve">, tiger shark, </t>
    </r>
    <r>
      <rPr>
        <i/>
        <sz val="10"/>
        <color theme="1"/>
        <rFont val="Times New Roman"/>
        <family val="1"/>
      </rPr>
      <t>Galeocerdo</t>
    </r>
    <r>
      <rPr>
        <sz val="10"/>
        <color theme="1"/>
        <rFont val="Times New Roman"/>
        <family val="1"/>
      </rPr>
      <t xml:space="preserve"> </t>
    </r>
    <r>
      <rPr>
        <i/>
        <sz val="10"/>
        <color theme="1"/>
        <rFont val="Times New Roman"/>
        <family val="1"/>
      </rPr>
      <t>cuvier</t>
    </r>
    <r>
      <rPr>
        <sz val="10"/>
        <color theme="1"/>
        <rFont val="Times New Roman"/>
        <family val="1"/>
      </rPr>
      <t xml:space="preserve">, bull shark, </t>
    </r>
    <r>
      <rPr>
        <i/>
        <sz val="10"/>
        <color theme="1"/>
        <rFont val="Times New Roman"/>
        <family val="1"/>
      </rPr>
      <t>Carcharhinus leucas</t>
    </r>
  </si>
  <si>
    <t>Carcharhinidae, Galeocerdonidae, Lamnidae</t>
  </si>
  <si>
    <t>Performance Evaluation of Unmanned Aerial Vehicles Usage in Wildlife Surveillance Operations Using Agent-Based Simulation Modeling</t>
  </si>
  <si>
    <t>Procedia CIRP</t>
  </si>
  <si>
    <t>md4-1000</t>
  </si>
  <si>
    <t>A software pipeline for automated wildlife population sampling</t>
  </si>
  <si>
    <t>Marsh, P.K. and F.J. Kurfess</t>
  </si>
  <si>
    <t>Marsh, P.K. and F.J. Kurfess. 2023. A software pipeline for automated wildlife population sampling. Frontiers in Conservation Science https://doi.org/10.3389/fcosc.2023.1219482.</t>
  </si>
  <si>
    <t>Holm, T.E. and T. Bregnballe</t>
  </si>
  <si>
    <t>Holm, T.E. and T. Bregnballe. 2020. Kortlægning af ynglefugle i Filsø, Birkesø og ved Gyldensteen Strand i 2020 ved brug af drone [Mapping of breeding birds in Filsø, Birkesø and at Gyldensteen Strand in 2020 using a drone]. Academic Note No. 2020|58. DCE - Danish Centre for Environment and Energy, Aarhus University, Denmark. [In Danish w/English translation]</t>
  </si>
  <si>
    <t>Academic Report from Danish Centre for Environment and Energy</t>
  </si>
  <si>
    <t>Kortlægning af ynglefugle i Filsø, Birkesø og ved Gyldensteen Strand i 2020 ved brug af drone [Mapping of breeding birds in Filsø, Birkesø and at Gyldensteen Strand in 2020 using a drone]</t>
  </si>
  <si>
    <r>
      <t xml:space="preserve">greylag goose, </t>
    </r>
    <r>
      <rPr>
        <i/>
        <sz val="10"/>
        <color theme="1"/>
        <rFont val="Times New Roman"/>
        <family val="1"/>
      </rPr>
      <t>Anser anser</t>
    </r>
  </si>
  <si>
    <r>
      <t xml:space="preserve">common eider, </t>
    </r>
    <r>
      <rPr>
        <i/>
        <sz val="10"/>
        <color theme="1"/>
        <rFont val="Times New Roman"/>
        <family val="1"/>
      </rPr>
      <t>Somateria mollissima</t>
    </r>
    <r>
      <rPr>
        <sz val="10"/>
        <color theme="1"/>
        <rFont val="Times New Roman"/>
        <family val="1"/>
      </rPr>
      <t xml:space="preserve">, whooper swan, </t>
    </r>
    <r>
      <rPr>
        <i/>
        <sz val="10"/>
        <color theme="1"/>
        <rFont val="Times New Roman"/>
        <family val="1"/>
      </rPr>
      <t>Cygnus cygnus</t>
    </r>
    <r>
      <rPr>
        <sz val="10"/>
        <color theme="1"/>
        <rFont val="Times New Roman"/>
        <family val="1"/>
      </rPr>
      <t xml:space="preserve">, mute swan, </t>
    </r>
    <r>
      <rPr>
        <i/>
        <sz val="10"/>
        <color theme="1"/>
        <rFont val="Times New Roman"/>
        <family val="1"/>
      </rPr>
      <t>Cygnus olor</t>
    </r>
    <r>
      <rPr>
        <sz val="10"/>
        <color theme="1"/>
        <rFont val="Times New Roman"/>
        <family val="1"/>
      </rPr>
      <t xml:space="preserve">, greylag goose, </t>
    </r>
    <r>
      <rPr>
        <i/>
        <sz val="10"/>
        <color theme="1"/>
        <rFont val="Times New Roman"/>
        <family val="1"/>
      </rPr>
      <t>Anser anser</t>
    </r>
    <r>
      <rPr>
        <sz val="10"/>
        <color theme="1"/>
        <rFont val="Times New Roman"/>
        <family val="1"/>
      </rPr>
      <t xml:space="preserve">, tufted duck, </t>
    </r>
    <r>
      <rPr>
        <i/>
        <sz val="10"/>
        <color theme="1"/>
        <rFont val="Times New Roman"/>
        <family val="1"/>
      </rPr>
      <t>Aythya fuligula</t>
    </r>
    <r>
      <rPr>
        <sz val="10"/>
        <color theme="1"/>
        <rFont val="Times New Roman"/>
        <family val="1"/>
      </rPr>
      <t xml:space="preserve">, great crested grebe, </t>
    </r>
    <r>
      <rPr>
        <i/>
        <sz val="10"/>
        <color theme="1"/>
        <rFont val="Times New Roman"/>
        <family val="1"/>
      </rPr>
      <t>Podiceps cristatus</t>
    </r>
    <r>
      <rPr>
        <sz val="10"/>
        <color theme="1"/>
        <rFont val="Times New Roman"/>
        <family val="1"/>
      </rPr>
      <t xml:space="preserve">, great black-backed gull, </t>
    </r>
    <r>
      <rPr>
        <i/>
        <sz val="10"/>
        <color theme="1"/>
        <rFont val="Times New Roman"/>
        <family val="1"/>
      </rPr>
      <t>Larus marinus</t>
    </r>
    <r>
      <rPr>
        <sz val="10"/>
        <color theme="1"/>
        <rFont val="Times New Roman"/>
        <family val="1"/>
      </rPr>
      <t xml:space="preserve">, black-headed gull, </t>
    </r>
    <r>
      <rPr>
        <i/>
        <sz val="10"/>
        <color theme="1"/>
        <rFont val="Times New Roman"/>
        <family val="1"/>
      </rPr>
      <t>Chroicocephalus</t>
    </r>
    <r>
      <rPr>
        <sz val="10"/>
        <color theme="1"/>
        <rFont val="Times New Roman"/>
        <family val="1"/>
      </rPr>
      <t xml:space="preserve"> </t>
    </r>
    <r>
      <rPr>
        <i/>
        <sz val="10"/>
        <color theme="1"/>
        <rFont val="Times New Roman"/>
        <family val="1"/>
      </rPr>
      <t>ridibundus</t>
    </r>
    <r>
      <rPr>
        <sz val="10"/>
        <color theme="1"/>
        <rFont val="Times New Roman"/>
        <family val="1"/>
      </rPr>
      <t xml:space="preserve">, common gull, </t>
    </r>
    <r>
      <rPr>
        <i/>
        <sz val="10"/>
        <color theme="1"/>
        <rFont val="Times New Roman"/>
        <family val="1"/>
      </rPr>
      <t>Larus canus</t>
    </r>
    <r>
      <rPr>
        <sz val="10"/>
        <color theme="1"/>
        <rFont val="Times New Roman"/>
        <family val="1"/>
      </rPr>
      <t xml:space="preserve">, herring gull, </t>
    </r>
    <r>
      <rPr>
        <i/>
        <sz val="10"/>
        <color theme="1"/>
        <rFont val="Times New Roman"/>
        <family val="1"/>
      </rPr>
      <t>Larus</t>
    </r>
    <r>
      <rPr>
        <sz val="10"/>
        <color theme="1"/>
        <rFont val="Times New Roman"/>
        <family val="1"/>
      </rPr>
      <t xml:space="preserve"> </t>
    </r>
    <r>
      <rPr>
        <i/>
        <sz val="10"/>
        <color theme="1"/>
        <rFont val="Times New Roman"/>
        <family val="1"/>
      </rPr>
      <t>argentatus</t>
    </r>
    <r>
      <rPr>
        <sz val="10"/>
        <color theme="1"/>
        <rFont val="Times New Roman"/>
        <family val="1"/>
      </rPr>
      <t xml:space="preserve">, great cormorant, </t>
    </r>
    <r>
      <rPr>
        <i/>
        <sz val="10"/>
        <color theme="1"/>
        <rFont val="Times New Roman"/>
        <family val="1"/>
      </rPr>
      <t>Phalacrocorax carbo</t>
    </r>
    <r>
      <rPr>
        <sz val="10"/>
        <color theme="1"/>
        <rFont val="Times New Roman"/>
        <family val="1"/>
      </rPr>
      <t xml:space="preserve">, pied avocet, </t>
    </r>
    <r>
      <rPr>
        <i/>
        <sz val="10"/>
        <color theme="1"/>
        <rFont val="Times New Roman"/>
        <family val="1"/>
      </rPr>
      <t>Recurvirostra avosetta</t>
    </r>
  </si>
  <si>
    <r>
      <t xml:space="preserve">black-headed gull, </t>
    </r>
    <r>
      <rPr>
        <i/>
        <sz val="10"/>
        <color theme="1"/>
        <rFont val="Times New Roman"/>
        <family val="1"/>
      </rPr>
      <t>Chroicocephalus</t>
    </r>
    <r>
      <rPr>
        <sz val="10"/>
        <color theme="1"/>
        <rFont val="Times New Roman"/>
        <family val="1"/>
      </rPr>
      <t xml:space="preserve"> </t>
    </r>
    <r>
      <rPr>
        <i/>
        <sz val="10"/>
        <color theme="1"/>
        <rFont val="Times New Roman"/>
        <family val="1"/>
      </rPr>
      <t>ridibundus</t>
    </r>
    <r>
      <rPr>
        <sz val="10"/>
        <color theme="1"/>
        <rFont val="Times New Roman"/>
        <family val="1"/>
      </rPr>
      <t xml:space="preserve">, herring gull, </t>
    </r>
    <r>
      <rPr>
        <i/>
        <sz val="10"/>
        <color theme="1"/>
        <rFont val="Times New Roman"/>
        <family val="1"/>
      </rPr>
      <t>Larus</t>
    </r>
    <r>
      <rPr>
        <sz val="10"/>
        <color theme="1"/>
        <rFont val="Times New Roman"/>
        <family val="1"/>
      </rPr>
      <t xml:space="preserve"> </t>
    </r>
    <r>
      <rPr>
        <i/>
        <sz val="10"/>
        <color theme="1"/>
        <rFont val="Times New Roman"/>
        <family val="1"/>
      </rPr>
      <t>argentatus</t>
    </r>
    <r>
      <rPr>
        <sz val="10"/>
        <color theme="1"/>
        <rFont val="Times New Roman"/>
        <family val="1"/>
      </rPr>
      <t xml:space="preserve">, great black-backed gull, </t>
    </r>
    <r>
      <rPr>
        <i/>
        <sz val="10"/>
        <color theme="1"/>
        <rFont val="Times New Roman"/>
        <family val="1"/>
      </rPr>
      <t>Larus marinus</t>
    </r>
    <r>
      <rPr>
        <sz val="10"/>
        <color theme="1"/>
        <rFont val="Times New Roman"/>
        <family val="1"/>
      </rPr>
      <t xml:space="preserve">, lesser black-backed gull, </t>
    </r>
    <r>
      <rPr>
        <i/>
        <sz val="10"/>
        <color theme="1"/>
        <rFont val="Times New Roman"/>
        <family val="1"/>
      </rPr>
      <t>Larus fuscus</t>
    </r>
    <r>
      <rPr>
        <sz val="10"/>
        <color theme="1"/>
        <rFont val="Times New Roman"/>
        <family val="1"/>
      </rPr>
      <t xml:space="preserve">, greylag goose, , mute swan, </t>
    </r>
    <r>
      <rPr>
        <i/>
        <sz val="10"/>
        <color theme="1"/>
        <rFont val="Times New Roman"/>
        <family val="1"/>
      </rPr>
      <t>Cygnus olor</t>
    </r>
    <r>
      <rPr>
        <sz val="10"/>
        <color theme="1"/>
        <rFont val="Times New Roman"/>
        <family val="1"/>
      </rPr>
      <t xml:space="preserve">, common eider, </t>
    </r>
    <r>
      <rPr>
        <i/>
        <sz val="10"/>
        <color theme="1"/>
        <rFont val="Times New Roman"/>
        <family val="1"/>
      </rPr>
      <t>Somateria mollissima</t>
    </r>
    <r>
      <rPr>
        <sz val="10"/>
        <color theme="1"/>
        <rFont val="Times New Roman"/>
        <family val="1"/>
      </rPr>
      <t xml:space="preserve">, cormorant, , Eurasian spoonbill, </t>
    </r>
    <r>
      <rPr>
        <i/>
        <sz val="10"/>
        <color theme="1"/>
        <rFont val="Times New Roman"/>
        <family val="1"/>
      </rPr>
      <t>Platalea leucorodia</t>
    </r>
    <r>
      <rPr>
        <sz val="10"/>
        <color theme="1"/>
        <rFont val="Times New Roman"/>
        <family val="1"/>
      </rPr>
      <t xml:space="preserve">, Sandwich tern, </t>
    </r>
    <r>
      <rPr>
        <i/>
        <sz val="10"/>
        <color theme="1"/>
        <rFont val="Times New Roman"/>
        <family val="1"/>
      </rPr>
      <t xml:space="preserve">Thalasseus sandvicensis, </t>
    </r>
    <r>
      <rPr>
        <sz val="10"/>
        <color theme="1"/>
        <rFont val="Times New Roman"/>
        <family val="1"/>
      </rPr>
      <t xml:space="preserve">black guillemot, </t>
    </r>
    <r>
      <rPr>
        <i/>
        <sz val="10"/>
        <color theme="1"/>
        <rFont val="Times New Roman"/>
        <family val="1"/>
      </rPr>
      <t>Cepphus grylle</t>
    </r>
  </si>
  <si>
    <r>
      <t xml:space="preserve">Eurasian coot, </t>
    </r>
    <r>
      <rPr>
        <i/>
        <sz val="10"/>
        <color theme="1"/>
        <rFont val="Times New Roman"/>
        <family val="1"/>
      </rPr>
      <t>Fulica atra</t>
    </r>
    <r>
      <rPr>
        <sz val="10"/>
        <color theme="1"/>
        <rFont val="Times New Roman"/>
        <family val="1"/>
      </rPr>
      <t xml:space="preserve">, Australasian darter, </t>
    </r>
    <r>
      <rPr>
        <i/>
        <sz val="10"/>
        <color theme="1"/>
        <rFont val="Times New Roman"/>
        <family val="1"/>
      </rPr>
      <t>Anhinga novaehollandiae</t>
    </r>
    <r>
      <rPr>
        <sz val="10"/>
        <color theme="1"/>
        <rFont val="Times New Roman"/>
        <family val="1"/>
      </rPr>
      <t xml:space="preserve">, grey
teal, </t>
    </r>
    <r>
      <rPr>
        <i/>
        <sz val="10"/>
        <color theme="1"/>
        <rFont val="Times New Roman"/>
        <family val="1"/>
      </rPr>
      <t>Anas gracilis</t>
    </r>
    <r>
      <rPr>
        <sz val="10"/>
        <color theme="1"/>
        <rFont val="Times New Roman"/>
        <family val="1"/>
      </rPr>
      <t xml:space="preserve">, little pied cormorant, </t>
    </r>
    <r>
      <rPr>
        <i/>
        <sz val="10"/>
        <color theme="1"/>
        <rFont val="Times New Roman"/>
        <family val="1"/>
      </rPr>
      <t>Microcarbo melanoleucos</t>
    </r>
    <r>
      <rPr>
        <sz val="10"/>
        <color theme="1"/>
        <rFont val="Times New Roman"/>
        <family val="1"/>
      </rPr>
      <t xml:space="preserve">, hoaryheaded
grebe, </t>
    </r>
    <r>
      <rPr>
        <i/>
        <sz val="10"/>
        <color theme="1"/>
        <rFont val="Times New Roman"/>
        <family val="1"/>
      </rPr>
      <t>Poliocephalus poliocephalus</t>
    </r>
    <r>
      <rPr>
        <sz val="10"/>
        <color theme="1"/>
        <rFont val="Times New Roman"/>
        <family val="1"/>
      </rPr>
      <t xml:space="preserve">, dusky moorhen, </t>
    </r>
    <r>
      <rPr>
        <i/>
        <sz val="10"/>
        <color theme="1"/>
        <rFont val="Times New Roman"/>
        <family val="1"/>
      </rPr>
      <t>Gallinula tenebrosa</t>
    </r>
    <r>
      <rPr>
        <sz val="10"/>
        <color theme="1"/>
        <rFont val="Times New Roman"/>
        <family val="1"/>
      </rPr>
      <t xml:space="preserve">, black swan, </t>
    </r>
    <r>
      <rPr>
        <i/>
        <sz val="10"/>
        <color theme="1"/>
        <rFont val="Times New Roman"/>
        <family val="1"/>
      </rPr>
      <t>Cygnus atratus</t>
    </r>
    <r>
      <rPr>
        <sz val="10"/>
        <color theme="1"/>
        <rFont val="Times New Roman"/>
        <family val="1"/>
      </rPr>
      <t xml:space="preserve">, purple swamphen, </t>
    </r>
    <r>
      <rPr>
        <i/>
        <sz val="10"/>
        <color theme="1"/>
        <rFont val="Times New Roman"/>
        <family val="1"/>
      </rPr>
      <t>Porphyrio porphyrio</t>
    </r>
    <r>
      <rPr>
        <sz val="10"/>
        <color theme="1"/>
        <rFont val="Times New Roman"/>
        <family val="1"/>
      </rPr>
      <t xml:space="preserve">, silver gull, </t>
    </r>
    <r>
      <rPr>
        <i/>
        <sz val="10"/>
        <color theme="1"/>
        <rFont val="Times New Roman"/>
        <family val="1"/>
      </rPr>
      <t>Chroicocephalus novaehollandiae</t>
    </r>
    <r>
      <rPr>
        <sz val="10"/>
        <color theme="1"/>
        <rFont val="Times New Roman"/>
        <family val="1"/>
      </rPr>
      <t xml:space="preserve">, Pacific black duck, </t>
    </r>
    <r>
      <rPr>
        <i/>
        <sz val="10"/>
        <color theme="1"/>
        <rFont val="Times New Roman"/>
        <family val="1"/>
      </rPr>
      <t>Anas superciliosa</t>
    </r>
    <r>
      <rPr>
        <sz val="10"/>
        <color theme="1"/>
        <rFont val="Times New Roman"/>
        <family val="1"/>
      </rPr>
      <t xml:space="preserve">, hardhead, </t>
    </r>
    <r>
      <rPr>
        <i/>
        <sz val="10"/>
        <color theme="1"/>
        <rFont val="Times New Roman"/>
        <family val="1"/>
      </rPr>
      <t>Aythya australis</t>
    </r>
    <r>
      <rPr>
        <sz val="10"/>
        <color theme="1"/>
        <rFont val="Times New Roman"/>
        <family val="1"/>
      </rPr>
      <t xml:space="preserve">, musk duck, </t>
    </r>
    <r>
      <rPr>
        <i/>
        <sz val="10"/>
        <color theme="1"/>
        <rFont val="Times New Roman"/>
        <family val="1"/>
      </rPr>
      <t>Biziura lobata</t>
    </r>
    <r>
      <rPr>
        <sz val="10"/>
        <color theme="1"/>
        <rFont val="Times New Roman"/>
        <family val="1"/>
      </rPr>
      <t xml:space="preserve">, chestnut teal, </t>
    </r>
    <r>
      <rPr>
        <i/>
        <sz val="10"/>
        <color theme="1"/>
        <rFont val="Times New Roman"/>
        <family val="1"/>
      </rPr>
      <t>Anas castanea</t>
    </r>
    <r>
      <rPr>
        <sz val="10"/>
        <color theme="1"/>
        <rFont val="Times New Roman"/>
        <family val="1"/>
      </rPr>
      <t xml:space="preserve">, pied cormorant, </t>
    </r>
    <r>
      <rPr>
        <i/>
        <sz val="10"/>
        <color theme="1"/>
        <rFont val="Times New Roman"/>
        <family val="1"/>
      </rPr>
      <t>Phalacrocorax varius</t>
    </r>
    <r>
      <rPr>
        <sz val="10"/>
        <color theme="1"/>
        <rFont val="Times New Roman"/>
        <family val="1"/>
      </rPr>
      <t xml:space="preserve">, Australasian shoveler, </t>
    </r>
    <r>
      <rPr>
        <i/>
        <sz val="10"/>
        <color theme="1"/>
        <rFont val="Times New Roman"/>
        <family val="1"/>
      </rPr>
      <t>Anas rhynchotis</t>
    </r>
    <r>
      <rPr>
        <sz val="10"/>
        <color theme="1"/>
        <rFont val="Times New Roman"/>
        <family val="1"/>
      </rPr>
      <t xml:space="preserve">, Australasian grebe, </t>
    </r>
    <r>
      <rPr>
        <i/>
        <sz val="10"/>
        <color theme="1"/>
        <rFont val="Times New Roman"/>
        <family val="1"/>
      </rPr>
      <t>Tachybaptus</t>
    </r>
    <r>
      <rPr>
        <sz val="10"/>
        <color theme="1"/>
        <rFont val="Times New Roman"/>
        <family val="1"/>
      </rPr>
      <t xml:space="preserve"> </t>
    </r>
    <r>
      <rPr>
        <i/>
        <sz val="10"/>
        <color theme="1"/>
        <rFont val="Times New Roman"/>
        <family val="1"/>
      </rPr>
      <t>novaehollandiae</t>
    </r>
  </si>
  <si>
    <r>
      <t xml:space="preserve">Jewitt, D. 2021. Best Practice Guidelines for Minimising Wildlife Disturbance by Drones. Pages 133-139 </t>
    </r>
    <r>
      <rPr>
        <i/>
        <sz val="10"/>
        <color theme="1"/>
        <rFont val="Times New Roman"/>
        <family val="1"/>
      </rPr>
      <t>in</t>
    </r>
    <r>
      <rPr>
        <sz val="10"/>
        <color theme="1"/>
        <rFont val="Times New Roman"/>
        <family val="1"/>
      </rPr>
      <t xml:space="preserve"> L. Jupp, ed. Drone Professional 2. Writing Matters Publishing.</t>
    </r>
  </si>
  <si>
    <r>
      <t xml:space="preserve">mute swan, </t>
    </r>
    <r>
      <rPr>
        <i/>
        <sz val="10"/>
        <color theme="1"/>
        <rFont val="Times New Roman"/>
        <family val="1"/>
      </rPr>
      <t>Cygnus olor</t>
    </r>
    <r>
      <rPr>
        <sz val="10"/>
        <color theme="1"/>
        <rFont val="Times New Roman"/>
        <family val="1"/>
      </rPr>
      <t xml:space="preserve">, whooper swan, </t>
    </r>
    <r>
      <rPr>
        <i/>
        <sz val="10"/>
        <color theme="1"/>
        <rFont val="Times New Roman"/>
        <family val="1"/>
      </rPr>
      <t>Cygnus cygnus</t>
    </r>
    <r>
      <rPr>
        <sz val="10"/>
        <color theme="1"/>
        <rFont val="Times New Roman"/>
        <family val="1"/>
      </rPr>
      <t xml:space="preserve">, greater white-fronted goose, </t>
    </r>
    <r>
      <rPr>
        <i/>
        <sz val="10"/>
        <color theme="1"/>
        <rFont val="Times New Roman"/>
        <family val="1"/>
      </rPr>
      <t>Anser albifrons</t>
    </r>
    <r>
      <rPr>
        <sz val="10"/>
        <color theme="1"/>
        <rFont val="Times New Roman"/>
        <family val="1"/>
      </rPr>
      <t xml:space="preserve">, bean goose, </t>
    </r>
    <r>
      <rPr>
        <i/>
        <sz val="10"/>
        <color theme="1"/>
        <rFont val="Times New Roman"/>
        <family val="1"/>
      </rPr>
      <t>Anser fabalis/serrirostrisa</t>
    </r>
    <r>
      <rPr>
        <sz val="10"/>
        <color theme="1"/>
        <rFont val="Times New Roman"/>
        <family val="1"/>
      </rPr>
      <t xml:space="preserve">, greylag goose, </t>
    </r>
    <r>
      <rPr>
        <i/>
        <sz val="10"/>
        <color theme="1"/>
        <rFont val="Times New Roman"/>
        <family val="1"/>
      </rPr>
      <t>Anser answer</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Eurasian teal, </t>
    </r>
    <r>
      <rPr>
        <i/>
        <sz val="10"/>
        <color theme="1"/>
        <rFont val="Times New Roman"/>
        <family val="1"/>
      </rPr>
      <t>Anas crecca</t>
    </r>
    <r>
      <rPr>
        <sz val="10"/>
        <color theme="1"/>
        <rFont val="Times New Roman"/>
        <family val="1"/>
      </rPr>
      <t xml:space="preserve">, Eurasian wigeon, </t>
    </r>
    <r>
      <rPr>
        <i/>
        <sz val="10"/>
        <color theme="1"/>
        <rFont val="Times New Roman"/>
        <family val="1"/>
      </rPr>
      <t>Mareca penelope</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pochard, </t>
    </r>
    <r>
      <rPr>
        <i/>
        <sz val="10"/>
        <color theme="1"/>
        <rFont val="Times New Roman"/>
        <family val="1"/>
      </rPr>
      <t>Aythya ferina</t>
    </r>
    <r>
      <rPr>
        <sz val="10"/>
        <color theme="1"/>
        <rFont val="Times New Roman"/>
        <family val="1"/>
      </rPr>
      <t xml:space="preserve">, greater scaup, </t>
    </r>
    <r>
      <rPr>
        <i/>
        <sz val="10"/>
        <color theme="1"/>
        <rFont val="Times New Roman"/>
        <family val="1"/>
      </rPr>
      <t>Aythya marila</t>
    </r>
    <r>
      <rPr>
        <sz val="10"/>
        <color theme="1"/>
        <rFont val="Times New Roman"/>
        <family val="1"/>
      </rPr>
      <t xml:space="preserve">, tufted duck, </t>
    </r>
    <r>
      <rPr>
        <i/>
        <sz val="10"/>
        <color theme="1"/>
        <rFont val="Times New Roman"/>
        <family val="1"/>
      </rPr>
      <t>Aythya fuligula</t>
    </r>
    <r>
      <rPr>
        <sz val="10"/>
        <color theme="1"/>
        <rFont val="Times New Roman"/>
        <family val="1"/>
      </rPr>
      <t xml:space="preserve">, Common scoter, </t>
    </r>
    <r>
      <rPr>
        <i/>
        <sz val="10"/>
        <color theme="1"/>
        <rFont val="Times New Roman"/>
        <family val="1"/>
      </rPr>
      <t>Melanitta nigra</t>
    </r>
    <r>
      <rPr>
        <sz val="10"/>
        <color theme="1"/>
        <rFont val="Times New Roman"/>
        <family val="1"/>
      </rPr>
      <t xml:space="preserve">, long-tailed duck, </t>
    </r>
    <r>
      <rPr>
        <i/>
        <sz val="10"/>
        <color theme="1"/>
        <rFont val="Times New Roman"/>
        <family val="1"/>
      </rPr>
      <t>Clangula hyemalis</t>
    </r>
    <r>
      <rPr>
        <sz val="10"/>
        <color theme="1"/>
        <rFont val="Times New Roman"/>
        <family val="1"/>
      </rPr>
      <t xml:space="preserve">, common goldeneye, </t>
    </r>
    <r>
      <rPr>
        <i/>
        <sz val="10"/>
        <color theme="1"/>
        <rFont val="Times New Roman"/>
        <family val="1"/>
      </rPr>
      <t>Bucephala</t>
    </r>
    <r>
      <rPr>
        <sz val="10"/>
        <color theme="1"/>
        <rFont val="Times New Roman"/>
        <family val="1"/>
      </rPr>
      <t xml:space="preserve"> </t>
    </r>
    <r>
      <rPr>
        <i/>
        <sz val="10"/>
        <color theme="1"/>
        <rFont val="Times New Roman"/>
        <family val="1"/>
      </rPr>
      <t>clangula</t>
    </r>
    <r>
      <rPr>
        <sz val="10"/>
        <color theme="1"/>
        <rFont val="Times New Roman"/>
        <family val="1"/>
      </rPr>
      <t xml:space="preserve">, goosander, </t>
    </r>
    <r>
      <rPr>
        <i/>
        <sz val="10"/>
        <color theme="1"/>
        <rFont val="Times New Roman"/>
        <family val="1"/>
      </rPr>
      <t>Mergus merganser</t>
    </r>
    <r>
      <rPr>
        <sz val="10"/>
        <color theme="1"/>
        <rFont val="Times New Roman"/>
        <family val="1"/>
      </rPr>
      <t xml:space="preserve">, red-breasted merganser, </t>
    </r>
    <r>
      <rPr>
        <i/>
        <sz val="10"/>
        <color theme="1"/>
        <rFont val="Times New Roman"/>
        <family val="1"/>
      </rPr>
      <t>Mergus serrator</t>
    </r>
    <r>
      <rPr>
        <sz val="10"/>
        <color theme="1"/>
        <rFont val="Times New Roman"/>
        <family val="1"/>
      </rPr>
      <t xml:space="preserve">, great crested grebe, </t>
    </r>
    <r>
      <rPr>
        <i/>
        <sz val="10"/>
        <color theme="1"/>
        <rFont val="Times New Roman"/>
        <family val="1"/>
      </rPr>
      <t>Podiceps cristatus</t>
    </r>
    <r>
      <rPr>
        <sz val="10"/>
        <color theme="1"/>
        <rFont val="Times New Roman"/>
        <family val="1"/>
      </rPr>
      <t xml:space="preserve">, great cormorant, </t>
    </r>
    <r>
      <rPr>
        <i/>
        <sz val="10"/>
        <color theme="1"/>
        <rFont val="Times New Roman"/>
        <family val="1"/>
      </rPr>
      <t>Phalacrocorax carbo</t>
    </r>
    <r>
      <rPr>
        <sz val="10"/>
        <color theme="1"/>
        <rFont val="Times New Roman"/>
        <family val="1"/>
      </rPr>
      <t xml:space="preserve">, grey heron, </t>
    </r>
    <r>
      <rPr>
        <i/>
        <sz val="10"/>
        <color theme="1"/>
        <rFont val="Times New Roman"/>
        <family val="1"/>
      </rPr>
      <t>Ardea cinerea</t>
    </r>
    <r>
      <rPr>
        <sz val="10"/>
        <color theme="1"/>
        <rFont val="Times New Roman"/>
        <family val="1"/>
      </rPr>
      <t xml:space="preserve">, great egret, </t>
    </r>
    <r>
      <rPr>
        <i/>
        <sz val="10"/>
        <color theme="1"/>
        <rFont val="Times New Roman"/>
        <family val="1"/>
      </rPr>
      <t>Ardea</t>
    </r>
    <r>
      <rPr>
        <sz val="10"/>
        <color theme="1"/>
        <rFont val="Times New Roman"/>
        <family val="1"/>
      </rPr>
      <t xml:space="preserve"> </t>
    </r>
    <r>
      <rPr>
        <i/>
        <sz val="10"/>
        <color theme="1"/>
        <rFont val="Times New Roman"/>
        <family val="1"/>
      </rPr>
      <t>alba</t>
    </r>
    <r>
      <rPr>
        <sz val="10"/>
        <color theme="1"/>
        <rFont val="Times New Roman"/>
        <family val="1"/>
      </rPr>
      <t xml:space="preserve">, Eurasian coot, </t>
    </r>
    <r>
      <rPr>
        <i/>
        <sz val="10"/>
        <color theme="1"/>
        <rFont val="Times New Roman"/>
        <family val="1"/>
      </rPr>
      <t>Fulica atra</t>
    </r>
    <r>
      <rPr>
        <sz val="10"/>
        <color theme="1"/>
        <rFont val="Times New Roman"/>
        <family val="1"/>
      </rPr>
      <t xml:space="preserve">, common crane, </t>
    </r>
    <r>
      <rPr>
        <i/>
        <sz val="10"/>
        <color theme="1"/>
        <rFont val="Times New Roman"/>
        <family val="1"/>
      </rPr>
      <t>Grus grus</t>
    </r>
    <r>
      <rPr>
        <sz val="10"/>
        <color theme="1"/>
        <rFont val="Times New Roman"/>
        <family val="1"/>
      </rPr>
      <t xml:space="preserve">, black-headed gull, </t>
    </r>
    <r>
      <rPr>
        <i/>
        <sz val="10"/>
        <color theme="1"/>
        <rFont val="Times New Roman"/>
        <family val="1"/>
      </rPr>
      <t>Chroicocephalus ridibundus</t>
    </r>
    <r>
      <rPr>
        <sz val="10"/>
        <color theme="1"/>
        <rFont val="Times New Roman"/>
        <family val="1"/>
      </rPr>
      <t xml:space="preserve">, common gull, </t>
    </r>
    <r>
      <rPr>
        <i/>
        <sz val="10"/>
        <color theme="1"/>
        <rFont val="Times New Roman"/>
        <family val="1"/>
      </rPr>
      <t>Larus canus</t>
    </r>
    <r>
      <rPr>
        <sz val="10"/>
        <color theme="1"/>
        <rFont val="Times New Roman"/>
        <family val="1"/>
      </rPr>
      <t xml:space="preserve">, Mediterranean gull, </t>
    </r>
    <r>
      <rPr>
        <i/>
        <sz val="10"/>
        <color theme="1"/>
        <rFont val="Times New Roman"/>
        <family val="1"/>
      </rPr>
      <t>Ichthyaetus melanocephalus</t>
    </r>
    <r>
      <rPr>
        <sz val="10"/>
        <color theme="1"/>
        <rFont val="Times New Roman"/>
        <family val="1"/>
      </rPr>
      <t xml:space="preserve">, herring gull, </t>
    </r>
    <r>
      <rPr>
        <i/>
        <sz val="10"/>
        <color theme="1"/>
        <rFont val="Times New Roman"/>
        <family val="1"/>
      </rPr>
      <t>Larus argentatus</t>
    </r>
    <r>
      <rPr>
        <sz val="10"/>
        <color theme="1"/>
        <rFont val="Times New Roman"/>
        <family val="1"/>
      </rPr>
      <t xml:space="preserve">, great black-backed gull, </t>
    </r>
    <r>
      <rPr>
        <i/>
        <sz val="10"/>
        <color theme="1"/>
        <rFont val="Times New Roman"/>
        <family val="1"/>
      </rPr>
      <t>Larus marinus</t>
    </r>
    <r>
      <rPr>
        <sz val="10"/>
        <color theme="1"/>
        <rFont val="Times New Roman"/>
        <family val="1"/>
      </rPr>
      <t xml:space="preserve">, little tern, </t>
    </r>
    <r>
      <rPr>
        <i/>
        <sz val="10"/>
        <color theme="1"/>
        <rFont val="Times New Roman"/>
        <family val="1"/>
      </rPr>
      <t>Sternula albifrons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black tern, </t>
    </r>
    <r>
      <rPr>
        <i/>
        <sz val="10"/>
        <color theme="1"/>
        <rFont val="Times New Roman"/>
        <family val="1"/>
      </rPr>
      <t>Chlidonias niger</t>
    </r>
    <r>
      <rPr>
        <sz val="10"/>
        <color theme="1"/>
        <rFont val="Times New Roman"/>
        <family val="1"/>
      </rPr>
      <t xml:space="preserve">, whiskered tern, </t>
    </r>
    <r>
      <rPr>
        <i/>
        <sz val="10"/>
        <color theme="1"/>
        <rFont val="Times New Roman"/>
        <family val="1"/>
      </rPr>
      <t>Chlidonias hybrida</t>
    </r>
  </si>
  <si>
    <t>Anatidae, Laridae, Phalacrocoracidae, Recurvirostridae</t>
  </si>
  <si>
    <t>AI meets UAV: an autonomous egg-oiling drone</t>
  </si>
  <si>
    <t>Shields, T. and W. Boarman</t>
  </si>
  <si>
    <t>Grouse News</t>
  </si>
  <si>
    <t>Shields, T. and W. Boarman. 2021. AI meets UAV: an autonomous egg-oiling drone. Abstract from 2021 Annual Conference of The Wildlife Society, Virtual, 1-5 November 2021. As listed in Grouse News 62:53-54.</t>
  </si>
  <si>
    <t>Corvidae, Phasianidae, Testudinidae</t>
  </si>
  <si>
    <t>Using Unmanned Aerial Vehicles Equipped with Thermal Cameras to Survey a Known Population of White-tailed Deer</t>
  </si>
  <si>
    <t>Pfeffer, D.G., J.A. Foster, and J.C. Kinsey. 2024. Using UAVs Equipped with Thermal Cameras to Survey a Known Population of White-tailed Deer. Journal of Fish and Wildlife Management https://doi.org/10.3996/JFWM-23-055.</t>
  </si>
  <si>
    <t>Mata, A., D. Moffat, S. Almeida, M. Radeta, W. Jay, N. Mortimer, K. Awty-Carroll, O.R. Thomas, V. Brotas, and S. Groom. 2024. Drone imagery and Deep Learning for mapping the density of wild Pacific oysters to manage their expansion into protected areas. Ecological Informatics https://doi.org/10.1016/j.ecoinf.2024.102708.</t>
  </si>
  <si>
    <t>Stemle, L., J.M. Sorfleet, C.L. Moore, J.T. Christie,   C. A. Searcy, and B. Rothermel. 2024. Growth and survival outcomes for immature gopher tortoises in contrasting habitats: a test of drone-based habitat assessment. Ecology and Evolution https://doi.org/10.1002/ece3.70509.</t>
  </si>
  <si>
    <t>Terada, T., T. Morisaka, G. Yagi, I. Kanda, K. Ogawa, and M. Yoshioka. 2024. Bimodal distribution of inter-individual distance in free-ranging narrow-ridged finless porpoises. Behavioural Processes https://doi.org/10.1016/j.beproc.2024.105102.</t>
  </si>
  <si>
    <t>Using unmanned aerial vehicles to estimate body volume at scale for ecological monitoring</t>
  </si>
  <si>
    <t>Stone, T.C. and K.J. Davis</t>
  </si>
  <si>
    <t>DJI Mavic 2 Enterprise Advanced, DJI Mavic 2 Pro</t>
  </si>
  <si>
    <t>Inconsistent scientific methods hamper the management of drone use near birds</t>
  </si>
  <si>
    <t>Wilson, J.P., T. Amano, and R.A. Fuller. 2024. Inconsistent scientific methods hamper the management of drone use near birds, Journal of Wildlife Management https://doi.org/10.1002/jwmg.22692.</t>
  </si>
  <si>
    <r>
      <t xml:space="preserve">black-vented shearwater, </t>
    </r>
    <r>
      <rPr>
        <i/>
        <sz val="10"/>
        <color theme="1"/>
        <rFont val="Times New Roman"/>
        <family val="1"/>
      </rPr>
      <t>Puffinus opisthomelas</t>
    </r>
    <r>
      <rPr>
        <sz val="10"/>
        <color theme="1"/>
        <rFont val="Times New Roman"/>
        <family val="1"/>
      </rPr>
      <t xml:space="preserve">, western gull, </t>
    </r>
    <r>
      <rPr>
        <i/>
        <sz val="10"/>
        <color theme="1"/>
        <rFont val="Times New Roman"/>
        <family val="1"/>
      </rPr>
      <t>Larus</t>
    </r>
    <r>
      <rPr>
        <sz val="10"/>
        <color theme="1"/>
        <rFont val="Times New Roman"/>
        <family val="1"/>
      </rPr>
      <t xml:space="preserve"> </t>
    </r>
    <r>
      <rPr>
        <i/>
        <sz val="10"/>
        <color theme="1"/>
        <rFont val="Times New Roman"/>
        <family val="1"/>
      </rPr>
      <t>occidentalis</t>
    </r>
    <r>
      <rPr>
        <sz val="10"/>
        <color theme="1"/>
        <rFont val="Times New Roman"/>
        <family val="1"/>
      </rPr>
      <t xml:space="preserve">, common raven, </t>
    </r>
    <r>
      <rPr>
        <i/>
        <sz val="10"/>
        <color theme="1"/>
        <rFont val="Times New Roman"/>
        <family val="1"/>
      </rPr>
      <t>Corvus corax</t>
    </r>
    <r>
      <rPr>
        <sz val="10"/>
        <color theme="1"/>
        <rFont val="Times New Roman"/>
        <family val="1"/>
      </rPr>
      <t xml:space="preserve">, osprey, </t>
    </r>
    <r>
      <rPr>
        <i/>
        <sz val="10"/>
        <color theme="1"/>
        <rFont val="Times New Roman"/>
        <family val="1"/>
      </rPr>
      <t>Pandion haliaetus</t>
    </r>
  </si>
  <si>
    <t>Accipitridae, Corvidae, Pandionidae, Procellariidae</t>
  </si>
  <si>
    <r>
      <t xml:space="preserve">straw-necked ibis, </t>
    </r>
    <r>
      <rPr>
        <i/>
        <sz val="10"/>
        <color theme="1"/>
        <rFont val="Times New Roman"/>
        <family val="1"/>
      </rPr>
      <t>Threskiornis spinicollis</t>
    </r>
    <r>
      <rPr>
        <sz val="10"/>
        <color theme="1"/>
        <rFont val="Times New Roman"/>
        <family val="1"/>
      </rPr>
      <t xml:space="preserve">, Australian white ibis, </t>
    </r>
    <r>
      <rPr>
        <i/>
        <sz val="10"/>
        <color theme="1"/>
        <rFont val="Times New Roman"/>
        <family val="1"/>
      </rPr>
      <t>Threskiornis</t>
    </r>
    <r>
      <rPr>
        <sz val="10"/>
        <color theme="1"/>
        <rFont val="Times New Roman"/>
        <family val="1"/>
      </rPr>
      <t xml:space="preserve"> </t>
    </r>
    <r>
      <rPr>
        <i/>
        <sz val="10"/>
        <color theme="1"/>
        <rFont val="Times New Roman"/>
        <family val="1"/>
      </rPr>
      <t>moluccus</t>
    </r>
    <r>
      <rPr>
        <sz val="10"/>
        <color theme="1"/>
        <rFont val="Times New Roman"/>
        <family val="1"/>
      </rPr>
      <t xml:space="preserve">, glossy ibis, </t>
    </r>
    <r>
      <rPr>
        <i/>
        <sz val="10"/>
        <color theme="1"/>
        <rFont val="Times New Roman"/>
        <family val="1"/>
      </rPr>
      <t xml:space="preserve">Plegadis falcinellus, </t>
    </r>
    <r>
      <rPr>
        <sz val="10"/>
        <color theme="1"/>
        <rFont val="Times New Roman"/>
        <family val="1"/>
      </rPr>
      <t>black kite,</t>
    </r>
    <r>
      <rPr>
        <i/>
        <sz val="10"/>
        <color theme="1"/>
        <rFont val="Times New Roman"/>
        <family val="1"/>
      </rPr>
      <t xml:space="preserve"> Milvus migrans</t>
    </r>
    <r>
      <rPr>
        <sz val="10"/>
        <color theme="1"/>
        <rFont val="Times New Roman"/>
        <family val="1"/>
      </rPr>
      <t xml:space="preserve">, whistling kite, </t>
    </r>
    <r>
      <rPr>
        <i/>
        <sz val="10"/>
        <color theme="1"/>
        <rFont val="Times New Roman"/>
        <family val="1"/>
      </rPr>
      <t>Haliastur</t>
    </r>
    <r>
      <rPr>
        <sz val="10"/>
        <color theme="1"/>
        <rFont val="Times New Roman"/>
        <family val="1"/>
      </rPr>
      <t xml:space="preserve"> </t>
    </r>
    <r>
      <rPr>
        <i/>
        <sz val="10"/>
        <color theme="1"/>
        <rFont val="Times New Roman"/>
        <family val="1"/>
      </rPr>
      <t>sphenurus</t>
    </r>
    <r>
      <rPr>
        <sz val="10"/>
        <color theme="1"/>
        <rFont val="Times New Roman"/>
        <family val="1"/>
      </rPr>
      <t xml:space="preserve">, Nankeen/Australian kestrel, </t>
    </r>
    <r>
      <rPr>
        <i/>
        <sz val="10"/>
        <color theme="1"/>
        <rFont val="Times New Roman"/>
        <family val="1"/>
      </rPr>
      <t>Falco cenchroides</t>
    </r>
    <r>
      <rPr>
        <sz val="10"/>
        <color theme="1"/>
        <rFont val="Times New Roman"/>
        <family val="1"/>
      </rPr>
      <t xml:space="preserve">, brown falcon, </t>
    </r>
    <r>
      <rPr>
        <i/>
        <sz val="10"/>
        <color theme="1"/>
        <rFont val="Times New Roman"/>
        <family val="1"/>
      </rPr>
      <t>Falco</t>
    </r>
    <r>
      <rPr>
        <sz val="10"/>
        <color theme="1"/>
        <rFont val="Times New Roman"/>
        <family val="1"/>
      </rPr>
      <t xml:space="preserve"> </t>
    </r>
    <r>
      <rPr>
        <i/>
        <sz val="10"/>
        <color theme="1"/>
        <rFont val="Times New Roman"/>
        <family val="1"/>
      </rPr>
      <t>berigora</t>
    </r>
    <r>
      <rPr>
        <sz val="10"/>
        <color theme="1"/>
        <rFont val="Times New Roman"/>
        <family val="1"/>
      </rPr>
      <t xml:space="preserve">, wedge-tailed eagle, </t>
    </r>
    <r>
      <rPr>
        <i/>
        <sz val="10"/>
        <color theme="1"/>
        <rFont val="Times New Roman"/>
        <family val="1"/>
      </rPr>
      <t>Aquila audax</t>
    </r>
    <r>
      <rPr>
        <sz val="10"/>
        <color theme="1"/>
        <rFont val="Times New Roman"/>
        <family val="1"/>
      </rPr>
      <t xml:space="preserve">, brown goshawk, </t>
    </r>
    <r>
      <rPr>
        <i/>
        <sz val="10"/>
        <color theme="1"/>
        <rFont val="Times New Roman"/>
        <family val="1"/>
      </rPr>
      <t>Accipiter</t>
    </r>
    <r>
      <rPr>
        <sz val="10"/>
        <color theme="1"/>
        <rFont val="Times New Roman"/>
        <family val="1"/>
      </rPr>
      <t xml:space="preserve"> </t>
    </r>
    <r>
      <rPr>
        <i/>
        <sz val="10"/>
        <color theme="1"/>
        <rFont val="Times New Roman"/>
        <family val="1"/>
      </rPr>
      <t>fasciatus</t>
    </r>
    <r>
      <rPr>
        <sz val="10"/>
        <color theme="1"/>
        <rFont val="Times New Roman"/>
        <family val="1"/>
      </rPr>
      <t xml:space="preserve">, Australian magpie, </t>
    </r>
    <r>
      <rPr>
        <i/>
        <sz val="10"/>
        <color theme="1"/>
        <rFont val="Times New Roman"/>
        <family val="1"/>
      </rPr>
      <t>Cracticus tibicen</t>
    </r>
    <r>
      <rPr>
        <sz val="10"/>
        <color theme="1"/>
        <rFont val="Times New Roman"/>
        <family val="1"/>
      </rPr>
      <t xml:space="preserve">, pied currawong, </t>
    </r>
    <r>
      <rPr>
        <i/>
        <sz val="10"/>
        <color theme="1"/>
        <rFont val="Times New Roman"/>
        <family val="1"/>
      </rPr>
      <t>Strepera graculina</t>
    </r>
    <r>
      <rPr>
        <sz val="10"/>
        <color theme="1"/>
        <rFont val="Times New Roman"/>
        <family val="1"/>
      </rPr>
      <t xml:space="preserve">, masked lapwing, </t>
    </r>
    <r>
      <rPr>
        <i/>
        <sz val="10"/>
        <color theme="1"/>
        <rFont val="Times New Roman"/>
        <family val="1"/>
      </rPr>
      <t>Vanellus</t>
    </r>
    <r>
      <rPr>
        <sz val="10"/>
        <color theme="1"/>
        <rFont val="Times New Roman"/>
        <family val="1"/>
      </rPr>
      <t xml:space="preserve"> </t>
    </r>
    <r>
      <rPr>
        <i/>
        <sz val="10"/>
        <color theme="1"/>
        <rFont val="Times New Roman"/>
        <family val="1"/>
      </rPr>
      <t>miles</t>
    </r>
    <r>
      <rPr>
        <sz val="10"/>
        <color theme="1"/>
        <rFont val="Times New Roman"/>
        <family val="1"/>
      </rPr>
      <t xml:space="preserve">, noisy miner, </t>
    </r>
    <r>
      <rPr>
        <i/>
        <sz val="10"/>
        <color theme="1"/>
        <rFont val="Times New Roman"/>
        <family val="1"/>
      </rPr>
      <t>Manorina</t>
    </r>
    <r>
      <rPr>
        <sz val="10"/>
        <color theme="1"/>
        <rFont val="Times New Roman"/>
        <family val="1"/>
      </rPr>
      <t xml:space="preserve"> </t>
    </r>
    <r>
      <rPr>
        <i/>
        <sz val="10"/>
        <color theme="1"/>
        <rFont val="Times New Roman"/>
        <family val="1"/>
      </rPr>
      <t>melanocephala</t>
    </r>
    <r>
      <rPr>
        <sz val="10"/>
        <color theme="1"/>
        <rFont val="Times New Roman"/>
        <family val="1"/>
      </rPr>
      <t xml:space="preserve">, common myna, </t>
    </r>
    <r>
      <rPr>
        <i/>
        <sz val="10"/>
        <color theme="1"/>
        <rFont val="Times New Roman"/>
        <family val="1"/>
      </rPr>
      <t>Acridotheres tristis</t>
    </r>
    <r>
      <rPr>
        <sz val="10"/>
        <color theme="1"/>
        <rFont val="Times New Roman"/>
        <family val="1"/>
      </rPr>
      <t xml:space="preserve">, welcome swallow, </t>
    </r>
    <r>
      <rPr>
        <i/>
        <sz val="10"/>
        <color theme="1"/>
        <rFont val="Times New Roman"/>
        <family val="1"/>
      </rPr>
      <t>Hirundo neoxena</t>
    </r>
    <r>
      <rPr>
        <sz val="10"/>
        <color theme="1"/>
        <rFont val="Times New Roman"/>
        <family val="1"/>
      </rPr>
      <t xml:space="preserve">, fairy martin, </t>
    </r>
    <r>
      <rPr>
        <i/>
        <sz val="10"/>
        <color theme="1"/>
        <rFont val="Times New Roman"/>
        <family val="1"/>
      </rPr>
      <t>Petrochelidon ariel</t>
    </r>
    <r>
      <rPr>
        <sz val="10"/>
        <color theme="1"/>
        <rFont val="Times New Roman"/>
        <family val="1"/>
      </rPr>
      <t xml:space="preserve">, European starling, </t>
    </r>
    <r>
      <rPr>
        <i/>
        <sz val="10"/>
        <color theme="1"/>
        <rFont val="Times New Roman"/>
        <family val="1"/>
      </rPr>
      <t>Sturnus vulgaris</t>
    </r>
  </si>
  <si>
    <t>Doring, S. and M. Mitterbacher. 2022. Einsatz von Drohnen im Artenschutz, der Wildtierrettung und im Biodiversitäts-Monitoring: Aktuelle Forschungsergebnisse und Erfahrungswerte zur störungsökologischen Wirkung von Drohnen [Use of Drones in Species Protection, Wildlife Rescue and Biodiversity Monitoring: Current Research Results and Empirical Data on the Ecological Disturbance Effects of Drones]. Bayerisches Landesamt für Umwelt, Augsburg, Germany. March. [In German w/English translation]</t>
  </si>
  <si>
    <t>Einsatz von Drohnen im Artenschutz, der Wildtierrettung und im Biodiversitäts-Monitoring: Aktuelle Forschungsergebnisse und Erfahrungswerte zur störungsökologischen Wirkung von Drohnen [Use of Drones in Species Protection, Wildlife Rescue and Biodiversity Monitoring: Current Research Results and Empirical Data on the Ecological Disturbance Effects of Drones]</t>
  </si>
  <si>
    <t>Experimental Assessment of RPAS Noise Measurement Procedures</t>
  </si>
  <si>
    <t>McCarthy, P., S. Ghinet, E. Chen, and A. Grewal</t>
  </si>
  <si>
    <t>Quietdrones 2024</t>
  </si>
  <si>
    <t xml:space="preserve">McCarthy, P., S. Ghinet, E. Chen, and A. Grewal. 2024. Experimental Assessment of RPAS Noise Measurement Procedures. Session: UAS/UAM Noise Regulations. Quietdrones 2024, Manchester, UK; 8-11 September 2024. </t>
  </si>
  <si>
    <t>acoustic effects, noise</t>
  </si>
  <si>
    <t>DJI Matrice 300, DJI Air 2S, DJI Mavic 3 Classic, DJI Phantom 4 Pro, DJI Mini 4 Pro</t>
  </si>
  <si>
    <t>quadcopter, quadcopter, quadcopter, quadcopter, quadcopter</t>
  </si>
  <si>
    <t>Development of a global thermal detection index to prioritize primate research with thermal drones</t>
  </si>
  <si>
    <t>Gazagne, E., R.J. Gray, S. Wich, A. Hambuckers, and F. Brotcorne</t>
  </si>
  <si>
    <t>Gazagne, E., R.J. Gray, S. Wich, A. Hambuckers, and F. Brotcorne. 2024. Development of a global thermal detection index to prioritize primate research with thermal drones. Scientific Reports https://doi.org/10.1038/s41598-024-77502-7.</t>
  </si>
  <si>
    <t>species monitoring, species detection</t>
  </si>
  <si>
    <t>numerous primate species</t>
  </si>
  <si>
    <t>Naik, H., J. Yang, D. Das, M.C Crofoot, A. Rathore, and V.H. Sridhar</t>
  </si>
  <si>
    <t>BuckTales: A multi-UAV dataset for multi-object tracking and re-identification of wild antelopes</t>
  </si>
  <si>
    <r>
      <t xml:space="preserve">blackbuck, </t>
    </r>
    <r>
      <rPr>
        <i/>
        <sz val="10"/>
        <color theme="1"/>
        <rFont val="Times New Roman"/>
        <family val="1"/>
      </rPr>
      <t>Antilope cervicapra</t>
    </r>
  </si>
  <si>
    <t>A New Disturbance in the Sky: The Effect of Drones on Bat Activity in Singapore</t>
  </si>
  <si>
    <t>Ning, L.K.</t>
  </si>
  <si>
    <t>Ning, L.K. 2019. A New Disturbance in the Sky: The Effect of Drones on Bat Activity in Singapore. BS Thesis. Department of Biological Sciences, National University of Singapore.</t>
  </si>
  <si>
    <t>Tuten, C. 2024. The Influence of Researcher Disturbance on Raccoon Predation of American Alligator Nests, MS Thesis. Coastal Marine and Wetland Studies, Gupta College of Science, Coastal Carolina University, Conway, SC.</t>
  </si>
  <si>
    <t>Steffen, D.J. 2019. The effect of vegetative structure on nest-burrow selection by the Western Burrowing Owl: Comparing traditional methods to photogrammetry with an Unmanned Aerial System. MS Thesis. Fort Hays State University, Hays, KS. https://scholars.fhsu.edu/theses/3128</t>
  </si>
  <si>
    <t>Damiano, S. 2023. Dolphin Behavioral Responses to Uncrewed Aerial Systems as a Function of Exposure, Height, and Type. MS Thesis. Graduate School of Stephen F. Austin State Univerity, Texas.</t>
  </si>
  <si>
    <r>
      <t>de Oliveira, T.F. 2018. Unmanned aerial vehicle (UAV) remote sensing of behaviour and habitat use of the nationally endangered bottlenose dolphin (</t>
    </r>
    <r>
      <rPr>
        <i/>
        <sz val="10"/>
        <color theme="1"/>
        <rFont val="Times New Roman"/>
        <family val="1"/>
      </rPr>
      <t>Tursiops truncatus</t>
    </r>
    <r>
      <rPr>
        <sz val="10"/>
        <color theme="1"/>
        <rFont val="Times New Roman"/>
        <family val="1"/>
      </rPr>
      <t>) off Great Barrier Island, New Zealand. MS Thesis. School of Health and Environmental Sciences, Auckland University of Technology, New Zealand.</t>
    </r>
  </si>
  <si>
    <t>Edwards-Ingle, J. 2024. Shark Spy in the Sky: Insights into the distribution and predation risk of blacktip reef sharks on the terrestrial reef flats of Mo'orea, French Polynesia. MS Thesis. Marine Science, University of Otago, Dunedin, New Zealand.</t>
  </si>
  <si>
    <t>Loken, Z.J. 2023. UAVs and Deep Neural Networks: An Alternative Approach to Monitoring Waterfowl at the Site Level. MS Thesis. School of Renewable Natural Resources, Louisiana State University, Baton Rouge, LA.</t>
  </si>
  <si>
    <t>Maharaj, K. 2023. Measuring the effect of unmanned aerial vehicles (UAVs) on seabirds from onboard and ground-based video at Raine Island, Great Barrier Reef, Australia. MS Thesis. Department of Environmental Science, Auckland University of Technology.</t>
  </si>
  <si>
    <t>Ramos, M. 2024. Lost and Found: Reassessing Ringed Seal Abundance in a Key Fjord System in Svalbard After a 20-Year Hiatus. MS Thesis. Faculty of Biosciences, Fisheries and Economics, Department of Arctic and Marine Biology, The Arctic University of Norway.</t>
  </si>
  <si>
    <t>Reding, C.J. 2023. Artificial Intelligence: A New Tool for Preventing Livestock Depredation from Wolves in California. MS Thesis. Conservation Biology, Univeristy of Wisconsin-Stout, Menomonie, WI.</t>
  </si>
  <si>
    <r>
      <rPr>
        <i/>
        <sz val="10"/>
        <color theme="1"/>
        <rFont val="Times New Roman"/>
        <family val="1"/>
      </rPr>
      <t>Myotis</t>
    </r>
    <r>
      <rPr>
        <sz val="10"/>
        <color theme="1"/>
        <rFont val="Times New Roman"/>
        <family val="1"/>
      </rPr>
      <t xml:space="preserve"> spp., lesser Asiatic yellow bat, </t>
    </r>
    <r>
      <rPr>
        <i/>
        <sz val="10"/>
        <color theme="1"/>
        <rFont val="Times New Roman"/>
        <family val="1"/>
      </rPr>
      <t>Scotophilus kuhlii</t>
    </r>
    <r>
      <rPr>
        <sz val="10"/>
        <color theme="1"/>
        <rFont val="Times New Roman"/>
        <family val="1"/>
      </rPr>
      <t xml:space="preserve">, Narrow-winged pipistrelle, </t>
    </r>
    <r>
      <rPr>
        <i/>
        <sz val="10"/>
        <color theme="1"/>
        <rFont val="Times New Roman"/>
        <family val="1"/>
      </rPr>
      <t>Pipistrellus stenopterus</t>
    </r>
    <r>
      <rPr>
        <sz val="10"/>
        <color theme="1"/>
        <rFont val="Times New Roman"/>
        <family val="1"/>
      </rPr>
      <t xml:space="preserve">, black-bearded tomb bat, </t>
    </r>
    <r>
      <rPr>
        <i/>
        <sz val="10"/>
        <color theme="1"/>
        <rFont val="Times New Roman"/>
        <family val="1"/>
      </rPr>
      <t>Taphozous melanopogon</t>
    </r>
    <r>
      <rPr>
        <sz val="10"/>
        <color theme="1"/>
        <rFont val="Times New Roman"/>
        <family val="1"/>
      </rPr>
      <t xml:space="preserve">, Naked-rumped pouched bat, </t>
    </r>
    <r>
      <rPr>
        <i/>
        <sz val="10"/>
        <color theme="1"/>
        <rFont val="Times New Roman"/>
        <family val="1"/>
      </rPr>
      <t>Saccolaimus</t>
    </r>
    <r>
      <rPr>
        <sz val="10"/>
        <color theme="1"/>
        <rFont val="Times New Roman"/>
        <family val="1"/>
      </rPr>
      <t xml:space="preserve"> </t>
    </r>
    <r>
      <rPr>
        <i/>
        <sz val="10"/>
        <color theme="1"/>
        <rFont val="Times New Roman"/>
        <family val="1"/>
      </rPr>
      <t>saccolaimus</t>
    </r>
  </si>
  <si>
    <t>Harnessing Drones for Snow Leopard Prey Surveys</t>
  </si>
  <si>
    <t>Jackson, R.M., B. Munkhtsog, B. Munkhtsog, B. Hunter, D. Rice, and D.O. Hunter</t>
  </si>
  <si>
    <t>Snow Leopard Reports</t>
  </si>
  <si>
    <t>Jackson, R.M., B. Munkhtsog, B. Munkhtsog, B. Hunter, D. Rice, and D.O. Hunter. 2024. Harnessing Drones for Snow Leopard Prey Surveys. Snow Leopard Reports 3 (2024):1-8. http://dx.doi.org/10.56510/slr.v3.17452</t>
  </si>
  <si>
    <t>thermal sensors</t>
  </si>
  <si>
    <r>
      <t xml:space="preserve">argali, </t>
    </r>
    <r>
      <rPr>
        <i/>
        <sz val="10"/>
        <color theme="1"/>
        <rFont val="Times New Roman"/>
        <family val="1"/>
      </rPr>
      <t>Ovis ammon</t>
    </r>
    <r>
      <rPr>
        <sz val="10"/>
        <color theme="1"/>
        <rFont val="Times New Roman"/>
        <family val="1"/>
      </rPr>
      <t xml:space="preserve">, Siberian ibex, </t>
    </r>
    <r>
      <rPr>
        <i/>
        <sz val="10"/>
        <color theme="1"/>
        <rFont val="Times New Roman"/>
        <family val="1"/>
      </rPr>
      <t>Capra sibirica</t>
    </r>
  </si>
  <si>
    <t>DJI Matrice 210, DJI Matrice 30T, Autel Evo II 640T</t>
  </si>
  <si>
    <t>Yamato, C., K. Ichikawa, K. Kittiwattanawong, and N. Arai</t>
  </si>
  <si>
    <r>
      <t>Local Variation in Feeding Ground Utilization of Dugongs (</t>
    </r>
    <r>
      <rPr>
        <i/>
        <sz val="10"/>
        <color theme="1"/>
        <rFont val="Times New Roman"/>
        <family val="1"/>
      </rPr>
      <t>Dugong dugon</t>
    </r>
    <r>
      <rPr>
        <sz val="10"/>
        <color theme="1"/>
        <rFont val="Times New Roman"/>
        <family val="1"/>
      </rPr>
      <t>) Across Two Intertidal Seagrass Beds in Talibong Island, Thailand</t>
    </r>
  </si>
  <si>
    <t>DJI Mavic 2 PRO, DJI Phantom4 PRO V2.0</t>
  </si>
  <si>
    <t>Rodofili, E.N. and V. Lecours</t>
  </si>
  <si>
    <r>
      <t>Automatically Counting Florida Manatees (</t>
    </r>
    <r>
      <rPr>
        <i/>
        <sz val="10"/>
        <color theme="1"/>
        <rFont val="Times New Roman"/>
        <family val="1"/>
      </rPr>
      <t>Trichechus manatus latirostris</t>
    </r>
    <r>
      <rPr>
        <sz val="10"/>
        <color theme="1"/>
        <rFont val="Times New Roman"/>
        <family val="1"/>
      </rPr>
      <t>) from Drone Images Using Object-Based Image Analysis</t>
    </r>
  </si>
  <si>
    <r>
      <t>Rodofili, E.N. and V. Lecours. 2024. Automatically Counting Florida Manatees (</t>
    </r>
    <r>
      <rPr>
        <i/>
        <sz val="10"/>
        <color theme="1"/>
        <rFont val="Times New Roman"/>
        <family val="1"/>
      </rPr>
      <t>Trichechus manatus latirostris</t>
    </r>
    <r>
      <rPr>
        <sz val="10"/>
        <color theme="1"/>
        <rFont val="Times New Roman"/>
        <family val="1"/>
      </rPr>
      <t>) from Drone Images Using Object-Based Image Analysis. Aquatic Mammals https://doi.org/10.1578/AM.50.6.2024.549.</t>
    </r>
  </si>
  <si>
    <t>DJI Phantom 4 Pro v2</t>
  </si>
  <si>
    <t>The Behavioral Responses of Geoffroy’s Spider Monkeys to Drone Flights</t>
  </si>
  <si>
    <t>Pinel-Ramos, E.J., F. Aureli, S. Wich, M.F. Petersen, P.A.D. Dias, and D. Spaan</t>
  </si>
  <si>
    <t>Pinel-Ramos, E.J., F. Aureli, S. Wich, M.F. Petersen, P.A.D. Dias, and D. Spaan. 2024. The Behavioral Responses of Geoffroy’s Spider Monkeys to Drone Flights. Drones https://doi.org/10.3390/drones8090500.</t>
  </si>
  <si>
    <t>Integrating Biological Data into Autonomous Remote Sensing Systems for In Situ Imageomics: A Case Study for Kenyan Animal Behavior Sensing with Unmanned Aerial Vehicles (UAVs)</t>
  </si>
  <si>
    <t>Kline, J.M., M. Kholiavchenko, O. Brookes, T. Berger-Wolf, C.V. Stewart, and C. Stewart</t>
  </si>
  <si>
    <t>Kline, J.M., M. Kholiavchenko, O. Brookes, T. Berger-Wolf, C.V. Stewart, and C. Stewart. 2024. Integrating Biological Data into Autonomous Remote Sensing Systems for In Situ Imageomics: A Case Study for Kenyan Animal Behavior Sensing with Unmanned Aerial Vehicles (UAVs). https://doi.org/10.48550/arXiv.2407.16864.</t>
  </si>
  <si>
    <r>
      <t xml:space="preserve">plains zebra, </t>
    </r>
    <r>
      <rPr>
        <i/>
        <sz val="10"/>
        <color theme="1"/>
        <rFont val="Times New Roman"/>
        <family val="1"/>
      </rPr>
      <t>Equus quagga</t>
    </r>
    <r>
      <rPr>
        <sz val="10"/>
        <color theme="1"/>
        <rFont val="Times New Roman"/>
        <family val="1"/>
      </rPr>
      <t xml:space="preserve">, Grevy’s zebra,
</t>
    </r>
    <r>
      <rPr>
        <i/>
        <sz val="10"/>
        <color theme="1"/>
        <rFont val="Times New Roman"/>
        <family val="1"/>
      </rPr>
      <t>Equus grevyi</t>
    </r>
    <r>
      <rPr>
        <sz val="10"/>
        <color theme="1"/>
        <rFont val="Times New Roman"/>
        <family val="1"/>
      </rPr>
      <t xml:space="preserve">, reticulated giraffe, </t>
    </r>
    <r>
      <rPr>
        <i/>
        <sz val="10"/>
        <color theme="1"/>
        <rFont val="Times New Roman"/>
        <family val="1"/>
      </rPr>
      <t>Giraffa</t>
    </r>
    <r>
      <rPr>
        <sz val="10"/>
        <color theme="1"/>
        <rFont val="Times New Roman"/>
        <family val="1"/>
      </rPr>
      <t xml:space="preserve"> </t>
    </r>
    <r>
      <rPr>
        <i/>
        <sz val="10"/>
        <color theme="1"/>
        <rFont val="Times New Roman"/>
        <family val="1"/>
      </rPr>
      <t>reticulata</t>
    </r>
  </si>
  <si>
    <t>Equidae, Giraffidae</t>
  </si>
  <si>
    <t>Evaluating Machine Learning-Based Elephant Recognition in Complex African Landscapes Using Drone Imagery</t>
  </si>
  <si>
    <t>McCarthy, C., L.B. Banda, D.J. Kachamba, E.J. Zuza, C. Chisambi, N. Kumanga, L. Lawrence, and T. Sternberg</t>
  </si>
  <si>
    <t>Environmental Research Communications</t>
  </si>
  <si>
    <t>Whole-Herd Elephant Pose Estimation from Drone Data for Collective Behavior Analysis</t>
  </si>
  <si>
    <t>McNutt, B., L. Zhang, A. Carey-Douglas, F. Vollrath, F. Pope, and L. Brickson</t>
  </si>
  <si>
    <t>McNutt, B., L. Zhang, A. Carey-Douglas, F. Vollrath, F. Pope, and L. Brickson. 2024. Whole-Herd Elephant Pose Estimation from Drone Data for Collective Behavior Analysis. 
https://doi.org/10.48550/arXiv.2411.0019.</t>
  </si>
  <si>
    <t>Rayner, J.S.</t>
  </si>
  <si>
    <t>Machine Learning on Large Scale Imagery for Wildlife Conservation</t>
  </si>
  <si>
    <t>Rayner, J.S. 2024. Machine Learning on Large Scale Imagery for Wildlife Conservation. MP Thesis. Faculty of Engineering, School of Electrical Engineering and Robotics, Queensland University of Technology, Australia.</t>
  </si>
  <si>
    <t>data analysis, image analysis, species detection, population monitoring, CNN, deep learning</t>
  </si>
  <si>
    <r>
      <t xml:space="preserve">Lesser Frigatebird, </t>
    </r>
    <r>
      <rPr>
        <i/>
        <sz val="10"/>
        <color theme="1"/>
        <rFont val="Times New Roman"/>
        <family val="1"/>
      </rPr>
      <t>Fregata ariel</t>
    </r>
    <r>
      <rPr>
        <sz val="10"/>
        <color theme="1"/>
        <rFont val="Times New Roman"/>
        <family val="1"/>
      </rPr>
      <t xml:space="preserve">, Common Noddy, </t>
    </r>
    <r>
      <rPr>
        <i/>
        <sz val="10"/>
        <color theme="1"/>
        <rFont val="Times New Roman"/>
        <family val="1"/>
      </rPr>
      <t>Anous stolidus</t>
    </r>
    <r>
      <rPr>
        <sz val="10"/>
        <color theme="1"/>
        <rFont val="Times New Roman"/>
        <family val="1"/>
      </rPr>
      <t xml:space="preserve">, Masked Booby, </t>
    </r>
    <r>
      <rPr>
        <i/>
        <sz val="10"/>
        <color theme="1"/>
        <rFont val="Times New Roman"/>
        <family val="1"/>
      </rPr>
      <t>Sula</t>
    </r>
    <r>
      <rPr>
        <sz val="10"/>
        <color theme="1"/>
        <rFont val="Times New Roman"/>
        <family val="1"/>
      </rPr>
      <t xml:space="preserve"> </t>
    </r>
    <r>
      <rPr>
        <i/>
        <sz val="10"/>
        <color theme="1"/>
        <rFont val="Times New Roman"/>
        <family val="1"/>
      </rPr>
      <t>dactylatra</t>
    </r>
    <r>
      <rPr>
        <sz val="10"/>
        <color theme="1"/>
        <rFont val="Times New Roman"/>
        <family val="1"/>
      </rPr>
      <t xml:space="preserve">, Red-footed Booby, </t>
    </r>
    <r>
      <rPr>
        <i/>
        <sz val="10"/>
        <color theme="1"/>
        <rFont val="Times New Roman"/>
        <family val="1"/>
      </rPr>
      <t xml:space="preserve">Sula sula </t>
    </r>
  </si>
  <si>
    <t>Fregatidae, Laridae, Sulidae</t>
  </si>
  <si>
    <t>BaboonLand Dataset: Tracking Primates in the Wild and Automating Behaviour Recognition from Drone Videos</t>
  </si>
  <si>
    <r>
      <t xml:space="preserve">olive baboon, </t>
    </r>
    <r>
      <rPr>
        <i/>
        <sz val="10"/>
        <color theme="1"/>
        <rFont val="Times New Roman"/>
        <family val="1"/>
      </rPr>
      <t>Papio anubis</t>
    </r>
  </si>
  <si>
    <t>POLO - Point-based, multi-class animal detection</t>
  </si>
  <si>
    <t>May, G., E. Dalsasso, B. Kellenberger, and D. Tuia</t>
  </si>
  <si>
    <r>
      <t xml:space="preserve">Brant goose, </t>
    </r>
    <r>
      <rPr>
        <i/>
        <sz val="10"/>
        <color theme="1"/>
        <rFont val="Times New Roman"/>
        <family val="1"/>
      </rPr>
      <t>Branta</t>
    </r>
    <r>
      <rPr>
        <sz val="10"/>
        <color theme="1"/>
        <rFont val="Times New Roman"/>
        <family val="1"/>
      </rPr>
      <t xml:space="preserve"> </t>
    </r>
    <r>
      <rPr>
        <i/>
        <sz val="10"/>
        <color theme="1"/>
        <rFont val="Times New Roman"/>
        <family val="1"/>
      </rPr>
      <t>bernicla</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Emperor goose, </t>
    </r>
    <r>
      <rPr>
        <i/>
        <sz val="10"/>
        <color theme="1"/>
        <rFont val="Times New Roman"/>
        <family val="1"/>
      </rPr>
      <t>Anser canagicus</t>
    </r>
  </si>
  <si>
    <t>May, G., E. Dalsasso, B. Kellenberger, and D. Tuia. 2024. POLO - Point-based, multi-class animal detection. 
https://doi.org/10.48550/arXiv.2410.11741.</t>
  </si>
  <si>
    <t>Frackowiak, R. and Z.J. Goraj</t>
  </si>
  <si>
    <t>Assessing the Effectivness of Thermal Imaging and UAV Technology for Summer Wildlife Detection</t>
  </si>
  <si>
    <t>Research &amp; Education in Aircraft Design 2024</t>
  </si>
  <si>
    <t>Frackowiak, R. and Z.J. Goraj. 2024. Assessing the Effectivness of Thermal Imaging and UAV Technology for Summer Wildlife Detection. Research &amp; Education in Aircraft Design (READ) 2024, 608 November 2024, Warsaw, Poland.</t>
  </si>
  <si>
    <t>Yuneec H520E</t>
  </si>
  <si>
    <t xml:space="preserve">Yuneec E20Tvx </t>
  </si>
  <si>
    <r>
      <t>eurasian elk,</t>
    </r>
    <r>
      <rPr>
        <i/>
        <sz val="10"/>
        <color theme="1"/>
        <rFont val="Times New Roman"/>
        <family val="1"/>
      </rPr>
      <t xml:space="preserve"> Alces alces</t>
    </r>
    <r>
      <rPr>
        <sz val="10"/>
        <color theme="1"/>
        <rFont val="Times New Roman"/>
        <family val="1"/>
      </rPr>
      <t xml:space="preserve">, red deer, </t>
    </r>
    <r>
      <rPr>
        <i/>
        <sz val="10"/>
        <color theme="1"/>
        <rFont val="Times New Roman"/>
        <family val="1"/>
      </rPr>
      <t>Cervus elaphus</t>
    </r>
    <r>
      <rPr>
        <sz val="10"/>
        <color theme="1"/>
        <rFont val="Times New Roman"/>
        <family val="1"/>
      </rPr>
      <t xml:space="preserve">, roe deer, </t>
    </r>
    <r>
      <rPr>
        <i/>
        <sz val="10"/>
        <color theme="1"/>
        <rFont val="Times New Roman"/>
        <family val="1"/>
      </rPr>
      <t>Capreolus capreolus</t>
    </r>
    <r>
      <rPr>
        <sz val="10"/>
        <color theme="1"/>
        <rFont val="Times New Roman"/>
        <family val="1"/>
      </rPr>
      <t xml:space="preserve">, wild boar, </t>
    </r>
    <r>
      <rPr>
        <i/>
        <sz val="10"/>
        <color theme="1"/>
        <rFont val="Times New Roman"/>
        <family val="1"/>
      </rPr>
      <t>Sus scrofa</t>
    </r>
  </si>
  <si>
    <t>A Comparative Analysis of Drone and Boat Monitoring for the Endangered Bolivian River Dolphin</t>
  </si>
  <si>
    <t>Duran, L.A.G., and E. Aliaga-Rossel</t>
  </si>
  <si>
    <t>Duran, L.A.G., and E. Aliaga-Rossel. 2024. A Comparative Analysis of Drone and Boat Monitoring for the Endangered Bolivian River Dolphin. Aquatic Mammals https://doi.org/10.1578/AM.50.6.2024.469.</t>
  </si>
  <si>
    <r>
      <t xml:space="preserve">Bolivian river dolphin, </t>
    </r>
    <r>
      <rPr>
        <i/>
        <sz val="10"/>
        <color theme="1"/>
        <rFont val="Times New Roman"/>
        <family val="1"/>
      </rPr>
      <t>Inia geoffrensis boliviensis</t>
    </r>
  </si>
  <si>
    <t>Aerial Systems for Releasing Natural Enemy Insects of Purple Loosestrife Using Drones</t>
  </si>
  <si>
    <t>Naharki, K., C. Hayes, and Y.-L. Park</t>
  </si>
  <si>
    <t>Naharki, K., C. Hayes, and Y.-L. Park. 2024. Aerial Systems for Releasing Natural Enemy Insects of Purple Loosestrife Using Drones. Drones https://doi.org/10.3390/drones8110635.</t>
  </si>
  <si>
    <t xml:space="preserve">DJI Mavic 2 Enterprise Advanced, DJI Phantom 3 Advanced </t>
  </si>
  <si>
    <t>48-MP RGB camera, 3.3-MP thermal camera, and multispectral sensor</t>
  </si>
  <si>
    <t>Geib, C.</t>
  </si>
  <si>
    <t>The Guardian</t>
  </si>
  <si>
    <r>
      <t xml:space="preserve">grizzly bear, </t>
    </r>
    <r>
      <rPr>
        <i/>
        <sz val="10"/>
        <color theme="1"/>
        <rFont val="Times New Roman"/>
        <family val="1"/>
      </rPr>
      <t>Ursus horribilis</t>
    </r>
  </si>
  <si>
    <t>Autel EVO II</t>
  </si>
  <si>
    <t>Geib, C. 2024. Get away, grizzly: why scientists are chasing bears with drones. The Guardian 16 November.</t>
  </si>
  <si>
    <t>Get away, grizzly: why scientists arechasing bears with drones</t>
  </si>
  <si>
    <t>Drones for dugongs</t>
  </si>
  <si>
    <t>Rajpurkar, S.</t>
  </si>
  <si>
    <t>Desai, B.</t>
  </si>
  <si>
    <t>Finnegan, S.P., W. Dunker, N.J. Svoboda, and S. Rauchenstein</t>
  </si>
  <si>
    <t>Spy in the sky: Application of thermal drones to assist with ground darting wildlife</t>
  </si>
  <si>
    <t>Finnegan, S.P., W. Dunker, N.J. Svoboda, and S. Rauchenstein. 2024. Spy in the sky: Application of thermal drones to assist with ground darting wildlife. Wildlife Society Bulletin https://doi.org/10.1002/wsb.1560.</t>
  </si>
  <si>
    <t>A comparison of established and digital surface model (DSM)-based methods to determine population estimates and densities for king penguin colonies, using fixed-wing drone and satellite imagery</t>
  </si>
  <si>
    <t>Coleman, J., N. Fenney, P.N. Trathan, A. Fox, E. Fox, A. Bennison, L. Ireland, M.A. Collins, and P.R. Hollyman</t>
  </si>
  <si>
    <t>Coleman, J., N. Fenney, P.N. Trathan, A. Fox, E. Fox, A. Bennison, L. Ireland, M.A. Collins, and P.R. Hollyman. 2024. A comparison of established and digital surface model (DSM)-based methods to determine population estimates and densities for king penguin colonies, using fixed-wing drone and satellite imagery. Remote Sensing in Ecology and Conservation https://doi.org/10.1002/rse2.424.</t>
  </si>
  <si>
    <r>
      <t xml:space="preserve">king penguin, </t>
    </r>
    <r>
      <rPr>
        <i/>
        <sz val="10"/>
        <color theme="1"/>
        <rFont val="Times New Roman"/>
        <family val="1"/>
      </rPr>
      <t>Aptenodytes patagonicus</t>
    </r>
  </si>
  <si>
    <t>senseFly eBee X</t>
  </si>
  <si>
    <t>24-MP RGB camera</t>
  </si>
  <si>
    <t>Drones as a potential hazing tool to prevent wolf depredations on livestock</t>
  </si>
  <si>
    <t>Ranglack, D.H., L.M. McCurdy, P.C. Wolf, and L. Miller</t>
  </si>
  <si>
    <r>
      <t xml:space="preserve">grey wolf, </t>
    </r>
    <r>
      <rPr>
        <i/>
        <sz val="10"/>
        <color theme="1"/>
        <rFont val="Times New Roman"/>
        <family val="1"/>
      </rPr>
      <t>Canus lupus</t>
    </r>
  </si>
  <si>
    <t>Autel Evo II Enterprise</t>
  </si>
  <si>
    <t>spotlight, speaker, thermal camera</t>
  </si>
  <si>
    <t>Krishnan, A.</t>
  </si>
  <si>
    <t>Identifying individual mugger crocodiles using drone technology to minimise conflicts</t>
  </si>
  <si>
    <r>
      <t xml:space="preserve">mugger crocodile, </t>
    </r>
    <r>
      <rPr>
        <i/>
        <sz val="10"/>
        <color theme="1"/>
        <rFont val="Times New Roman"/>
        <family val="1"/>
      </rPr>
      <t>Crocodylus palustris</t>
    </r>
  </si>
  <si>
    <t xml:space="preserve">Krishnan, A. 2022. Identifying individual mugger crocodiles using drone technology to minimise conflicts. Mongabay 24 November. https://india.mongabay.com/2022/11/identifying-individual-mugger-crocodiles-using-drone-technology-to-minimise-conflicts/. </t>
  </si>
  <si>
    <t>Technologies in Tandem: Tools to Study Riverine Wildlife</t>
  </si>
  <si>
    <t>Innovative Approaches in Crocodile Research</t>
  </si>
  <si>
    <r>
      <t xml:space="preserve">Desai, B. 2024. Innovative approaches in crocodile research. Chapter 6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r>
      <t xml:space="preserve">Kelkar, N., T. Nair, and N. Mehrotra. 2024. Technologies in Tandem: Tools to Study Riverine Wildlife. Chapter 2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t>Kelkar, N., T. Nair, and N. Mehrotra</t>
  </si>
  <si>
    <r>
      <t xml:space="preserve">Ganges river dolphin, </t>
    </r>
    <r>
      <rPr>
        <i/>
        <sz val="10"/>
        <color theme="1"/>
        <rFont val="Times New Roman"/>
        <family val="1"/>
      </rPr>
      <t>Platanista gangetica</t>
    </r>
    <r>
      <rPr>
        <sz val="10"/>
        <color theme="1"/>
        <rFont val="Times New Roman"/>
        <family val="1"/>
      </rPr>
      <t xml:space="preserve">, gharial, </t>
    </r>
    <r>
      <rPr>
        <i/>
        <sz val="10"/>
        <color theme="1"/>
        <rFont val="Times New Roman"/>
        <family val="1"/>
      </rPr>
      <t>Gavialis gangeticus</t>
    </r>
  </si>
  <si>
    <t>Gavialidae, Platanistidae</t>
  </si>
  <si>
    <t>Building Drones to Monitor Tigers</t>
  </si>
  <si>
    <t>Thirunavukkarasu, K.</t>
  </si>
  <si>
    <t>Understanding the Rare Mating Behaviour of Blackbucks</t>
  </si>
  <si>
    <t>Naik, H.</t>
  </si>
  <si>
    <r>
      <t xml:space="preserve">Naik, H. 2024. Understanding the Rare Mating Behaviour of Blackbucks. Chapter 3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t>Drone-assisted Wildlife Protection in Rajaji Tiger Reserve</t>
  </si>
  <si>
    <t>Badola, S.</t>
  </si>
  <si>
    <t>Drone-assisted Community Solutions for Human-Big Cat Conflicts</t>
  </si>
  <si>
    <t>Chatterjee, M.</t>
  </si>
  <si>
    <t>Badola, S. 2024. Drone-assisted Wildlife Protection in Rajaji Tiger Reserve. Chapter 11 in Wings for Wildlife: Drones in Indian Conservation. Technology for Wildlife Foundation. www.techforwildlife.com.</t>
  </si>
  <si>
    <t>Charting Lakakh's Fragile Habitats</t>
  </si>
  <si>
    <t>Srinivasan, S.</t>
  </si>
  <si>
    <r>
      <t xml:space="preserve">Ladakh pika, </t>
    </r>
    <r>
      <rPr>
        <i/>
        <sz val="10"/>
        <color theme="1"/>
        <rFont val="Times New Roman"/>
        <family val="1"/>
      </rPr>
      <t>Ochotona ladacensis</t>
    </r>
    <r>
      <rPr>
        <sz val="10"/>
        <color theme="1"/>
        <rFont val="Times New Roman"/>
        <family val="1"/>
      </rPr>
      <t xml:space="preserve">, Himalayan marmot, </t>
    </r>
    <r>
      <rPr>
        <i/>
        <sz val="10"/>
        <color theme="1"/>
        <rFont val="Times New Roman"/>
        <family val="1"/>
      </rPr>
      <t>Marmota himalayana</t>
    </r>
  </si>
  <si>
    <t>Ochotonidae, Sciuridae</t>
  </si>
  <si>
    <t>Harnessing Technology for Enhanced Conservation</t>
  </si>
  <si>
    <t>Agasti, S.</t>
  </si>
  <si>
    <r>
      <t xml:space="preserve">Srinivasan, S. 2024. Charting Lakakh's Fragile Habitats. Chapter 4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r>
      <t xml:space="preserve">Agasti, S. 2024. Harnessing Technology for Enhanced Conservation. Chapter 10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t>Advancing Harmony: Thermal Drones Assisting Human-wildlife Interaction</t>
  </si>
  <si>
    <t>Panchamiya, N. and T. Satarkar</t>
  </si>
  <si>
    <r>
      <t xml:space="preserve">Rajpurkar, S. 2024. Drones for dugongs. Chapter 1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r>
      <t xml:space="preserve">Panchamiya, N. and T. Satarkar. 2024. Advancing Harmony: Thermal Drones Assisting Human-wildlife Interaction. Chapter 7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r>
      <t xml:space="preserve">Indian elephant, </t>
    </r>
    <r>
      <rPr>
        <i/>
        <sz val="10"/>
        <color theme="1"/>
        <rFont val="Times New Roman"/>
        <family val="1"/>
      </rPr>
      <t>Elephas maximus indicus</t>
    </r>
  </si>
  <si>
    <t>Tracking Wolves Across Maharashtra's Fragmented Grasslands</t>
  </si>
  <si>
    <t>Godbole, M. and A. Deshpande</t>
  </si>
  <si>
    <r>
      <t xml:space="preserve">Indian wolf, </t>
    </r>
    <r>
      <rPr>
        <i/>
        <sz val="10"/>
        <color theme="1"/>
        <rFont val="Times New Roman"/>
        <family val="1"/>
      </rPr>
      <t>Canis lupus pallipes</t>
    </r>
  </si>
  <si>
    <t>Aerial Solutions for Human-Elephant Coexistence</t>
  </si>
  <si>
    <t>Raghunathan, G.</t>
  </si>
  <si>
    <r>
      <t xml:space="preserve">Godbole, M. and A. Deshpande. 2024. Tracking Wolves Across Maharashtra's Fragmented Grasslands. Chapter 5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r>
      <t xml:space="preserve">Raghunathan, G. 2024. Aerial Solutions for Human-Elephant Coexistence. Chapter 8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t>Anonymous</t>
  </si>
  <si>
    <t>Employing Drones to Monitor Expansive Tiger Habitats</t>
  </si>
  <si>
    <r>
      <t xml:space="preserve">Anonymous. 2024. Employing Drones to Monitor Expansive Tiger Habitats. Chapter 12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r>
      <t xml:space="preserve">Bengal tiger, </t>
    </r>
    <r>
      <rPr>
        <i/>
        <sz val="10"/>
        <color theme="1"/>
        <rFont val="Times New Roman"/>
        <family val="1"/>
      </rPr>
      <t>Panthera tigris tigris</t>
    </r>
  </si>
  <si>
    <t>Thekaekara, T.</t>
  </si>
  <si>
    <t>Safeguarding Nilgiri's Forests Against Invasive Lantana</t>
  </si>
  <si>
    <r>
      <t xml:space="preserve">Thekaekara, T. 2024. Safeguarding Nilgiri's Forests Against Invasive Lantana. Chapter 14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t>Katkurwar, S.</t>
  </si>
  <si>
    <t>Drones, thermal cameras track animal movement to reduce conflict with humans in Maharashtra’s Gadchiroli</t>
  </si>
  <si>
    <t>Elephantidae, Felidae</t>
  </si>
  <si>
    <r>
      <t xml:space="preserve">Indian elephant, </t>
    </r>
    <r>
      <rPr>
        <i/>
        <sz val="10"/>
        <color theme="1"/>
        <rFont val="Times New Roman"/>
        <family val="1"/>
      </rPr>
      <t>Elephas maximus indicus</t>
    </r>
    <r>
      <rPr>
        <sz val="10"/>
        <color theme="1"/>
        <rFont val="Times New Roman"/>
        <family val="1"/>
      </rPr>
      <t xml:space="preserve">, Bengal tiger, </t>
    </r>
    <r>
      <rPr>
        <i/>
        <sz val="10"/>
        <color theme="1"/>
        <rFont val="Times New Roman"/>
        <family val="1"/>
      </rPr>
      <t>Panthera tigris tigris</t>
    </r>
  </si>
  <si>
    <t>Panchamiya, N.</t>
  </si>
  <si>
    <t>Thermal drones make wildlife tracking safer and smarter</t>
  </si>
  <si>
    <t>RESQ Charitable Trust</t>
  </si>
  <si>
    <t>Panchamiya, N. 2023. Thermal drones make wildlife tracking safer and smarter. RESQ Charitable Trust January 7. https://www.resqct.org/resq-blog/thermal-uav-leopards.</t>
  </si>
  <si>
    <t>Thermal</t>
  </si>
  <si>
    <r>
      <t xml:space="preserve">Indian leopard, </t>
    </r>
    <r>
      <rPr>
        <i/>
        <sz val="10"/>
        <color theme="1"/>
        <rFont val="Times New Roman"/>
        <family val="1"/>
      </rPr>
      <t>Panthera pardus</t>
    </r>
    <r>
      <rPr>
        <sz val="10"/>
        <color theme="1"/>
        <rFont val="Times New Roman"/>
        <family val="1"/>
      </rPr>
      <t xml:space="preserve"> </t>
    </r>
    <r>
      <rPr>
        <i/>
        <sz val="10"/>
        <color theme="1"/>
        <rFont val="Times New Roman"/>
        <family val="1"/>
      </rPr>
      <t>fusca</t>
    </r>
  </si>
  <si>
    <t>Katkurwar, S. 2022. Drones, thermal cameras track animal movement to reduce conflict with humans in Maharashtra’s Gadchiroli. Mongabay September 30. https://india.mongabay.com/2022/09/drones-thermal-cameras-track-animal-movement-to-reduce-conflict-with-humans-in-maharashtras-gadchiroli/?spot_im_verify=signup&amp;spot_im_token_ticket=77129d9672084512a35d9b8b17236f70.</t>
  </si>
  <si>
    <r>
      <t>Conservation in action: Cost-effective UAVs and real-time detection of the globally threatened swamp deer (</t>
    </r>
    <r>
      <rPr>
        <i/>
        <sz val="10"/>
        <color theme="1"/>
        <rFont val="Times New Roman"/>
        <family val="1"/>
      </rPr>
      <t>Rucervus duvaucelii</t>
    </r>
    <r>
      <rPr>
        <sz val="10"/>
        <color theme="1"/>
        <rFont val="Times New Roman"/>
        <family val="1"/>
      </rPr>
      <t>)</t>
    </r>
  </si>
  <si>
    <r>
      <t xml:space="preserve">swamp deer, </t>
    </r>
    <r>
      <rPr>
        <i/>
        <sz val="10"/>
        <color theme="1"/>
        <rFont val="Times New Roman"/>
        <family val="1"/>
      </rPr>
      <t xml:space="preserve">Rucervus duvaucelii </t>
    </r>
  </si>
  <si>
    <t>DJI Mavic 2 Zoom, DJI Mavic 2 Enterprise, DJI Mavic Pro</t>
  </si>
  <si>
    <t>Tripathi, R.N., K. Agarwal, V. Tripathi, R. Badola, and S.A. Hussain</t>
  </si>
  <si>
    <t>Tripathi, R.N., M.G. Ghazia, R. Badolaa, and S.A. Hussaina</t>
  </si>
  <si>
    <t>Tripathi, R.N., M.G. Ghazia, R. Badolaa, and S.A. Hussaina. 2024. Feasibility study of UAV based ecological monitoring and habitat assessment of cervids in the floating meadows of Keibul Lamjao National Park in Manipur, India. Measurement https://doi.org/10.1016/j.measurement.2024.114411.</t>
  </si>
  <si>
    <r>
      <t xml:space="preserve">mugger crocodile, </t>
    </r>
    <r>
      <rPr>
        <i/>
        <sz val="10"/>
        <color theme="1"/>
        <rFont val="Times New Roman"/>
        <family val="1"/>
      </rPr>
      <t>Crocodylus palustris</t>
    </r>
    <r>
      <rPr>
        <sz val="10"/>
        <color theme="1"/>
        <rFont val="Times New Roman"/>
        <family val="1"/>
      </rPr>
      <t xml:space="preserve">, gharial, </t>
    </r>
    <r>
      <rPr>
        <i/>
        <sz val="10"/>
        <color theme="1"/>
        <rFont val="Times New Roman"/>
        <family val="1"/>
      </rPr>
      <t>Gavialis gangeticus</t>
    </r>
  </si>
  <si>
    <r>
      <t xml:space="preserve">Chatterjee, M. 2024. Drone-assisted Community Solutions for Human-Big Cat Conflicts. Chapter 9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r>
      <t xml:space="preserve">Jean, F. and V. Martel. 2024. The Use of UAS in Biological Control in Canada. Pages 24-39 </t>
    </r>
    <r>
      <rPr>
        <i/>
        <sz val="10"/>
        <color theme="1"/>
        <rFont val="Times New Roman"/>
        <family val="1"/>
      </rPr>
      <t>in</t>
    </r>
    <r>
      <rPr>
        <sz val="10"/>
        <color theme="1"/>
        <rFont val="Times New Roman"/>
        <family val="1"/>
      </rPr>
      <t xml:space="preserve"> M.A. Vankosky and V. Martel, eds. Biological Control Programmes in Canada, 2013-2023. CABI, Boston, MA.</t>
    </r>
  </si>
  <si>
    <r>
      <t xml:space="preserve">Raffik, R., M.M. Swetha, R.R. Sathya, V. Vaishali, B.M. Adithya, and S. Balavedhaa. 2024. Integration of Unmanned Aerial Vehicle Systems With Machine Learning Algorithms for Wildlife Monitoring and Conservation. Chapter 6 </t>
    </r>
    <r>
      <rPr>
        <i/>
        <sz val="10"/>
        <color theme="1"/>
        <rFont val="Times New Roman"/>
        <family val="1"/>
      </rPr>
      <t>in</t>
    </r>
    <r>
      <rPr>
        <sz val="10"/>
        <color theme="1"/>
        <rFont val="Times New Roman"/>
        <family val="1"/>
      </rPr>
      <t xml:space="preserve"> J.A. Hassan and S.H. Alsamhi, eds. Applications of Machine Learning in UAV Networks, IGI Global, Hershey, PA.</t>
    </r>
  </si>
  <si>
    <r>
      <t xml:space="preserve">Thirunavukkarasu, K. 2024. Building Drones to Monitor Tigers. Chapter 13 </t>
    </r>
    <r>
      <rPr>
        <i/>
        <sz val="10"/>
        <color theme="1"/>
        <rFont val="Times New Roman"/>
        <family val="1"/>
      </rPr>
      <t>in</t>
    </r>
    <r>
      <rPr>
        <sz val="10"/>
        <color theme="1"/>
        <rFont val="Times New Roman"/>
        <family val="1"/>
      </rPr>
      <t xml:space="preserve"> Wings for Wildlife: Drones in Indian Conservation. Technology for Wildlife Foundation. www.techforwildlife.com.</t>
    </r>
  </si>
  <si>
    <t>Country</t>
  </si>
  <si>
    <t>Philippines</t>
  </si>
  <si>
    <t>species detection, human-wildlife conflict</t>
  </si>
  <si>
    <t>Mexico</t>
  </si>
  <si>
    <t>physiology, health</t>
  </si>
  <si>
    <t>USA</t>
  </si>
  <si>
    <t>population estimate, disturbance</t>
  </si>
  <si>
    <t>power lines, power line markers</t>
  </si>
  <si>
    <t>USA-MD</t>
  </si>
  <si>
    <t>Spain</t>
  </si>
  <si>
    <t>France</t>
  </si>
  <si>
    <t>India</t>
  </si>
  <si>
    <t>nest census, nest monitoring</t>
  </si>
  <si>
    <t>Philippines, Russia, USA-Ohio, France</t>
  </si>
  <si>
    <t>vegetation index, RGB camera, Green leaf index</t>
  </si>
  <si>
    <t>regulations, data management</t>
  </si>
  <si>
    <t>USA-OR</t>
  </si>
  <si>
    <t>morphometrics, health, disturbance</t>
  </si>
  <si>
    <t>USA-WI</t>
  </si>
  <si>
    <t>review, human-wildlife conflict, monitoring</t>
  </si>
  <si>
    <t>population estimate, nest census, disturbance, nest monitoring</t>
  </si>
  <si>
    <t>Brazil</t>
  </si>
  <si>
    <t>Australia</t>
  </si>
  <si>
    <t>Mozambique</t>
  </si>
  <si>
    <t>best practices, disturbance, population monitoring, population estimate</t>
  </si>
  <si>
    <t>morphometrics, species detection</t>
  </si>
  <si>
    <t>Australia, USA</t>
  </si>
  <si>
    <t>Belgium</t>
  </si>
  <si>
    <t>USA-CA</t>
  </si>
  <si>
    <t>morphometrics</t>
  </si>
  <si>
    <t>Japan</t>
  </si>
  <si>
    <t>foraging behavior</t>
  </si>
  <si>
    <t>Sweden</t>
  </si>
  <si>
    <t>Norway</t>
  </si>
  <si>
    <t>Canary Islands</t>
  </si>
  <si>
    <t>Poland</t>
  </si>
  <si>
    <t>Argentina</t>
  </si>
  <si>
    <t>UK</t>
  </si>
  <si>
    <t>China</t>
  </si>
  <si>
    <t>Netherlands</t>
  </si>
  <si>
    <t>South Africa</t>
  </si>
  <si>
    <t>Germany</t>
  </si>
  <si>
    <t>population monitoring</t>
  </si>
  <si>
    <t>New Zealand</t>
  </si>
  <si>
    <t>Botswana</t>
  </si>
  <si>
    <t>Ireland</t>
  </si>
  <si>
    <t>Mediterranean Sea</t>
  </si>
  <si>
    <t>Bulgaria</t>
  </si>
  <si>
    <t>Russia</t>
  </si>
  <si>
    <t>Tanzania</t>
  </si>
  <si>
    <t>nest monitoring</t>
  </si>
  <si>
    <t>Canada</t>
  </si>
  <si>
    <t>Ukraine</t>
  </si>
  <si>
    <t>Republic of Seychelles</t>
  </si>
  <si>
    <t>Malaysia</t>
  </si>
  <si>
    <t>Caribbean</t>
  </si>
  <si>
    <t>Colombia</t>
  </si>
  <si>
    <t>Denmark</t>
  </si>
  <si>
    <t>Portugal</t>
  </si>
  <si>
    <t>Greece</t>
  </si>
  <si>
    <t>Thailand</t>
  </si>
  <si>
    <t>behavior</t>
  </si>
  <si>
    <t>Israel</t>
  </si>
  <si>
    <t>Dubai</t>
  </si>
  <si>
    <t>Singapore</t>
  </si>
  <si>
    <t>Greenland</t>
  </si>
  <si>
    <t>Bahamas</t>
  </si>
  <si>
    <t>Ecuador</t>
  </si>
  <si>
    <t>Italy</t>
  </si>
  <si>
    <t>Mayotte</t>
  </si>
  <si>
    <t>Falkland Islands</t>
  </si>
  <si>
    <t>image analysis</t>
  </si>
  <si>
    <t>Czech Republic</t>
  </si>
  <si>
    <t>Bermuda</t>
  </si>
  <si>
    <t>Austria</t>
  </si>
  <si>
    <t>UAE</t>
  </si>
  <si>
    <t>Africa</t>
  </si>
  <si>
    <t>Democratic Republic of Congo</t>
  </si>
  <si>
    <t>Slovenia</t>
  </si>
  <si>
    <t>Hungary</t>
  </si>
  <si>
    <t>habitat</t>
  </si>
  <si>
    <t>Switzerland</t>
  </si>
  <si>
    <t>vegetation monitoring</t>
  </si>
  <si>
    <t>Tetiaroa</t>
  </si>
  <si>
    <t>Kenya</t>
  </si>
  <si>
    <t>Bolivia</t>
  </si>
  <si>
    <t>Chile</t>
  </si>
  <si>
    <t>French Polynesia</t>
  </si>
  <si>
    <t>Mongolia</t>
  </si>
  <si>
    <t>Puerto Rico</t>
  </si>
  <si>
    <t>Borneo</t>
  </si>
  <si>
    <t>Peru</t>
  </si>
  <si>
    <t>Vietnam</t>
  </si>
  <si>
    <t>Moorea</t>
  </si>
  <si>
    <t>Namibia</t>
  </si>
  <si>
    <t>SE Asia</t>
  </si>
  <si>
    <t>Costa Rica</t>
  </si>
  <si>
    <t>Cyprus</t>
  </si>
  <si>
    <t>Malawi</t>
  </si>
  <si>
    <t>Seychelles</t>
  </si>
  <si>
    <t>Honduras</t>
  </si>
  <si>
    <t>Cook Islands</t>
  </si>
  <si>
    <t>Madagascar</t>
  </si>
  <si>
    <t>Indonesia</t>
  </si>
  <si>
    <t>Panama</t>
  </si>
  <si>
    <t>Belize</t>
  </si>
  <si>
    <t>Croatia</t>
  </si>
  <si>
    <t>Oman</t>
  </si>
  <si>
    <t>Tibet</t>
  </si>
  <si>
    <t>Taiwan</t>
  </si>
  <si>
    <t>Nepal</t>
  </si>
  <si>
    <t>Tristan da Cunha</t>
  </si>
  <si>
    <t>Saudi Arabia</t>
  </si>
  <si>
    <t>Bering Sea</t>
  </si>
  <si>
    <t>Europe</t>
  </si>
  <si>
    <t>Iran</t>
  </si>
  <si>
    <t>Laos</t>
  </si>
  <si>
    <t>Finland</t>
  </si>
  <si>
    <t>Sumatra</t>
  </si>
  <si>
    <t>Serbia</t>
  </si>
  <si>
    <t>Chagos Archipelago</t>
  </si>
  <si>
    <t>British Indian Ocean Territory</t>
  </si>
  <si>
    <t>photogrammetry</t>
  </si>
  <si>
    <t>Gabon</t>
  </si>
  <si>
    <t>object detection</t>
  </si>
  <si>
    <t>Burkina Faso</t>
  </si>
  <si>
    <t>Guatamala</t>
  </si>
  <si>
    <t>Senegal</t>
  </si>
  <si>
    <t>Crozet Islands</t>
  </si>
  <si>
    <t>Tasmania</t>
  </si>
  <si>
    <t>anthropogenic impacts, habitat monitoring</t>
  </si>
  <si>
    <t>flight planning, population monitoring</t>
  </si>
  <si>
    <t>platform, operational requirements, photogrammetry</t>
  </si>
  <si>
    <t>USA-AK</t>
  </si>
  <si>
    <t>aerial survey, logistics, operational requirements</t>
  </si>
  <si>
    <t>detectability</t>
  </si>
  <si>
    <t>poaching, operational issues</t>
  </si>
  <si>
    <t>Canada-BC, USA-MA</t>
  </si>
  <si>
    <t>disease monitoring</t>
  </si>
  <si>
    <t>Canada-NS</t>
  </si>
  <si>
    <t>disturbance, behavior, breeding, acoustic effects, noise</t>
  </si>
  <si>
    <t>focal follows, behavior</t>
  </si>
  <si>
    <t>best practices, data collection protocols</t>
  </si>
  <si>
    <t>Canada-YT</t>
  </si>
  <si>
    <t>human-wildlife conflict, CNN</t>
  </si>
  <si>
    <t>USA-WA</t>
  </si>
  <si>
    <t>disturbance, species detection</t>
  </si>
  <si>
    <t>USA-MA, Gabon, Mexico, Dominican Republic</t>
  </si>
  <si>
    <t>Benin, Niger, Cote d’Ivoire</t>
  </si>
  <si>
    <t>Canada-QC</t>
  </si>
  <si>
    <t>monitoring methods</t>
  </si>
  <si>
    <t>population monitoring, species detection</t>
  </si>
  <si>
    <t>USA-KS</t>
  </si>
  <si>
    <t>USA-TX</t>
  </si>
  <si>
    <t>species detection, disturbance</t>
  </si>
  <si>
    <t>population estimate, species detection</t>
  </si>
  <si>
    <t>physiology</t>
  </si>
  <si>
    <t>acoustic monitoring</t>
  </si>
  <si>
    <t>Cayman Islands, Turks &amp; Caicos, UK, Peru, Brazil</t>
  </si>
  <si>
    <t>USA-HI</t>
  </si>
  <si>
    <t>morphometrics, photogrammetry, physiology</t>
  </si>
  <si>
    <t>species detection, population monitoring</t>
  </si>
  <si>
    <t>disease, host abundance</t>
  </si>
  <si>
    <t>review, sensors, platforms</t>
  </si>
  <si>
    <t>species detection, AI, CNN</t>
  </si>
  <si>
    <t>species distribution, habitat</t>
  </si>
  <si>
    <t>Canada-MB</t>
  </si>
  <si>
    <t>disturbance, nesting</t>
  </si>
  <si>
    <t>habitat assessment, wildlife damage, ground vs aerial surveys</t>
  </si>
  <si>
    <t>review, disturbance, behavior, nesting, habitat assessment, wildlife damage, ground vs aerial surveys</t>
  </si>
  <si>
    <t>Canada-NT</t>
  </si>
  <si>
    <t>behavior, disturbance</t>
  </si>
  <si>
    <t>species detection, detection probability, disturbance</t>
  </si>
  <si>
    <t>predation, foraging behavior</t>
  </si>
  <si>
    <t>disturbance, nest monitoring</t>
  </si>
  <si>
    <t>species detection, species monitoring, disturbance</t>
  </si>
  <si>
    <t>review, ground control, camera calibration</t>
  </si>
  <si>
    <t>human-wildlife conflict, species detection</t>
  </si>
  <si>
    <t>USA-NV</t>
  </si>
  <si>
    <t>population estimate, density estimate</t>
  </si>
  <si>
    <t>USA-AL</t>
  </si>
  <si>
    <t>density estimation, population estimation</t>
  </si>
  <si>
    <t>disturbance, best practices, behavior, nest monitoring, raptors, waterbirds</t>
  </si>
  <si>
    <t>population census</t>
  </si>
  <si>
    <t>population estimate, population monitoring</t>
  </si>
  <si>
    <t>USA-NC</t>
  </si>
  <si>
    <t>visibility bias, population monitoring, distribution</t>
  </si>
  <si>
    <t>disturbance, species detection, population estimate</t>
  </si>
  <si>
    <t>species detection, thermal imaging</t>
  </si>
  <si>
    <t>survey methodologies</t>
  </si>
  <si>
    <t>species detection, population estimate</t>
  </si>
  <si>
    <t>habitat monitoring, machine learning</t>
  </si>
  <si>
    <t>morphometrics, body size, model prediction</t>
  </si>
  <si>
    <t>USA-OH</t>
  </si>
  <si>
    <t>morphometrics, photogrammetry, deep learning, physiology</t>
  </si>
  <si>
    <t>nest monitoring, disturbance</t>
  </si>
  <si>
    <t>disturbance, behavior, ship vs UAS surveys</t>
  </si>
  <si>
    <t>disturbance, dispersal, hazing</t>
  </si>
  <si>
    <t>Canada-BC</t>
  </si>
  <si>
    <t>population estimate, disturbance, nesting</t>
  </si>
  <si>
    <t>species detection, population estimate, ground vs aerial surveys</t>
  </si>
  <si>
    <t>species detection, population monitoring, disturbance</t>
  </si>
  <si>
    <t>habitat monitoring</t>
  </si>
  <si>
    <t>species detection, nest detection</t>
  </si>
  <si>
    <t>CNN, structure from motion, species detection</t>
  </si>
  <si>
    <t>species detection, CNN</t>
  </si>
  <si>
    <t>population estimate, statistics</t>
  </si>
  <si>
    <t>population estimate, nest monitoring, behavior, disturbance</t>
  </si>
  <si>
    <t>capture</t>
  </si>
  <si>
    <t>maritime surveillance, marine resource monitoring, marine resource assessment</t>
  </si>
  <si>
    <t>species detection, detection probability, flight parameters, ground vs aerial surveys</t>
  </si>
  <si>
    <t>disturbance, behavior, noise, acoustic effects</t>
  </si>
  <si>
    <t>detection parameters, RGB vs IR</t>
  </si>
  <si>
    <t>aerial vs ground surveys, species detection</t>
  </si>
  <si>
    <t>USA-FL</t>
  </si>
  <si>
    <t>population estimate, population status</t>
  </si>
  <si>
    <t>technical challenges, atmosphere, climate, field of view</t>
  </si>
  <si>
    <t>New Zealand, USA-OR</t>
  </si>
  <si>
    <t>morphometrics, calibration</t>
  </si>
  <si>
    <t>USA-MS</t>
  </si>
  <si>
    <t>wildlife surveys, nest monitoring, brood surveys, nest surveys</t>
  </si>
  <si>
    <t>USA-MN, Canada-MB</t>
  </si>
  <si>
    <t>detectability, wildlife, thermal imagery</t>
  </si>
  <si>
    <t xml:space="preserve">nest detection, nest monitoring </t>
  </si>
  <si>
    <t>species detection, safety</t>
  </si>
  <si>
    <t>review, platforms, best practices, disturbance</t>
  </si>
  <si>
    <t>review, nest monitoring, UAV limitations</t>
  </si>
  <si>
    <t>flight planning, species detection</t>
  </si>
  <si>
    <t>territorial behavior</t>
  </si>
  <si>
    <t>morphometrics, photogrammetry, population assessment</t>
  </si>
  <si>
    <t>species detection, monitoring protocal, best practices</t>
  </si>
  <si>
    <t>habitat mapping, habitat monitoring</t>
  </si>
  <si>
    <t>species detection, population estimate, disturbance</t>
  </si>
  <si>
    <t>roosting behavior, disturbance, population estimate, habitat assessment</t>
  </si>
  <si>
    <t>fecal counts, population estimate</t>
  </si>
  <si>
    <t>species detection, morphometrics, disturbance</t>
  </si>
  <si>
    <t>disturbance, behavior</t>
  </si>
  <si>
    <t>habitat mapping</t>
  </si>
  <si>
    <t>Greece, Italy</t>
  </si>
  <si>
    <t>physiology, respiration</t>
  </si>
  <si>
    <t>wetlands, vegetation classification, ground vs aerial surveys</t>
  </si>
  <si>
    <t>Canada-ON</t>
  </si>
  <si>
    <t>invasive species, image classification, wetlands</t>
  </si>
  <si>
    <t>species detection, multispec</t>
  </si>
  <si>
    <t>Canada-NB</t>
  </si>
  <si>
    <t>habitat assessment, habitat use, wetland management, disturbance</t>
  </si>
  <si>
    <t>review, species detection, platforms, image processing, CNN</t>
  </si>
  <si>
    <t xml:space="preserve">disturbance, nest monitoring </t>
  </si>
  <si>
    <t>nest monitoring, best practices, disturbance</t>
  </si>
  <si>
    <t>human-wildlife conflict, species detection, image analysis</t>
  </si>
  <si>
    <t>species detection, thermal detection</t>
  </si>
  <si>
    <t>species detection, CNN, deep learning</t>
  </si>
  <si>
    <t>deterence</t>
  </si>
  <si>
    <t>marine assessment</t>
  </si>
  <si>
    <t>dbh estimate</t>
  </si>
  <si>
    <t>species detection, nest monitoring, population census</t>
  </si>
  <si>
    <t>body condition, morphometrics</t>
  </si>
  <si>
    <t>disturbance, acoustic effects, in-air noise, underwater noise</t>
  </si>
  <si>
    <t>disturbance, noise, acoustic effects</t>
  </si>
  <si>
    <t>morphometrics, health, physiology</t>
  </si>
  <si>
    <t>USA-MA, USA-FL, Australia, New Zealand, Argentina</t>
  </si>
  <si>
    <t>morphometrics, disturbance</t>
  </si>
  <si>
    <t>USA-ND, Canada-AB</t>
  </si>
  <si>
    <t>bird strike, disturbance, human-wildlife conflict, hazing</t>
  </si>
  <si>
    <t>morphometrics, health</t>
  </si>
  <si>
    <t>human-wildlife conflict, habitat monitoring</t>
  </si>
  <si>
    <t>species distribution, species density, wildlife monitoring</t>
  </si>
  <si>
    <t>USA-MI</t>
  </si>
  <si>
    <t>permits, regulations, agency requirements</t>
  </si>
  <si>
    <t>behavior, human-wildlife conflict</t>
  </si>
  <si>
    <t>species detection, sensors, hyperspectral</t>
  </si>
  <si>
    <t>shark survey, coastal monitoring, human-wildlife conflict</t>
  </si>
  <si>
    <t>population monitoring, population estimate</t>
  </si>
  <si>
    <t>USA-LA</t>
  </si>
  <si>
    <t>disturbance, flight initiation distance, nesting</t>
  </si>
  <si>
    <t>disturbance, behavior, physiology</t>
  </si>
  <si>
    <t>review, regulations, sensors, applications</t>
  </si>
  <si>
    <t>nest estimate, population estimate, population monitoring, disturbance</t>
  </si>
  <si>
    <t>protocols, best practices, disturbance</t>
  </si>
  <si>
    <t>data analysis, CNN</t>
  </si>
  <si>
    <t>USA-NM</t>
  </si>
  <si>
    <t>Belize, Mexico</t>
  </si>
  <si>
    <t>review, data collection, data analysis</t>
  </si>
  <si>
    <t>machine learning, species detection, thermal imaging</t>
  </si>
  <si>
    <t>detection probability, ground vs aerial surveys, machine learning, survey design</t>
  </si>
  <si>
    <t>nest monitoring, disturbance, ground vs aerial surveys</t>
  </si>
  <si>
    <t>nest census, nest monitoring, population estimate, ground vs aerial counts, disturbance</t>
  </si>
  <si>
    <t>nest census, nest monitoring, population estimate, flight parameters, disturbance</t>
  </si>
  <si>
    <t>body condition, health</t>
  </si>
  <si>
    <t>species detection, nest monitoring, population estimate, disturbance</t>
  </si>
  <si>
    <t>species detection, invasive species</t>
  </si>
  <si>
    <t>ground vs aerial surveys, disturbance</t>
  </si>
  <si>
    <t>population estimate, population monitoring, disturbance</t>
  </si>
  <si>
    <t>survey methods, platform, flight planning, disturbance, population monitoring</t>
  </si>
  <si>
    <t>species detection, mortality, agriculture</t>
  </si>
  <si>
    <t>regulations, safety</t>
  </si>
  <si>
    <t>USA-MA</t>
  </si>
  <si>
    <t>species observation</t>
  </si>
  <si>
    <t>disturbance, acoustics</t>
  </si>
  <si>
    <t>multispectral, tree health, physiology, forest monitoring</t>
  </si>
  <si>
    <t>species detection, aerial vs ground surveys, disturbance</t>
  </si>
  <si>
    <t>aerial vs ground surveys, population monitoring, species detection</t>
  </si>
  <si>
    <t>population monitoring, nest monitoring</t>
  </si>
  <si>
    <t>individual detection, morphometrics</t>
  </si>
  <si>
    <t>pest control</t>
  </si>
  <si>
    <t>USA-IN</t>
  </si>
  <si>
    <t>Peru, French Southern Territories</t>
  </si>
  <si>
    <t>USA-MT</t>
  </si>
  <si>
    <t>population estimate, colony size, aerial vs ground surveys</t>
  </si>
  <si>
    <t>Congo, Chad, Uganda, Côte d'Ivoire</t>
  </si>
  <si>
    <t>CNN, image analysis, population estimate, species detection, aerial survey</t>
  </si>
  <si>
    <t>machine learning, species detection, population estimate</t>
  </si>
  <si>
    <t>species detection, disturbance, best practices, aerial vs ground surveys</t>
  </si>
  <si>
    <t>nest monitoring, habitat monitoring</t>
  </si>
  <si>
    <t>species detection, image analysis, population monitoring</t>
  </si>
  <si>
    <t>radiotelemetry, accuracy</t>
  </si>
  <si>
    <t>Spain, Romania</t>
  </si>
  <si>
    <t>Long-Term Ecological Research</t>
  </si>
  <si>
    <t>Long-Term Ecological Research, Normalized Difference Vegetation Index</t>
  </si>
  <si>
    <t>species detection, nesting, tracks</t>
  </si>
  <si>
    <t>species detection, distribution, breeding</t>
  </si>
  <si>
    <t>species density, habitat use</t>
  </si>
  <si>
    <t>feeding behavior</t>
  </si>
  <si>
    <t>species detection, nest monitoring, population estimate, CNN</t>
  </si>
  <si>
    <t>population monitoring, CNN</t>
  </si>
  <si>
    <t>USA-MN</t>
  </si>
  <si>
    <t>disturbance, stress, behavior</t>
  </si>
  <si>
    <t>disturbance, stress, noise,  physiology</t>
  </si>
  <si>
    <t>species detection, disturbance, review</t>
  </si>
  <si>
    <t>detection probability, poaching, flight parameters, sensors</t>
  </si>
  <si>
    <t>species detection, wildlife-aircraft interactions</t>
  </si>
  <si>
    <t>human-wildlife conflict, agricultural damage</t>
  </si>
  <si>
    <t>invasive species, eradication</t>
  </si>
  <si>
    <t>nest monitoring, individual detection, disturbance, population estimate</t>
  </si>
  <si>
    <t>USA-CA, USA-NV</t>
  </si>
  <si>
    <t>species detection, ground vs aerial surveys</t>
  </si>
  <si>
    <t>population estimate, mark-resight, survey methods, nesting</t>
  </si>
  <si>
    <t>species detection, population estimate, disturbance, best practices</t>
  </si>
  <si>
    <t>species detection, image analysis</t>
  </si>
  <si>
    <t>aerial vs boat surveys, species detection, population monitoring, disturbance</t>
  </si>
  <si>
    <t>USA-ND</t>
  </si>
  <si>
    <t>USA-CO</t>
  </si>
  <si>
    <t>disturbance, cliff-nesting raptors</t>
  </si>
  <si>
    <t>species detection, acoustic detection, disturbance</t>
  </si>
  <si>
    <t>species detection, species abundance</t>
  </si>
  <si>
    <t>species detection, species monitoring, population estimate</t>
  </si>
  <si>
    <t>human-wildlife conflict, behavior, disturbance, flight initiation distance, hazing, deterence</t>
  </si>
  <si>
    <t>human-wildlife conflict, hazing, deterrence</t>
  </si>
  <si>
    <t>population estimate, CNN, machine learning, data analysis</t>
  </si>
  <si>
    <t>behavior, focal group follows</t>
  </si>
  <si>
    <t>USA-DE</t>
  </si>
  <si>
    <t>disturbance, acoustic effects, noise, best practices</t>
  </si>
  <si>
    <t>species detection, behavior</t>
  </si>
  <si>
    <t>noise, disturbance, acoustic effects</t>
  </si>
  <si>
    <t>species detection, morphometrics, habitat use, disturbance, wetlands, noise</t>
  </si>
  <si>
    <t>population estimate, ground vs aerial surveys</t>
  </si>
  <si>
    <t>regulations, safety, security, public or government operations, civil or non-governmental operations, certificate of authorization, model aircraft, Section 333 exemption, privacy, registration</t>
  </si>
  <si>
    <t>nest monitoring, behavior, habitat use</t>
  </si>
  <si>
    <t>species detection, population estimate,  morphometrics, ground vs aerial surveys</t>
  </si>
  <si>
    <t>habitat detection, CNN</t>
  </si>
  <si>
    <t>behavior, disturbance, population estimate</t>
  </si>
  <si>
    <t>invasive species, trapping, species detection, platforms, sensors</t>
  </si>
  <si>
    <t>best practices, disturbance</t>
  </si>
  <si>
    <t>surface temperature, plant phenology, thermal ecology</t>
  </si>
  <si>
    <t>morphometrics, health, population assessment</t>
  </si>
  <si>
    <t>population monitoring, aerial vs ground surveys</t>
  </si>
  <si>
    <t>USA-MO</t>
  </si>
  <si>
    <t>digital elevation model, vegetation</t>
  </si>
  <si>
    <t>behavior, movement</t>
  </si>
  <si>
    <t>species detection, individual detection, morphometrics</t>
  </si>
  <si>
    <t>Australia, Botswana</t>
  </si>
  <si>
    <t>species detection, population estimate, detection accuracy</t>
  </si>
  <si>
    <t>disturbance, ground vs aerial surveys, nest monitoring, population estimate</t>
  </si>
  <si>
    <t>forest inventory, forest monitoring, species classification</t>
  </si>
  <si>
    <t>population estimate, helo vs UAS surveys</t>
  </si>
  <si>
    <t>habitat assessment, habitat predictors</t>
  </si>
  <si>
    <t>disturbance, noise, response, acoustic impacts</t>
  </si>
  <si>
    <t>acoustic detection, bioacoustic monitoring, disturbance</t>
  </si>
  <si>
    <t>species detection, breeding behavior, morphometrics, population estimate</t>
  </si>
  <si>
    <t>disturbance, behavior response, nest monitoring</t>
  </si>
  <si>
    <t>species detection, nest monitoring</t>
  </si>
  <si>
    <t>manned vs unmanned aerial surveys, population estimate</t>
  </si>
  <si>
    <t>Nest monitoring, disturbance</t>
  </si>
  <si>
    <t>disturbance, behavior, species detection, population estimate</t>
  </si>
  <si>
    <t>human-wildlife conflict, hazing</t>
  </si>
  <si>
    <t>disturbance, nest detection, physiological response</t>
  </si>
  <si>
    <t>nest monitoring, population monitoring, aerial vs ground surveys, distubance</t>
  </si>
  <si>
    <t>Tahiti, Moorea</t>
  </si>
  <si>
    <t xml:space="preserve">species detection </t>
  </si>
  <si>
    <t>species detection, behavior, habitat use, monitoring</t>
  </si>
  <si>
    <t>invasive species, habitat impacts</t>
  </si>
  <si>
    <t>Dominica, Greece, Balearic Islands</t>
  </si>
  <si>
    <t>nest monitoring, ground vs aerial survey, thermal imagery</t>
  </si>
  <si>
    <t>anti-poaching</t>
  </si>
  <si>
    <t>population estimate, individual detection, disturbance</t>
  </si>
  <si>
    <t>review, applications, platforms, regulations</t>
  </si>
  <si>
    <t>disturbance, noise, acoustics</t>
  </si>
  <si>
    <t>species detection, canopy cover, ground vs aerial surveys</t>
  </si>
  <si>
    <t>species detection, disturbance, behavior</t>
  </si>
  <si>
    <t>safety, machine learning, species detection</t>
  </si>
  <si>
    <t xml:space="preserve">behavior, morphometrics </t>
  </si>
  <si>
    <t>Antarctica, Portugal, Greenland, USA-CA, USA-MA, South Africa</t>
  </si>
  <si>
    <t>invasive species, human-wildlife conflict</t>
  </si>
  <si>
    <t>population monitoring, habitat assessment</t>
  </si>
  <si>
    <t>USA-WY</t>
  </si>
  <si>
    <t>population estimate, density, distribution</t>
  </si>
  <si>
    <t>species detection, machine learning, human vs machine detection</t>
  </si>
  <si>
    <t>USA-CA, Antarctica</t>
  </si>
  <si>
    <t>population estimate, deep learning, species detection, computer detection</t>
  </si>
  <si>
    <t>disturbance, visibility bias, detection probability, best practices</t>
  </si>
  <si>
    <t>disturbance, population estimate, species detection, computer detection</t>
  </si>
  <si>
    <t>burrow detection</t>
  </si>
  <si>
    <t>population estimate, helicopter vs UAS surveys</t>
  </si>
  <si>
    <t>USA-OR, USA-WA, USA-ID</t>
  </si>
  <si>
    <t>human-wildlife conflict, hazing, disturbance</t>
  </si>
  <si>
    <t>sensors, detection probability</t>
  </si>
  <si>
    <t>species detection, ground vs aerial surveys, CNN</t>
  </si>
  <si>
    <t>Canada-NS, Canada-PEI</t>
  </si>
  <si>
    <t>survey methodologies, disturbance</t>
  </si>
  <si>
    <t>lek monitoring, disturbance, population estimate</t>
  </si>
  <si>
    <t>acoustics, behavior, human-wildlife conflict</t>
  </si>
  <si>
    <t>hyperspec, object-based image analysis</t>
  </si>
  <si>
    <t>regulations, best practices, disturbance</t>
  </si>
  <si>
    <t>species detection, disturbance, acoustic effects, behavior</t>
  </si>
  <si>
    <t>digital elevation model, erosion, vegetation</t>
  </si>
  <si>
    <t>nest monitoring, population census</t>
  </si>
  <si>
    <t>Diego Garcia, Seychelles</t>
  </si>
  <si>
    <t>species detection, species distribution</t>
  </si>
  <si>
    <t>species detection, population estimate, IR vs visual imagery</t>
  </si>
  <si>
    <t>species detection, drone vs piloted aircraft-based surveys</t>
  </si>
  <si>
    <t>photogrammetry, health, disturbance</t>
  </si>
  <si>
    <t>population estimate, ground vs aerial counts, simulated seabird colony</t>
  </si>
  <si>
    <t>nest monitoring, population estimate, seabird colony, ground vs. aerial counts</t>
  </si>
  <si>
    <t>species detection, population monitoring, population estimate, disturbance</t>
  </si>
  <si>
    <t>disturbance, best practices, ground vs aerial surveys</t>
  </si>
  <si>
    <t>review, platform, sensors, disturbance</t>
  </si>
  <si>
    <t>data analysis, image analysis, disturbance, population estimation, deep learning</t>
  </si>
  <si>
    <t>review, disturbance, population monitoring, species detection, platforms, sensors, data analysis</t>
  </si>
  <si>
    <t>disturbance, acoustics, best practices</t>
  </si>
  <si>
    <t>review, disturbance, best practices, population monitoring, species detection, ground vs aerial surveys, platforms, sensors, data analysis</t>
  </si>
  <si>
    <t>behavior, physiology, health</t>
  </si>
  <si>
    <t>species detection, environmental conditions</t>
  </si>
  <si>
    <t>USA-UT</t>
  </si>
  <si>
    <t>population estimate, disturbance, ground vs aerial surveys</t>
  </si>
  <si>
    <t>USA-NE</t>
  </si>
  <si>
    <t xml:space="preserve">morphometrics </t>
  </si>
  <si>
    <t>radiotelemetry, review, individual detection, platforms</t>
  </si>
  <si>
    <t xml:space="preserve"> Cayman Islands</t>
  </si>
  <si>
    <t>USA-NJ</t>
  </si>
  <si>
    <t>population estimate, age estimate, ground vs UAS surveys, disturbance</t>
  </si>
  <si>
    <t>social behavior</t>
  </si>
  <si>
    <t>camera traps vs UAS</t>
  </si>
  <si>
    <t>disturbance, nest monitoring, behavior, non-breeding, noise, visual effects, acoustic effects</t>
  </si>
  <si>
    <t>species detection, population assessment</t>
  </si>
  <si>
    <t>species detection, ground vs aerial surveys, thermal IR</t>
  </si>
  <si>
    <t>UAS capabilities, testing</t>
  </si>
  <si>
    <t>nest monitoring, population estimate</t>
  </si>
  <si>
    <t>species monitoring, behavior, disturbance, best management practices</t>
  </si>
  <si>
    <t>foraging, disturbance</t>
  </si>
  <si>
    <t>species detection, deep learning, invasive species</t>
  </si>
  <si>
    <t>species detection, data analysis</t>
  </si>
  <si>
    <t>species detection, school detection, morphometrics</t>
  </si>
  <si>
    <t>species detection, data analysis, data capture</t>
  </si>
  <si>
    <t>population estimate, molt assessment</t>
  </si>
  <si>
    <t>wildlife monitoring, disturbance</t>
  </si>
  <si>
    <t>population estimate, aerial vs ground counts, species detection</t>
  </si>
  <si>
    <t>USA-MT, Canada-SK</t>
  </si>
  <si>
    <t>disturbance, behavior, nest monitoring</t>
  </si>
  <si>
    <t>machine learning, CNN, species detection, population estimate</t>
  </si>
  <si>
    <t>Canada-ON, Canada-QC</t>
  </si>
  <si>
    <t>photogrammetry, RTK, PTK, digital elevation model, digital surface model</t>
  </si>
  <si>
    <t>human-wildlife conflict, population monitoring</t>
  </si>
  <si>
    <t>population estimate, deep learning, computer detection, CNN</t>
  </si>
  <si>
    <t>USA-SC</t>
  </si>
  <si>
    <t>USA-PA</t>
  </si>
  <si>
    <t>vegetation control</t>
  </si>
  <si>
    <t>species detetion, populatin estimate</t>
  </si>
  <si>
    <t>species density, species detection</t>
  </si>
  <si>
    <t>USA-SD</t>
  </si>
  <si>
    <t>species detection, bioacoustics, ethics</t>
  </si>
  <si>
    <t>Kenya, Ethiopia</t>
  </si>
  <si>
    <t>behavior, disturbance, structure-from-motion</t>
  </si>
  <si>
    <t>review, species detection, poaching, land cover mapping</t>
  </si>
  <si>
    <t>vegetation classification, RGB, multispectral, thermal, digital surface model</t>
  </si>
  <si>
    <t>disturbance, species detection, behavior</t>
  </si>
  <si>
    <t>review, species detection rate, wind</t>
  </si>
  <si>
    <t>USA-WA, Canada-BC</t>
  </si>
  <si>
    <t>Czech Republic, Ukraine</t>
  </si>
  <si>
    <t>sample collection</t>
  </si>
  <si>
    <t>disturbance, acoustic effects, noise, best practices, ground vs aerial surveys</t>
  </si>
  <si>
    <t>species detection, morphometrics, ground vs aerial surveys</t>
  </si>
  <si>
    <t>Population estimate</t>
  </si>
  <si>
    <t xml:space="preserve">species detection, sensors </t>
  </si>
  <si>
    <t>disturbance, acoustic, behavior</t>
  </si>
  <si>
    <t>USA-ID</t>
  </si>
  <si>
    <t>colonial waterbird, nest monitoring, nest survival, nest census, disturbance</t>
  </si>
  <si>
    <t>species detection, habitat use, individual detection</t>
  </si>
  <si>
    <t>disturbance, behavioral response</t>
  </si>
  <si>
    <t>best practices, regulations, flight planning</t>
  </si>
  <si>
    <t>USA-MA, Canada-NS, Antarctica</t>
  </si>
  <si>
    <t>species detection, morphometrics, health, physiology, disturbance</t>
  </si>
  <si>
    <t>population estimate, ground vs aerial surveys, CNN</t>
  </si>
  <si>
    <t>species detection, disturbance, passive acoustic monitoring, PAM, acoustic surveys</t>
  </si>
  <si>
    <t xml:space="preserve">disturbance, behavior, physiology </t>
  </si>
  <si>
    <t>CNN, machine learning, species detection</t>
  </si>
  <si>
    <t>individual detection</t>
  </si>
  <si>
    <t xml:space="preserve">species detection, population estimate, machine learning </t>
  </si>
  <si>
    <t>habitat mapping, land use, ecological restoration</t>
  </si>
  <si>
    <t>species detection, disturbance, sensor</t>
  </si>
  <si>
    <t xml:space="preserve">review, wildlife monitoring, platforms, sensors, anti-poaching, detection, regulation, ethics, disturbance </t>
  </si>
  <si>
    <t>population estimate, wildlife monitoring, disturbance, environmental factors, flight parameters, survey protocol</t>
  </si>
  <si>
    <t>machine learning, CNN, species detection, population estimate, disturbance</t>
  </si>
  <si>
    <t>bird strike, risk assessment, infrastructure monitoring</t>
  </si>
  <si>
    <t>Canada-QC, Canada-NL</t>
  </si>
  <si>
    <t>species detection, infrared sensor</t>
  </si>
  <si>
    <t>species detection, photogrammetry</t>
  </si>
  <si>
    <t>review, flight planning, regulations, post-processing, fire behavior</t>
  </si>
  <si>
    <t>nest monitoriing</t>
  </si>
  <si>
    <t>Disturbance, noise, behavior, reaction distance, best practices</t>
  </si>
  <si>
    <t xml:space="preserve">review, best practices, regulations, wind infrastructure, nuclear power plants, mission planning, safety, sensors </t>
  </si>
  <si>
    <t>wildlife monitoring, machine learning, population estimate, nest monitoring</t>
  </si>
  <si>
    <t>species detection, population monitoring, CNN, image analysis, YOLO</t>
  </si>
  <si>
    <t>USA-GA</t>
  </si>
  <si>
    <t>erosion, vegetation</t>
  </si>
  <si>
    <t>behavioral observations, disturbance</t>
  </si>
  <si>
    <t>species detection, nest surveys, disturbance</t>
  </si>
  <si>
    <t>disturbance, population monitoring</t>
  </si>
  <si>
    <t>population estimate, distribution</t>
  </si>
  <si>
    <t>habitat mapping, fixed-wing vs rotary-wing</t>
  </si>
  <si>
    <t>species detection, nest monotiring</t>
  </si>
  <si>
    <t>disturbance, behavior, best practices</t>
  </si>
  <si>
    <t>species detection, photogrammetry, body size</t>
  </si>
  <si>
    <t>eradication, bait dispersal, invasive species</t>
  </si>
  <si>
    <t>USA-MA, USA-NH</t>
  </si>
  <si>
    <t>disturbance, anthropogenic impacts</t>
  </si>
  <si>
    <t>behavior, nest monitoring</t>
  </si>
  <si>
    <t>invasive species, species detection, population monitoring, CNN</t>
  </si>
  <si>
    <t>population estimate, species detection, disturbance</t>
  </si>
  <si>
    <t xml:space="preserve">species detection, strike risk </t>
  </si>
  <si>
    <t>disturbance, aerial vs ground surveys</t>
  </si>
  <si>
    <t>Norway, Sweden</t>
  </si>
  <si>
    <t>species detection, population estimate, population monitoring, disturbance</t>
  </si>
  <si>
    <t>population estimate, disurbance, ground vs aerial survey</t>
  </si>
  <si>
    <t>population estimate, machine learning, computer vision, computer vs manual counts</t>
  </si>
  <si>
    <t>disturbance, species detection, nest monitoring</t>
  </si>
  <si>
    <t>disturbance, population estimate</t>
  </si>
  <si>
    <t>Canada-SK</t>
  </si>
  <si>
    <t>population estimate, aerial vs ground counts, disturbance, species detection, nest monitoring</t>
  </si>
  <si>
    <t>species detection, species monitoring, thermal surveys</t>
  </si>
  <si>
    <t>data analysis, image analysis, disturbance</t>
  </si>
  <si>
    <t>Kenya, UK</t>
  </si>
  <si>
    <t>acoustic effects, disturbance, behavior, zoo</t>
  </si>
  <si>
    <t>crop damage, human-wildlife conflict, ground vs aerial surveys</t>
  </si>
  <si>
    <t>Canada-QC, Norway</t>
  </si>
  <si>
    <t>morphometrics, body size</t>
  </si>
  <si>
    <t>nest monitoring, ground vs aerial surveys</t>
  </si>
  <si>
    <t>population estimate, ground vs aerial surveys, disturbance</t>
  </si>
  <si>
    <t>USA-IA, USA-MN, USA-ND, USA-SD</t>
  </si>
  <si>
    <t>population monitoring, nest monitoring, disturbance</t>
  </si>
  <si>
    <t>human-wildlife conflict, hazing, deterrence, acoustic</t>
  </si>
  <si>
    <t xml:space="preserve">review, population estimate, ground vs aerial surveys </t>
  </si>
  <si>
    <t>Australia, South Africa, USA-CA</t>
  </si>
  <si>
    <t>human-wildlife conflict, poaching</t>
  </si>
  <si>
    <t>species detection, disturbance,  CNN</t>
  </si>
  <si>
    <t>platform, accuracy, GNSS, structure-from-motion</t>
  </si>
  <si>
    <t>Spain, South Africa</t>
  </si>
  <si>
    <t>review, platforms, sensors, bird strike, species distribution, species density, infrastructure monitoring, wildlife monitoring, poaching</t>
  </si>
  <si>
    <t>insects, species detection</t>
  </si>
  <si>
    <t>species detection, target detection, poaching, regulations</t>
  </si>
  <si>
    <t>tracking, nest monitoring, nest census</t>
  </si>
  <si>
    <t>species monitoring, applications</t>
  </si>
  <si>
    <t>USA-AL, USA-KY, USA-MS, USA-TN</t>
  </si>
  <si>
    <t>human-wildlife conflict, disturbance, species detection, nest monitoring</t>
  </si>
  <si>
    <t>species detection, flight parameters, ground sample distance</t>
  </si>
  <si>
    <t>USA-WV</t>
  </si>
  <si>
    <t>invasive species, eradication, species detection</t>
  </si>
  <si>
    <t>population monitoring, flight planning, image analysis,  disturbance</t>
  </si>
  <si>
    <t>USA-NY, USA-ME, Iceland, Greenland</t>
  </si>
  <si>
    <t>review, regulations, privacy, safety</t>
  </si>
  <si>
    <t>species detection, population estimate, thermal</t>
  </si>
  <si>
    <t>carcass surveys</t>
  </si>
  <si>
    <t>Pacific Islands, Vietnam, Thailand, Malaysis, Indonesia, New Guinea, Japan, Philippines</t>
  </si>
  <si>
    <t>review, regulations, ethics, privacy</t>
  </si>
  <si>
    <t xml:space="preserve">habitat mapping </t>
  </si>
  <si>
    <t>detection of moving animals</t>
  </si>
  <si>
    <t>ground vs aerial surveys, abundance</t>
  </si>
  <si>
    <t>species detection, population estimate, disturbance, boat vs aerial surveys</t>
  </si>
  <si>
    <t>habitat assessment, habitat mapping</t>
  </si>
  <si>
    <t>Mating pattern</t>
  </si>
  <si>
    <t>review, regulations, disturbance, platforms, sensors</t>
  </si>
  <si>
    <t>population monitoring, disturbance</t>
  </si>
  <si>
    <t>morphometrics, photogrammetry, physiology, health</t>
  </si>
  <si>
    <t>disturbance, behavior, noise, acoustic effects, best practices</t>
  </si>
  <si>
    <t>USA-AZ</t>
  </si>
  <si>
    <t>species detection, monitoring</t>
  </si>
  <si>
    <t>ground vs drone surveys</t>
  </si>
  <si>
    <t>Canada-NL</t>
  </si>
  <si>
    <t>population estimate, aerial vs ground counts, disturbance, species detection</t>
  </si>
  <si>
    <t>disturbance, deterrant, avoidance behavior</t>
  </si>
  <si>
    <t>species detection, data analysis, CNN</t>
  </si>
  <si>
    <t>species movement, behavior</t>
  </si>
  <si>
    <t>species detection, deep learning, CNN</t>
  </si>
  <si>
    <t>nest monitoring, population estimate, disturbance</t>
  </si>
  <si>
    <t>bird strike, disturbance, human-wildlife conflict, flight initiation distance, hazing</t>
  </si>
  <si>
    <t>USA-IL, USA-OH</t>
  </si>
  <si>
    <t>disturbance, flight-initiation distance, bird strike hazard</t>
  </si>
  <si>
    <t>bird strike, human-wildlife conflict, hazing</t>
  </si>
  <si>
    <t>nest monitoring, nest detection</t>
  </si>
  <si>
    <t>species detection, flight parameters</t>
  </si>
  <si>
    <t>crop damage, human-wildlife conflict, Normalized Difference Vegetation Index</t>
  </si>
  <si>
    <t>species detection, population estimate, human-wildlife conflict</t>
  </si>
  <si>
    <t>disturbance, behavior, species ID</t>
  </si>
  <si>
    <t>beach monitoring</t>
  </si>
  <si>
    <t>carcass detection</t>
  </si>
  <si>
    <t>population estimate, flight parameters, disturbance</t>
  </si>
  <si>
    <t>population estimate, air vs ground survey, disturbance</t>
  </si>
  <si>
    <t>USA-MD, USA-VA, USA-WV</t>
  </si>
  <si>
    <t>species detection, population estimate, aerial vs ground surveys</t>
  </si>
  <si>
    <t>species detection, population estimate, monitoring</t>
  </si>
  <si>
    <t>population estimate, nest monitoring, ground vs aerial surveys</t>
  </si>
  <si>
    <t>population estimate, machine learning, computer vs manual counts</t>
  </si>
  <si>
    <t>digital surface model, wetlands, digital terrain model, restoration monitoring</t>
  </si>
  <si>
    <t>ground vs aerial surveys, species detection</t>
  </si>
  <si>
    <t>species detection, ground vs aerial survey</t>
  </si>
  <si>
    <t>ground vs aerial surveys, species detection, nest monitoring, disturbance, behavior</t>
  </si>
  <si>
    <t>population monitoring, disturbance, population estimate</t>
  </si>
  <si>
    <t>disturbance, behavioral response, ground vs aerial surveys, best practices</t>
  </si>
  <si>
    <t>population estimate, deep learning, CNN</t>
  </si>
  <si>
    <t>data management, data mule/data download</t>
  </si>
  <si>
    <t>disturbance, visual, acoustic</t>
  </si>
  <si>
    <t>morphometrics, health, anthropogenic impacts</t>
  </si>
  <si>
    <t>review, human-wildlife conflict, hazing, deterrence</t>
  </si>
  <si>
    <t xml:space="preserve">review, best practices, disturbance, data management, survey types, survey goal, habitat use, behavior, habitat </t>
  </si>
  <si>
    <t>disturbance, behavior, nest monitoring, acoustic effects, noise</t>
  </si>
  <si>
    <t>USA-AK, Russia</t>
  </si>
  <si>
    <t>morphometrics, photogrammetry</t>
  </si>
  <si>
    <t>behavior, habitat use</t>
  </si>
  <si>
    <t>disturbance, survey conditions</t>
  </si>
  <si>
    <t xml:space="preserve">radiotelemetry, accuracy </t>
  </si>
  <si>
    <t>habitat selection, behavior, biologger</t>
  </si>
  <si>
    <t>vegetation mapping</t>
  </si>
  <si>
    <t>dataset</t>
  </si>
  <si>
    <t>disturbance, behavior, public perception, protected areas</t>
  </si>
  <si>
    <t>species detection, aerial vs boat surveys</t>
  </si>
  <si>
    <t xml:space="preserve">review, disturbance, behavior, flight initiation distance </t>
  </si>
  <si>
    <t>species detection, habitat</t>
  </si>
  <si>
    <t>disturbance, flight parameters, UAV platform, acoustic effects</t>
  </si>
  <si>
    <t>disturbance, flight parameters, acoustic effects</t>
  </si>
  <si>
    <t>disturbance, nest monitoring, behavior</t>
  </si>
  <si>
    <t>behavior, nest monitoring, disturbance</t>
  </si>
  <si>
    <t>population estimate, nest monitoring, disturbance, species detection</t>
  </si>
  <si>
    <t>hazing, deterrence</t>
  </si>
  <si>
    <t>invasive species, vegetation assessment</t>
  </si>
  <si>
    <t>vegetation classification, canopy cover, digital elevation model</t>
  </si>
  <si>
    <t>nest monitoring, nest detection, mortality reduction, deep learning</t>
  </si>
  <si>
    <t>review, standard operating procedures, noise, disturbance</t>
  </si>
  <si>
    <t>Australia, Vietnam</t>
  </si>
  <si>
    <t>disturbance, nest monitoring, ground vs aerial survey</t>
  </si>
  <si>
    <t>nest monitoring, fledgling success, population estimate</t>
  </si>
  <si>
    <t>nest census, disturbance, ground vs aerial surveys</t>
  </si>
  <si>
    <t>nest monitoring, nest density</t>
  </si>
  <si>
    <r>
      <t xml:space="preserve">Scarton, F., A. Luchetta, E. Molin, A. Sartori, and R.G. Valle. 2021. First confirmed breeding of an invasive alien species in the lagoon of Venice (Italy): the Sacred Ibis </t>
    </r>
    <r>
      <rPr>
        <i/>
        <sz val="10"/>
        <color theme="1"/>
        <rFont val="Times New Roman"/>
        <family val="1"/>
      </rPr>
      <t xml:space="preserve">Threskiornis aethiopicus. </t>
    </r>
    <r>
      <rPr>
        <sz val="10"/>
        <color theme="1"/>
        <rFont val="Times New Roman"/>
        <family val="1"/>
      </rPr>
      <t>Rivista Italiana di Ornitologia - Research in Ornithology</t>
    </r>
    <r>
      <rPr>
        <i/>
        <sz val="10"/>
        <color theme="1"/>
        <rFont val="Times New Roman"/>
        <family val="1"/>
      </rPr>
      <t xml:space="preserve"> </t>
    </r>
    <r>
      <rPr>
        <sz val="10"/>
        <color theme="1"/>
        <rFont val="Times New Roman"/>
        <family val="1"/>
      </rPr>
      <t>https://doi.org/10.4081/rio.2021.485.</t>
    </r>
  </si>
  <si>
    <t>species detection, human-wildlife conflict, hazing</t>
  </si>
  <si>
    <t>sex detection, species detection, behavior</t>
  </si>
  <si>
    <t>disturbance, physiology, behavior</t>
  </si>
  <si>
    <t>nest monitoring, ground vs aerial surveys, disturbance</t>
  </si>
  <si>
    <t>disturbance, data analysis</t>
  </si>
  <si>
    <t>Disturbance, noise, behavior, reaction distance</t>
  </si>
  <si>
    <t>Canada-AB</t>
  </si>
  <si>
    <t>noise, acoustic effects, disturbance, hearing</t>
  </si>
  <si>
    <t>disturbance, morphometrics, physiology</t>
  </si>
  <si>
    <t>morphometrics, population status</t>
  </si>
  <si>
    <t>physiology, morphometrics</t>
  </si>
  <si>
    <t>morphometrics, physiology</t>
  </si>
  <si>
    <t>abundance estimate, ground vs aerial surveys, disturbance</t>
  </si>
  <si>
    <t>USA-IA</t>
  </si>
  <si>
    <t>habitat monitoring, habitat modeling</t>
  </si>
  <si>
    <t>review, management</t>
  </si>
  <si>
    <t>species detection, photogrammetry, image analysis</t>
  </si>
  <si>
    <t>vegetation impacts, plant-herbivore interactions</t>
  </si>
  <si>
    <t>nest monitoring, population estimate, ground vs aerial surveys</t>
  </si>
  <si>
    <t>review, agency overview</t>
  </si>
  <si>
    <t>species detection, ground vs aerial survey, population estimate, disturbance</t>
  </si>
  <si>
    <t>population estimate, disturbance, species detection, ground vs aerial surveys</t>
  </si>
  <si>
    <t>behavior, physiology, disturbance, acoustics</t>
  </si>
  <si>
    <t>USA-ND, USA-SD, Canada-AB</t>
  </si>
  <si>
    <t>nest monitoring, aerial vs ground surveys</t>
  </si>
  <si>
    <t>nest census</t>
  </si>
  <si>
    <t>roost site census, disturbance</t>
  </si>
  <si>
    <t>habitat assessment</t>
  </si>
  <si>
    <t>species detection, habitat use</t>
  </si>
  <si>
    <t>Disturbance, acoustics, behavior</t>
  </si>
  <si>
    <t>morphometrics, health, photogrammetry</t>
  </si>
  <si>
    <t xml:space="preserve">Population estimate, disturbance </t>
  </si>
  <si>
    <t>morphometrics, image analysis, disturbance</t>
  </si>
  <si>
    <t>acoustic, disturbance</t>
  </si>
  <si>
    <t>species detection, burrow detection</t>
  </si>
  <si>
    <t>population estimte, demography, animal movement</t>
  </si>
  <si>
    <t>USA-OR, Mexico</t>
  </si>
  <si>
    <t>morphometrics, physiology, photogrammetry</t>
  </si>
  <si>
    <t>species detection, species monitoring</t>
  </si>
  <si>
    <t>disturbance, individual detection, population estimate</t>
  </si>
  <si>
    <t>nest monitoring, habitat selection</t>
  </si>
  <si>
    <t>disturbance, behavior, noise, best practices</t>
  </si>
  <si>
    <t>abundance, group size</t>
  </si>
  <si>
    <t>habitat mapping, vegetation, survey parameters</t>
  </si>
  <si>
    <t>hatchling monitoring</t>
  </si>
  <si>
    <t>species detection, nest monitoring, deep learning, CNN</t>
  </si>
  <si>
    <t>species distribution</t>
  </si>
  <si>
    <t>platforms, regulations</t>
  </si>
  <si>
    <t>disturbance, behavior, species detection, noise, acoustic effects</t>
  </si>
  <si>
    <t>species detection, sex discrimination</t>
  </si>
  <si>
    <t>population estimate, ground vs aerial survey</t>
  </si>
  <si>
    <t>behavior, morphometrics</t>
  </si>
  <si>
    <t>species detection, image analysis, deep learning</t>
  </si>
  <si>
    <t>species detetion, machine learning, CNN</t>
  </si>
  <si>
    <t>USA-NY</t>
  </si>
  <si>
    <t>habitat use</t>
  </si>
  <si>
    <t>nest census, disturbance</t>
  </si>
  <si>
    <t>population estimate, aerial vs ground surveys, automated image detection</t>
  </si>
  <si>
    <t>nest census, disturbance, ground vs aerial surveys, flight initiation distance</t>
  </si>
  <si>
    <t>nest monitoring, habitat</t>
  </si>
  <si>
    <t>population estimate, nest monitoring, disturbance</t>
  </si>
  <si>
    <t>nest monitoring, reproductive success</t>
  </si>
  <si>
    <t>population monitoring, species detection, habitat disturbance</t>
  </si>
  <si>
    <t>disturbance, habitat selection, species detection, UAV vs boat surveys</t>
  </si>
  <si>
    <t>nest detection</t>
  </si>
  <si>
    <t>digital terrain model, habitat</t>
  </si>
  <si>
    <t>best practices, disturbance, behavior</t>
  </si>
  <si>
    <t>population estimate, safety, costs, duration, flight parameters</t>
  </si>
  <si>
    <t>species detection, deep learning, YOLO, CNN</t>
  </si>
  <si>
    <t>review, disturbance, dispersal, hazing, review, platforms, sensors</t>
  </si>
  <si>
    <t>species detection, population monitoring, computer vs manual counts</t>
  </si>
  <si>
    <t>Australia, Greece, USA-FL</t>
  </si>
  <si>
    <t>population estimate, photogrammetry</t>
  </si>
  <si>
    <t>Review, species detection, disturbance</t>
  </si>
  <si>
    <t>human-wildlife conflict, behavior, disturbance, hazing, deterence</t>
  </si>
  <si>
    <t>review, regulations, disturbance</t>
  </si>
  <si>
    <t>invasive species, population estimate, survey methods</t>
  </si>
  <si>
    <t xml:space="preserve">review, regulations, platforms </t>
  </si>
  <si>
    <t>disturbance, behavior, acoustic effects</t>
  </si>
  <si>
    <t>review, disturbance, best practices, behavior, physiology, nest monitoring</t>
  </si>
  <si>
    <t>population estimate, aerial vs shore-based surveys</t>
  </si>
  <si>
    <t>best practices, disturbance, flight initiation distance</t>
  </si>
  <si>
    <t>species detection, movement</t>
  </si>
  <si>
    <t>nest detection, species distribution, nest density</t>
  </si>
  <si>
    <t>Palau, Ecuador</t>
  </si>
  <si>
    <t>Acoustics, disturbance</t>
  </si>
  <si>
    <t>acoustic detection, bioacoustic monitoring</t>
  </si>
  <si>
    <t>disturbance, data processing, best practices</t>
  </si>
  <si>
    <t>vegetation mapping, canopy height model, habitat use</t>
  </si>
  <si>
    <t>species detection, survey comparison</t>
  </si>
  <si>
    <t>survey timing, weather, species idenfification</t>
  </si>
  <si>
    <t>population estimate, density estimate, VLOS, BVLOS</t>
  </si>
  <si>
    <t>species detection, aerial vs ground surveys</t>
  </si>
  <si>
    <t>species detection, sex detection, aerial vs boat surveys</t>
  </si>
  <si>
    <t>USA-AK, USA-CA, USA-OR, USA-WA, Canada-BC</t>
  </si>
  <si>
    <t>USA-CT</t>
  </si>
  <si>
    <t>nest inspection, non-breeding season</t>
  </si>
  <si>
    <t>bait delivery, manual vs aerial delivery, costs</t>
  </si>
  <si>
    <t>nest monitoring, disturbance, ground vs aerial survey</t>
  </si>
  <si>
    <t>nest detection, ground vs aerial counts</t>
  </si>
  <si>
    <t>disturbance, behavior, flight initiation distance</t>
  </si>
  <si>
    <t>species detection, behavior, habitat use, monitoring, disturbance</t>
  </si>
  <si>
    <t>species detection, individual detection</t>
  </si>
  <si>
    <t>plant species mapping</t>
  </si>
  <si>
    <t>population estimate, aerial vs ground surveys</t>
  </si>
  <si>
    <t>Long-term observations reveal short-term mother-calf affiliation in wild harbour porpoises</t>
  </si>
  <si>
    <t>Hamel, H., S.T. Ortiz, and M. Wahlberg</t>
  </si>
  <si>
    <t>population estimate, deep learning, CNN, species detection, computer detection</t>
  </si>
  <si>
    <t>CNN, machine learning, species detection, population estimate</t>
  </si>
  <si>
    <t>Deep learning, population estimate, CNN</t>
  </si>
  <si>
    <t>review, sensors, species detection, AI, data analysis</t>
  </si>
  <si>
    <t>species detection, machine learning, AI</t>
  </si>
  <si>
    <t>species ID, image processing</t>
  </si>
  <si>
    <t xml:space="preserve">disturbance, flight initiation distance, species ID </t>
  </si>
  <si>
    <t>species ID, population estimate, disturbance</t>
  </si>
  <si>
    <t>species ID, monitoring</t>
  </si>
  <si>
    <t>species ID, population monitoring, data management, disturbance</t>
  </si>
  <si>
    <t>species ID, mapping, regulations</t>
  </si>
  <si>
    <t>species ID, individual ID, Hawaii</t>
  </si>
  <si>
    <t>species ID, population monitoring</t>
  </si>
  <si>
    <t>species ID, individual ID</t>
  </si>
  <si>
    <t>species ID, breeding behavior</t>
  </si>
  <si>
    <t>species ID</t>
  </si>
  <si>
    <t>species ID, population estimate</t>
  </si>
  <si>
    <t>species ID, morphometrics</t>
  </si>
  <si>
    <t>species ID, human-wildlife conflict, disturbance</t>
  </si>
  <si>
    <t>species ID, data analysis, manual vs computer count, best practices</t>
  </si>
  <si>
    <t>species ID, drone network</t>
  </si>
  <si>
    <t>species ID, image analysis</t>
  </si>
  <si>
    <t>disturbance, behavior, individual ID</t>
  </si>
  <si>
    <t>species ID, morphometrics, image analysis, regulations, flight planning</t>
  </si>
  <si>
    <t>species ID, individual ID, nest monitoring, population estimate, disturbance</t>
  </si>
  <si>
    <t>species ID, habitat use</t>
  </si>
  <si>
    <t>species ID, altitude, cameras, disturbance</t>
  </si>
  <si>
    <t>disturbance, individual ID</t>
  </si>
  <si>
    <t>species ID, acoustic surveys, point count surveys</t>
  </si>
  <si>
    <t>species detection, species ID</t>
  </si>
  <si>
    <t>species ID, nest monitoring, population estimate, disturbance, best practices</t>
  </si>
  <si>
    <t>disturbance, species ID, population monitoring</t>
  </si>
  <si>
    <t>human-wildlife conflict, individual ID, data management, regulations</t>
  </si>
  <si>
    <t>behavior, sex ID, disturbance</t>
  </si>
  <si>
    <t>nest detection, species detection, species ID, age classification, sex classification</t>
  </si>
  <si>
    <t>review, detection, ID, population estimate</t>
  </si>
  <si>
    <t>population monitoring, species ID, data analysis</t>
  </si>
  <si>
    <t>species ID, population estimate, machine learning, ground vs aerial surveys</t>
  </si>
  <si>
    <t>morphometrics, photogrammetry, sex ID</t>
  </si>
  <si>
    <t>behavior, individual ID</t>
  </si>
  <si>
    <t>species ID, population estmate</t>
  </si>
  <si>
    <t>habitat association, species ID</t>
  </si>
  <si>
    <t>disturbance, species ID, individual ID</t>
  </si>
  <si>
    <t>species ID, individual ID, human-wildlife conflict</t>
  </si>
  <si>
    <t>population estimate, species ID</t>
  </si>
  <si>
    <t>species ID, distribution</t>
  </si>
  <si>
    <t>species ID, nest monitoring</t>
  </si>
  <si>
    <t>species ID, disturbance</t>
  </si>
  <si>
    <t>species detection, species ID, disturbance, CNN, data analysis, image analysis</t>
  </si>
  <si>
    <t>disturbance, behavior, species ID, population census</t>
  </si>
  <si>
    <t>review, species ID, health, individual ID, population estimate, platforms, sensors, data analysis, disturbance</t>
  </si>
  <si>
    <t>species ID, population estimate, disturbance, ground vs aerial surveys</t>
  </si>
  <si>
    <t>image analysis, species ID</t>
  </si>
  <si>
    <t>species ID, image analysis, CNN</t>
  </si>
  <si>
    <t>platforms, disturbance, species ID, sensors</t>
  </si>
  <si>
    <t>species ID, operational variables</t>
  </si>
  <si>
    <t>nest monitoring, species detection, species ID, disturbance, hazing</t>
  </si>
  <si>
    <t>nest monitoring, species detection, species ID, disturbance</t>
  </si>
  <si>
    <t>species ID, population monitoring, behavior, distribution</t>
  </si>
  <si>
    <t>disturbance, best practices, species ID, CNN</t>
  </si>
  <si>
    <t>species ID, individual ID, deep learning</t>
  </si>
  <si>
    <t>nest monitoring, nest ID</t>
  </si>
  <si>
    <t>machine learning, species ID</t>
  </si>
  <si>
    <t>species ID, deep learning</t>
  </si>
  <si>
    <t>species ID, behavior</t>
  </si>
  <si>
    <t>species ID, ground vs aerial surveys</t>
  </si>
  <si>
    <t>species ID, CNN</t>
  </si>
  <si>
    <t>species ID, disturbance, CNN</t>
  </si>
  <si>
    <t>disturbance, species ID, nest monitoring</t>
  </si>
  <si>
    <t>platforms, disturbance, species ID, population estimate, ground vs aerial surveys</t>
  </si>
  <si>
    <t>population monitoring, nest monitoring, species ID</t>
  </si>
  <si>
    <t>species ID, population estimate, ground vs aerial counts, nest monitoring</t>
  </si>
  <si>
    <t>species ID, human-wildlife conflict, machine learning</t>
  </si>
  <si>
    <t>disturbance, acoustics, species ID, population estimation</t>
  </si>
  <si>
    <t>species ID, flight parameters, disturbance, noise</t>
  </si>
  <si>
    <t>species ID, data analysis, image analysis</t>
  </si>
  <si>
    <t>species detection, species ID, image analysis, population monitoring</t>
  </si>
  <si>
    <t>species ID, deep learning, image analysis</t>
  </si>
  <si>
    <t>nest monitoring, species ID</t>
  </si>
  <si>
    <t>behavior, health, individual ID</t>
  </si>
  <si>
    <t>habitat association, species ID, disturbance</t>
  </si>
  <si>
    <t>species ID, object detection, data analysis</t>
  </si>
  <si>
    <t>species ID, sex ID, aerial vs land surveys</t>
  </si>
  <si>
    <t>species detection, species ID, population estimate</t>
  </si>
  <si>
    <t>species ID, nest monitoring, disturbance, best practices</t>
  </si>
  <si>
    <t>species ID, image analysis, morphometrics</t>
  </si>
  <si>
    <t>species ID, AI</t>
  </si>
  <si>
    <t>data analysis, species detection, species ID, population estimate</t>
  </si>
  <si>
    <t>disturbance, species ID</t>
  </si>
  <si>
    <t>CNN, species detection, species ID, ground vs aerial survey</t>
  </si>
  <si>
    <t xml:space="preserve">Species ID, machine learning, CNN </t>
  </si>
  <si>
    <t>Willms, T.A.</t>
  </si>
  <si>
    <r>
      <t>Identification and Characterization of Stream Thermal Refuges and Associated Habitat Use by Juvenile Pacific Salmon (</t>
    </r>
    <r>
      <rPr>
        <i/>
        <sz val="10"/>
        <color theme="1"/>
        <rFont val="Times New Roman"/>
        <family val="1"/>
      </rPr>
      <t>Oncorhynchus</t>
    </r>
    <r>
      <rPr>
        <sz val="10"/>
        <color theme="1"/>
        <rFont val="Times New Roman"/>
        <family val="1"/>
      </rPr>
      <t xml:space="preserve"> spp.) and Steelhead (</t>
    </r>
    <r>
      <rPr>
        <i/>
        <sz val="10"/>
        <color theme="1"/>
        <rFont val="Times New Roman"/>
        <family val="1"/>
      </rPr>
      <t>O</t>
    </r>
    <r>
      <rPr>
        <sz val="10"/>
        <color theme="1"/>
        <rFont val="Times New Roman"/>
        <family val="1"/>
      </rPr>
      <t xml:space="preserve">. </t>
    </r>
    <r>
      <rPr>
        <i/>
        <sz val="10"/>
        <color theme="1"/>
        <rFont val="Times New Roman"/>
        <family val="1"/>
      </rPr>
      <t>mykiss</t>
    </r>
    <r>
      <rPr>
        <sz val="10"/>
        <color theme="1"/>
        <rFont val="Times New Roman"/>
        <family val="1"/>
      </rPr>
      <t>)</t>
    </r>
  </si>
  <si>
    <r>
      <t>Willms, T.A. 2024. Identification and Characterization of Stream Thermal Refuges and Associated Habitat Use by Juvenile Pacific Salmon (</t>
    </r>
    <r>
      <rPr>
        <i/>
        <sz val="10"/>
        <color theme="1"/>
        <rFont val="Times New Roman"/>
        <family val="1"/>
      </rPr>
      <t>Oncorhynchus</t>
    </r>
    <r>
      <rPr>
        <sz val="10"/>
        <color theme="1"/>
        <rFont val="Times New Roman"/>
        <family val="1"/>
      </rPr>
      <t xml:space="preserve"> spp.) and Steelhead (</t>
    </r>
    <r>
      <rPr>
        <i/>
        <sz val="10"/>
        <color theme="1"/>
        <rFont val="Times New Roman"/>
        <family val="1"/>
      </rPr>
      <t>O</t>
    </r>
    <r>
      <rPr>
        <sz val="10"/>
        <color theme="1"/>
        <rFont val="Times New Roman"/>
        <family val="1"/>
      </rPr>
      <t xml:space="preserve">. </t>
    </r>
    <r>
      <rPr>
        <i/>
        <sz val="10"/>
        <color theme="1"/>
        <rFont val="Times New Roman"/>
        <family val="1"/>
      </rPr>
      <t>mykiss</t>
    </r>
    <r>
      <rPr>
        <sz val="10"/>
        <color theme="1"/>
        <rFont val="Times New Roman"/>
        <family val="1"/>
      </rPr>
      <t>). Dissertation. Natural Resources and Environmental Studies, University of Northern British Columbia, British Columbia, Canada.</t>
    </r>
  </si>
  <si>
    <r>
      <t xml:space="preserve">Pacific salmon, </t>
    </r>
    <r>
      <rPr>
        <i/>
        <sz val="10"/>
        <color theme="1"/>
        <rFont val="Times New Roman"/>
        <family val="1"/>
      </rPr>
      <t>Oncorhynchus</t>
    </r>
    <r>
      <rPr>
        <sz val="10"/>
        <color theme="1"/>
        <rFont val="Times New Roman"/>
        <family val="1"/>
      </rPr>
      <t xml:space="preserve"> spp., steelhead, </t>
    </r>
    <r>
      <rPr>
        <i/>
        <sz val="10"/>
        <color theme="1"/>
        <rFont val="Times New Roman"/>
        <family val="1"/>
      </rPr>
      <t>Oncorhynchus mykiss</t>
    </r>
  </si>
  <si>
    <t>migration, habitat</t>
  </si>
  <si>
    <t>DJI ZenMuse XT</t>
  </si>
  <si>
    <t>Ryckman, M.</t>
  </si>
  <si>
    <t>Behavioral Responses of Breeding Ducks to Unmanned Aerial Vehicle Surveys and Best Practices for Breeding Waterfowl Surveys Using Unmanned Aerial Vehicles</t>
  </si>
  <si>
    <t>Ryckman, M. 2022. Behavioral Responses of Breeding Ducks to Unmanned Aerial Vehicle Surveys and Best Practices for Breeding Waterfowl Surveys Using Unmanned Aerial Vehicles. Thesis. University of North Dakota, Grand Forks, ND.</t>
  </si>
  <si>
    <t xml:space="preserve">best practices, disturbance </t>
  </si>
  <si>
    <r>
      <t xml:space="preserve">blue-winged teal, </t>
    </r>
    <r>
      <rPr>
        <i/>
        <sz val="10"/>
        <color theme="1"/>
        <rFont val="Times New Roman"/>
        <family val="1"/>
      </rPr>
      <t>Spatula discors</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gadwall, </t>
    </r>
    <r>
      <rPr>
        <i/>
        <sz val="10"/>
        <color theme="1"/>
        <rFont val="Times New Roman"/>
        <family val="1"/>
      </rPr>
      <t>Merica strepera</t>
    </r>
  </si>
  <si>
    <t>Trimble UX5, DJI Matrice 200</t>
  </si>
  <si>
    <t>Unmanned aerial vehicles for surveillance and control of vectors of malaria and other vector‑borne diseases</t>
  </si>
  <si>
    <t>Mechan, F., Z. Bartonicek, D. Malone, and R.S. Lees</t>
  </si>
  <si>
    <t>Malaria Journal</t>
  </si>
  <si>
    <t xml:space="preserve">Mechan, F., Z. Bartonicek, D. Malone, and R.S. Lees. 2023. Unmanned aerial vehicles for surveillance and control of vectors of malaria and other vector‑borne diseases. Malaria Journal https://doi.org/10.1186/s12936-022-04414-0. </t>
  </si>
  <si>
    <t>Insects</t>
  </si>
  <si>
    <t>review, disease control, disease monitoring</t>
  </si>
  <si>
    <t>In‑depth review of AI‑enabled unmanned aerial vehicles: trends, vision, and challenges</t>
  </si>
  <si>
    <t>Pal, O.K., M.D.S.H. Shovon, M.F. Mridha, and J. Shin</t>
  </si>
  <si>
    <t>Pal, O.K., M.D.S.H. Shovon, M.F. Mridha, and J. Shin. 2024. In‑depth review of AI‑enabled unmanned aerial vehicles: trends, vision, and challenges. Discover Artificial Intelligence https://doi.org/10.1007/s44163-024-00209-1.</t>
  </si>
  <si>
    <t>Discover Artificial Intelligence</t>
  </si>
  <si>
    <t>AI, CNN</t>
  </si>
  <si>
    <r>
      <t xml:space="preserve">Comparison of Ground Release and Drone-Mediated Aerial Release of </t>
    </r>
    <r>
      <rPr>
        <i/>
        <sz val="10"/>
        <color theme="1"/>
        <rFont val="Times New Roman"/>
        <family val="1"/>
      </rPr>
      <t>Aedes aegypti</t>
    </r>
    <r>
      <rPr>
        <sz val="10"/>
        <color theme="1"/>
        <rFont val="Times New Roman"/>
        <family val="1"/>
      </rPr>
      <t xml:space="preserve"> Sterile Males in Southern Mexico: Efficacy and Challenges</t>
    </r>
  </si>
  <si>
    <t>Marina, C.F., P. Liedo, J.G. Bond, A.R. Osorio, J. Valle, R. Angulo-Kladt, Y. Gómez-Simuta, I. Fernández-Salas, A. Dor, and T. Williams</t>
  </si>
  <si>
    <r>
      <t xml:space="preserve">Marina, C.F., P. Liedo, J.G. Bond, A.R. Osorio, J. Valle, R. Angulo-Kladt, Y. Gómez-Simuta, I. Fernández-Salas, A. Dor, and T. Williams. 2022. Comparison of Ground Release and Drone-Mediated Aerial Release of </t>
    </r>
    <r>
      <rPr>
        <i/>
        <sz val="10"/>
        <color theme="1"/>
        <rFont val="Times New Roman"/>
        <family val="1"/>
      </rPr>
      <t>Aedes aegypti</t>
    </r>
    <r>
      <rPr>
        <sz val="10"/>
        <color theme="1"/>
        <rFont val="Times New Roman"/>
        <family val="1"/>
      </rPr>
      <t xml:space="preserve"> Sterile Males in Southern Mexico: Efficacy and Challenges. Insects https://doi.org/10.3390/insects13040347.</t>
    </r>
  </si>
  <si>
    <t>invertebrates, vegetation</t>
  </si>
  <si>
    <t>disease control, disease monitoring</t>
  </si>
  <si>
    <r>
      <t xml:space="preserve">mosquito, </t>
    </r>
    <r>
      <rPr>
        <i/>
        <sz val="10"/>
        <color theme="1"/>
        <rFont val="Times New Roman"/>
        <family val="1"/>
      </rPr>
      <t>Aedes aegypti</t>
    </r>
  </si>
  <si>
    <r>
      <t xml:space="preserve">Field Effectiveness of Drones to Identify Potential </t>
    </r>
    <r>
      <rPr>
        <i/>
        <sz val="10"/>
        <color theme="1"/>
        <rFont val="Times New Roman"/>
        <family val="1"/>
      </rPr>
      <t>Aedes aegypti</t>
    </r>
    <r>
      <rPr>
        <sz val="10"/>
        <color theme="1"/>
        <rFont val="Times New Roman"/>
        <family val="1"/>
      </rPr>
      <t xml:space="preserve"> Breeding Sites in Household Environments from Tapachula, a Dengue-Endemic City in Southern Mexico</t>
    </r>
  </si>
  <si>
    <t>Valdez-Delgado, K.M., D.A. Moo-Llanes, R. Danis-Lozano, L.A. Cisneros-Vázquez, A.E. Flores-Suarez, G. Ponce-García, C.E. Medina-De la Garza, E.E. Díaz-González, and I. Fernández-Salas</t>
  </si>
  <si>
    <r>
      <t xml:space="preserve">Valdez-Delgado, K.M., D.A. Moo-Llanes, R. Danis-Lozano, L.A. Cisneros-Vázquez, A.E. Flores-Suarez, G. Ponce-García, C.E. Medina-De la Garza, E.E. Díaz-González, and I. Fernández-Salas. 2021. Field Effectiveness of Drones to Identify Potential </t>
    </r>
    <r>
      <rPr>
        <i/>
        <sz val="10"/>
        <color theme="1"/>
        <rFont val="Times New Roman"/>
        <family val="1"/>
      </rPr>
      <t>Aedes aegypti</t>
    </r>
    <r>
      <rPr>
        <sz val="10"/>
        <color theme="1"/>
        <rFont val="Times New Roman"/>
        <family val="1"/>
      </rPr>
      <t xml:space="preserve"> Breeding Sites in Household Environments from Tapachula, a Dengue-Endemic City in Southern Mexico. Insects https://doi.org/10.3390/insects12080663.</t>
    </r>
  </si>
  <si>
    <t>DJI Phantom4 Pro</t>
  </si>
  <si>
    <t>Drones for Area-Wide Larval Source Management of Malaria Mosquitoes</t>
  </si>
  <si>
    <t>Mukabana, W.R., G.Welter, P. Ohr, L. Tingitana, M.H. Makame, A.S. Ali, and B.G. J. Knols</t>
  </si>
  <si>
    <t>Mukabana, W.R., G.Welter, P. Ohr, L. Tingitana, M.H. Makame, A.S. Ali, and B.G. J. Knols. 2022. Drones for Area-Wide Larval Source Management of Malaria Mosquitoes. Drones https://doi.org/10.3390/drones6070180.</t>
  </si>
  <si>
    <r>
      <t xml:space="preserve">mosquito, </t>
    </r>
    <r>
      <rPr>
        <i/>
        <sz val="10"/>
        <color theme="1"/>
        <rFont val="Times New Roman"/>
        <family val="1"/>
      </rPr>
      <t>Anopheles arabiensis</t>
    </r>
  </si>
  <si>
    <t>DJI Agras MG-1S</t>
  </si>
  <si>
    <t>Visualization of schistosomiasis snail habitats using light unmanned aerial vehicles</t>
  </si>
  <si>
    <t>Chamberlin, A.J., I.J. Jones, A.J. Lund, N. Jouanard, G. Riveau, R. Ndione, S.H. Sokolow, C.L. Wood, K.D. Lafferty, and G.A. De Leo</t>
  </si>
  <si>
    <t>Geospatial Health</t>
  </si>
  <si>
    <t>Chamberlin, A.J., I.J. Jones, A.J. Lund, N. Jouanard, G. Riveau, R. Ndione, S.H. Sokolow, C.L. Wood, K.D. Lafferty, and G.A. De Leo. 2020. Visualization of schistosomiasis snail habitats using light unmanned aerial vehicles. Geospatial Health https://doi.org/10.4081/gh.2020.818.</t>
  </si>
  <si>
    <t>UAV Aided Data Collection for Wildlife Monitoring using Cache-enabled Mobile Ad-hoc Wireless Sensor Nodes</t>
  </si>
  <si>
    <t>Chaudhry, U.B. and C.I. Phillips</t>
  </si>
  <si>
    <t>International Journal of Advanced Computer Science and Applications</t>
  </si>
  <si>
    <t>Chaudhry, U.B. and C.I. Phillips. 2021. UAV Aided Data Collection for Wildlife Monitoring using Cache-enabled Mobile Ad-hoc Wireless Sensor Nodes. International Journal of Advanced Computer Science and Applications 12(10):6-17.</t>
  </si>
  <si>
    <t>data management, flight planning</t>
  </si>
  <si>
    <r>
      <t>Distribution and Habitat Association of Western Chicken Turtles (</t>
    </r>
    <r>
      <rPr>
        <i/>
        <sz val="10"/>
        <color theme="1"/>
        <rFont val="Times New Roman"/>
        <family val="1"/>
      </rPr>
      <t>Deirochelys reticularia miaria</t>
    </r>
    <r>
      <rPr>
        <sz val="10"/>
        <color theme="1"/>
        <rFont val="Times New Roman"/>
        <family val="1"/>
      </rPr>
      <t>) in Texas</t>
    </r>
  </si>
  <si>
    <t>Gordon, M., J. Nagro, D. DeChellis, J. Oakley, and G. Guillen</t>
  </si>
  <si>
    <t>Environmental Institute of Houston Report</t>
  </si>
  <si>
    <t>DJI Phantom 4, DJI Mavic 2 Enterprise Dual</t>
  </si>
  <si>
    <t>multispec, RGB</t>
  </si>
  <si>
    <t>Karcher, J.M.</t>
  </si>
  <si>
    <r>
      <t>A biotelemetric study comparing diving behavior and brumation sites of translocated and resident northern map turtles (</t>
    </r>
    <r>
      <rPr>
        <i/>
        <sz val="10"/>
        <color theme="1"/>
        <rFont val="Times New Roman"/>
        <family val="1"/>
      </rPr>
      <t>Graptemys geographica</t>
    </r>
    <r>
      <rPr>
        <sz val="10"/>
        <color theme="1"/>
        <rFont val="Times New Roman"/>
        <family val="1"/>
      </rPr>
      <t>) and their response to replica model turtles on artificial basking/nesting platforms in the Upper Niagara River</t>
    </r>
  </si>
  <si>
    <r>
      <t>Karcher, J.M. 2019. A biotelemetric study comparing diving behavior and brumation sites of translocated and resident northern map turtles (</t>
    </r>
    <r>
      <rPr>
        <i/>
        <sz val="10"/>
        <color theme="1"/>
        <rFont val="Times New Roman"/>
        <family val="1"/>
      </rPr>
      <t>Graptemys geographica</t>
    </r>
    <r>
      <rPr>
        <sz val="10"/>
        <color theme="1"/>
        <rFont val="Times New Roman"/>
        <family val="1"/>
      </rPr>
      <t xml:space="preserve">) and their response to replica model turtles on artificial basking/nesting platforms in the Upper Niagara River. MA Thesis. Department of Biology, State University of New York College at Buffalo - Buffalo State University, NY.
</t>
    </r>
  </si>
  <si>
    <r>
      <t xml:space="preserve">northern map turtle, </t>
    </r>
    <r>
      <rPr>
        <i/>
        <sz val="10"/>
        <color theme="1"/>
        <rFont val="Times New Roman"/>
        <family val="1"/>
      </rPr>
      <t>Graptemys geographica</t>
    </r>
  </si>
  <si>
    <t>GoPro HERO4</t>
  </si>
  <si>
    <t>Splash Drone
Waterproof</t>
  </si>
  <si>
    <t xml:space="preserve">population monitoring, </t>
  </si>
  <si>
    <t>Gignac, S. and S. Giguet</t>
  </si>
  <si>
    <t>Inventaire cartographique des tortues géographiques par drone [Mapping inventory of map turtles by drone]</t>
  </si>
  <si>
    <t>Gignac, S. and S. Giguet. 2024. Inventaire cartographique des tortues géographiques par drone [Mapping inventory of map turtles by drone]. Geomatics 51(2):6-11. [in French w/English translation]</t>
  </si>
  <si>
    <t>DJI Phantom 4 Advanced, DJI Matrice 600 Pro</t>
  </si>
  <si>
    <t>Artificial intelligence and automated monitoring for assisting conservation of marine ecosystems: A perspective</t>
  </si>
  <si>
    <t>Ditria, E.M., C.A. Buelow, M. Gonzalez-Rivero, and R.M. Connolly</t>
  </si>
  <si>
    <t>Ditria, E.M., C.A. Buelow, M. Gonzalez-Rivero, and R.M. Connolly. 2022. Artificial intelligence and automated monitoring for assisting conservation of marine ecosystems: A perspective. Frontiers in Marine Science https://doi.org/10.3389/fmars.2022.918104.</t>
  </si>
  <si>
    <t>AI, data collection, data analysis, data management</t>
  </si>
  <si>
    <t>Characterizing and Modeling AI-Driven Animal Ecology Studies at the Edge</t>
  </si>
  <si>
    <t>Kline, J., A. O’Quinn, T. Berger-Wolf, and C. Stewart</t>
  </si>
  <si>
    <t>Kline, J., A. O’Quinn, T. Berger-Wolf, and C. Stewart. 2024. Characterizing and Modeling AI-Driven Animal Ecology Studies at the Edge. arXiv:2412.01000v1. https://doi.org/10.48550/arXiv.2412.01000.</t>
  </si>
  <si>
    <t>Field performance of sterile male mosquitoes released from an uncrewed aerial vehicle</t>
  </si>
  <si>
    <t>Bouyer, J., N.J. Culbert, A.H. Dicko, M.G. Pacheco, J. Virginio, M.C. Pedrosa, L. Garziera, A.T.M. Pinto, A. Klaptocz, J. Germann, T. Wallner, G. Salvador-Herranz, R.A. Herrero, H. Yamada, F. Balestrino, and M.J.B. Vreysen</t>
  </si>
  <si>
    <t>Bouyer, J., N.J. Culbert, A.H. Dicko, M.G. Pacheco, J. Virginio, M.C. Pedrosa, L. Garziera, A.T.M. Pinto, A. Klaptocz, J. Germann, T. Wallner, G. Salvador-Herranz, R.A. Herrero, H. Yamada, F. Balestrino, and M.J.B. Vreysen. 2020. Field performance of sterile male mosquitoes released from an uncrewed aerial vehicle. Science Robotics https://doi.org/10.1126/scirobotics.aba6251.</t>
  </si>
  <si>
    <t>Jones, IV, G.P., L.G. Pearlstine, and H.F. Percival</t>
  </si>
  <si>
    <t>Schofield, G., L.C.D. Dickson, L. Westover, A.M. Dujon, and K.A. Katselidis</t>
  </si>
  <si>
    <t>COVID-19 disruption reveals mass-tourism pressure on nearshore sea turtle distributions and access to optimal breeding habitat</t>
  </si>
  <si>
    <t>Evolutionary Applications</t>
  </si>
  <si>
    <t>Schofield, G., L.C.D. Dickson, L. Westover, A.M. Dujon, and K.A. Katselidis. 2021. COVID-19 disruption reveals mass-tourism pressure on nearshore sea turtle distributions and access to optimal breeding habitat. Evolutionary Applications https://doi.org/10.1111/eva.13277.</t>
  </si>
  <si>
    <t>Wildlife Conservation Drones &amp; Technologies Summit</t>
  </si>
  <si>
    <t>Ferrara, C., O. Torrico, E. Y. D. Rivadeneira, G. Miranda, and G. Forero-Medina</t>
  </si>
  <si>
    <r>
      <t>Can mass nesting of the Giant South American River Turtle (</t>
    </r>
    <r>
      <rPr>
        <i/>
        <sz val="10"/>
        <color theme="1"/>
        <rFont val="Times New Roman"/>
        <family val="1"/>
      </rPr>
      <t>Podocnemis expansa</t>
    </r>
    <r>
      <rPr>
        <sz val="10"/>
        <color theme="1"/>
        <rFont val="Times New Roman"/>
        <family val="1"/>
      </rPr>
      <t>) be estimated by drone?</t>
    </r>
  </si>
  <si>
    <r>
      <t xml:space="preserve">South American river turtle, </t>
    </r>
    <r>
      <rPr>
        <i/>
        <sz val="10"/>
        <color theme="1"/>
        <rFont val="Times New Roman"/>
        <family val="1"/>
      </rPr>
      <t>Podocnemis expansa</t>
    </r>
  </si>
  <si>
    <t>More aggressive sea turtles win fights over foraging resources independent of body size and years of presence</t>
  </si>
  <si>
    <t>Schofield, G., K. Papafitsoros, C. Chapman, A. Shah, L. Westover, L.C.D. Dickson, and K.A. Katselidis</t>
  </si>
  <si>
    <t>Schofield, G., K. Papafitsoros, C. Chapman, A. Shah, L. Westover, L.C.D. Dickson, and K.A. Katselidis. 2022. More aggressive sea turtles win fights over foraging resources independent of body size and years of presence. Animal Behaviour https://doi.org/10.1016/j.anbehav.2022.05.006.</t>
  </si>
  <si>
    <t>behavior, foraging</t>
  </si>
  <si>
    <t>Efficient Nocturnal Capture Methods for Controlling a Diurnal and Arboreal Invasive Lizard Species</t>
  </si>
  <si>
    <t>Wasilewski, J.A., K.L. Krysko, N. Wasilewski, and E.F. Metzger, III</t>
  </si>
  <si>
    <t>Wasilewski, J.A., K.L. Krysko, N. Wasilewski, and E.F. Metzger, III. 2022. Efficient Nocturnal Capture Methods for Controlling a Diurnal and Arboreal Invasive Lizard Species. Herpetological Conservation and Biology 17:37–42.</t>
  </si>
  <si>
    <r>
      <t xml:space="preserve">green iguana, </t>
    </r>
    <r>
      <rPr>
        <i/>
        <sz val="10"/>
        <color theme="1"/>
        <rFont val="Times New Roman"/>
        <family val="1"/>
      </rPr>
      <t>Iguana iguana</t>
    </r>
  </si>
  <si>
    <t>Bahamas, USA-FL</t>
  </si>
  <si>
    <t>DJI Mavic Air2</t>
  </si>
  <si>
    <t>African Sea Turtle Newsletter</t>
  </si>
  <si>
    <t>Reischig, T., E. Resende, and H. Cordes</t>
  </si>
  <si>
    <t>Drones for Turtles: Controlling Poaching of Nesting Loggerhead Sea Turtles with Night Vision Unmanned Aerial Vehicles on Boavista Island, Cabo Verde</t>
  </si>
  <si>
    <t>Reischig, T., E. Resende, and H. Cordes. 2018. Drones for Turtles: Controlling Poaching of Nesting Loggerhead Sea Turtles with Night Vision Unmanned Aerial Vehicles on Boavista Island, Cabo Verde. African Sea Turtle Newsletter 10:9-13.</t>
  </si>
  <si>
    <t>poaching</t>
  </si>
  <si>
    <t>Zenmuse XT 640</t>
  </si>
  <si>
    <t>Republic of Cabo Verde</t>
  </si>
  <si>
    <r>
      <t>Internesting Habitat Preference and Updated Clutch Frequency Values for Loggerhead Turtles (</t>
    </r>
    <r>
      <rPr>
        <i/>
        <sz val="10"/>
        <color theme="1"/>
        <rFont val="Times New Roman"/>
        <family val="1"/>
      </rPr>
      <t>Caretta caretta</t>
    </r>
    <r>
      <rPr>
        <sz val="10"/>
        <color theme="1"/>
        <rFont val="Times New Roman"/>
        <family val="1"/>
      </rPr>
      <t>) Nesting in Kyparissia Bay, Greece</t>
    </r>
  </si>
  <si>
    <t>Rees, A.F., N. Papathanasopoulou, P. Papoulias, G. Samlidou, P. Theodorou, and D. Margaritoulis</t>
  </si>
  <si>
    <t>Accuracy verification for unmanned aerial vehicle system for mapping of amphibians mating call</t>
  </si>
  <si>
    <t>Park, M.-K. and S.H. Bae</t>
  </si>
  <si>
    <t xml:space="preserve">Journal of the Korean Society of Environmental Restoration Technology </t>
  </si>
  <si>
    <r>
      <t xml:space="preserve">narrow-mouth frog, </t>
    </r>
    <r>
      <rPr>
        <i/>
        <sz val="10"/>
        <color theme="1"/>
        <rFont val="Times New Roman"/>
        <family val="1"/>
      </rPr>
      <t xml:space="preserve">Kaloula borealis </t>
    </r>
  </si>
  <si>
    <t>Microhylidae</t>
  </si>
  <si>
    <t>species detection, acoustic detection</t>
  </si>
  <si>
    <t>Unmanned aerial vehicle (UAV) for sea turtle skeleton detection in the Mexican Pacific</t>
  </si>
  <si>
    <t>Escobar-Flores, J.G. and S. Sandoval</t>
  </si>
  <si>
    <t>Escobar-Flores, J.G. and S. Sandoval. 2021. Unmanned aerial vehicle (UAV) for sea turtle skeleton detection in the Mexican Pacific. Remote Sensing Applications: Society and Environment https://doi.org/10.1016/j.rsase.2021.100501.</t>
  </si>
  <si>
    <t>21-MP Sony camera</t>
  </si>
  <si>
    <t>First Spatial Distribution Analysis of Male Sea Turtles in the Southern Gulf of Mexico</t>
  </si>
  <si>
    <t>Cuevas, E., N.F. Putman, A. Uribe-Martínez, M.C. López-Castro, V. Guzmán-Hernández, S.A. Gallegos-Fernández, M. de los Ángeles Liceaga-Correa, J.A. Trujillo-Córdova, R. de Jesús González-Díaz-Mirón, A. Negrete-Phillipe, H.H. Acosta-Sánchez, R.C. Martínez-Portugal, M. López-Hernández, P. Huerta-Rodríguez, and J. Silver</t>
  </si>
  <si>
    <r>
      <t xml:space="preserve">loggerhead turtle, </t>
    </r>
    <r>
      <rPr>
        <i/>
        <sz val="10"/>
        <color theme="1"/>
        <rFont val="Times New Roman"/>
        <family val="1"/>
      </rPr>
      <t>Caretta caretta</t>
    </r>
    <r>
      <rPr>
        <sz val="10"/>
        <color theme="1"/>
        <rFont val="Times New Roman"/>
        <family val="1"/>
      </rPr>
      <t xml:space="preserve">, green turtle, </t>
    </r>
    <r>
      <rPr>
        <i/>
        <sz val="10"/>
        <color theme="1"/>
        <rFont val="Times New Roman"/>
        <family val="1"/>
      </rPr>
      <t>Chelonia mydas</t>
    </r>
    <r>
      <rPr>
        <sz val="10"/>
        <color theme="1"/>
        <rFont val="Times New Roman"/>
        <family val="1"/>
      </rPr>
      <t xml:space="preserve">, hawksbill turtle, </t>
    </r>
    <r>
      <rPr>
        <i/>
        <sz val="10"/>
        <color theme="1"/>
        <rFont val="Times New Roman"/>
        <family val="1"/>
      </rPr>
      <t>Eretmochelys imbricata</t>
    </r>
    <r>
      <rPr>
        <sz val="10"/>
        <color theme="1"/>
        <rFont val="Times New Roman"/>
        <family val="1"/>
      </rPr>
      <t xml:space="preserve">, Kemp’s ridley turtle, </t>
    </r>
    <r>
      <rPr>
        <i/>
        <sz val="10"/>
        <color theme="1"/>
        <rFont val="Times New Roman"/>
        <family val="1"/>
      </rPr>
      <t>Lepidochelys kempii</t>
    </r>
  </si>
  <si>
    <t>Combining UAVs and multi-sensor dataloggers to estimate fine-scale sea turtle density at foraging areas: a case study in the central Mediterranean</t>
  </si>
  <si>
    <t>Agabiti, C., L. Tolve, G. Baldi, M. Zucchini, S. Tuccio, F. Restelli, D. Freggi, P. Luschi, and P. Casale</t>
  </si>
  <si>
    <t>Agabiti, C., L. Tolve, G. Baldi, M. Zucchini, S. Tuccio, F. Restelli, D. Freggi, P. Luschi, and P. Casale. 2024. Combining UAVs and multi-sensor dataloggers to estimate fine-scale sea turtle density at foraging areas: a case study in the central Mediterranean. Endangered Species Research https://doi.org/10.3354/esr01350.</t>
  </si>
  <si>
    <r>
      <t xml:space="preserve">loggerhead turtle </t>
    </r>
    <r>
      <rPr>
        <i/>
        <sz val="10"/>
        <color theme="1"/>
        <rFont val="Times New Roman"/>
        <family val="1"/>
      </rPr>
      <t>Caretta caretta</t>
    </r>
  </si>
  <si>
    <t>DJI Phantom 4 PRO</t>
  </si>
  <si>
    <t>Inferences About the Conservation Utility of Using Unmanned Aerial Vehicles to Conduct Rapid Assessments for Basking Freshwater Turtles</t>
  </si>
  <si>
    <t>Daniels, K.</t>
  </si>
  <si>
    <t>Daniels, K. 2018. Inferences About the Conservation Utility of Using Unmanned Aerial Vehicles to Conduct Rapid Assessments for Basking Freshwater Turtles, MS Thesis. Environmental Science, The University of Tennessee at Chattanooga, Chattanooga, TN.</t>
  </si>
  <si>
    <t>USA-TN</t>
  </si>
  <si>
    <t xml:space="preserve">population estimate, population density </t>
  </si>
  <si>
    <r>
      <t xml:space="preserve">painted turtle, </t>
    </r>
    <r>
      <rPr>
        <i/>
        <sz val="10"/>
        <color theme="1"/>
        <rFont val="Times New Roman"/>
        <family val="1"/>
      </rPr>
      <t>Chrysemys picta</t>
    </r>
    <r>
      <rPr>
        <sz val="10"/>
        <color theme="1"/>
        <rFont val="Times New Roman"/>
        <family val="1"/>
      </rPr>
      <t xml:space="preserve">, common slider, </t>
    </r>
    <r>
      <rPr>
        <i/>
        <sz val="10"/>
        <color theme="1"/>
        <rFont val="Times New Roman"/>
        <family val="1"/>
      </rPr>
      <t>Trachemys scripta</t>
    </r>
    <r>
      <rPr>
        <sz val="10"/>
        <color theme="1"/>
        <rFont val="Times New Roman"/>
        <family val="1"/>
      </rPr>
      <t xml:space="preserve">, river cooter, </t>
    </r>
    <r>
      <rPr>
        <i/>
        <sz val="10"/>
        <color theme="1"/>
        <rFont val="Times New Roman"/>
        <family val="1"/>
      </rPr>
      <t>Pseudemys concinna</t>
    </r>
    <r>
      <rPr>
        <sz val="10"/>
        <color theme="1"/>
        <rFont val="Times New Roman"/>
        <family val="1"/>
      </rPr>
      <t xml:space="preserve">, Ouachita map turtle, </t>
    </r>
    <r>
      <rPr>
        <i/>
        <sz val="10"/>
        <color theme="1"/>
        <rFont val="Times New Roman"/>
        <family val="1"/>
      </rPr>
      <t>Graptemys ouachatensis</t>
    </r>
    <r>
      <rPr>
        <sz val="10"/>
        <color theme="1"/>
        <rFont val="Times New Roman"/>
        <family val="1"/>
      </rPr>
      <t xml:space="preserve">, common map turtle, </t>
    </r>
    <r>
      <rPr>
        <i/>
        <sz val="10"/>
        <color theme="1"/>
        <rFont val="Times New Roman"/>
        <family val="1"/>
      </rPr>
      <t>Graptemyseographica</t>
    </r>
  </si>
  <si>
    <t>Park, M.-K. and S.H. Bae. 2022. Accuracy verification for unmanned aerial vehicle system for mapping of amphibians mating call. Journal of the Korean Society of Environmental Restoration Technology https://doi.org/10.13087/kosert.2022.25.2.85. [In Korean w/English translation]</t>
  </si>
  <si>
    <t>Giguere, S.</t>
  </si>
  <si>
    <r>
      <t xml:space="preserve">snapping turtle, </t>
    </r>
    <r>
      <rPr>
        <i/>
        <sz val="10"/>
        <color theme="1"/>
        <rFont val="Times New Roman"/>
        <family val="1"/>
      </rPr>
      <t>Chelydra serpentina</t>
    </r>
  </si>
  <si>
    <r>
      <t>Programme de surveillance écologique des RNF du Québec, Fiche Méthodologique: Abondance de la tortue serpentine (</t>
    </r>
    <r>
      <rPr>
        <i/>
        <sz val="10"/>
        <color theme="1"/>
        <rFont val="Times New Roman"/>
        <family val="1"/>
      </rPr>
      <t>Chelydra serpentina</t>
    </r>
    <r>
      <rPr>
        <sz val="10"/>
        <color theme="1"/>
        <rFont val="Times New Roman"/>
        <family val="1"/>
      </rPr>
      <t>) - Dénombrement par drone [Ecological Monitoring Program for Quebec NWRs, Methodology Sheet: Snapping Turtle Abundance (</t>
    </r>
    <r>
      <rPr>
        <i/>
        <sz val="10"/>
        <color theme="1"/>
        <rFont val="Times New Roman"/>
        <family val="1"/>
      </rPr>
      <t>Chelydra serpentina</t>
    </r>
    <r>
      <rPr>
        <sz val="10"/>
        <color theme="1"/>
        <rFont val="Times New Roman"/>
        <family val="1"/>
      </rPr>
      <t>) - Drone Counting Method]</t>
    </r>
  </si>
  <si>
    <t xml:space="preserve">Gariépy, É. </t>
  </si>
  <si>
    <t>Internship report</t>
  </si>
  <si>
    <t>Évaluation du potentiel de l’utilisation d’un drone de plaisance dans un contexte d’inventaire de tortues peintes et serpentines [Evaluation of the potential of using a recreational drone in the context of an inventory of painted and snapping turtles]</t>
  </si>
  <si>
    <t>Gariépy, É. 2020. Évaluation du potentiel de l’utilisation d’un drone de plaisance dans un contexte d’inventaire de tortues peintes et serpentines. [Evaluation of the potential of using a recreational drone in the context of an inventory of painted and snapping turtles] Internship report. Université du Québec à Trois-Rivières, Trois-Rivières, Québec, Canada. [in French w/English translation]</t>
  </si>
  <si>
    <t>DJI Mavic Pro 1</t>
  </si>
  <si>
    <r>
      <t xml:space="preserve">snapping turtle, </t>
    </r>
    <r>
      <rPr>
        <i/>
        <sz val="10"/>
        <color theme="1"/>
        <rFont val="Times New Roman"/>
        <family val="1"/>
      </rPr>
      <t>Chelydra serpentina</t>
    </r>
    <r>
      <rPr>
        <sz val="10"/>
        <color theme="1"/>
        <rFont val="Times New Roman"/>
        <family val="1"/>
      </rPr>
      <t xml:space="preserve">, painted turtle, </t>
    </r>
    <r>
      <rPr>
        <i/>
        <sz val="10"/>
        <color theme="1"/>
        <rFont val="Times New Roman"/>
        <family val="1"/>
      </rPr>
      <t>Chrysemys picta</t>
    </r>
  </si>
  <si>
    <t>Chelydridae</t>
  </si>
  <si>
    <t>Chelydridae, Emydidae</t>
  </si>
  <si>
    <t>2021?</t>
  </si>
  <si>
    <t>Pak, J., B. Kim, C. Ju, S.H. You, and H.I. Son</t>
  </si>
  <si>
    <t>Unmanned Aerial Vehicle-based Autonomous Tracking System for Invasive Flying Insects</t>
  </si>
  <si>
    <r>
      <t xml:space="preserve">Asian hornet, </t>
    </r>
    <r>
      <rPr>
        <i/>
        <sz val="10"/>
        <color theme="1"/>
        <rFont val="Times New Roman"/>
        <family val="1"/>
      </rPr>
      <t>Vespa velutina nigrithorax</t>
    </r>
  </si>
  <si>
    <t>Tarot T18</t>
  </si>
  <si>
    <t>Automatic detection of birds in images acquired with remotely piloted aircraft for managing wildlife strikes to civil aircraft</t>
  </si>
  <si>
    <t>Oviedo, M.R., F.A.C. Mendonca, J. Cabrera, C.A. McNall, R. Ayres, R.L. Barbosa, and R. Gallis</t>
  </si>
  <si>
    <t>International Journal of Aviation, Aeronautics, and Aerospace</t>
  </si>
  <si>
    <t>Oviedo, M.R., F.A.C. Mendonca, J. Cabrera, C.A. McNall, R. Ayres, R.L. Barbosa, and R. Gallis. 2024. Automatic detection of birds in images acquired with remotely piloted aircraft for managing wildlife strikes to civil aircraft. International Journal of Aviation, Aeronautics, and Aerospace https://doi.org/10.58940/2374-6793.1912.</t>
  </si>
  <si>
    <t>image analysis, species ID, CNN, machine learning</t>
  </si>
  <si>
    <t>FLIR camera</t>
  </si>
  <si>
    <t>Unmanned Aerial Surveillance and Tracking System in Forest Areas for Poachers and Wildlife</t>
  </si>
  <si>
    <t>AI, CNN, deep learning, image analysis, poaching</t>
  </si>
  <si>
    <t>Pawatekar, A.</t>
  </si>
  <si>
    <t>Image Recognition for the Preservation of Wildlife</t>
  </si>
  <si>
    <r>
      <t>8</t>
    </r>
    <r>
      <rPr>
        <vertAlign val="superscript"/>
        <sz val="10"/>
        <color theme="1"/>
        <rFont val="Times New Roman"/>
        <family val="1"/>
      </rPr>
      <t>th</t>
    </r>
    <r>
      <rPr>
        <sz val="10"/>
        <color theme="1"/>
        <rFont val="Times New Roman"/>
        <family val="1"/>
      </rPr>
      <t xml:space="preserve"> Student Conference on Emerging Trends in Computer Science &amp; Applications</t>
    </r>
  </si>
  <si>
    <r>
      <t xml:space="preserve">Pawatekar, A. 2024. Image Recognition for the Preservation of Wildlife. Pages 13-18 </t>
    </r>
    <r>
      <rPr>
        <i/>
        <sz val="10"/>
        <color theme="1"/>
        <rFont val="Times New Roman"/>
        <family val="1"/>
      </rPr>
      <t>in</t>
    </r>
    <r>
      <rPr>
        <sz val="10"/>
        <color theme="1"/>
        <rFont val="Times New Roman"/>
        <family val="1"/>
      </rPr>
      <t xml:space="preserve"> Anveshan 2024, 8</t>
    </r>
    <r>
      <rPr>
        <vertAlign val="superscript"/>
        <sz val="10"/>
        <color theme="1"/>
        <rFont val="Times New Roman"/>
        <family val="1"/>
      </rPr>
      <t>th</t>
    </r>
    <r>
      <rPr>
        <sz val="10"/>
        <color theme="1"/>
        <rFont val="Times New Roman"/>
        <family val="1"/>
      </rPr>
      <t xml:space="preserve"> Student Conference on Emerging Trends in Computer Science &amp; Applications, Indira College of Commerce and Science, Maharashtra, India . </t>
    </r>
  </si>
  <si>
    <t>Maxwell, A.</t>
  </si>
  <si>
    <t>Maxwell, A. 2024. Wildlife Conservation: How Are Drones Used in Wildlife Monitoring? https://now.northropgrumman.com/wildlife-conservation-how-are-drones-used-in-wildlife-monitoring.</t>
  </si>
  <si>
    <t>Wildlife Conservation: How Are Drones Used in Wildlife Monitoring?</t>
  </si>
  <si>
    <t>review, AI, image analysis</t>
  </si>
  <si>
    <t>Integrating Remote Sensing and Artificial Intelligence: A Review of Technological Innovations in Wild Life Crime Detection</t>
  </si>
  <si>
    <t>Uttar Pradesh Journal of Zoology</t>
  </si>
  <si>
    <t>Aich, S., P.R. Rajath, R. Raj C.A., and N. Katare</t>
  </si>
  <si>
    <t>Aich, S., P.R. Rajath, R. Raj C.A., and N. Katare. 2024. Integrating Remote Sensing and Artificial Intelligence: A Review of Technological Innovations in Wild Life Crime Detection. Uttar Pradesh Journal of Zoology 45(23):22-38. https://doi.org/10.56557/upjoz/2024/v45i234683.</t>
  </si>
  <si>
    <t>review, poaching, AI, image analysis</t>
  </si>
  <si>
    <r>
      <t xml:space="preserve">common buzzard, </t>
    </r>
    <r>
      <rPr>
        <i/>
        <sz val="10"/>
        <color theme="1"/>
        <rFont val="Times New Roman"/>
        <family val="1"/>
      </rPr>
      <t>Buteo buteo</t>
    </r>
    <r>
      <rPr>
        <sz val="10"/>
        <color theme="1"/>
        <rFont val="Times New Roman"/>
        <family val="1"/>
      </rPr>
      <t xml:space="preserve">, honey buzzard, </t>
    </r>
    <r>
      <rPr>
        <i/>
        <sz val="10"/>
        <color theme="1"/>
        <rFont val="Times New Roman"/>
        <family val="1"/>
      </rPr>
      <t>Pernis apivorus</t>
    </r>
    <r>
      <rPr>
        <sz val="10"/>
        <color theme="1"/>
        <rFont val="Times New Roman"/>
        <family val="1"/>
      </rPr>
      <t xml:space="preserve">, Eurasian goshawk, </t>
    </r>
    <r>
      <rPr>
        <i/>
        <sz val="10"/>
        <color theme="1"/>
        <rFont val="Times New Roman"/>
        <family val="1"/>
      </rPr>
      <t>Astur gentilis</t>
    </r>
  </si>
  <si>
    <t>Rolland, E., L. Laporte-Devylder, and A. Christensen</t>
  </si>
  <si>
    <t>Advancing Wildlife Monitoring in Gregarious Species with Drone Swarms</t>
  </si>
  <si>
    <t>Distributed Computing and Artificial Intelligence, 21st International Conference</t>
  </si>
  <si>
    <r>
      <t xml:space="preserve">Rolland, E., L. Laporte-Devylder, and A. Christensen. 2025. Advancing Wildlife Monitoring in Gregarious Species with Drone Swarms. </t>
    </r>
    <r>
      <rPr>
        <i/>
        <sz val="10"/>
        <color theme="1"/>
        <rFont val="Times New Roman"/>
        <family val="1"/>
      </rPr>
      <t>In</t>
    </r>
    <r>
      <rPr>
        <sz val="10"/>
        <color theme="1"/>
        <rFont val="Times New Roman"/>
        <family val="1"/>
      </rPr>
      <t xml:space="preserve"> R. Chinthaginjala, P. Sitek, N. Min-Allah, K. Matsui, S. Ossowski, and S. Rodríguez, eds. Distributed Computing and Artificial Intelligence, 21st International Conference. Springer Cham, Switzerland.</t>
    </r>
  </si>
  <si>
    <t>DJI MavicPro, DJI Phantom 3, DJI Matrice 200, DJI Matrice 300, Autel Evo II Dual, 3DR Solo</t>
  </si>
  <si>
    <t>Aerial drones and recreational fish finders: evaluating a low-cost method for surveying fish aggregations</t>
  </si>
  <si>
    <t>Scoulding, B., D.V. Fairclough, C. Devine, G. Jackson, P. Lewis, D. Waltrick, L. West, C. Skepper, J. Briggs, E. Lek, D.E. Yeoh, B.M. Crisafulli, E.A. Fisher, A. Denham, P.J. Mitchell, and S. Gastauer</t>
  </si>
  <si>
    <t>Scoulding, B., D.V. Fairclough, C. Devine, G. Jackson, P. Lewis, D. Waltrick, L. West, C. Skepper, J. Briggs, E. Lek, D.E. Yeoh, B.M. Crisafulli, E.A. Fisher, A. Denham, P.J. Mitchell, and S. Gastauer. 2024. Aerial drones and recreational fish finders: evaluating a low-cost method for surveying fish aggregations. Marine and Freshwater Research https://doi.org/10.1071/MF24207.</t>
  </si>
  <si>
    <t>Sparidae</t>
  </si>
  <si>
    <r>
      <t xml:space="preserve">Australian snapper, </t>
    </r>
    <r>
      <rPr>
        <i/>
        <sz val="10"/>
        <color theme="1"/>
        <rFont val="Times New Roman"/>
        <family val="1"/>
      </rPr>
      <t>Chrysophrys auratus</t>
    </r>
  </si>
  <si>
    <t>DJI Mavic II</t>
  </si>
  <si>
    <t>Monitoring active osprey nests with drones is more time efficient and less disturbing than conventional methods</t>
  </si>
  <si>
    <t>Murphy, N.K., J.A. Elmore, M.R. Boudreau, B.S. Dorr, and S.A. Rush</t>
  </si>
  <si>
    <t>Murphy, N.K., J.A. Elmore, M.R. Boudreau, B.S. Dorr, and S.A. Rush. 2024. Monitoring active osprey nests with drones is more time efficient and less disturbing than conventional methods. Wildlife Biology https://doi.org/10.1002/wlb3.01341.</t>
  </si>
  <si>
    <r>
      <t xml:space="preserve">osprey, </t>
    </r>
    <r>
      <rPr>
        <i/>
        <sz val="10"/>
        <color theme="1"/>
        <rFont val="Times New Roman"/>
        <family val="1"/>
      </rPr>
      <t>Pandion haliaetus</t>
    </r>
  </si>
  <si>
    <t>nest monitoring, disturbance, drone vs boat, drone platform</t>
  </si>
  <si>
    <t>Photogrammetry-based body condition for monitoring an Arctic marine mammal experiencing habitat loss</t>
  </si>
  <si>
    <t>Rode, K.D., A. Fischbach, M. Synnott, J. Stewart, N. Northcraft, E. Allen, K. Trotto, C. Vancsok, N. Issenjou, S. Ploof, S. Rager, S. DiRocco, S. Owens, and A. Prahl</t>
  </si>
  <si>
    <t>Rode, K.D., A. Fischbach, M. Synnott, J. Stewart, N. Northcraft, E. Allen, K. Trotto, C. Vancsok, N. Issenjou, S. Ploof, S. Rager, S. DiRocco, S. Owens, and A. Prahl. 2024. Photogrammetry-based body condition for monitoring an Arctic marine mammal experiencing habitat loss. Marine Ecology Progress Series https://doi.org/10.3354/meps14738.</t>
  </si>
  <si>
    <t>morphometrics, health, population monitoring</t>
  </si>
  <si>
    <t>Comparatively poorer body condition of south-east Indian Ocean pygmy blue whales on their southern migration</t>
  </si>
  <si>
    <t>Russell, G., C. Jolliffe, B. Elsdon, F. Christiansen, A. Colefax, and D. Cagnazzi</t>
  </si>
  <si>
    <t>Russell, G., C. Jolliffe, B. Elsdon, F. Christiansen, A. Colefax, and D. Cagnazzi. 2024. Comparatively poorer body condition of south-east Indian Ocean pygmy blue whales on their southern migration. Australian Mammalogy https://doi.org/10.1071/AM23029.</t>
  </si>
  <si>
    <r>
      <t xml:space="preserve">pygmy blue whale, </t>
    </r>
    <r>
      <rPr>
        <i/>
        <sz val="10"/>
        <color theme="1"/>
        <rFont val="Times New Roman"/>
        <family val="1"/>
      </rPr>
      <t>Balaenoptera musculus brevicauda</t>
    </r>
  </si>
  <si>
    <t>Unmanned Aerial Vehicles Used to Assess Performance of Automated Detection and Audio Deterrent System for Reducing Wind-Turbine Collision Risk for Golden Eagles</t>
  </si>
  <si>
    <t>Smith, J.P., S.R. Schneider, J.A. Zirpoli, S.B. Terrill, 
S.K. Felton, and T.D. Allison</t>
  </si>
  <si>
    <t>Smith, J.P., S.R. Schneider, J.A. Zirpoli, S.B. Terrill, 
S.K. Felton, and T.D. Allison. 2025. Unmanned Aerial Vehicles Used to Assess Performance of Automated Detection and Audio Deterrent System for Reducing Wind-Turbine Collision Risk for Golden Eagles. Journal of Raptor Research https://doi.org/10.3356/jrr2448.</t>
  </si>
  <si>
    <t>USA-CA, USA-WA</t>
  </si>
  <si>
    <t>human-wildlife conflict, acoustic deterence</t>
  </si>
  <si>
    <t>Biological Reviews</t>
  </si>
  <si>
    <t>Closing the air gap: the use of drones for studying wildlife ecophysiology</t>
  </si>
  <si>
    <t>Yaney-Keller, A., R.R. McIntosh, R.H. Clarke, and R.D. Reina</t>
  </si>
  <si>
    <t>Yaney-Keller, A., R.R. McIntosh, R.H. Clarke, and R.D. Reina. 2025. Closing the air gap: the use of drones for studying wildlife ecophysiology. Biological Reviews https://doi.org/10.1111/brv.13181.</t>
  </si>
  <si>
    <t>morphometrics, health, review</t>
  </si>
  <si>
    <t>Pfeifer, C., S. Knetsch, J. Maercker, O. Mustafa, M.-C. Rümmler, and A. Brenning</t>
  </si>
  <si>
    <r>
      <t>Exploring the potential of aerial drone imagery to distinguish breeding Adelie (</t>
    </r>
    <r>
      <rPr>
        <i/>
        <sz val="10"/>
        <color theme="1"/>
        <rFont val="Times New Roman"/>
        <family val="1"/>
      </rPr>
      <t>Pygoscelis adeliae</t>
    </r>
    <r>
      <rPr>
        <sz val="10"/>
        <color theme="1"/>
        <rFont val="Times New Roman"/>
        <family val="1"/>
      </rPr>
      <t>), chinstrap (</t>
    </r>
    <r>
      <rPr>
        <i/>
        <sz val="10"/>
        <color theme="1"/>
        <rFont val="Times New Roman"/>
        <family val="1"/>
      </rPr>
      <t>Pygoscelis antarcticus</t>
    </r>
    <r>
      <rPr>
        <sz val="10"/>
        <color theme="1"/>
        <rFont val="Times New Roman"/>
        <family val="1"/>
      </rPr>
      <t>) and gentoo (</t>
    </r>
    <r>
      <rPr>
        <i/>
        <sz val="10"/>
        <color theme="1"/>
        <rFont val="Times New Roman"/>
        <family val="1"/>
      </rPr>
      <t>Pygoscelis papua</t>
    </r>
    <r>
      <rPr>
        <sz val="10"/>
        <color theme="1"/>
        <rFont val="Times New Roman"/>
        <family val="1"/>
      </rPr>
      <t>) penguins in Antarctica</t>
    </r>
  </si>
  <si>
    <r>
      <t xml:space="preserve">Adelie penguin, </t>
    </r>
    <r>
      <rPr>
        <i/>
        <sz val="10"/>
        <color theme="1"/>
        <rFont val="Times New Roman"/>
        <family val="1"/>
      </rPr>
      <t>Pygoscelis adeliae</t>
    </r>
    <r>
      <rPr>
        <sz val="10"/>
        <color theme="1"/>
        <rFont val="Times New Roman"/>
        <family val="1"/>
      </rPr>
      <t xml:space="preserve">, chinstrap penguin, </t>
    </r>
    <r>
      <rPr>
        <i/>
        <sz val="10"/>
        <color theme="1"/>
        <rFont val="Times New Roman"/>
        <family val="1"/>
      </rPr>
      <t>Pygoscelis antarcticus,</t>
    </r>
    <r>
      <rPr>
        <sz val="10"/>
        <color theme="1"/>
        <rFont val="Times New Roman"/>
        <family val="1"/>
      </rPr>
      <t xml:space="preserve"> gentoo penguin, </t>
    </r>
    <r>
      <rPr>
        <i/>
        <sz val="10"/>
        <color theme="1"/>
        <rFont val="Times New Roman"/>
        <family val="1"/>
      </rPr>
      <t>Pygoscelis papua</t>
    </r>
  </si>
  <si>
    <r>
      <t>Pfeifer, C., S. Knetsch, J. Maercker, O. Mustafa, M.-C. Rümmler, and A. Brenning. 2025. Exploring the potential of aerial drone imagery to distinguish breeding Adelie (</t>
    </r>
    <r>
      <rPr>
        <i/>
        <sz val="10"/>
        <color theme="1"/>
        <rFont val="Times New Roman"/>
        <family val="1"/>
      </rPr>
      <t>Pygoscelis adeliae</t>
    </r>
    <r>
      <rPr>
        <sz val="10"/>
        <color theme="1"/>
        <rFont val="Times New Roman"/>
        <family val="1"/>
      </rPr>
      <t>), chinstrap (</t>
    </r>
    <r>
      <rPr>
        <i/>
        <sz val="10"/>
        <color theme="1"/>
        <rFont val="Times New Roman"/>
        <family val="1"/>
      </rPr>
      <t>Pygoscelis antarcticus</t>
    </r>
    <r>
      <rPr>
        <sz val="10"/>
        <color theme="1"/>
        <rFont val="Times New Roman"/>
        <family val="1"/>
      </rPr>
      <t>) and gentoo (</t>
    </r>
    <r>
      <rPr>
        <i/>
        <sz val="10"/>
        <color theme="1"/>
        <rFont val="Times New Roman"/>
        <family val="1"/>
      </rPr>
      <t>Pygoscelis papua</t>
    </r>
    <r>
      <rPr>
        <sz val="10"/>
        <color theme="1"/>
        <rFont val="Times New Roman"/>
        <family val="1"/>
      </rPr>
      <t>) penguins in Antarctica. Ecological Indicators https://doi.org/10.1016/j.ecolind.2024.113011.</t>
    </r>
  </si>
  <si>
    <t xml:space="preserve">Mikrokopter MK XL; Bormatek Ninox, DJI Phantom 4 Pro </t>
  </si>
  <si>
    <t>octocopter, fixed-wing, quadcopter</t>
  </si>
  <si>
    <t>Samsung NX500, Sony Alpha 6000, or Canon G15 camera; Mapir Survey-2 RGB camera; DJI camera</t>
  </si>
  <si>
    <t>Roswag, M., A. Roswag, M.S. Roswag, J. Fietz, and T.T. Taefi</t>
  </si>
  <si>
    <t>Advancing bat monitoring: Assessing the impact of unmanned aerial systems on bat activity</t>
  </si>
  <si>
    <r>
      <t xml:space="preserve">whiskered bat, </t>
    </r>
    <r>
      <rPr>
        <i/>
        <sz val="10"/>
        <color theme="1"/>
        <rFont val="Times New Roman"/>
        <family val="1"/>
      </rPr>
      <t>Myotis mystacinus</t>
    </r>
    <r>
      <rPr>
        <sz val="10"/>
        <color theme="1"/>
        <rFont val="Times New Roman"/>
        <family val="1"/>
      </rPr>
      <t xml:space="preserve">, Natterer´s bat, </t>
    </r>
    <r>
      <rPr>
        <i/>
        <sz val="10"/>
        <color theme="1"/>
        <rFont val="Times New Roman"/>
        <family val="1"/>
      </rPr>
      <t>Myotis nattereri</t>
    </r>
    <r>
      <rPr>
        <sz val="10"/>
        <color theme="1"/>
        <rFont val="Times New Roman"/>
        <family val="1"/>
      </rPr>
      <t xml:space="preserve">, Serotine bat, </t>
    </r>
    <r>
      <rPr>
        <i/>
        <sz val="10"/>
        <color theme="1"/>
        <rFont val="Times New Roman"/>
        <family val="1"/>
      </rPr>
      <t>Eptesicus serotinus</t>
    </r>
    <r>
      <rPr>
        <sz val="10"/>
        <color theme="1"/>
        <rFont val="Times New Roman"/>
        <family val="1"/>
      </rPr>
      <t xml:space="preserve">, common noctule bat, </t>
    </r>
    <r>
      <rPr>
        <i/>
        <sz val="10"/>
        <color theme="1"/>
        <rFont val="Times New Roman"/>
        <family val="1"/>
      </rPr>
      <t>Nyctalus noctula</t>
    </r>
    <r>
      <rPr>
        <sz val="10"/>
        <color theme="1"/>
        <rFont val="Times New Roman"/>
        <family val="1"/>
      </rPr>
      <t xml:space="preserve">, Leisler’s bat, </t>
    </r>
    <r>
      <rPr>
        <i/>
        <sz val="10"/>
        <color theme="1"/>
        <rFont val="Times New Roman"/>
        <family val="1"/>
      </rPr>
      <t>Nyctalus leisleri</t>
    </r>
    <r>
      <rPr>
        <sz val="10"/>
        <color theme="1"/>
        <rFont val="Times New Roman"/>
        <family val="1"/>
      </rPr>
      <t xml:space="preserve">, long-eared bat, </t>
    </r>
    <r>
      <rPr>
        <i/>
        <sz val="10"/>
        <color theme="1"/>
        <rFont val="Times New Roman"/>
        <family val="1"/>
      </rPr>
      <t>Plecotus</t>
    </r>
    <r>
      <rPr>
        <sz val="10"/>
        <color theme="1"/>
        <rFont val="Times New Roman"/>
        <family val="1"/>
      </rPr>
      <t xml:space="preserve"> </t>
    </r>
    <r>
      <rPr>
        <i/>
        <sz val="10"/>
        <color theme="1"/>
        <rFont val="Times New Roman"/>
        <family val="1"/>
      </rPr>
      <t>auritus</t>
    </r>
    <r>
      <rPr>
        <sz val="10"/>
        <color theme="1"/>
        <rFont val="Times New Roman"/>
        <family val="1"/>
      </rPr>
      <t xml:space="preserve">, soprano pipistrelle, </t>
    </r>
    <r>
      <rPr>
        <i/>
        <sz val="10"/>
        <color theme="1"/>
        <rFont val="Times New Roman"/>
        <family val="1"/>
      </rPr>
      <t>Pipistrellus</t>
    </r>
    <r>
      <rPr>
        <sz val="10"/>
        <color theme="1"/>
        <rFont val="Times New Roman"/>
        <family val="1"/>
      </rPr>
      <t xml:space="preserve"> </t>
    </r>
    <r>
      <rPr>
        <i/>
        <sz val="10"/>
        <color theme="1"/>
        <rFont val="Times New Roman"/>
        <family val="1"/>
      </rPr>
      <t>pygmaeus</t>
    </r>
    <r>
      <rPr>
        <sz val="10"/>
        <color theme="1"/>
        <rFont val="Times New Roman"/>
        <family val="1"/>
      </rPr>
      <t xml:space="preserve">, Nathusius’ pipistrelle, </t>
    </r>
    <r>
      <rPr>
        <i/>
        <sz val="10"/>
        <color theme="1"/>
        <rFont val="Times New Roman"/>
        <family val="1"/>
      </rPr>
      <t>Pipistrellus nathusii</t>
    </r>
    <r>
      <rPr>
        <sz val="10"/>
        <color theme="1"/>
        <rFont val="Times New Roman"/>
        <family val="1"/>
      </rPr>
      <t xml:space="preserve">, Kuhl’s pipistrelle, </t>
    </r>
    <r>
      <rPr>
        <i/>
        <sz val="10"/>
        <color theme="1"/>
        <rFont val="Times New Roman"/>
        <family val="1"/>
      </rPr>
      <t>Pipistrellus kuhlii</t>
    </r>
    <r>
      <rPr>
        <sz val="10"/>
        <color theme="1"/>
        <rFont val="Times New Roman"/>
        <family val="1"/>
      </rPr>
      <t xml:space="preserve">, Daubenton’s bat, </t>
    </r>
    <r>
      <rPr>
        <i/>
        <sz val="10"/>
        <color theme="1"/>
        <rFont val="Times New Roman"/>
        <family val="1"/>
      </rPr>
      <t>Myotis</t>
    </r>
    <r>
      <rPr>
        <sz val="10"/>
        <color theme="1"/>
        <rFont val="Times New Roman"/>
        <family val="1"/>
      </rPr>
      <t xml:space="preserve"> </t>
    </r>
    <r>
      <rPr>
        <i/>
        <sz val="10"/>
        <color theme="1"/>
        <rFont val="Times New Roman"/>
        <family val="1"/>
      </rPr>
      <t>daubentonii</t>
    </r>
    <r>
      <rPr>
        <sz val="10"/>
        <color theme="1"/>
        <rFont val="Times New Roman"/>
        <family val="1"/>
      </rPr>
      <t xml:space="preserve">, common pipistrelle, </t>
    </r>
    <r>
      <rPr>
        <i/>
        <sz val="10"/>
        <color theme="1"/>
        <rFont val="Times New Roman"/>
        <family val="1"/>
      </rPr>
      <t>Pipistrellus pipistrellus</t>
    </r>
  </si>
  <si>
    <t>Roswag, M., A. Roswag, M.S. Roswag, J. Fietz, and T.T. Taefi. 2025. Advancing bat monitoring: Assessing the impact of unmanned aerial systems on bat activity. PLoS ONE e0314679. https://doi.org/10.1371/journal.pone.0314679.</t>
  </si>
  <si>
    <t>acoustic detection, species detection, acoustic disturbance</t>
  </si>
  <si>
    <t>Deriving birth timing of roe deer fawns from body measurements to limit mowing mortality</t>
  </si>
  <si>
    <t>Stehr, F.P., S. Baur, W. Peters, and A. König</t>
  </si>
  <si>
    <t>Stehr, F.P., S. Baur, W. Peters, and A. König. 2025. Deriving birth timing of roe deer fawns from body measurements to limit mowing mortality. Wildlife Biology https://doi.org/10.1002/wlb3.01268.</t>
  </si>
  <si>
    <t>DJI Zenmuse XZ2 thermal camera, M2EA 640p thermal camera, Yuneec CGOET10 thermal camera</t>
  </si>
  <si>
    <t>DJI Matrice 200, DJI Mavic 2 Enterprise Advanced, Yuneec H520</t>
  </si>
  <si>
    <t>quadcopter, quadcopter, hexacopter</t>
  </si>
  <si>
    <r>
      <t xml:space="preserve">Tapanuli orangutan, </t>
    </r>
    <r>
      <rPr>
        <i/>
        <sz val="10"/>
        <color theme="1"/>
        <rFont val="Times New Roman"/>
        <family val="1"/>
      </rPr>
      <t>Pongo tapanuliensis</t>
    </r>
  </si>
  <si>
    <t>Rahman, D.A., H.R. Putro, T.A. Mufawwaz, D. Rinaldi, Y. Yudiarti, E.D. Prabowo, H. Arief, J. Sihite, and F.R.N. Priantara</t>
  </si>
  <si>
    <r>
      <t xml:space="preserve">Developing a new method using thermal drones for population surveys of the world’s rarest great ape species, </t>
    </r>
    <r>
      <rPr>
        <i/>
        <sz val="10"/>
        <color theme="1"/>
        <rFont val="Times New Roman"/>
        <family val="1"/>
      </rPr>
      <t>Pongo tapanuliensis</t>
    </r>
  </si>
  <si>
    <r>
      <t xml:space="preserve">Rahman, D.A., H.R. Putro, T.A. Mufawwaz, D. Rinaldi, Y. Yudiarti, E.D. Prabowo, H. Arief, J. Sihite, and F.R.N. Priantara. 2025. Developing a new method using thermal drones for population surveys of the world’s rarest great ape species, </t>
    </r>
    <r>
      <rPr>
        <i/>
        <sz val="10"/>
        <color theme="1"/>
        <rFont val="Times New Roman"/>
        <family val="1"/>
      </rPr>
      <t>Pongo tapanuliensis</t>
    </r>
    <r>
      <rPr>
        <sz val="10"/>
        <color theme="1"/>
        <rFont val="Times New Roman"/>
        <family val="1"/>
      </rPr>
      <t>. Global Ecology and Conservation https://doi.org/10.1016/j.gecco.2025.e03463.</t>
    </r>
  </si>
  <si>
    <t>Species detection, population estimate</t>
  </si>
  <si>
    <t>DJI Enterprise Zenmuse H20 Series multi-sensor camera</t>
  </si>
  <si>
    <t>Sarmento, W.M.</t>
  </si>
  <si>
    <t>Drones outperform dogs for hazing bears: a comparison of carnivore aversive conditioning tools</t>
  </si>
  <si>
    <t>Sarmento, W.M. 2025. Drones outperform dogs for hazing bears: a comparison of carnivore aversive conditioning tools. Frontiers in Conservation Science https://doi.org/10.3389/fcosc.2024.1478450.</t>
  </si>
  <si>
    <r>
      <t xml:space="preserve">grizzly bear, </t>
    </r>
    <r>
      <rPr>
        <i/>
        <sz val="10"/>
        <color theme="1"/>
        <rFont val="Times New Roman"/>
        <family val="1"/>
      </rPr>
      <t>Ursus arctos</t>
    </r>
  </si>
  <si>
    <t>Autel Evo 2</t>
  </si>
  <si>
    <t>Wussow, M.</t>
  </si>
  <si>
    <t>Evaluating UAS as a Tool for Improving Elk Population Counts in a Suburban Forested Area of North Central Colorado</t>
  </si>
  <si>
    <t>Wussow, M.D. 2024. Evaluating UAS as a Tool for Improving Elk Population Counts in a Suburban Forested Area of North Central Colorado. Thesis. John D. Odegard School of Aerospace Sciences, University of North Dakota, Grand Forks, North Dakota. https://commons.und.edu/theses/6584.</t>
  </si>
  <si>
    <t>DJI Mavic 3 Pro</t>
  </si>
  <si>
    <t>Do Oystercatchers hate drones? A comparison of flight initiation distances of four wader species in response to drone intrusion</t>
  </si>
  <si>
    <t>DJI Mavic Pro, Mini, Mini 2, Mini 3 Pro</t>
  </si>
  <si>
    <t>quadcopters</t>
  </si>
  <si>
    <t>disturbance, species detection, population estimate, ground vs aerial surveys, best practices</t>
  </si>
  <si>
    <r>
      <t xml:space="preserve">Eurasian oystercatcher, </t>
    </r>
    <r>
      <rPr>
        <i/>
        <sz val="10"/>
        <color theme="1"/>
        <rFont val="Times New Roman"/>
        <family val="1"/>
      </rPr>
      <t>Haematopus ostralegus</t>
    </r>
    <r>
      <rPr>
        <sz val="10"/>
        <color theme="1"/>
        <rFont val="Times New Roman"/>
        <family val="1"/>
      </rPr>
      <t xml:space="preserve">, common redshank, </t>
    </r>
    <r>
      <rPr>
        <i/>
        <sz val="10"/>
        <color theme="1"/>
        <rFont val="Times New Roman"/>
        <family val="1"/>
      </rPr>
      <t>Tringa</t>
    </r>
    <r>
      <rPr>
        <sz val="10"/>
        <color theme="1"/>
        <rFont val="Times New Roman"/>
        <family val="1"/>
      </rPr>
      <t xml:space="preserve"> </t>
    </r>
    <r>
      <rPr>
        <i/>
        <sz val="10"/>
        <color theme="1"/>
        <rFont val="Times New Roman"/>
        <family val="1"/>
      </rPr>
      <t>totanus</t>
    </r>
    <r>
      <rPr>
        <sz val="10"/>
        <color theme="1"/>
        <rFont val="Times New Roman"/>
        <family val="1"/>
      </rPr>
      <t xml:space="preserve">, black-winged stilt, </t>
    </r>
    <r>
      <rPr>
        <i/>
        <sz val="10"/>
        <color theme="1"/>
        <rFont val="Times New Roman"/>
        <family val="1"/>
      </rPr>
      <t>Himantopus</t>
    </r>
    <r>
      <rPr>
        <sz val="10"/>
        <color theme="1"/>
        <rFont val="Times New Roman"/>
        <family val="1"/>
      </rPr>
      <t xml:space="preserve"> </t>
    </r>
    <r>
      <rPr>
        <i/>
        <sz val="10"/>
        <color theme="1"/>
        <rFont val="Times New Roman"/>
        <family val="1"/>
      </rPr>
      <t>himantopus</t>
    </r>
    <r>
      <rPr>
        <sz val="10"/>
        <color theme="1"/>
        <rFont val="Times New Roman"/>
        <family val="1"/>
      </rPr>
      <t xml:space="preserve">, pied avocet, </t>
    </r>
    <r>
      <rPr>
        <i/>
        <sz val="10"/>
        <color theme="1"/>
        <rFont val="Times New Roman"/>
        <family val="1"/>
      </rPr>
      <t>Recurvirostra</t>
    </r>
    <r>
      <rPr>
        <sz val="10"/>
        <color theme="1"/>
        <rFont val="Times New Roman"/>
        <family val="1"/>
      </rPr>
      <t xml:space="preserve"> </t>
    </r>
    <r>
      <rPr>
        <i/>
        <sz val="10"/>
        <color theme="1"/>
        <rFont val="Times New Roman"/>
        <family val="1"/>
      </rPr>
      <t>avosetta</t>
    </r>
  </si>
  <si>
    <t>Haematopodidae, Recurvirostridae, Scolopacidae</t>
  </si>
  <si>
    <t>International Journal of Data Science and Analytics</t>
  </si>
  <si>
    <t>Canelas, J., L. Clementino, A. Cid, J. Castro, I. Machado, and S. Vieira</t>
  </si>
  <si>
    <t>Canelas, J., L. Clementino, A. Cid, J. Castro, I. Machado, and S. Vieira. 2025. Automated cetacean detection in UAV imagery using AI models: a case study on Delphinid species. International Journal of Data Science and Analytics https://doi.org/10.1007/s41060-024-00704-9.</t>
  </si>
  <si>
    <t>Automated cetacean detection in UAV imagery using AI models: a case study on Delphinid species</t>
  </si>
  <si>
    <t>CNN, machine learning, species detection, image analysis</t>
  </si>
  <si>
    <t>A framework for assessing reliability of observer annotations of aerial wildlife imagery, with insights for deep learning applications</t>
  </si>
  <si>
    <t>Converse, R.L., C.D. Lippitt, S.E. Sesnie, G.M. Harris, M.J. Butler, and D.R. Stewart</t>
  </si>
  <si>
    <t>Converse, R.L., C.D. Lippitt, S.E. Sesnie, G.M. Harris, M.J. Butler, and D.R. Stewart. 2025. A framework for assessing reliability of observer annotations of aerial wildlife imagery, with insights for deep learning applications. PLoS ONE https://doi.org/10.1371/journal.pone.0316832.</t>
  </si>
  <si>
    <t>species ID, species  detection, aerial vs ground surveys</t>
  </si>
  <si>
    <t>species ID, aerial vs ground survey, disturbance</t>
  </si>
  <si>
    <t>species ID, flight planning</t>
  </si>
  <si>
    <r>
      <t xml:space="preserve">mallard, </t>
    </r>
    <r>
      <rPr>
        <i/>
        <sz val="10"/>
        <color theme="1"/>
        <rFont val="Times New Roman"/>
        <family val="1"/>
      </rPr>
      <t>Anas platyrynchos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American wigeon, </t>
    </r>
    <r>
      <rPr>
        <i/>
        <sz val="10"/>
        <color theme="1"/>
        <rFont val="Times New Roman"/>
        <family val="1"/>
      </rPr>
      <t>Mareca</t>
    </r>
    <r>
      <rPr>
        <sz val="10"/>
        <color theme="1"/>
        <rFont val="Times New Roman"/>
        <family val="1"/>
      </rPr>
      <t xml:space="preserve"> </t>
    </r>
    <r>
      <rPr>
        <i/>
        <sz val="10"/>
        <color theme="1"/>
        <rFont val="Times New Roman"/>
        <family val="1"/>
      </rPr>
      <t>americana</t>
    </r>
    <r>
      <rPr>
        <sz val="10"/>
        <color theme="1"/>
        <rFont val="Times New Roman"/>
        <family val="1"/>
      </rPr>
      <t xml:space="preserve">, blue-winged teal, </t>
    </r>
    <r>
      <rPr>
        <i/>
        <sz val="10"/>
        <color theme="1"/>
        <rFont val="Times New Roman"/>
        <family val="1"/>
      </rPr>
      <t>Anas discors</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ringneck duck, </t>
    </r>
    <r>
      <rPr>
        <i/>
        <sz val="10"/>
        <color theme="1"/>
        <rFont val="Times New Roman"/>
        <family val="1"/>
      </rPr>
      <t>Aythya collaris</t>
    </r>
    <r>
      <rPr>
        <sz val="10"/>
        <color theme="1"/>
        <rFont val="Times New Roman"/>
        <family val="1"/>
      </rPr>
      <t xml:space="preserve">, redhead, </t>
    </r>
    <r>
      <rPr>
        <i/>
        <sz val="10"/>
        <color theme="1"/>
        <rFont val="Times New Roman"/>
        <family val="1"/>
      </rPr>
      <t>Aythya americana</t>
    </r>
    <r>
      <rPr>
        <sz val="10"/>
        <color theme="1"/>
        <rFont val="Times New Roman"/>
        <family val="1"/>
      </rPr>
      <t xml:space="preserve">, ruddy duck, </t>
    </r>
    <r>
      <rPr>
        <i/>
        <sz val="10"/>
        <color theme="1"/>
        <rFont val="Times New Roman"/>
        <family val="1"/>
      </rPr>
      <t>Oxyura jamaicensis</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snow goose, </t>
    </r>
    <r>
      <rPr>
        <i/>
        <sz val="10"/>
        <color theme="1"/>
        <rFont val="Times New Roman"/>
        <family val="1"/>
      </rPr>
      <t>Chen caerulescens</t>
    </r>
    <r>
      <rPr>
        <sz val="10"/>
        <color theme="1"/>
        <rFont val="Times New Roman"/>
        <family val="1"/>
      </rPr>
      <t xml:space="preserve">, sandhill crane, </t>
    </r>
    <r>
      <rPr>
        <i/>
        <sz val="10"/>
        <color theme="1"/>
        <rFont val="Times New Roman"/>
        <family val="1"/>
      </rPr>
      <t>Grus</t>
    </r>
    <r>
      <rPr>
        <sz val="10"/>
        <color theme="1"/>
        <rFont val="Times New Roman"/>
        <family val="1"/>
      </rPr>
      <t xml:space="preserve"> </t>
    </r>
    <r>
      <rPr>
        <i/>
        <sz val="10"/>
        <color theme="1"/>
        <rFont val="Times New Roman"/>
        <family val="1"/>
      </rPr>
      <t>canadensis</t>
    </r>
  </si>
  <si>
    <t>Ajó, A.F., C.L. Buck, K.E. Hunt, E. Pirotta, L. New, D. Dillon, K.C. Bierlich, L. Hildebrand, C.N. Bird, and L.G. Torres</t>
  </si>
  <si>
    <t>Variation in faecal testosterone levels in male gray whales on a foraging ground relative to maturity and timing</t>
  </si>
  <si>
    <t>Ajó, A.F., C.L. Buck, K.E. Hunt, E. Pirotta, L. New, D. Dillon, K.C. Bierlich, L. Hildebrand, C.N. Bird, and L.G. Torres. 2025. Variation in faecal testosterone levels in male gray whales on a foraging ground relative to maturity and timing. Conservation Physiology https://doi.org/10.1093/conphys/coae094.</t>
  </si>
  <si>
    <t>photogrammetry, health, physiology</t>
  </si>
  <si>
    <t>DJI Phantom 3 Pro, DJI Phantom 4, DJI Phantom 4 Pro, DJI Inspire 2</t>
  </si>
  <si>
    <t>Vietnamese Journal of Primatology</t>
  </si>
  <si>
    <t>Effectiveness of thermal infrared drone surveys in detecting the diurnal primate community in Cat Tien National Park, South Vietnam</t>
  </si>
  <si>
    <t>Gazagne, E., R.J. Gray, V.T. Nguyen, and F. Brotcorne</t>
  </si>
  <si>
    <t>Gazagne, E., R.J. Gray, V.T. Nguyen, and F. Brotcorne. 2024. Effectiveness of thermal infrared drone surveys in detecting the diurnal primate community in Cat Tien National Park, South Vietnam. Vietnamese Journal of Primatology 3(5):1-15.</t>
  </si>
  <si>
    <r>
      <t xml:space="preserve">black-shanked douc langur, </t>
    </r>
    <r>
      <rPr>
        <i/>
        <sz val="10"/>
        <color theme="1"/>
        <rFont val="Times New Roman"/>
        <family val="1"/>
      </rPr>
      <t>Pygathrix</t>
    </r>
    <r>
      <rPr>
        <sz val="10"/>
        <color theme="1"/>
        <rFont val="Times New Roman"/>
        <family val="1"/>
      </rPr>
      <t xml:space="preserve"> </t>
    </r>
    <r>
      <rPr>
        <i/>
        <sz val="10"/>
        <color theme="1"/>
        <rFont val="Times New Roman"/>
        <family val="1"/>
      </rPr>
      <t>nigripes</t>
    </r>
    <r>
      <rPr>
        <sz val="10"/>
        <color theme="1"/>
        <rFont val="Times New Roman"/>
        <family val="1"/>
      </rPr>
      <t xml:space="preserve">, Annamese silvered langur, </t>
    </r>
    <r>
      <rPr>
        <i/>
        <sz val="10"/>
        <color theme="1"/>
        <rFont val="Times New Roman"/>
        <family val="1"/>
      </rPr>
      <t>Trachypithecus margarita</t>
    </r>
    <r>
      <rPr>
        <sz val="10"/>
        <color theme="1"/>
        <rFont val="Times New Roman"/>
        <family val="1"/>
      </rPr>
      <t xml:space="preserve">, southern yellow-cheeked gibbon, </t>
    </r>
    <r>
      <rPr>
        <i/>
        <sz val="10"/>
        <color theme="1"/>
        <rFont val="Times New Roman"/>
        <family val="1"/>
      </rPr>
      <t>Nomascus gabriellae</t>
    </r>
    <r>
      <rPr>
        <sz val="10"/>
        <color theme="1"/>
        <rFont val="Times New Roman"/>
        <family val="1"/>
      </rPr>
      <t xml:space="preserve">, long-tailed macaque, </t>
    </r>
    <r>
      <rPr>
        <i/>
        <sz val="10"/>
        <color theme="1"/>
        <rFont val="Times New Roman"/>
        <family val="1"/>
      </rPr>
      <t>Macaca fascicularis</t>
    </r>
    <r>
      <rPr>
        <sz val="10"/>
        <color theme="1"/>
        <rFont val="Times New Roman"/>
        <family val="1"/>
      </rPr>
      <t xml:space="preserve">, pig-tailed macaque, </t>
    </r>
    <r>
      <rPr>
        <i/>
        <sz val="10"/>
        <color theme="1"/>
        <rFont val="Times New Roman"/>
        <family val="1"/>
      </rPr>
      <t>Macaca leonina</t>
    </r>
  </si>
  <si>
    <t>DJI Mavic 2 Enterprise Advanced, DJI Mavic 3 Thermal</t>
  </si>
  <si>
    <t>thermal and 48-MP camera</t>
  </si>
  <si>
    <t>species detection, species ID, disturbance</t>
  </si>
  <si>
    <t>Cercopithecidae, Hylobatidae</t>
  </si>
  <si>
    <t>Enhancing Wildlife Detection Using Thermal Imaging Drones: Designing the Flight Path</t>
  </si>
  <si>
    <t>Chang, B., B. Hwang, W. Lim, H. Kim, W. Kang, Y.-S. Park, and D.W. Ko</t>
  </si>
  <si>
    <t>Chang, B., B. Hwang, W. Lim, H. Kim, W. Kang, Y.-S. Park, and D.W. Ko. 2025. Enhancing Wildlife Detection Using Thermal Imaging Drones: Designing the Flight Path. Drones https://doi.org/10.3390/drones9010052.</t>
  </si>
  <si>
    <r>
      <t xml:space="preserve">Formosan sika deer, </t>
    </r>
    <r>
      <rPr>
        <i/>
        <sz val="10"/>
        <color theme="1"/>
        <rFont val="Times New Roman"/>
        <family val="1"/>
      </rPr>
      <t>Cervus nippon taiouanus</t>
    </r>
  </si>
  <si>
    <t>DJI Mavic 3T</t>
  </si>
  <si>
    <t>species detection, flight planning, population estimate</t>
  </si>
  <si>
    <t>photogrammetry, physiology, health, disease</t>
  </si>
  <si>
    <t>Use of unmanned aerial system for monitoring sea turtles in coastal areas</t>
  </si>
  <si>
    <t>Piovani, B., C. Monteiro-Neto, L.L. de Oliveira, S.M. Guimaraes</t>
  </si>
  <si>
    <t>Regional Studies in Marine Science</t>
  </si>
  <si>
    <t>Efficient wildlife monitoring: Deep learning-based detection and counting of green turtles in coastal areas</t>
  </si>
  <si>
    <t>Noguchi, N., H. Nishizawa, T. Shimizu, J. Okuyama, S. Kobayashi, K. Tokuda, H. Tanaka, and S. Kondo</t>
  </si>
  <si>
    <t>Noguchi, N., H. Nishizawa, T. Shimizu, J. Okuyama, S. Kobayashi, K. Tokuda, H. Tanaka, and S. Kondo. 2025. Efficient wildlife monitoring: Deep learning-based detection and counting of green turtles in coastal areas. Ecological Informatics https://doi.org/10.1016/j.ecoinf.2025.103009.</t>
  </si>
  <si>
    <t>DJI Phantom 4 Pro v2, DJI Mavic 2 Zoom</t>
  </si>
  <si>
    <t>Experimental assessment of large mammal population estimates from airborne thermal videography</t>
  </si>
  <si>
    <t>McElhinny, J.S., G.D. Larsen, M. Messinger, C.H. Newbolt, A. Whitworth, S.S. Ditchkoff, M.R. Silman, and J.T. Beaver</t>
  </si>
  <si>
    <t>population estimate, survey factors, survey variability</t>
  </si>
  <si>
    <t>FLIR Vue Pro R 640 radiometric thermal imager</t>
  </si>
  <si>
    <t>Griswold, A.E.</t>
  </si>
  <si>
    <t>Validating Habitat Conservation Models: UAS-Based Density Estimation of Breeding Ducks and Sensitivity Analysis of the Wisconsin Waterfowl Habitat Conservation Strategy</t>
  </si>
  <si>
    <t>Griswold, A.E. 2024. Validating Habitat Conservation Models: UAS-Based Density Estimation of Breeding Ducks and Sensitivity Analysis of the Wisconsin Waterfowl Habitat Conservation Strategy. Thesis. College of Natural Resources, University of Wisconsin, Stevens Point, Wisconsin.</t>
  </si>
  <si>
    <r>
      <t xml:space="preserve">mallard, </t>
    </r>
    <r>
      <rPr>
        <i/>
        <sz val="10"/>
        <color theme="1"/>
        <rFont val="Times New Roman"/>
        <family val="1"/>
      </rPr>
      <t>Anas platyrhynchos</t>
    </r>
    <r>
      <rPr>
        <sz val="10"/>
        <color theme="1"/>
        <rFont val="Times New Roman"/>
        <family val="1"/>
      </rPr>
      <t xml:space="preserve">, wood duck, </t>
    </r>
    <r>
      <rPr>
        <i/>
        <sz val="10"/>
        <color theme="1"/>
        <rFont val="Times New Roman"/>
        <family val="1"/>
      </rPr>
      <t>Aix sponsa</t>
    </r>
    <r>
      <rPr>
        <sz val="10"/>
        <color theme="1"/>
        <rFont val="Times New Roman"/>
        <family val="1"/>
      </rPr>
      <t xml:space="preserve">, blue-winged teal, </t>
    </r>
    <r>
      <rPr>
        <i/>
        <sz val="10"/>
        <color theme="1"/>
        <rFont val="Times New Roman"/>
        <family val="1"/>
      </rPr>
      <t>Spatula</t>
    </r>
    <r>
      <rPr>
        <sz val="10"/>
        <color theme="1"/>
        <rFont val="Times New Roman"/>
        <family val="1"/>
      </rPr>
      <t xml:space="preserve"> </t>
    </r>
    <r>
      <rPr>
        <i/>
        <sz val="10"/>
        <color theme="1"/>
        <rFont val="Times New Roman"/>
        <family val="1"/>
      </rPr>
      <t>discors</t>
    </r>
    <r>
      <rPr>
        <sz val="10"/>
        <color theme="1"/>
        <rFont val="Times New Roman"/>
        <family val="1"/>
      </rPr>
      <t xml:space="preserve">, green-winged teal, </t>
    </r>
    <r>
      <rPr>
        <i/>
        <sz val="10"/>
        <color theme="1"/>
        <rFont val="Times New Roman"/>
        <family val="1"/>
      </rPr>
      <t>Anas crecca</t>
    </r>
    <r>
      <rPr>
        <sz val="10"/>
        <color theme="1"/>
        <rFont val="Times New Roman"/>
        <family val="1"/>
      </rPr>
      <t xml:space="preserve">, ring-necked duck, </t>
    </r>
    <r>
      <rPr>
        <i/>
        <sz val="10"/>
        <color theme="1"/>
        <rFont val="Times New Roman"/>
        <family val="1"/>
      </rPr>
      <t>Aythya collaris</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lesser scaup, </t>
    </r>
    <r>
      <rPr>
        <i/>
        <sz val="10"/>
        <color theme="1"/>
        <rFont val="Times New Roman"/>
        <family val="1"/>
      </rPr>
      <t>Aythya affinis</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redhead, </t>
    </r>
    <r>
      <rPr>
        <i/>
        <sz val="10"/>
        <color theme="1"/>
        <rFont val="Times New Roman"/>
        <family val="1"/>
      </rPr>
      <t>Aythya</t>
    </r>
    <r>
      <rPr>
        <sz val="10"/>
        <color theme="1"/>
        <rFont val="Times New Roman"/>
        <family val="1"/>
      </rPr>
      <t xml:space="preserve"> </t>
    </r>
    <r>
      <rPr>
        <i/>
        <sz val="10"/>
        <color theme="1"/>
        <rFont val="Times New Roman"/>
        <family val="1"/>
      </rPr>
      <t>americana</t>
    </r>
    <r>
      <rPr>
        <sz val="10"/>
        <color theme="1"/>
        <rFont val="Times New Roman"/>
        <family val="1"/>
      </rPr>
      <t xml:space="preserve">, American wigeon, </t>
    </r>
    <r>
      <rPr>
        <i/>
        <sz val="10"/>
        <color theme="1"/>
        <rFont val="Times New Roman"/>
        <family val="1"/>
      </rPr>
      <t>Mareca americana</t>
    </r>
    <r>
      <rPr>
        <sz val="10"/>
        <color theme="1"/>
        <rFont val="Times New Roman"/>
        <family val="1"/>
      </rPr>
      <t xml:space="preserve">, common merganser, </t>
    </r>
    <r>
      <rPr>
        <i/>
        <sz val="10"/>
        <color theme="1"/>
        <rFont val="Times New Roman"/>
        <family val="1"/>
      </rPr>
      <t>Mergus merganser</t>
    </r>
    <r>
      <rPr>
        <sz val="10"/>
        <color theme="1"/>
        <rFont val="Times New Roman"/>
        <family val="1"/>
      </rPr>
      <t xml:space="preserve">, hooded merganser, </t>
    </r>
    <r>
      <rPr>
        <i/>
        <sz val="10"/>
        <color theme="1"/>
        <rFont val="Times New Roman"/>
        <family val="1"/>
      </rPr>
      <t>Lophodytes</t>
    </r>
    <r>
      <rPr>
        <sz val="10"/>
        <color theme="1"/>
        <rFont val="Times New Roman"/>
        <family val="1"/>
      </rPr>
      <t xml:space="preserve"> </t>
    </r>
    <r>
      <rPr>
        <i/>
        <sz val="10"/>
        <color theme="1"/>
        <rFont val="Times New Roman"/>
        <family val="1"/>
      </rPr>
      <t>cucullatus</t>
    </r>
  </si>
  <si>
    <t>species ID, population estimate, distance sampling</t>
  </si>
  <si>
    <r>
      <t xml:space="preserve">A geometric morphometric approach for detecting different reproductive stages of a free-ranging killer whale </t>
    </r>
    <r>
      <rPr>
        <i/>
        <sz val="10"/>
        <color theme="1"/>
        <rFont val="Times New Roman"/>
        <family val="1"/>
      </rPr>
      <t xml:space="preserve">Orcinus orca </t>
    </r>
    <r>
      <rPr>
        <sz val="10"/>
        <color theme="1"/>
        <rFont val="Times New Roman"/>
        <family val="1"/>
      </rPr>
      <t>population</t>
    </r>
  </si>
  <si>
    <t>Robinson, C.V. and B.C. Visona-Kelly</t>
  </si>
  <si>
    <r>
      <t xml:space="preserve">Robinson, C.V. and B.C. Visona-Kelly. 2025. A geometric morphometric approach for detecting different reproductive stages of a free-ranging killer whale </t>
    </r>
    <r>
      <rPr>
        <i/>
        <sz val="10"/>
        <color theme="1"/>
        <rFont val="Times New Roman"/>
        <family val="1"/>
      </rPr>
      <t xml:space="preserve">Orcinus orca </t>
    </r>
    <r>
      <rPr>
        <sz val="10"/>
        <color theme="1"/>
        <rFont val="Times New Roman"/>
        <family val="1"/>
      </rPr>
      <t>population. Scientific Reports https://doi.org/10.1038/s41598-025-86793-3.</t>
    </r>
  </si>
  <si>
    <t xml:space="preserve">image analysis, health, morphometrics, </t>
  </si>
  <si>
    <t>Sound from unmanned aircraft systems: Progress in acoustics and psychoacoustics</t>
  </si>
  <si>
    <t>Acoustics Bulletin</t>
  </si>
  <si>
    <t>Lotinga, M.J.B., M.C Green, S. Barrett, G. Hancocks, R. Jung, D. Akiwate, C. Ramos-Romero, and A.J Torija</t>
  </si>
  <si>
    <t>Lotinga, M.J.B., M.C Green, S. Barrett, G. Hancocks, R. Jung, D. Akiwate, C. Ramos-Romero, and A.J Torija. 2025. Sound from unmanned aircraft systems: Progress in acoustics and psychoacoustics. Acoustics Bulletin Jan/Feb 2025.</t>
  </si>
  <si>
    <t>Luiselli, L. and N. Pacini</t>
  </si>
  <si>
    <t>Remote Sensing That Makes Sense in Ecological Research—From Pixels to Conservation</t>
  </si>
  <si>
    <t>Luiselli, L. and N. Pacini. 2025. Remote Sensing That Makes Sense in Ecological Research—From Pixels to Conservation. African Journal of Ecology https://doi.org/10.1111/aje.70002.</t>
  </si>
  <si>
    <t>Afridi, S., K. Hlebowicz, D. Cawthorne, and U.P.S. Lundquist. 2024. Unveiling the Impact of Drone Noise on Wildlife: A Crucial Research Imperative. Pages 1409-1416 in 2024 International Conference on Unmanned Aircraft Systems, 4-7 June, Chania, Crete, Greece. https://doi.org/10.1109/ICUAS60882.2024.10557094.</t>
  </si>
  <si>
    <r>
      <t>Arona, L., J. Dale, S.G. Heaslip, M.O. Hammill, and D.W. Johnston. 2018. Assessing the disturbance potential of small unoccupied aircraft systems (UAS) on gray seals (</t>
    </r>
    <r>
      <rPr>
        <i/>
        <sz val="10"/>
        <color theme="1"/>
        <rFont val="Times New Roman"/>
        <family val="1"/>
      </rPr>
      <t>Halichoerus grypus</t>
    </r>
    <r>
      <rPr>
        <sz val="10"/>
        <color theme="1"/>
        <rFont val="Times New Roman"/>
        <family val="1"/>
      </rPr>
      <t>) at breeding colonies in Nova Scotia, Canada. PeerJ https://doi.org/10.7717/peerj.4467.</t>
    </r>
  </si>
  <si>
    <t xml:space="preserve">Brunton, E., J. Bolin, J. Leon, and S. Burnett. 2019. Fright or Flight? Behavioural Responses of Kangaroos to Drone-based Monitoring. Drones https://doi.org/10.3390/drones3020041. </t>
  </si>
  <si>
    <t>Christiansen, F., M.L.K. Nielsen, C. Charlton, L. Bejder, and P.T. Madsen. 2020. Southern right whales show no behavioral response to low noise levels from a nearby unmanned aerial vehicle. Marine Mammal Science https://doi.org/10.1111/mms.126993636.</t>
  </si>
  <si>
    <t>Erbe, C., M. Parsons, A. Duncan, S.K. Osterrieder, and K. Allen. 2017. Aerial and underwater sound of unmanned aerial vehicles (UAV). Journal of Unmanned Vehicle Systems https://doi.org/10.1139/juvs-2016-00185: 92-101.</t>
  </si>
  <si>
    <t>Frixione, M.G. and C. Salvadeo. 2021. Drones, Gulls and Urbanity: Interaction between New Technologies and Human Subsidized Species in Coastal Areas. Drones https://doi.org/10.3390/drones5020030.</t>
  </si>
  <si>
    <t>Irigoin-Lovera, C., D.M. Luna, D.A. Acosta, and C.B. Zavalaga. 2019. Response of colonial Peruvian guano birds to flying UAVs: effects and feasibility for implementing new population monitoring methods. PeerJ https://doi.org/10.7717/peerj.8129.</t>
  </si>
  <si>
    <r>
      <t>Laborie, J., F. Christiansen, K. Beedholm, P.T. Madsen, and K. Heerah. 2021. Behavioural impact assessment of unmanned aerial vehicles on Weddell seals (</t>
    </r>
    <r>
      <rPr>
        <i/>
        <sz val="10"/>
        <color theme="1"/>
        <rFont val="Times New Roman"/>
        <family val="1"/>
      </rPr>
      <t>Leptonychotes weddellii</t>
    </r>
    <r>
      <rPr>
        <sz val="10"/>
        <color theme="1"/>
        <rFont val="Times New Roman"/>
        <family val="1"/>
      </rPr>
      <t>). Journal of Experimental Marine Biology and Ecology https://doi.org/10.1016/j.jembe.2020.151509.</t>
    </r>
  </si>
  <si>
    <t>Palomino-González, A., K.M. Kovacs, C. Lydersen, R.A. Ims, and A.D. Lowther. 2021. Drones and marine mammals in Svalbard, Norway. Marine Mammal Science https://doi.org/10.1111/mms.12802.</t>
  </si>
  <si>
    <t>Reintsma, K.M., P.C. McGowan, C. Callahan, T. Collier, D. Gray, J.D. Sullivan, and D.J. Prosser. 2018. Preliminary Evaluation of Behavioral Response of Nesting Waterbirds to Small Unmanned Aircraft Flight. Waterbirds https://doi.org/10.1675/063.041.0314.</t>
  </si>
  <si>
    <t>Scobie, C.A. and C.H. Hugenholtz. 2016. Wildlife monitoring with unmanned aerial vehicles: quantifying distance to auditory detection. Wildlife Society Bulletin https://doi.org/10.1002/wsb.700.</t>
  </si>
  <si>
    <t>Ranglack, D.H., L.M. McCurdy, P.C. Wolf, and L. Miller. 2024. Drones as a potential hazing tool to prevent wolf depredations on livestock. Global Ecology and Conservation https://doi.org/10.1016/j.gecco.2024.e03333.</t>
  </si>
  <si>
    <t>Using Night-Time Drone-Acquired Thermal Imagery to Monitor Flying-Fox Productivity—A Proof of Concept</t>
  </si>
  <si>
    <t>Meade, J., E.D. McCarthy, S.H. Yabsley, S.C. Grady, J.M. Martin, and J.A. Welbergen</t>
  </si>
  <si>
    <r>
      <t xml:space="preserve">grey-headed flying-fox, </t>
    </r>
    <r>
      <rPr>
        <i/>
        <sz val="10"/>
        <color theme="1"/>
        <rFont val="Times New Roman"/>
        <family val="1"/>
      </rPr>
      <t>Pteropus</t>
    </r>
    <r>
      <rPr>
        <sz val="10"/>
        <color theme="1"/>
        <rFont val="Times New Roman"/>
        <family val="1"/>
      </rPr>
      <t xml:space="preserve"> </t>
    </r>
    <r>
      <rPr>
        <i/>
        <sz val="10"/>
        <color theme="1"/>
        <rFont val="Times New Roman"/>
        <family val="1"/>
      </rPr>
      <t>poliocephalus</t>
    </r>
  </si>
  <si>
    <t>Meade, J., E.D. McCarthy, S.H. Yabsley, S.C. Grady, J.M. Martin, and J.A. Welbergen. 2025. Using Night-Time Drone-Acquired Thermal Imagery to Monitor Flying-Fox Productivity—A Proof of Concept. Remote Sensing https://doi.org/10.3390/rs17030518.</t>
  </si>
  <si>
    <t>DJI Zenmuse H20T thermal camera</t>
  </si>
  <si>
    <t>species ID, population estimate, ground vs aerial counts</t>
  </si>
  <si>
    <t>Cuevas, E., N.F. Putman, A. Uribe-Martínez, M.C. López-Castro, V. Guzmán-Hernández, S.A. Gallegos-Fernández, M. de los Ángeles Liceaga-Correa, J.A. Trujillo-Córdova, R. de Jesús González-Díaz-Mirón, A. Negrete-Phillipe, H.H. Acosta-Sánchez, R.C. Martínez-Portugal, M. López-Hernández, P. Huerta-Rodríguez, and J. Silver. 2020. First Spatial Distribution Analysis of Male Sea Turtles in the Southern Gulf of Mexico. Frontiers in Marine Science https://doi.org/10.3389/fmars.2020.561846.</t>
  </si>
  <si>
    <r>
      <t>Review of the techniques for estimating population size of Adélie penguins (</t>
    </r>
    <r>
      <rPr>
        <i/>
        <sz val="10"/>
        <color theme="1"/>
        <rFont val="Times New Roman"/>
        <family val="1"/>
      </rPr>
      <t>Pygoscelis adeliae</t>
    </r>
    <r>
      <rPr>
        <sz val="10"/>
        <color theme="1"/>
        <rFont val="Times New Roman"/>
        <family val="1"/>
      </rPr>
      <t>)</t>
    </r>
  </si>
  <si>
    <t>Strang, A.J., E.Z. Cameron, D.P. Anderson, E. Robinson, and M.A. LaRue</t>
  </si>
  <si>
    <r>
      <t>Strang, A.J., E.Z. Cameron, D.P. Anderson, E. Robinson, and M.A. LaRue. 2025. Review of the techniques for estimating population size of Adélie penguins (</t>
    </r>
    <r>
      <rPr>
        <i/>
        <sz val="10"/>
        <color theme="1"/>
        <rFont val="Times New Roman"/>
        <family val="1"/>
      </rPr>
      <t>Pygoscelis adeliae</t>
    </r>
    <r>
      <rPr>
        <sz val="10"/>
        <color theme="1"/>
        <rFont val="Times New Roman"/>
        <family val="1"/>
      </rPr>
      <t>). Polar Biology https://doi.org/10.1007/s00300-024-03344-8.</t>
    </r>
  </si>
  <si>
    <t>population estimate, aerial vs ground counts</t>
  </si>
  <si>
    <t>Drone Noise Emission Characteristics and Noise Effects on Humans - A Systematic Review</t>
  </si>
  <si>
    <t>Schäffer, B., R. Pieren, K. Heutschi, J.M. Wunderli, and S. Becker</t>
  </si>
  <si>
    <t>Schäffer, B., R. Pieren, K. Heutschi, J.M. Wunderli, and S. Becker. 2021. Drone Noise Emission Characteristics and Noise Effects on Humans - A Systematic Review. International Journal of Environmental Research and Public Health https://doi.org/10.3390/ijerph18115940.</t>
  </si>
  <si>
    <t>review, acoustic disturbance</t>
  </si>
  <si>
    <t>Seasonal Variations and Challenges in Estimating Populations and Identifying Species of Korean Ungulates Using Drone Drone-Derived Thermal Orthomosaic Maps</t>
  </si>
  <si>
    <t>DJI Matrice 350 RTK, DJI Mavic Pro 3 Thermal</t>
  </si>
  <si>
    <t>Zenmuse H20T camera, thermal camera</t>
  </si>
  <si>
    <r>
      <t xml:space="preserve">water deer, </t>
    </r>
    <r>
      <rPr>
        <i/>
        <sz val="10"/>
        <color theme="1"/>
        <rFont val="Times New Roman"/>
        <family val="1"/>
      </rPr>
      <t>Hydropotes inermis</t>
    </r>
    <r>
      <rPr>
        <sz val="10"/>
        <color theme="1"/>
        <rFont val="Times New Roman"/>
        <family val="1"/>
      </rPr>
      <t xml:space="preserve">, Siberian roe deer, </t>
    </r>
    <r>
      <rPr>
        <i/>
        <sz val="10"/>
        <color theme="1"/>
        <rFont val="Times New Roman"/>
        <family val="1"/>
      </rPr>
      <t>Capreolus pygargus</t>
    </r>
    <r>
      <rPr>
        <sz val="10"/>
        <color theme="1"/>
        <rFont val="Times New Roman"/>
        <family val="1"/>
      </rPr>
      <t xml:space="preserve">, long-tailed goral, </t>
    </r>
    <r>
      <rPr>
        <i/>
        <sz val="10"/>
        <color theme="1"/>
        <rFont val="Times New Roman"/>
        <family val="1"/>
      </rPr>
      <t>Naemorhedus caudatus caudatus</t>
    </r>
  </si>
  <si>
    <t>Assessing the impacts of livestock grazing on upland bird breeding territories using drone surveys</t>
  </si>
  <si>
    <t>Pakeman, R.J., D. Bienkowski, D.A. Fielding, A. Thiel, and D.M. Evans</t>
  </si>
  <si>
    <t>Pakeman, R.J., D. Bienkowski, D.A. Fielding, A. Thiel, and D.M. Evans. 2025. Assessing the impacts of livestock grazing on upland bird breeding territories using drone surveys. Journal of Avian Biology https://doi.org/10.1111/jav.03356.</t>
  </si>
  <si>
    <r>
      <t xml:space="preserve">meadow pipit, </t>
    </r>
    <r>
      <rPr>
        <i/>
        <sz val="10"/>
        <color theme="1"/>
        <rFont val="Times New Roman"/>
        <family val="1"/>
      </rPr>
      <t>Anthus pratensis</t>
    </r>
  </si>
  <si>
    <t>Phantom 4 Multispectral RTK</t>
  </si>
  <si>
    <t>RGB and multispec</t>
  </si>
  <si>
    <r>
      <t>Thermal drones are highly effective for detecting elusive Bennett’s tree kangaroos (</t>
    </r>
    <r>
      <rPr>
        <i/>
        <sz val="10"/>
        <color theme="1"/>
        <rFont val="Times New Roman"/>
        <family val="1"/>
      </rPr>
      <t>Dendrolagus bennettianus</t>
    </r>
    <r>
      <rPr>
        <sz val="10"/>
        <color theme="1"/>
        <rFont val="Times New Roman"/>
        <family val="1"/>
      </rPr>
      <t>) in Australia’s tropical rainforests</t>
    </r>
  </si>
  <si>
    <t>Norris, E.B.B. and J. Larson</t>
  </si>
  <si>
    <r>
      <t>Norris, E.B.B. and J. Larson. 2025. Thermal drones are highly effective for detecting elusive Bennett’s tree kangaroos (</t>
    </r>
    <r>
      <rPr>
        <i/>
        <sz val="10"/>
        <color theme="1"/>
        <rFont val="Times New Roman"/>
        <family val="1"/>
      </rPr>
      <t>Dendrolagus bennettianus</t>
    </r>
    <r>
      <rPr>
        <sz val="10"/>
        <color theme="1"/>
        <rFont val="Times New Roman"/>
        <family val="1"/>
      </rPr>
      <t>) in Australia’s tropical rainforests. Australian Mammalogy https://doi.org/10.1071/AM24053.</t>
    </r>
  </si>
  <si>
    <r>
      <t xml:space="preserve">Bennett’s tree kangaroo, </t>
    </r>
    <r>
      <rPr>
        <i/>
        <sz val="10"/>
        <color theme="1"/>
        <rFont val="Times New Roman"/>
        <family val="1"/>
      </rPr>
      <t>Dendrolagus bennettianus</t>
    </r>
  </si>
  <si>
    <t>DJI Matrice 350 RTK, DJI Mavic Enterprise 3T</t>
  </si>
  <si>
    <t>DJI Zenmuse H30T, DJI stock camera</t>
  </si>
  <si>
    <t>species ID, species detection, disturbance</t>
  </si>
  <si>
    <t>Utilizing thermal imaging drones to investigate sleeping site selection in an arboreal primate</t>
  </si>
  <si>
    <t>Gazagne, E., C. Goldblatt, V.T. Nguyễn, F. Brotcorne, and A. Hambuckers</t>
  </si>
  <si>
    <t>Gazagne, E., C. Goldblatt, V.T. Nguyễn, F. Brotcorne, and A. Hambuckers. 2025. Utilizing thermal imaging drones to investigate sleeping site selection in an arboreal primate. Current Zoology https://doi.org/10.1093/cz/zoae082.</t>
  </si>
  <si>
    <r>
      <t xml:space="preserve">black-shanked douc langur, </t>
    </r>
    <r>
      <rPr>
        <i/>
        <sz val="10"/>
        <color theme="1"/>
        <rFont val="Times New Roman"/>
        <family val="1"/>
      </rPr>
      <t>Pygathrix nigripes</t>
    </r>
  </si>
  <si>
    <t xml:space="preserve">Hylobatidae, Cercopithecidae </t>
  </si>
  <si>
    <t>disturbance, habitat selection, species detection</t>
  </si>
  <si>
    <t>DJI Mavic 3 Thermal</t>
  </si>
  <si>
    <t>Landscape Ecology</t>
  </si>
  <si>
    <t>Applications of unoccupied aerial systems (UAS) in landscape ecology: a review of recent research, challenges and emerging opportunities</t>
  </si>
  <si>
    <t>Villarreal, M.L., T.B.B. Bishop, T.Ts. Sankey, W.K. Smith, M.A. Burgess, T.T. Caughlin, J.K. Gillan, C.A. Havrilla, T. Huang, R.L. LeBeau, C.L. Norton, J.B. Sankey, V.M. Scholl, J. von Nonn, and E.H. Yao</t>
  </si>
  <si>
    <t>Villarreal, M.L., T.B.B. Bishop, T.Ts. Sankey, W.K. Smith, M.A. Burgess, T.T. Caughlin, J.K. Gillan, C.A. Havrilla, T. Huang, R.L. LeBeau, C.L. Norton, J.B. Sankey, V.M. Scholl, J. von Nonn, and E.H. Yao. 2025. Applications of unoccupied aerial systems (UAS) in landscape ecology: a review of recent research, challenges and emerging opportunities. Landscape Ecology https://doi.org/10.1007/s10980-024-02040-6.</t>
  </si>
  <si>
    <r>
      <t>Ferrara, C., O. Torrico, E. Y. D. Rivadeneira, G. Miranda, and G. Forero-Medina. 2023. Can mass nesting of the Giant South American River Turtle (</t>
    </r>
    <r>
      <rPr>
        <i/>
        <sz val="10"/>
        <color theme="1"/>
        <rFont val="Times New Roman"/>
        <family val="1"/>
      </rPr>
      <t>Podocnemis expansa</t>
    </r>
    <r>
      <rPr>
        <sz val="10"/>
        <color theme="1"/>
        <rFont val="Times New Roman"/>
        <family val="1"/>
      </rPr>
      <t>) be estimated by drone? Abstract, Wildlife Conservation Drones &amp; Technologies Summit, 9 – 12 October 2023, Reveille Peak Ranch, Burnet, Texas, USA.</t>
    </r>
  </si>
  <si>
    <r>
      <t>Mitterbacher, M. 2023. Zur Brutsituation des Purpurreihers (</t>
    </r>
    <r>
      <rPr>
        <i/>
        <sz val="10"/>
        <color theme="1"/>
        <rFont val="Times New Roman"/>
        <family val="1"/>
      </rPr>
      <t>Ardea</t>
    </r>
    <r>
      <rPr>
        <sz val="10"/>
        <color theme="1"/>
        <rFont val="Times New Roman"/>
        <family val="1"/>
      </rPr>
      <t xml:space="preserve"> </t>
    </r>
    <r>
      <rPr>
        <i/>
        <sz val="10"/>
        <color theme="1"/>
        <rFont val="Times New Roman"/>
        <family val="1"/>
      </rPr>
      <t>purpurea</t>
    </r>
    <r>
      <rPr>
        <sz val="10"/>
        <color theme="1"/>
        <rFont val="Times New Roman"/>
        <family val="1"/>
      </rPr>
      <t>) in Oberösterreich und zum ersten artreinen Brutnachweis seit 50 Jahren (Purple Heron (</t>
    </r>
    <r>
      <rPr>
        <i/>
        <sz val="10"/>
        <color theme="1"/>
        <rFont val="Times New Roman"/>
        <family val="1"/>
      </rPr>
      <t>Ardea purpurea</t>
    </r>
    <r>
      <rPr>
        <sz val="10"/>
        <color theme="1"/>
        <rFont val="Times New Roman"/>
        <family val="1"/>
      </rPr>
      <t>) broods in Upper Austria – a first pure-bred breeding record in 50 years). Vogelkundliche Nachrichten aus Oberösterreich, Naturschutz aktuell 28/29: 187–197 [in German w/English translation]</t>
    </r>
  </si>
  <si>
    <t>Bandy, M.</t>
  </si>
  <si>
    <t>A Draft Work Plan for AI-assisted Drone Surveys for Desert Tortoise in Surface-Restricted Portions of Zone 6</t>
  </si>
  <si>
    <t>Unpublished report</t>
  </si>
  <si>
    <r>
      <t xml:space="preserve">desert tortoise, </t>
    </r>
    <r>
      <rPr>
        <i/>
        <sz val="10"/>
        <color theme="1"/>
        <rFont val="Times New Roman"/>
        <family val="1"/>
      </rPr>
      <t>Gopherus agassizii</t>
    </r>
  </si>
  <si>
    <t>Bandy, M. 2021. A Draft Work Plan for AI-assisted Drone Surveys for Desert Tortoise in Surface-Restricted Portions of Zone 6. Unpublished Report.</t>
  </si>
  <si>
    <t>species detection, aerial vs ground surveys, survey protocol</t>
  </si>
  <si>
    <t>Desert Tortoise Detection with Drones and Artificial Intelligence</t>
  </si>
  <si>
    <t>Surveying for Desert Tortoises using Drones and Artificial Intelligence: A Pilot Study</t>
  </si>
  <si>
    <t>Bandy, M. 2021. Desert Tortoise Detection with Drones and Artificial Intelligence. PowerPoint presentation.</t>
  </si>
  <si>
    <t>Bandy, M. 2021. Surveying for Desert Tortoises using Drones and Artificial Intelligence: A Pilot Study. Report submitted to the Washington County Habitat Conservation Plan. Prepared by Resi Solutions. October.</t>
  </si>
  <si>
    <t>A Full-Scale Test of AI-Assisted Drone Surveys for the Mojave Desert Tortoise</t>
  </si>
  <si>
    <t>Bandy, M. 2023. A Full-Scale Test of AI-Assisted Drone Surveys for the Mojave Desert Tortoise. PowerPoint presentation.</t>
  </si>
  <si>
    <t>Revolutionizing Tortoise Surveys: Drones &amp; AI Team up to Protect Bolson Tortoises</t>
  </si>
  <si>
    <t>Kiester, R.</t>
  </si>
  <si>
    <t>Turtle Conservancy news</t>
  </si>
  <si>
    <t>Kiester, R. 2023. Revolutionizing Tortoise Surveys: Drones &amp; AI Team up to Protect Bolson Tortoises. Turtle Conservancy News. https://www.turtleconservancy.org/outreach/revolutionizing-tortoise-surveys:-drones-and-ai-team-up-to-protect-bolson-tortoises.</t>
  </si>
  <si>
    <r>
      <t xml:space="preserve">Bolson tortoise, </t>
    </r>
    <r>
      <rPr>
        <i/>
        <sz val="10"/>
        <color theme="1"/>
        <rFont val="Times New Roman"/>
        <family val="1"/>
      </rPr>
      <t>Gopherus flavomarginatus</t>
    </r>
  </si>
  <si>
    <t>Harnessing the full potential of drones for fieldwork</t>
  </si>
  <si>
    <t>Surasinghe, T.D., K.K. Singh. and A.E. Frazier</t>
  </si>
  <si>
    <t>Surasinghe, T.D., K.K. Singh. and A.E. Frazier. 2025. Harnessing the full potential of drones for fieldwork. BioScience https://doi.org/10.1093/biosci/biaf015.</t>
  </si>
  <si>
    <t>review, flight planning, data collection, sensors, regulations, data post-processing</t>
  </si>
  <si>
    <t>Monsimet, J., S. Sjogersten, N.J. Sanders, M. Jonsson, J. Olofsson, and M. Siewert</t>
  </si>
  <si>
    <t>Monsimet, J., S. Sjogersten, N.J. Sanders, M. Jonsson, J. Olofsson, and M. Siewert. 2025. UAV data and deep learning: efficient tools to map ant mounds and their ecological impact. Remote Sensing in Ecology and Conservation https://doi.org/10.1002/rse2.400.</t>
  </si>
  <si>
    <t>species detection, sensors</t>
  </si>
  <si>
    <t>Formica exsecta</t>
  </si>
  <si>
    <t>senseFly eBee, eBee X</t>
  </si>
  <si>
    <t>RGB, thermal, multispectral</t>
  </si>
  <si>
    <t>Shiels, A.B., S.F. Beckerman, and B.F. Blackwell</t>
  </si>
  <si>
    <t>Choosing the best small‐mammal survey method to maximize efficiency and accurately inform wildlife hazard management at airports</t>
  </si>
  <si>
    <t>Shiels, A.B., S.F. Beckerman, and B.F. Blackwell. 2025. Choosing the best small‐mammal survey method to maximize efficiency and accurately inform wildlife hazard management at airports. Wildlife Society Bulletin https://doi.org/10.1002/wsb.1572.</t>
  </si>
  <si>
    <t>review, ground vs aerial surveys, species detection</t>
  </si>
  <si>
    <t>Fritsch, C.J.A.</t>
  </si>
  <si>
    <t>Common hippopotamus research in Ndumo Game Reserve: a reflection on an iconic flagship species</t>
  </si>
  <si>
    <t>Cannesson, P., B. Felter, O. Scher, A. Coulombel, B. Gautron, B. Greau, G. Poiriez, Q. Van Hecke, S. Ouaidar, M. Bouneffa, A. Lewandowski, G. Bourguin, A. Chabrolle, and B. Cadiou</t>
  </si>
  <si>
    <t>Le Drone au Service de la Biologie de la Conservation: Synthèse bibliographique sur l’application du drone au suivi des oiseaux marins [The Drone at the Service of Conservation Biology: Bibliographic Synthesis on the Application of Drones to Monitoring Seabirds]</t>
  </si>
  <si>
    <t>Projet TRIDA (Technique et Recherche pour l'Identification par Drone de l’Avifaune)</t>
  </si>
  <si>
    <t>Fritsch, C.J.A. 2025. Common hippopotamus research in Ndumo Game Reserve: a reflection on an iconic flagship species. African Journal of Wildlife Research https://doi.org/10.3957/056.055.0159.</t>
  </si>
  <si>
    <t>population estimate, population monitoring, platform, sensors, image processing</t>
  </si>
  <si>
    <t>Cannesson, P., B. Felter, O. Scher, A. Coulombel, B. Gautron, B. Greau, G. Poiriez, Q. Van Hecke, S. Ouaidar, M. Bouneffa, A. Lewandowski, G. Bourguin, A. Chabrolle, and B. Cadiou. 2024. Le Drone au Service de la Biologie de la Conservation: Synthèse bibliographique sur l’application du drone au suivi des oiseaux marins [The Drone at the Service of Conservation Biology: Bibliographic Synthesis on the Application of Drones to Monitoring Seabirds]. Projet TRIDA (Technique et Recherche pour l'Identification par Drone de l’Avifaune). [in French with English translation]</t>
  </si>
  <si>
    <t>Establishing protocols to apply repellents while hazing crop pests: importance of habitat, flock size, and time on blackbird (Icteridae) responses to a drone capable of spraying</t>
  </si>
  <si>
    <t>White, M.G., J.L. Duttenhefner, and P.E. Klug</t>
  </si>
  <si>
    <t>human-wildlife conflict, agricultural damage, hazing</t>
  </si>
  <si>
    <t>White, M.G., J.L. Duttenhefner, and P.E. Klug. 2025. Establishing protocols to apply repellents while hazing crop pests: importance of habitat, flock size, and time on blackbird (Icteridae) responses to a drone capable of spraying. Wildlife Research https://doi.org/10.1071/WR24066.</t>
  </si>
  <si>
    <t>DJI AGRAS MG-1P</t>
  </si>
  <si>
    <t>Boulerice, J., K. Bly, S. Jepson, P. Mahoney, J. Alexander, T. Messerly, and H. Shamon</t>
  </si>
  <si>
    <r>
      <t xml:space="preserve">Detection of the Endangered black-footed ferret </t>
    </r>
    <r>
      <rPr>
        <i/>
        <sz val="10"/>
        <color theme="1"/>
        <rFont val="Times New Roman"/>
        <family val="1"/>
      </rPr>
      <t>Mustela nigripes</t>
    </r>
    <r>
      <rPr>
        <sz val="10"/>
        <color theme="1"/>
        <rFont val="Times New Roman"/>
        <family val="1"/>
      </rPr>
      <t xml:space="preserve"> using thermal-infrared cameras</t>
    </r>
  </si>
  <si>
    <t>quadcopter, tricopter</t>
  </si>
  <si>
    <t>DJI Matrice 300 RTK, Vision Aerial Switchblade-Elite</t>
  </si>
  <si>
    <t>DJI H20T thermal camera, Workswell WIRIS Pro thermal camera</t>
  </si>
  <si>
    <t>Phillips, S., M.G. Miller, R. Knight, J. Gillum, and K. Barraclough</t>
  </si>
  <si>
    <t>Using Small Unmanned Aircraft Systems to Monitor Golden Eagle Nests on DoD Installations: A Guidebook</t>
  </si>
  <si>
    <t>Department of Defense Environmental Security Technology Certification Program</t>
  </si>
  <si>
    <t>Phillips, S., M.G. Miller, R. Knight, J. Gillum, and K. Barraclough. 2021. Using Small Unmanned Aircraft Systems to Monitor Golden Eagle Nests on DoD Installations: A Guidebook. ESTCP Project RC18-5046. Strategic Environmental Research and Development Program (SERDP), Alexandria, VA.</t>
  </si>
  <si>
    <t>Using time-series remote sensing to identify and track individual bird nests at large scales</t>
  </si>
  <si>
    <t>Ernest, S.K.M., L.A. Garner, B.G. Weinstein, P. Frederick, H. Senyondo, G.M. Yenni, and E.P. White</t>
  </si>
  <si>
    <t>DJI Zenmuse X7 24-MP camera</t>
  </si>
  <si>
    <r>
      <t xml:space="preserve">great egret, </t>
    </r>
    <r>
      <rPr>
        <i/>
        <sz val="10"/>
        <color theme="1"/>
        <rFont val="Times New Roman"/>
        <family val="1"/>
      </rPr>
      <t>Ardea alba</t>
    </r>
    <r>
      <rPr>
        <sz val="10"/>
        <color theme="1"/>
        <rFont val="Times New Roman"/>
        <family val="1"/>
      </rPr>
      <t xml:space="preserve">, wood stork, </t>
    </r>
    <r>
      <rPr>
        <i/>
        <sz val="10"/>
        <color theme="1"/>
        <rFont val="Times New Roman"/>
        <family val="1"/>
      </rPr>
      <t>Mycteria americana</t>
    </r>
  </si>
  <si>
    <t>Torres, W.L. and K.C. Bierlich</t>
  </si>
  <si>
    <t>Journal of Open Source Software</t>
  </si>
  <si>
    <t xml:space="preserve">Torres, W.L. and K.C. Bierlich. 2020. MorphoMetriX: A photogrammetric measurement GUI for morphometric analysis of megafauna. Journal of Open Source Software https://doi.org/10.21105/joss.01825. </t>
  </si>
  <si>
    <t>MorphoMetriX: A photogrammetric measurement GUI for morphometric analysis of megafauna</t>
  </si>
  <si>
    <t>morphometrics, image analysis</t>
  </si>
  <si>
    <t>species detection, population monitoring, ground vs aerial surveys</t>
  </si>
  <si>
    <t>nest monitoring, nest detection, AI, deep learning, image analysis, ground vs aerial surveys</t>
  </si>
  <si>
    <t>species detection, population monitoring, platform, disturbance, regulations, ground vs aerial surveys</t>
  </si>
  <si>
    <t>Bird monitoring intelligence: Integrating Thermal UAV Imagery and Deep Learning Tools</t>
  </si>
  <si>
    <t>Tripathi, R.N., A. Ramachandran, V. Tripathi, R. Badola, and S.A. Hussain</t>
  </si>
  <si>
    <t>International Journal of Intelligent Systems and Applications in Engineering</t>
  </si>
  <si>
    <t>Tripathi, R.N., A. Ramachandran, V. Tripathi, R. Badola, and S.A. Hussain. 2024. Bird monitoring intelligence: Integrating Thermal UAV Imagery and Deep Learning Tools. International Journal of Intelligent Systems and Applications in Engineering 12(21s):1283–1290. https://ijisae.org/index.php/IJISAE/article/view/5595.</t>
  </si>
  <si>
    <t>image analysis, population monitoring, CNN</t>
  </si>
  <si>
    <t>DJI Mavic 2 Enterprise Zoom, DART 60</t>
  </si>
  <si>
    <t>12-MP camera, FLIR Vue Pro R</t>
  </si>
  <si>
    <r>
      <t xml:space="preserve">Indian spot-billed duck, </t>
    </r>
    <r>
      <rPr>
        <i/>
        <sz val="10"/>
        <color theme="1"/>
        <rFont val="Times New Roman"/>
        <family val="1"/>
      </rPr>
      <t>Anas poecilorhyncha</t>
    </r>
  </si>
  <si>
    <r>
      <t>Giguere, S. 2021. Programme de surveillance écologique des RNF du Québec, Fiche Méthodologique: Abondance de la tortue serpentine (</t>
    </r>
    <r>
      <rPr>
        <i/>
        <sz val="10"/>
        <color theme="1"/>
        <rFont val="Times New Roman"/>
        <family val="1"/>
      </rPr>
      <t>Chelydra serpentina</t>
    </r>
    <r>
      <rPr>
        <sz val="10"/>
        <color theme="1"/>
        <rFont val="Times New Roman"/>
        <family val="1"/>
      </rPr>
      <t>) - Dénombrement par drone. Volume 2: Plan de mise en œuvre. Environnement et Changement climatique Canada, Québec, Canada. [Ecological Monitoring Program for Quebec NWRs, Methodology Sheet: Snapping Turtle Abundance (</t>
    </r>
    <r>
      <rPr>
        <i/>
        <sz val="10"/>
        <color theme="1"/>
        <rFont val="Times New Roman"/>
        <family val="1"/>
      </rPr>
      <t>Chelydra serpentina</t>
    </r>
    <r>
      <rPr>
        <sz val="10"/>
        <color theme="1"/>
        <rFont val="Times New Roman"/>
        <family val="1"/>
      </rPr>
      <t>) - Drone Counting Method]</t>
    </r>
  </si>
  <si>
    <t>Use of tusks by narwhals, Monodon monoceros, in foraging, exploratory, and play behavior</t>
  </si>
  <si>
    <t>O’Corry-Crowe, G., M. Ghazal, M. Gillespie, P. Galvin, J. Harasimo, L. Storrie, and C.A. Watt</t>
  </si>
  <si>
    <t>O’Corry-Crowe, G., M. Ghazal, M. Gillespie, P. Galvin, J. Harasimo, L. Storrie, and C.A. Watt. 2025. Use of tusks by narwhals, Monodon monoceros, in foraging, exploratory, and play behavior. Frontiers in Marine Science https://doi.org/10.3389/fmars.2025.1518605.</t>
  </si>
  <si>
    <r>
      <t xml:space="preserve">narwhal, </t>
    </r>
    <r>
      <rPr>
        <i/>
        <sz val="10"/>
        <color theme="1"/>
        <rFont val="Times New Roman"/>
        <family val="1"/>
      </rPr>
      <t>Monodon monoceros</t>
    </r>
  </si>
  <si>
    <t>Cayman Islands, Dominican Republic</t>
  </si>
  <si>
    <t>Canada-NU</t>
  </si>
  <si>
    <t>species detection, behavior, habitat use</t>
  </si>
  <si>
    <t>DJI Phantom 4 PRO+V2.0</t>
  </si>
  <si>
    <t>Real-Time UAV Surveys with the Modular Detection and Targeting System: Balancing Wide-Area Coverage and High-Resolution Precision in Wildlife Monitoring</t>
  </si>
  <si>
    <t>Bartlett, B., M. Santos, T. Dorian, M. Moreno, P. Trslic, and G. Dooly</t>
  </si>
  <si>
    <t>Bartlett, B., M. Santos, T. Dorian, M. Moreno, P. Trslic, and G. Dooly. 2025. Real-Time UAV Surveys with the Modular Detection and Targeting System: Balancing Wide-Area Coverage and High-Resolution Precision in Wildlife Monitoring. Remote Sensing https://doi.org/10.3390/rs17050879.</t>
  </si>
  <si>
    <t>image analysis, thermal, RGB, species ID, species detection</t>
  </si>
  <si>
    <t>DJI M300 RTK</t>
  </si>
  <si>
    <t>Multi-sensor data utilization of unmanned aerial vehicle for wildlife monitoring in Komodo National Park</t>
  </si>
  <si>
    <t>Hendriatna, A., L.B. Prasetyo, M.D. Kusrini, and Y. Setiawan</t>
  </si>
  <si>
    <t>Ecological Engineering &amp; Environmental Technology</t>
  </si>
  <si>
    <t>Hendriatna, A., L.B. Prasetyo, M.D. Kusrini, and Y. Setiawan. 2025. Multi-sensor data utilization of unmanned aerial vehicle for wildlife monitoring in Komodo National Park. Ecological Engineering &amp; Environmental Technology https://doi.org/10.12912/27197050/200185.</t>
  </si>
  <si>
    <t>species detection, species ID, thermal</t>
  </si>
  <si>
    <t>MicaSense Altum PT</t>
  </si>
  <si>
    <t>Cervidae, Bovidae, Varanidae</t>
  </si>
  <si>
    <r>
      <t xml:space="preserve">Timor deer, </t>
    </r>
    <r>
      <rPr>
        <i/>
        <sz val="10"/>
        <color theme="1"/>
        <rFont val="Times New Roman"/>
        <family val="1"/>
      </rPr>
      <t>Rusa timorensis</t>
    </r>
    <r>
      <rPr>
        <sz val="10"/>
        <color theme="1"/>
        <rFont val="Times New Roman"/>
        <family val="1"/>
      </rPr>
      <t xml:space="preserve">, Asian water buffalo, </t>
    </r>
    <r>
      <rPr>
        <i/>
        <sz val="10"/>
        <color theme="1"/>
        <rFont val="Times New Roman"/>
        <family val="1"/>
      </rPr>
      <t>Bubalus bubalis</t>
    </r>
    <r>
      <rPr>
        <sz val="10"/>
        <color theme="1"/>
        <rFont val="Times New Roman"/>
        <family val="1"/>
      </rPr>
      <t xml:space="preserve">, Komodo dragon, </t>
    </r>
    <r>
      <rPr>
        <i/>
        <sz val="10"/>
        <color theme="1"/>
        <rFont val="Times New Roman"/>
        <family val="1"/>
      </rPr>
      <t>Varanus komodoensis</t>
    </r>
  </si>
  <si>
    <t>Drone‐based radiotelemetry and imagery systems provide an advantage over traditional techniques for estimating survival of dependent juveniles</t>
  </si>
  <si>
    <t>Rhodes, G.A., D.L. Bakner, H.C. Sabatier, B.S. Sedinger, C.A. Nicolai, and K.M. Ringelman</t>
  </si>
  <si>
    <t>Rhodes, G.A., D.L. Bakner, H.C. Sabatier, B.S. Sedinger, C.A. Nicolai, and K.M. Ringelman. 2025. Drone‐based radiotelemetry and imagery systems provide an advantage over traditional techniques for estimating survival of dependent juveniles. Wildlife Society Bulletin https://doi.org/10.1002/wsb.1576.</t>
  </si>
  <si>
    <r>
      <t xml:space="preserve">blue‐winged teal, </t>
    </r>
    <r>
      <rPr>
        <i/>
        <sz val="10"/>
        <color theme="1"/>
        <rFont val="Times New Roman"/>
        <family val="1"/>
      </rPr>
      <t>Spatula discors</t>
    </r>
  </si>
  <si>
    <t>species detection, species ID, radiotelemetry, disturbance</t>
  </si>
  <si>
    <t>habitat mapping, radioteletmetry</t>
  </si>
  <si>
    <t>invasive species, species detection, radiotelemetry</t>
  </si>
  <si>
    <t>review, sensors, radiotelemetry</t>
  </si>
  <si>
    <t>radiotelemetry receiver</t>
  </si>
  <si>
    <t>DJI Matrice 210, DJI Matrice 30 T</t>
  </si>
  <si>
    <t>radiotelemetry receiver, thermal/RGB</t>
  </si>
  <si>
    <t>Bagchi, C., J. Medina, D.J. Irschick, S. Maji, and F. Christiansen</t>
  </si>
  <si>
    <t>Automated extraction of right whale morphometric data from drone aerial photographs</t>
  </si>
  <si>
    <t>Bagchi, C., J. Medina, D.J. Irschick, S. Maji, and F. Christiansen. 2025. Automated extraction of right whale morphometric data from drone aerial photographs. Remote Sensing in Ecology and Conservation https://doi.org/10.1002/rse2.70001.</t>
  </si>
  <si>
    <t>Kline, J., A. Zhong, K. Irizarry, C.V. Stewart, C. Stewart, D.I. Rubenstein, and T. Berger-Wolf</t>
  </si>
  <si>
    <t>WildWing: An open-source, autonomous and affordable UAS for animal behaviour video monitoring</t>
  </si>
  <si>
    <t>Kline, J., A. Zhong, K. Irizarry, C.V. Stewart, C. Stewart, D.I. Rubenstein, and T. Berger-Wolf. 2025. WildWing: An open-source, autonomous and affordable UAS for animal behaviour video monitoring. Methods in Ecology and Evolution https://doi.org/10.1111/2041-210X.70018.</t>
  </si>
  <si>
    <r>
      <t xml:space="preserve">Grevy's zebra, </t>
    </r>
    <r>
      <rPr>
        <i/>
        <sz val="10"/>
        <color theme="1"/>
        <rFont val="Times New Roman"/>
        <family val="1"/>
      </rPr>
      <t>Equus grevyi</t>
    </r>
    <r>
      <rPr>
        <sz val="10"/>
        <color theme="1"/>
        <rFont val="Times New Roman"/>
        <family val="1"/>
      </rPr>
      <t xml:space="preserve">, Przewalski's horse, </t>
    </r>
    <r>
      <rPr>
        <i/>
        <sz val="10"/>
        <color theme="1"/>
        <rFont val="Times New Roman"/>
        <family val="1"/>
      </rPr>
      <t>Equus ferus przewalskii</t>
    </r>
    <r>
      <rPr>
        <sz val="10"/>
        <color theme="1"/>
        <rFont val="Times New Roman"/>
        <family val="1"/>
      </rPr>
      <t xml:space="preserve">, giraffe, </t>
    </r>
    <r>
      <rPr>
        <i/>
        <sz val="10"/>
        <color theme="1"/>
        <rFont val="Times New Roman"/>
        <family val="1"/>
      </rPr>
      <t>Giraffa</t>
    </r>
    <r>
      <rPr>
        <sz val="10"/>
        <color theme="1"/>
        <rFont val="Times New Roman"/>
        <family val="1"/>
      </rPr>
      <t xml:space="preserve"> spp. </t>
    </r>
  </si>
  <si>
    <t>data collection, data analysis, behavior, population monitoring, disturbance</t>
  </si>
  <si>
    <t>Drones and Wild Turkey Conservation</t>
  </si>
  <si>
    <t>Gladkowski, D.</t>
  </si>
  <si>
    <t>National Wild Turkey Federation News</t>
  </si>
  <si>
    <t>Gladkowski, D. 2023. Drones and Wild Turkey Conservation. National Wild Turkey Federation News. https://www.nwtf.org/content-hub/drones-and-conservation.</t>
  </si>
  <si>
    <r>
      <t xml:space="preserve">wild turkey, </t>
    </r>
    <r>
      <rPr>
        <i/>
        <sz val="10"/>
        <color theme="1"/>
        <rFont val="Times New Roman"/>
        <family val="1"/>
      </rPr>
      <t>Meleagris gallopavo</t>
    </r>
  </si>
  <si>
    <t>Marin-Enriquez, E., P. Charruau, and L.A. Felix-Salazar</t>
  </si>
  <si>
    <r>
      <t>Marin-Enriquez, E., P. Charruau, and L.A. Felix-Salazar. 2023. Discovery of a suburban wetland refuge for a depleted American crocodile (</t>
    </r>
    <r>
      <rPr>
        <i/>
        <sz val="10"/>
        <color theme="1"/>
        <rFont val="Times New Roman"/>
        <family val="1"/>
      </rPr>
      <t>Crocodylus acutus</t>
    </r>
    <r>
      <rPr>
        <sz val="10"/>
        <color theme="1"/>
        <rFont val="Times New Roman"/>
        <family val="1"/>
      </rPr>
      <t>) population in northwestern Mexico, using a commercial Unmanned Aerial Vehicle. Tropical Conservation Science https://doi.org/10.1177/19400829231209848.</t>
    </r>
  </si>
  <si>
    <t>Chap 1</t>
  </si>
  <si>
    <t>Wilson Journal of Ornithology</t>
  </si>
  <si>
    <t>Duttenhefner, J.L. and P.E. Klug</t>
  </si>
  <si>
    <t>Observer estimation accuracy from drone-based imagery influenced by size of blackbird flocks foraging in sunflower</t>
  </si>
  <si>
    <t>Duttenhefner, J.L. and P.E. Klug. 2025. Observer estimation accuracy from drone-based imagery influenced by size of blackbird flocks foraging in sunflower. Wilson Journal of Ornithology https://doi.org/10.1080/15594491.2024.2444028.</t>
  </si>
  <si>
    <t>human-wildlife conflict, hazing, population estimate</t>
  </si>
  <si>
    <t>DJI Mavic Air 2, DJI Mavic 2 Pro</t>
  </si>
  <si>
    <r>
      <t>Dugong (</t>
    </r>
    <r>
      <rPr>
        <i/>
        <sz val="10"/>
        <color theme="1"/>
        <rFont val="Times New Roman"/>
        <family val="1"/>
      </rPr>
      <t>Dugong dugon</t>
    </r>
    <r>
      <rPr>
        <sz val="10"/>
        <color theme="1"/>
        <rFont val="Times New Roman"/>
        <family val="1"/>
      </rPr>
      <t>) Reproductive Behaviour in Koh Libong, Thailand: Observations Using Drones</t>
    </r>
  </si>
  <si>
    <t>Infantes, E., D. Cossa, M. Stankovic, J. Panyawai, P. Tuntiprapas, C. Daochai, and A. Prathep</t>
  </si>
  <si>
    <r>
      <t>Infantes, E., D. Cossa, M. Stankovic, J. Panyawai, P. Tuntiprapas, C. Daochai, and A. Prathep. 2020. Dugong (</t>
    </r>
    <r>
      <rPr>
        <i/>
        <sz val="10"/>
        <color theme="1"/>
        <rFont val="Times New Roman"/>
        <family val="1"/>
      </rPr>
      <t>Dugong dugon</t>
    </r>
    <r>
      <rPr>
        <sz val="10"/>
        <color theme="1"/>
        <rFont val="Times New Roman"/>
        <family val="1"/>
      </rPr>
      <t>) Reproductive Behaviour in Koh Libong, Thailand: Observations Using Drones. Aquatic Mammals https://doi.org/10.1578/AM.46.6.2020.603.</t>
    </r>
  </si>
  <si>
    <t>species ID, individual ID, behavior</t>
  </si>
  <si>
    <t>DJI Zenmuse Z30</t>
  </si>
  <si>
    <t>Standard Operating Procedures for UAV or Drone based Monitoring of Wildlife</t>
  </si>
  <si>
    <t>Proceedings of the UAS4RS 2017 Conference</t>
  </si>
  <si>
    <t>standard operating procedures, best practices, disturbance</t>
  </si>
  <si>
    <t>Strandburg-Peshkin, A., D.R Farine, M.C Crofoot, and I.D Couzin</t>
  </si>
  <si>
    <t>Habitat and social factors shape individual decisions and emergent group structure during baboon collective movement</t>
  </si>
  <si>
    <t>Strandburg-Peshkin, A., D.R Farine, M.C Crofoot, and I.D Couzin. 2017. Habitat and social factors shape individual decisions and emergent group structure during baboon collective movement. eLife https://doi.org/10.7554/eLife.19505</t>
  </si>
  <si>
    <t>Sensefly eBee</t>
  </si>
  <si>
    <t>Hansen, M.</t>
  </si>
  <si>
    <t>Observation et dénombrement de la faune par drone : Approche méthodologique dans les clairières forestières du parc national de Lobéké (Sud-Est Cameroun) [Observation and counting of wildlife by drone: Methodological approach in the forest clearings of Lobéké National Park (Southeast Cameroon)]</t>
  </si>
  <si>
    <t>Cameroon</t>
  </si>
  <si>
    <t>RGB, thermal</t>
  </si>
  <si>
    <t>Hansen, M. 2022. Observation et dénombrement de la faune par drone : Approche méthodologique dans les clairières forestières du parc national de Lobéké (Sud-Est Cameroun) [Observation and counting of wildlife by drone: Methodological approach in the forest clearings of Lobéké National Park (Southeast Cameroon)]. Bioengineering: Forest and Natural Area Management, Gembloux Agro-Bio Tech, Liège Universite, Belgium. [in French with English translation]</t>
  </si>
  <si>
    <r>
      <t xml:space="preserve">African forest buffalo, </t>
    </r>
    <r>
      <rPr>
        <i/>
        <sz val="10"/>
        <color theme="1"/>
        <rFont val="Times New Roman"/>
        <family val="1"/>
      </rPr>
      <t>Syncerus caffer</t>
    </r>
    <r>
      <rPr>
        <sz val="10"/>
        <color theme="1"/>
        <rFont val="Times New Roman"/>
        <family val="1"/>
      </rPr>
      <t xml:space="preserve">, African forest elephant, </t>
    </r>
    <r>
      <rPr>
        <i/>
        <sz val="10"/>
        <color theme="1"/>
        <rFont val="Times New Roman"/>
        <family val="1"/>
      </rPr>
      <t>Loxodonta cyclotis</t>
    </r>
    <r>
      <rPr>
        <sz val="10"/>
        <color theme="1"/>
        <rFont val="Times New Roman"/>
        <family val="1"/>
      </rPr>
      <t xml:space="preserve">, lowland gorilla, </t>
    </r>
    <r>
      <rPr>
        <i/>
        <sz val="10"/>
        <color theme="1"/>
        <rFont val="Times New Roman"/>
        <family val="1"/>
      </rPr>
      <t>Gorilla</t>
    </r>
    <r>
      <rPr>
        <sz val="10"/>
        <color theme="1"/>
        <rFont val="Times New Roman"/>
        <family val="1"/>
      </rPr>
      <t xml:space="preserve"> </t>
    </r>
    <r>
      <rPr>
        <i/>
        <sz val="10"/>
        <color theme="1"/>
        <rFont val="Times New Roman"/>
        <family val="1"/>
      </rPr>
      <t>gorilla</t>
    </r>
    <r>
      <rPr>
        <sz val="10"/>
        <color theme="1"/>
        <rFont val="Times New Roman"/>
        <family val="1"/>
      </rPr>
      <t xml:space="preserve">, bushpig, </t>
    </r>
    <r>
      <rPr>
        <i/>
        <sz val="10"/>
        <color theme="1"/>
        <rFont val="Times New Roman"/>
        <family val="1"/>
      </rPr>
      <t>Potamochoerus larvatus</t>
    </r>
    <r>
      <rPr>
        <sz val="10"/>
        <color theme="1"/>
        <rFont val="Times New Roman"/>
        <family val="1"/>
      </rPr>
      <t xml:space="preserve">, sitatunga, </t>
    </r>
    <r>
      <rPr>
        <i/>
        <sz val="10"/>
        <color theme="1"/>
        <rFont val="Times New Roman"/>
        <family val="1"/>
      </rPr>
      <t>Tragelaphus spekii</t>
    </r>
  </si>
  <si>
    <t>Bovidae, Elephantidae, Hominidae, Suidae</t>
  </si>
  <si>
    <t>Rolland, E.G.A., K.A.R. Grøntved, L. Laporte-Devylder, J.M. Kline, U.P.S. Lundquist, and A.L. Christensen. 2024. Drone Swarms for Animal Monitoring: A Method for Collecting High-Quality Multi-Perspective Data. Paper IMAV 2024-38. 15th Annual International Micro Air Vehicle Conference, 16-20 September 2024, Bristol, UK.</t>
  </si>
  <si>
    <t>Annual International Micro Air Vehicle Conference</t>
  </si>
  <si>
    <t>Perkins-Taylor, C.M., W.E. McFee, D.J. McGlinn, T.W. Greig, and N.S. Levine</t>
  </si>
  <si>
    <r>
      <t>Utilizing Drones to Assess the Body Condition of Tamanend’s Bottlenose Dolphins (</t>
    </r>
    <r>
      <rPr>
        <i/>
        <sz val="10"/>
        <color theme="1"/>
        <rFont val="Times New Roman"/>
        <family val="1"/>
      </rPr>
      <t>Tursiops erebennus</t>
    </r>
    <r>
      <rPr>
        <sz val="10"/>
        <color theme="1"/>
        <rFont val="Times New Roman"/>
        <family val="1"/>
      </rPr>
      <t>) in the Charleston Estuarine System</t>
    </r>
  </si>
  <si>
    <r>
      <t>Perkins-Taylor, C.M., W.E. McFee, D.J. McGlinn, T.W. Greig, and N.S. Levine. 2024. Utilizing Drones to Assess the Body Condition of Tamanend’s Bottlenose Dolphins (</t>
    </r>
    <r>
      <rPr>
        <i/>
        <sz val="10"/>
        <color theme="1"/>
        <rFont val="Times New Roman"/>
        <family val="1"/>
      </rPr>
      <t>Tursiops erebennus</t>
    </r>
    <r>
      <rPr>
        <sz val="10"/>
        <color theme="1"/>
        <rFont val="Times New Roman"/>
        <family val="1"/>
      </rPr>
      <t>) in the Charleston Estuarine System. Aquatic Mammals https://doi.org/10.1578/AM.50.6.2024.526.</t>
    </r>
  </si>
  <si>
    <t>morphometrics, photogrammetry, health</t>
  </si>
  <si>
    <t>Journal of the Royal Society Interface</t>
  </si>
  <si>
    <t>Storms, R.F., C. Carere, R. Musters, R. Hulst, S. Verhulst, and C.K. Hemelrijk</t>
  </si>
  <si>
    <t>A robotic falcon induces similar collective escape responses in different bird species</t>
  </si>
  <si>
    <t>Storms, R.F., C. Carere, R. Musters, R. Hulst, S. Verhulst, and C.K. Hemelrijk. 2024. A robotic falcon induces similar collective escape responses in different bird species. Journal of the Royal Society Interface https://doi.org/10.1098/rsif.2023.0737.</t>
  </si>
  <si>
    <t xml:space="preserve">behavior, predator-prey, </t>
  </si>
  <si>
    <t>Deterrence of birds with an artificial predator, the RobotFalcon</t>
  </si>
  <si>
    <t>Storms, R.F., C. Carere, R. Musters, H. van Gasteren, S. Verhulst, and C.K. Hemelrijk</t>
  </si>
  <si>
    <t>Storms, R.F., C. Carere, R. Musters, H. van Gasteren, S. Verhulst, and C.K. Hemelrijk. 2022. Deterrence of birds with an artificial predator, the RobotFalcon. Journal of the Royal Society Interface https://doi.org/10.1098/rsif.2022.0497.</t>
  </si>
  <si>
    <t>human-wildlife conflict, bird strikes, BASH</t>
  </si>
  <si>
    <t>Ministère de l’Environnement, de la Lutte contre les changements climatiques, de la Faune et des Parcs (MELCCFP), Direction des espèces fauniques menacées ou vulnérables (DEFAMV)</t>
  </si>
  <si>
    <t>Charbonneau, P., A. Anctil, C. Dumouchel, and J. Lemaitre</t>
  </si>
  <si>
    <t>Lignes directrices pour les inventaires de nids d’oiseaux de proie diurnes autres que l’aigle royal et le faucon pèlerin à l’aide de drones [Guidelines for surveying nests of diurnal birds of prey other than golden eagles and peregrine falcons using drones]</t>
  </si>
  <si>
    <t>Charbonneau, P., S. Labrecque, J. Lemaître, A. Anctil,  P. Beaupre, J. Labonte, and P. Lamarre. 2024. Recueil des protocoles standardisés pour le suivi de la nidification et de la productivité de l’aigle royal au Québec [Collection of standardized protocols for monitoring the nesting and productivity of the golden eagle in Quebec]. Ministère de L’Environnement, de la Lutte contre les changements climatiques, de la Faune et des Parcs, Quebec, Canada. November. [in French w/English translation]</t>
  </si>
  <si>
    <t>Charbonneau, P., S. Labrecque, J. Lemaître, P. Cote, and P. Lamarre. 2022. Recueil des protocoles standardisés pour le suivi de la nidification et de la productivité du faucon pèlerin au Québec [Collection of standardized protocols for monitoring the nesting and productivity of the peregrine falcon in Quebec]. Ministère de L’Environnement, de la Lutte contre les changements climatiques, de la Faune et des Parcs, Quebec, Canada. December. [in French w/English translation]</t>
  </si>
  <si>
    <t>Charbonneau, P., A. Anctil, C. Dumouchel, and J. Lemaitre. 2025. Lignes directrices pour les inventaires de nids d’oiseaux de proie diurnes autres que l’aigle royal et le faucon pèlerin à l’aide de drones [Guidelines for surveying nests of diurnal birds of prey other than golden eagles and peregrine falcons using drones]. Ministère de l’Environnement, de la Lutte contre les changements climatiques, de la Faune et des Parcs (MELCCFP), Direction des espèces fauniques menacées ou vulnérables (DEFAMV), Quebec, Canada. March. [in French w/English translation]</t>
  </si>
  <si>
    <r>
      <t>American goshawk,</t>
    </r>
    <r>
      <rPr>
        <i/>
        <sz val="10"/>
        <color theme="1"/>
        <rFont val="Times New Roman"/>
        <family val="1"/>
      </rPr>
      <t xml:space="preserve"> Astur astricapilus</t>
    </r>
    <r>
      <rPr>
        <sz val="10"/>
        <color theme="1"/>
        <rFont val="Times New Roman"/>
        <family val="1"/>
      </rPr>
      <t xml:space="preserve">, osprey, </t>
    </r>
    <r>
      <rPr>
        <i/>
        <sz val="10"/>
        <color theme="1"/>
        <rFont val="Times New Roman"/>
        <family val="1"/>
      </rPr>
      <t>Pandion</t>
    </r>
    <r>
      <rPr>
        <sz val="10"/>
        <color theme="1"/>
        <rFont val="Times New Roman"/>
        <family val="1"/>
      </rPr>
      <t xml:space="preserve"> </t>
    </r>
    <r>
      <rPr>
        <i/>
        <sz val="10"/>
        <color theme="1"/>
        <rFont val="Times New Roman"/>
        <family val="1"/>
      </rPr>
      <t>haliaetus</t>
    </r>
    <r>
      <rPr>
        <sz val="10"/>
        <color theme="1"/>
        <rFont val="Times New Roman"/>
        <family val="1"/>
      </rPr>
      <t xml:space="preserve">, rough-legged hawk, </t>
    </r>
    <r>
      <rPr>
        <i/>
        <sz val="10"/>
        <color theme="1"/>
        <rFont val="Times New Roman"/>
        <family val="1"/>
      </rPr>
      <t>Buteo lagopus</t>
    </r>
    <r>
      <rPr>
        <sz val="10"/>
        <color theme="1"/>
        <rFont val="Times New Roman"/>
        <family val="1"/>
      </rPr>
      <t xml:space="preserve">, merlin, </t>
    </r>
    <r>
      <rPr>
        <i/>
        <sz val="10"/>
        <color theme="1"/>
        <rFont val="Times New Roman"/>
        <family val="1"/>
      </rPr>
      <t>Falco</t>
    </r>
    <r>
      <rPr>
        <sz val="10"/>
        <color theme="1"/>
        <rFont val="Times New Roman"/>
        <family val="1"/>
      </rPr>
      <t xml:space="preserve"> </t>
    </r>
    <r>
      <rPr>
        <i/>
        <sz val="10"/>
        <color theme="1"/>
        <rFont val="Times New Roman"/>
        <family val="1"/>
      </rPr>
      <t>columbarius</t>
    </r>
    <r>
      <rPr>
        <sz val="10"/>
        <color theme="1"/>
        <rFont val="Times New Roman"/>
        <family val="1"/>
      </rPr>
      <t xml:space="preserve">, gyrfalcon, </t>
    </r>
    <r>
      <rPr>
        <i/>
        <sz val="10"/>
        <color theme="1"/>
        <rFont val="Times New Roman"/>
        <family val="1"/>
      </rPr>
      <t>Falco rusticolus</t>
    </r>
    <r>
      <rPr>
        <sz val="10"/>
        <color theme="1"/>
        <rFont val="Times New Roman"/>
        <family val="1"/>
      </rPr>
      <t xml:space="preserve">, bald eagle, </t>
    </r>
    <r>
      <rPr>
        <i/>
        <sz val="10"/>
        <color theme="1"/>
        <rFont val="Times New Roman"/>
        <family val="1"/>
      </rPr>
      <t>Haliaeetus leucocephalus</t>
    </r>
    <r>
      <rPr>
        <sz val="10"/>
        <color theme="1"/>
        <rFont val="Times New Roman"/>
        <family val="1"/>
      </rPr>
      <t xml:space="preserve">, turkey vulture, </t>
    </r>
    <r>
      <rPr>
        <i/>
        <sz val="10"/>
        <color theme="1"/>
        <rFont val="Times New Roman"/>
        <family val="1"/>
      </rPr>
      <t>Cathartes aura</t>
    </r>
  </si>
  <si>
    <t>Advancing animal behaviour research using drone technology</t>
  </si>
  <si>
    <t>Pedrazzi, L., H. Naik, C. Sandbrook, M. Lurgi, I. Fürtbauer, and A.J. King</t>
  </si>
  <si>
    <t>Pedrazzi, L., H. Naik, C. Sandbrook, M. Lurgi, I. Fürtbauer, and A.J. King. 2025. Advancing animal behaviour research using drone technology. Animal Behavior https://doi.org/10.1016/j.anbehav.2025.123147.</t>
  </si>
  <si>
    <t>human-wildlife conflict, mission planning, best practices, disturbance</t>
  </si>
  <si>
    <t>Appropriate Drone Flight Altitude for Horse Behavioral Observation</t>
  </si>
  <si>
    <t>Saitoh, T. and M. Kobayashi</t>
  </si>
  <si>
    <t>Saitoh, T. and M. Kobayashi. 2021. Appropriate Drone Flight Altitude for Horse Behavioral Observation. Drones https://doi.org/10.3390/drones5030071.</t>
  </si>
  <si>
    <t>Validating the use of drones for monitoring the abundance and behaviour of juvenile green sea turtles in mangrove creeks in The Bahamas</t>
  </si>
  <si>
    <t>Robinson, N.J., W.F. Bigelow, J. Cuffley, M. Gary, S. Hoefer, S. Mills, A. Smith, and A.M. Blanco</t>
  </si>
  <si>
    <t>Robinson, N.J., W.F. Bigelow, J. Cuffley, M. Gary, S. Hoefer, S. Mills, A. Smith, and A.M. Blanco. 2020. Validating the use of drones for monitoring the abundance and behaviour of juvenile green sea turtles in mangrove creeks in The Bahamas. Testudo 9(2):24-35.</t>
  </si>
  <si>
    <t>Testudo</t>
  </si>
  <si>
    <t>species ID, population monitoring, disturbance</t>
  </si>
  <si>
    <t>Ott, M.S.</t>
  </si>
  <si>
    <t>Using Unmanned Aerial Systems (Drones) with a Thermal Sensor to Map and Count Deer Population</t>
  </si>
  <si>
    <t>Ott, M.S. 2020. Using Unmanned Aerial Systems (Drones) with a Thermal Sensor to Map and Count Deer Population. Williams Honors College, Honors Research Projects. Department of Geosciences, University of Akron, Ohio, USA. https://ideaexchange.uakron.edu/honors_research_projects/1068.</t>
  </si>
  <si>
    <t>species ID, population monitoring, popilation estimate, disturbance</t>
  </si>
  <si>
    <t>FLIR Vue Pro R</t>
  </si>
  <si>
    <t>Advances in image acquisition and processing technologies transforming animal ecological studies</t>
  </si>
  <si>
    <t>Nazir, S. and M. Kaleem</t>
  </si>
  <si>
    <t>Nazir, S. and M. Kaleem. 2021. Advances in image acquisition and processing technologies transforming animal ecological studies. Ecological Informatics https://doi.org/10.1016/j.ecoinf.2021.101212.</t>
  </si>
  <si>
    <t>image analysis, data analysis, sensors</t>
  </si>
  <si>
    <t>Liang, Y.-J., H. Kuo, A.J. Giordano, and K. Jai-Chyi Pei</t>
  </si>
  <si>
    <r>
      <t>Seasonal variation in herd composition of the Formosan sika deer (</t>
    </r>
    <r>
      <rPr>
        <i/>
        <sz val="10"/>
        <color theme="1"/>
        <rFont val="Times New Roman"/>
        <family val="1"/>
      </rPr>
      <t>Cervus nippon taiouanus</t>
    </r>
    <r>
      <rPr>
        <sz val="10"/>
        <color theme="1"/>
        <rFont val="Times New Roman"/>
        <family val="1"/>
      </rPr>
      <t>) in a forest-grassland mosaic habitat of southern Taiwan</t>
    </r>
  </si>
  <si>
    <t>species ID, population monitoring, population estimate, disturbance</t>
  </si>
  <si>
    <t>Yuneec Typhoon H, DJI Phantom 4 Pro</t>
  </si>
  <si>
    <t>Identifying species from the air: UAVs and the very high resolution challenge for plant conservation</t>
  </si>
  <si>
    <t>Baena, S., J. Moat, O. Whaley, and D.S. Boyd</t>
  </si>
  <si>
    <t>Baena, S., J. Moat, O. Whaley, and D.S. Boyd. 2017. Identifying species from the air: UAVs and the very high resolution challenge for plant conservation. PLoS ONE https://doi.org/10.1371/journal.pone.0188714.</t>
  </si>
  <si>
    <t>Canon S110 RE camera</t>
  </si>
  <si>
    <t>Aerial photogrammetry and tag-derived tissue density reveal patterns of lipid-store body condition of humpback whales on their feeding grounds</t>
  </si>
  <si>
    <t>Aoki, K., S. Isojunno, C. Bellot, T. Iwata, J. Kershaw, Y. Akiyama, L.M.M. López, C. Ramp, M. Biuw, R. Swift, P.J. Wensveen, P. Pomeroy, T. Narazaki, A. Hall, K. Sato, and P.J.O. Miller</t>
  </si>
  <si>
    <t>Aoki, K., S. Isojunno, C. Bellot, T. Iwata, J. Kershaw, Y. Akiyama, L.M.M. López, C. Ramp, M. Biuw, R. Swift, P.J. Wensveen, P. Pomeroy, T. Narazaki, A. Hall, K. Sato, and P.J.O. Miller. 2021. Aerial photogrammetry and tag-derived tissue density reveal patterns of lipid-store body condition of humpback whales on their feeding grounds. Proceedings of the Royal Society B https://doi.org/10.1098/rspb.2020.2307.</t>
  </si>
  <si>
    <t>Canada, Norway</t>
  </si>
  <si>
    <t>Sensors and Measurements for Unmanned Systems: An Overview</t>
  </si>
  <si>
    <t>Balestrieri, E., P. Daponte, L. De Vito, and F. Lamonaca</t>
  </si>
  <si>
    <t>Balestrieri, E., P. Daponte, L. De Vito, and F. Lamonaca. 2021. Sensors and Measurements for Unmanned Systems: An Overview. Sensors https://doi.org/10.3390/s21041518.</t>
  </si>
  <si>
    <t>review, sensors, data collection</t>
  </si>
  <si>
    <r>
      <t xml:space="preserve">Density Estimation of </t>
    </r>
    <r>
      <rPr>
        <i/>
        <sz val="10"/>
        <color theme="1"/>
        <rFont val="Times New Roman"/>
        <family val="1"/>
      </rPr>
      <t>Nemopilema nomurai</t>
    </r>
    <r>
      <rPr>
        <sz val="10"/>
        <color theme="1"/>
        <rFont val="Times New Roman"/>
        <family val="1"/>
      </rPr>
      <t xml:space="preserve"> (Scyphozoa, Rhizostomeae) Using a Drone</t>
    </r>
  </si>
  <si>
    <t>Choi, S.Y., H.J. Kim, M.H. Seo, and H.Y. Soh</t>
  </si>
  <si>
    <r>
      <t xml:space="preserve">Choi, S.Y., H.J. Kim, M.H. Seo, and H.Y. Soh. 2021. Density Estimation of </t>
    </r>
    <r>
      <rPr>
        <i/>
        <sz val="10"/>
        <color theme="1"/>
        <rFont val="Times New Roman"/>
        <family val="1"/>
      </rPr>
      <t>Nemopilema nomurai</t>
    </r>
    <r>
      <rPr>
        <sz val="10"/>
        <color theme="1"/>
        <rFont val="Times New Roman"/>
        <family val="1"/>
      </rPr>
      <t xml:space="preserve"> (Scyphozoa, Rhizostomeae) Using a Drone. Journal of the Indian Society of Remote Sensing https://doi.org/10.1007/s12524-021-01347-0.</t>
    </r>
  </si>
  <si>
    <r>
      <rPr>
        <sz val="10"/>
        <color theme="1"/>
        <rFont val="Times New Roman"/>
        <family val="1"/>
      </rPr>
      <t xml:space="preserve">Nomura's jellyfish, </t>
    </r>
    <r>
      <rPr>
        <i/>
        <sz val="10"/>
        <color theme="1"/>
        <rFont val="Times New Roman"/>
        <family val="1"/>
      </rPr>
      <t>Nemopilema nomurai</t>
    </r>
  </si>
  <si>
    <t>Rhizostomatidae</t>
  </si>
  <si>
    <t>Simone, C.A.B., E.A. Geldart, C.A.D. Semeniuk, O.P. Love, H.G. Gilchrist, and A.F. Barnas</t>
  </si>
  <si>
    <r>
      <t>Conspecific nest attendance behaviour of Common Eider (</t>
    </r>
    <r>
      <rPr>
        <i/>
        <sz val="10"/>
        <color theme="1"/>
        <rFont val="Times New Roman"/>
        <family val="1"/>
      </rPr>
      <t>Somateria mollissima</t>
    </r>
    <r>
      <rPr>
        <sz val="10"/>
        <color theme="1"/>
        <rFont val="Times New Roman"/>
        <family val="1"/>
      </rPr>
      <t>) in response to Polar Bear (</t>
    </r>
    <r>
      <rPr>
        <i/>
        <sz val="10"/>
        <color theme="1"/>
        <rFont val="Times New Roman"/>
        <family val="1"/>
      </rPr>
      <t>Ursus maritimus</t>
    </r>
    <r>
      <rPr>
        <sz val="10"/>
        <color theme="1"/>
        <rFont val="Times New Roman"/>
        <family val="1"/>
      </rPr>
      <t>) foraging activity: error or intent?</t>
    </r>
  </si>
  <si>
    <t>Canadian Field-Naturalist</t>
  </si>
  <si>
    <r>
      <t>Simone, C.A.B., E.A. Geldart, C.A.D. Semeniuk, O.P. Love, H.G. Gilchrist, and A.F. Barnas. 2022. Conspecific nest attendance behaviour of Common Eider (</t>
    </r>
    <r>
      <rPr>
        <i/>
        <sz val="10"/>
        <color theme="1"/>
        <rFont val="Times New Roman"/>
        <family val="1"/>
      </rPr>
      <t>Somateria mollissima</t>
    </r>
    <r>
      <rPr>
        <sz val="10"/>
        <color theme="1"/>
        <rFont val="Times New Roman"/>
        <family val="1"/>
      </rPr>
      <t>) in response to Polar Bear (</t>
    </r>
    <r>
      <rPr>
        <i/>
        <sz val="10"/>
        <color theme="1"/>
        <rFont val="Times New Roman"/>
        <family val="1"/>
      </rPr>
      <t>Ursus maritimus</t>
    </r>
    <r>
      <rPr>
        <sz val="10"/>
        <color theme="1"/>
        <rFont val="Times New Roman"/>
        <family val="1"/>
      </rPr>
      <t>) foraging activity: error or intent? Canadian Field-Naturalist https://doi.org/10.22621/cfn.v136i3.2807.</t>
    </r>
  </si>
  <si>
    <r>
      <t xml:space="preserve">common eider, </t>
    </r>
    <r>
      <rPr>
        <i/>
        <sz val="10"/>
        <color theme="1"/>
        <rFont val="Times New Roman"/>
        <family val="1"/>
      </rPr>
      <t>Somateria mollissima</t>
    </r>
    <r>
      <rPr>
        <sz val="10"/>
        <color theme="1"/>
        <rFont val="Times New Roman"/>
        <family val="1"/>
      </rPr>
      <t xml:space="preserve">, polar bear, </t>
    </r>
    <r>
      <rPr>
        <i/>
        <sz val="10"/>
        <color theme="1"/>
        <rFont val="Times New Roman"/>
        <family val="1"/>
      </rPr>
      <t>Ursus maritimus</t>
    </r>
  </si>
  <si>
    <t>nest monitoring, predation</t>
  </si>
  <si>
    <t>Flanking female guides: collective decision making in long-finned pilot whales</t>
  </si>
  <si>
    <t>Zwamborn, E.M.J., S.F. Walmsley, and H. Whitehead</t>
  </si>
  <si>
    <t>Zwamborn, E.M.J., S.F. Walmsley, and H. Whitehead. 2023. Flanking female guides: collective decision making in long-finned pilot whales. Animal Behaviour https://doi.org/10.1016/j.anbehav.2023.09.007.</t>
  </si>
  <si>
    <t>group behavior</t>
  </si>
  <si>
    <t>Behavioural development in southern right whale calves</t>
  </si>
  <si>
    <t>Nielsen, M.L.K., K.R. Sprogis, L. Bejder, P.T. Madsen, and F. Christiansen</t>
  </si>
  <si>
    <t>Nielsen, M.L.K., K.R. Sprogis, L. Bejder, P.T. Madsen, and F. Christiansen. 2019. Behavioural development in southern right whale calves. Marine Ecology Progress Series https://doi.org/10.3354/meps13125.</t>
  </si>
  <si>
    <t>DJI Phantom 3, DJI Phantom 4 Pro</t>
  </si>
  <si>
    <t>Examining the effect of sociodemographic factors on feral horses’ social networks</t>
  </si>
  <si>
    <t>Journal of Zoology</t>
  </si>
  <si>
    <t>Mendonca, R.S., T. Maeda, P. Pinto, S. Inoue, M. Ringhofer, S. Yamamoto, and S. Hirata</t>
  </si>
  <si>
    <t>Mendonca, R.S., T. Maeda, P. Pinto, S. Inoue, M. Ringhofer, S. Yamamoto, and S. Hirata. 2023. Examining the effect of sociodemographic factors on feral horses’ social networks. Journal of Zoology https://doi.org/10.1111/jzo.13100.</t>
  </si>
  <si>
    <t>herd behavior</t>
  </si>
  <si>
    <t>Crook, K.A., M. Sheaves, and A. Barnett</t>
  </si>
  <si>
    <t>Species-specific foraging behaviors define the functional roles of sympatric stingrays</t>
  </si>
  <si>
    <t>Limnology and Oceanography</t>
  </si>
  <si>
    <r>
      <t xml:space="preserve">Australian whipray, </t>
    </r>
    <r>
      <rPr>
        <i/>
        <sz val="10"/>
        <color theme="1"/>
        <rFont val="Times New Roman"/>
        <family val="1"/>
      </rPr>
      <t>Himantura australis</t>
    </r>
    <r>
      <rPr>
        <sz val="10"/>
        <color theme="1"/>
        <rFont val="Times New Roman"/>
        <family val="1"/>
      </rPr>
      <t xml:space="preserve">, broad cowtail ray, </t>
    </r>
    <r>
      <rPr>
        <i/>
        <sz val="10"/>
        <color theme="1"/>
        <rFont val="Times New Roman"/>
        <family val="1"/>
      </rPr>
      <t>Pastinachus ater</t>
    </r>
  </si>
  <si>
    <t>Crook, K.A., M. Sheaves, and A. Barnett. 2022. Species-specific foraging behaviors define the functional roles of sympatric stingrays. Limnology and Oceanography https://doi.org/10.1002/lno.11987.</t>
  </si>
  <si>
    <t>Hague, E.L., N. McCaffrey, R. Shucksmith, and L. McWhinnie</t>
  </si>
  <si>
    <r>
      <t>Predation in the Anthropocene: Harbour Seal (</t>
    </r>
    <r>
      <rPr>
        <i/>
        <sz val="10"/>
        <color theme="1"/>
        <rFont val="Times New Roman"/>
        <family val="1"/>
      </rPr>
      <t>Phoca vitulina</t>
    </r>
    <r>
      <rPr>
        <sz val="10"/>
        <color theme="1"/>
        <rFont val="Times New Roman"/>
        <family val="1"/>
      </rPr>
      <t>) Utilising Aquaculture Infrastructure as Refuge to Evade Foraging Killer Whales (</t>
    </r>
    <r>
      <rPr>
        <i/>
        <sz val="10"/>
        <color theme="1"/>
        <rFont val="Times New Roman"/>
        <family val="1"/>
      </rPr>
      <t>Orcinus orca</t>
    </r>
    <r>
      <rPr>
        <sz val="10"/>
        <color theme="1"/>
        <rFont val="Times New Roman"/>
        <family val="1"/>
      </rPr>
      <t>)</t>
    </r>
  </si>
  <si>
    <r>
      <t xml:space="preserve">harbor seal, </t>
    </r>
    <r>
      <rPr>
        <i/>
        <sz val="10"/>
        <color theme="1"/>
        <rFont val="Times New Roman"/>
        <family val="1"/>
      </rPr>
      <t>Phoca vitulina</t>
    </r>
    <r>
      <rPr>
        <sz val="10"/>
        <color theme="1"/>
        <rFont val="Times New Roman"/>
        <family val="1"/>
      </rPr>
      <t xml:space="preserve">, killer whale, </t>
    </r>
    <r>
      <rPr>
        <i/>
        <sz val="10"/>
        <color theme="1"/>
        <rFont val="Times New Roman"/>
        <family val="1"/>
      </rPr>
      <t>Orcinus orca</t>
    </r>
  </si>
  <si>
    <t>Phocidae, Delphinidae</t>
  </si>
  <si>
    <t>DJI Mavic 3 Cine</t>
  </si>
  <si>
    <t>predation behavior</t>
  </si>
  <si>
    <r>
      <t>Hague, E.L., N. McCaffrey, R. Shucksmith, and L. McWhinnie. 2022. Predation in the Anthropocene: Harbour Seal (</t>
    </r>
    <r>
      <rPr>
        <i/>
        <sz val="10"/>
        <color theme="1"/>
        <rFont val="Times New Roman"/>
        <family val="1"/>
      </rPr>
      <t>Phoca vitulina</t>
    </r>
    <r>
      <rPr>
        <sz val="10"/>
        <color theme="1"/>
        <rFont val="Times New Roman"/>
        <family val="1"/>
      </rPr>
      <t>) Utilising Aquaculture Infrastructure as Refuge to Evade Foraging Killer Whales (</t>
    </r>
    <r>
      <rPr>
        <i/>
        <sz val="10"/>
        <color theme="1"/>
        <rFont val="Times New Roman"/>
        <family val="1"/>
      </rPr>
      <t>Orcinus orca</t>
    </r>
    <r>
      <rPr>
        <sz val="10"/>
        <color theme="1"/>
        <rFont val="Times New Roman"/>
        <family val="1"/>
      </rPr>
      <t>). Aquatic Mammals https://doi.org/10.1578/AM.48.4.2022.380.</t>
    </r>
  </si>
  <si>
    <t>Baltrus, A.</t>
  </si>
  <si>
    <t>Drone Harasses Bighorn Sheep at Zion National Park</t>
  </si>
  <si>
    <t>NPS news</t>
  </si>
  <si>
    <t>bighorn sheep, Ovis canadensis</t>
  </si>
  <si>
    <t>Baltrus, A. 2014. Drone Harasses Bighorn Sheep at Zion National Park. National Park Service News https://www.nps.gov/zion/learn/news/droneharassesbhs.htm.</t>
  </si>
  <si>
    <t>McCarthy, E.</t>
  </si>
  <si>
    <t>Investigating the use of drone-acquired thermal imagery as an effective new tool to inform the management and conservation of flying-fox colonies</t>
  </si>
  <si>
    <t>McCarthy, E. 2020. Investigating the use of drone-acquired thermal imagery as an effective new tool to inform the management and conservation of flying-fox colonies. Thesis. Hawkesbury Institute for the Environment, Western Sydney University, Penrith, Australia.</t>
  </si>
  <si>
    <t>DJI Inspire 1 Version 2.0</t>
  </si>
  <si>
    <t>Zenmuse XT FKIR camera</t>
  </si>
  <si>
    <t>ground vs aerial surveys, species detection, population monitoring, disturbance</t>
  </si>
  <si>
    <t>Sea Turtle Photo Identification: A Practical Guide</t>
  </si>
  <si>
    <t>Papafitsoros, K., D. Hoh, S. Kohnk, M. Montagna, and J. Witzmann</t>
  </si>
  <si>
    <t>Unpublished MS</t>
  </si>
  <si>
    <t>review, species ID, best practices, platform</t>
  </si>
  <si>
    <t xml:space="preserve">Morse, S. </t>
  </si>
  <si>
    <t>New Hope for Ferrets: Recovery efforts are giving wiry mammals a new chance at survival</t>
  </si>
  <si>
    <t>USFWS news</t>
  </si>
  <si>
    <t>Morse, S. nd. New Hope for Ferrets: Recovery efforts are giving wiry mammals a new chance at survival. https://www.fws.gov/story/new-hope-ferrets.</t>
  </si>
  <si>
    <r>
      <t xml:space="preserve">black-footed ferret, </t>
    </r>
    <r>
      <rPr>
        <i/>
        <sz val="10"/>
        <color theme="1"/>
        <rFont val="Times New Roman"/>
        <family val="1"/>
      </rPr>
      <t>Mustela nigripes</t>
    </r>
  </si>
  <si>
    <t>human-wildlife conflict, disease, health, endangered species</t>
  </si>
  <si>
    <t>Sea Turtles in the Harbour of Argostoli and the Koutavos Lagoon, 2021</t>
  </si>
  <si>
    <t>Comis, C., A. McKenzie, J. Witzmann, and N. Vallianos</t>
  </si>
  <si>
    <t>Wildlife Sense</t>
  </si>
  <si>
    <t>Comis, C., A. McKenzie, J. Witzmann, and N. Vallianos. 2022. Sea Turtles in the Harbour of Argostoli and the Koutavos Lagoon, 2021. Wildlife Sense</t>
  </si>
  <si>
    <r>
      <t xml:space="preserve">loggerhead turtle, </t>
    </r>
    <r>
      <rPr>
        <i/>
        <sz val="10"/>
        <color theme="1"/>
        <rFont val="Times New Roman"/>
        <family val="1"/>
      </rPr>
      <t>Caretta caretta</t>
    </r>
    <r>
      <rPr>
        <sz val="10"/>
        <color theme="1"/>
        <rFont val="Times New Roman"/>
        <family val="1"/>
      </rPr>
      <t xml:space="preserve">, green turtle, </t>
    </r>
    <r>
      <rPr>
        <i/>
        <sz val="10"/>
        <color theme="1"/>
        <rFont val="Times New Roman"/>
        <family val="1"/>
      </rPr>
      <t>Chelonia mydas</t>
    </r>
  </si>
  <si>
    <t>species ID, population monitoring, individual ID</t>
  </si>
  <si>
    <t>Design and Development of Insect Drones for Autonomous Reconnaissance</t>
  </si>
  <si>
    <t>Muda, N.R.S.</t>
  </si>
  <si>
    <t>International Journal of Nanotech, Robotics, Scientific and Management</t>
  </si>
  <si>
    <t>Muda, N.R.S. 2024. Design and Development of Insect Drones for Autonomous Reconnaissance. International Journal of Nanotech, Robotics, Scientific and Management 4(7):201-208. https://doi.org/10.13140/RG.2.2.15003.78886</t>
  </si>
  <si>
    <t>The potential for AI to revolutionize conservation: a horizon scan</t>
  </si>
  <si>
    <t>micro-drones</t>
  </si>
  <si>
    <t>Reynolds, S.A., S. Beery, N. Burgess, M. Burgman, S.H.M. Butchar, S.J. Cooke, D. Coomes, F. Danielsen, E. Di Minin, A.P. Durán, F. Gassert, A. Hinsley, S. Jaffer, J.P.G. Jones, B.V. Li, O.M. Aodha, A. Madhavapeddy, S.A.L. O'Donnell, W.M. Oxbury, L. Peck, N. Pettorell, J.P. Rodríguez, E. Shuckburgh, B. Strassburg, H. Yamashita, Z. Miao, and W.J. Sutherland</t>
  </si>
  <si>
    <t>Reynolds, S.A., S. Beery, N. Burgess, M. Burgman, S.H.M. Butchar, S.J. Cooke, D. Coomes, F. Danielsen, E. Di Minin, A.P. Durán, F. Gassert, A. Hinsley, S. Jaffer, J.P.G. Jones, B.V. Li, O.M. Aodha, A. Madhavapeddy, S.A.L. O'Donnell, W.M. Oxbury, L. Peck, N. Pettorell, J.P. Rodríguez, E. Shuckburgh, B. Strassburg, H. Yamashita, Z. Miao, and W.J. Sutherland. 2025. The potential for AI to revolutionize conservation: a horizon scan. Trends in Ecology &amp; Evolution https://doi.org/10.1016/j.tree.2024.11.013.</t>
  </si>
  <si>
    <t>Trends in Ecology &amp; Evolution</t>
  </si>
  <si>
    <t>review, image analysis, AI, species recognition</t>
  </si>
  <si>
    <t>Automatic activity tracking of goats using drone camera</t>
  </si>
  <si>
    <t>Vayssade, J.-A., R. Arquet, and M. Bonneau</t>
  </si>
  <si>
    <t>Guadeloupe</t>
  </si>
  <si>
    <t>goat, Capra hircus</t>
  </si>
  <si>
    <t>population monitoring, image analysis</t>
  </si>
  <si>
    <t>Mapping emergent coral reefs: a comparison of pixel- and object-based methods</t>
  </si>
  <si>
    <t>Stone, A., S. Hickey, B. Radford, and M. Wakeford</t>
  </si>
  <si>
    <t>corals</t>
  </si>
  <si>
    <t>Stone, A., S. Hickey, B. Radford, and M. Wakeford. 2025. Mapping emergent coral reefs: a comparison of pixel- and object-based methods. Remote Sensing in Ecology and Conservation https://doi.org/10.1002/rse2.401.</t>
  </si>
  <si>
    <t>image analysis, habitat monitoring</t>
  </si>
  <si>
    <t>20-MP DJI RGB camera</t>
  </si>
  <si>
    <t>GoPro HERO4 Black canera</t>
  </si>
  <si>
    <t>Vespidae</t>
  </si>
  <si>
    <t>wasp</t>
  </si>
  <si>
    <t>Wasp-Hive Candidate Site Search System Using a Small Drone</t>
  </si>
  <si>
    <t>Kim, B., J. Pak, and H.I. Son</t>
  </si>
  <si>
    <t>Kim, B., J. Pak, and H.I. Son. 2025. Wasp-Hive Candidate Site Search System Using a Small Drone. Entomological Research https://doi.org/10.1111/1748-5967.70034.</t>
  </si>
  <si>
    <t>Kadota, M., F. Ito, and N. Kamezaki</t>
  </si>
  <si>
    <r>
      <t>Habitat of Finless Porpoise (</t>
    </r>
    <r>
      <rPr>
        <i/>
        <sz val="10"/>
        <color theme="1"/>
        <rFont val="Times New Roman"/>
        <family val="1"/>
      </rPr>
      <t>Neophocaena</t>
    </r>
    <r>
      <rPr>
        <sz val="10"/>
        <color theme="1"/>
        <rFont val="Times New Roman"/>
        <family val="1"/>
      </rPr>
      <t xml:space="preserve"> </t>
    </r>
    <r>
      <rPr>
        <i/>
        <sz val="10"/>
        <color theme="1"/>
        <rFont val="Times New Roman"/>
        <family val="1"/>
      </rPr>
      <t>asiaeorientalis</t>
    </r>
    <r>
      <rPr>
        <sz val="10"/>
        <color theme="1"/>
        <rFont val="Times New Roman"/>
        <family val="1"/>
      </rPr>
      <t>) in Seto Inland Sea, Japan: An Enigmatic Relationship between Cetaceans and Humans</t>
    </r>
  </si>
  <si>
    <r>
      <t xml:space="preserve">finless porpoise, </t>
    </r>
    <r>
      <rPr>
        <i/>
        <sz val="10"/>
        <color theme="1"/>
        <rFont val="Times New Roman"/>
        <family val="1"/>
      </rPr>
      <t>Neophocaena</t>
    </r>
    <r>
      <rPr>
        <sz val="10"/>
        <color theme="1"/>
        <rFont val="Times New Roman"/>
        <family val="1"/>
      </rPr>
      <t xml:space="preserve"> </t>
    </r>
    <r>
      <rPr>
        <i/>
        <sz val="10"/>
        <color theme="1"/>
        <rFont val="Times New Roman"/>
        <family val="1"/>
      </rPr>
      <t>asiaeorientalis</t>
    </r>
  </si>
  <si>
    <t>Japanese Journal of Human Animal Relations</t>
  </si>
  <si>
    <r>
      <t>Kadota, M., F. Ito, and N. Kamezaki. 2025. Habitat of Finless Porpoise (</t>
    </r>
    <r>
      <rPr>
        <i/>
        <sz val="10"/>
        <color theme="1"/>
        <rFont val="Times New Roman"/>
        <family val="1"/>
      </rPr>
      <t>Neophocaena</t>
    </r>
    <r>
      <rPr>
        <sz val="10"/>
        <color theme="1"/>
        <rFont val="Times New Roman"/>
        <family val="1"/>
      </rPr>
      <t xml:space="preserve"> </t>
    </r>
    <r>
      <rPr>
        <i/>
        <sz val="10"/>
        <color theme="1"/>
        <rFont val="Times New Roman"/>
        <family val="1"/>
      </rPr>
      <t>asiaeorientalis</t>
    </r>
    <r>
      <rPr>
        <sz val="10"/>
        <color theme="1"/>
        <rFont val="Times New Roman"/>
        <family val="1"/>
      </rPr>
      <t>) in Seto Inland Sea, Japan: An Enigmatic Relationship between Cetaceans and Humans. Japanese Journal of Human Animal Relations https://doi.org/10.69186/hars.2025.70_70.</t>
    </r>
  </si>
  <si>
    <t>Pfeiffer, M.B., J.L. Hoblet, B.F. Blackwell, and E. Fernández-Juricic</t>
  </si>
  <si>
    <t>Preliminary effects of UAS angle of approach on escape responses of a large-bodied raptor</t>
  </si>
  <si>
    <t>human-wildlife conflict, hazing, flight-initiation distance</t>
  </si>
  <si>
    <t>Autel Evo II Dual v2</t>
  </si>
  <si>
    <t>Pfeiffer, M.B., J.L. Hoblet, B.F. Blackwell, and E. Fernández-Juricic. 2025. Preliminary effects of UAS angle of approach on escape responses of a large-bodied raptor. Drone Systems and Applications https://doi.org/10.1139/dsa-2024-0047.</t>
  </si>
  <si>
    <t>Deer survey from drone thermal imagery using enhanced faster R-CNN based on ResNets and FPN</t>
  </si>
  <si>
    <t>Lyu, H., F. Qiu, L. An, D. Stow, R. Lewison, and E. Bohnett</t>
  </si>
  <si>
    <t>Lyu, H., F. Qiu, L. An, D. Stow, R. Lewison, and E. Bohnett. 2024. Deer survey from drone thermal imagery using enhanced faster R-CNN based on ResNets and FPN. Ecological Informatics https://doi.org/10.1016/j.ecoinf.2023.102383.</t>
  </si>
  <si>
    <t>image analysis, CNN, species ID</t>
  </si>
  <si>
    <t>Lo, C.F., H.H. Nollens, B.A. Nollens, M. Sears, M.B. Hanson, M.N. Weiss, J. Sheppard, C. Welch, R. Friel, J.K. Gaydos</t>
  </si>
  <si>
    <r>
      <t>Lo, C.F., H.H. Nollens, B.A. Nollens, M. Sears, M.B. Hanson, M.N. Weiss, J. Sheppard, C. Welch, R. Friel, J.K. Gaydos. 2025. Behavioral responses of Bigg's and Southern Resident killer whales (</t>
    </r>
    <r>
      <rPr>
        <i/>
        <sz val="10"/>
        <color theme="1"/>
        <rFont val="Times New Roman"/>
        <family val="1"/>
      </rPr>
      <t>Orcinus orca</t>
    </r>
    <r>
      <rPr>
        <sz val="10"/>
        <color theme="1"/>
        <rFont val="Times New Roman"/>
        <family val="1"/>
      </rPr>
      <t>) to uncrewed aerial vehicle-based breath sample collection. Marine Mammal Science https://doi.org/10.1111/mms.13192.</t>
    </r>
  </si>
  <si>
    <t>Drone survey provides preliminary insights into the biological aspects of Bryde’s whales in southeastern Brazil</t>
  </si>
  <si>
    <t>de Oliveira, L.L., T. Fettermann, R.K.M. Marcançoli, and D. Danilewicz</t>
  </si>
  <si>
    <t>de Oliveira, L.L., T. Fettermann, R.K.M. Marcançoli, and D. Danilewicz. 2023. Drone survey provides preliminary insights into the biological aspects of Bryde’s whales in southeastern Brazil. Latin American Journal of Aquatic Mammals https://doi.org/10.5597/lajam00314.</t>
  </si>
  <si>
    <t>behavior, morphometrics, photogrammetry, physiology</t>
  </si>
  <si>
    <t>Farmer Adoption of Mitigation Strategies: Insights from Human‑Primate Conflict in India</t>
  </si>
  <si>
    <t>Pebsworth, P.A., M. Bardi, and S. Radhakrishna</t>
  </si>
  <si>
    <t>Pebsworth, P.A., M. Bardi, and S. Radhakrishna. 2025. Farmer Adoption of Mitigation Strategies: Insights from Human‑Primate Conflict in India. International Journal of Primatology https://doi.org/10.1007/s10764-025-00492-4.</t>
  </si>
  <si>
    <r>
      <t xml:space="preserve">rhesus macaque, </t>
    </r>
    <r>
      <rPr>
        <i/>
        <sz val="10"/>
        <color theme="1"/>
        <rFont val="Times New Roman"/>
        <family val="1"/>
      </rPr>
      <t>Macaca mulatta</t>
    </r>
  </si>
  <si>
    <t>Altair 818 Hornet</t>
  </si>
  <si>
    <r>
      <t>Terrestrial Spatial Distribution and Summer Abundance of Antarctic Fur Seals (</t>
    </r>
    <r>
      <rPr>
        <i/>
        <sz val="10"/>
        <color theme="1"/>
        <rFont val="Times New Roman"/>
        <family val="1"/>
      </rPr>
      <t>Arctocephalus</t>
    </r>
    <r>
      <rPr>
        <sz val="10"/>
        <color theme="1"/>
        <rFont val="Times New Roman"/>
        <family val="1"/>
      </rPr>
      <t xml:space="preserve"> </t>
    </r>
    <r>
      <rPr>
        <i/>
        <sz val="10"/>
        <color theme="1"/>
        <rFont val="Times New Roman"/>
        <family val="1"/>
      </rPr>
      <t>gazella</t>
    </r>
    <r>
      <rPr>
        <sz val="10"/>
        <color theme="1"/>
        <rFont val="Times New Roman"/>
        <family val="1"/>
      </rPr>
      <t>) Near Palmer Station, Antarctica, From Drone Surveys</t>
    </r>
  </si>
  <si>
    <t>Larsen, G.D., M.A. Cimino, J. Dale, A.S. Friedlaender, M.A. Goerke, and D.W. Johnston</t>
  </si>
  <si>
    <r>
      <t xml:space="preserve">Antarctic fur seal, </t>
    </r>
    <r>
      <rPr>
        <i/>
        <sz val="10"/>
        <color theme="1"/>
        <rFont val="Times New Roman"/>
        <family val="1"/>
      </rPr>
      <t>Arctocephalus</t>
    </r>
    <r>
      <rPr>
        <sz val="10"/>
        <color theme="1"/>
        <rFont val="Times New Roman"/>
        <family val="1"/>
      </rPr>
      <t xml:space="preserve"> </t>
    </r>
    <r>
      <rPr>
        <i/>
        <sz val="10"/>
        <color theme="1"/>
        <rFont val="Times New Roman"/>
        <family val="1"/>
      </rPr>
      <t>gazella</t>
    </r>
  </si>
  <si>
    <r>
      <t>Larsen, G.D., M.A. Cimino, J. Dale, A.S. Friedlaender, M.A. Goerke, and D.W. Johnston. 2025. Terrestrial Spatial Distribution and Summer Abundance of Antarctic Fur Seals (</t>
    </r>
    <r>
      <rPr>
        <i/>
        <sz val="10"/>
        <color theme="1"/>
        <rFont val="Times New Roman"/>
        <family val="1"/>
      </rPr>
      <t>Arctocephalus</t>
    </r>
    <r>
      <rPr>
        <sz val="10"/>
        <color theme="1"/>
        <rFont val="Times New Roman"/>
        <family val="1"/>
      </rPr>
      <t xml:space="preserve"> </t>
    </r>
    <r>
      <rPr>
        <i/>
        <sz val="10"/>
        <color theme="1"/>
        <rFont val="Times New Roman"/>
        <family val="1"/>
      </rPr>
      <t>gazella</t>
    </r>
    <r>
      <rPr>
        <sz val="10"/>
        <color theme="1"/>
        <rFont val="Times New Roman"/>
        <family val="1"/>
      </rPr>
      <t>) Near Palmer Station, Antarctica, From Drone Surveys. Ecology and Evolution https://doi.org/10.1002/ece3.70833.</t>
    </r>
  </si>
  <si>
    <t>DJI stock camera</t>
  </si>
  <si>
    <t>population estimate, population monitoring, species detection</t>
  </si>
  <si>
    <t>Norris, E.B.B.</t>
  </si>
  <si>
    <r>
      <t>Drone surveys cause less disturbance than ground-based surveys in endangered spectacled flying-foxes (</t>
    </r>
    <r>
      <rPr>
        <i/>
        <sz val="10"/>
        <color theme="1"/>
        <rFont val="Times New Roman"/>
        <family val="1"/>
      </rPr>
      <t>Pteropus conspicillatus</t>
    </r>
    <r>
      <rPr>
        <sz val="10"/>
        <color theme="1"/>
        <rFont val="Times New Roman"/>
        <family val="1"/>
      </rPr>
      <t>)</t>
    </r>
  </si>
  <si>
    <r>
      <t xml:space="preserve">spectacled flying-fox, </t>
    </r>
    <r>
      <rPr>
        <i/>
        <sz val="10"/>
        <color theme="1"/>
        <rFont val="Times New Roman"/>
        <family val="1"/>
      </rPr>
      <t>Pteropus conspicillatus</t>
    </r>
  </si>
  <si>
    <t>DJI Zenmuse H30T thermal camera, DJI stock camera</t>
  </si>
  <si>
    <t>ground vs aerial surveys, species detection, population estimate, population monitoring, disturbance</t>
  </si>
  <si>
    <t>Journal of North American Bat Research</t>
  </si>
  <si>
    <t>Jaffe, K., R. Carter, and A.J. Corcoran</t>
  </si>
  <si>
    <t>Evaluating Methods for Emergence Counts at Bat Roosts: A Pilot Study Comparing Drone-acquired Thermal Imagery, Acoustic Estimates, and Visual Observations</t>
  </si>
  <si>
    <t>Jaffe, K., R. Carter, and A.J. Corcoran. 2025. Evaluating Methods for Emergence Counts at Bat Roosts: A Pilot Study Comparing Drone-acquired Thermal Imagery, Acoustic Estimates, and Visual Observations. Journal of North American Bat Research Special Issue 1:30–45.</t>
  </si>
  <si>
    <r>
      <t xml:space="preserve">big brown bat, </t>
    </r>
    <r>
      <rPr>
        <i/>
        <sz val="10"/>
        <color theme="1"/>
        <rFont val="Times New Roman"/>
        <family val="1"/>
      </rPr>
      <t>Eptesicus fuscus</t>
    </r>
    <r>
      <rPr>
        <sz val="10"/>
        <color theme="1"/>
        <rFont val="Times New Roman"/>
        <family val="1"/>
      </rPr>
      <t xml:space="preserve">, gray
bat, </t>
    </r>
    <r>
      <rPr>
        <i/>
        <sz val="10"/>
        <color theme="1"/>
        <rFont val="Times New Roman"/>
        <family val="1"/>
      </rPr>
      <t>Myotis grisescens</t>
    </r>
  </si>
  <si>
    <t>ground vs aerial surveys, species ID</t>
  </si>
  <si>
    <t xml:space="preserve">Teledyne FLIR Vue Pro R 640 </t>
  </si>
  <si>
    <t>USA-TN, USA-NC</t>
  </si>
  <si>
    <t>Human inspired deep learning to locate and classify terrestrial and arboreal animals in thermal drone surveys</t>
  </si>
  <si>
    <t>Backman, K., J. Wood, M. Brandimarti, C.T. Beranek, and A. Roff</t>
  </si>
  <si>
    <t>Backman, K., J. Wood, M. Brandimarti, C.T. Beranek, and A. Roff. 2025. Human inspired deep learning to locate and classify terrestrial and arboreal animals in thermal drone surveys. Methods in Ecology and Evolution https://doi.org/10.1111/2041-210X.70006.</t>
  </si>
  <si>
    <t>species detection, species ID, image analysis, deep learning</t>
  </si>
  <si>
    <t>DJI Matrice 30T, DJI Mavic 2 Enterprise Advanced</t>
  </si>
  <si>
    <t>thermal video camera</t>
  </si>
  <si>
    <r>
      <t xml:space="preserve">sulphur-crested cockatoo, </t>
    </r>
    <r>
      <rPr>
        <i/>
        <sz val="10"/>
        <color theme="1"/>
        <rFont val="Times New Roman"/>
        <family val="1"/>
      </rPr>
      <t>Cacatua galerita</t>
    </r>
    <r>
      <rPr>
        <sz val="10"/>
        <color theme="1"/>
        <rFont val="Times New Roman"/>
        <family val="1"/>
      </rPr>
      <t xml:space="preserve">, galah, </t>
    </r>
    <r>
      <rPr>
        <i/>
        <sz val="10"/>
        <color theme="1"/>
        <rFont val="Times New Roman"/>
        <family val="1"/>
      </rPr>
      <t>Eolophus roseicapilla</t>
    </r>
    <r>
      <rPr>
        <sz val="10"/>
        <color theme="1"/>
        <rFont val="Times New Roman"/>
        <family val="1"/>
      </rPr>
      <t xml:space="preserve">, grey-headed flying fox, </t>
    </r>
    <r>
      <rPr>
        <i/>
        <sz val="10"/>
        <color theme="1"/>
        <rFont val="Times New Roman"/>
        <family val="1"/>
      </rPr>
      <t>Pteropus poliocephalus</t>
    </r>
    <r>
      <rPr>
        <sz val="10"/>
        <color theme="1"/>
        <rFont val="Times New Roman"/>
        <family val="1"/>
      </rPr>
      <t xml:space="preserve">, sugar glider, </t>
    </r>
    <r>
      <rPr>
        <i/>
        <sz val="10"/>
        <color theme="1"/>
        <rFont val="Times New Roman"/>
        <family val="1"/>
      </rPr>
      <t>Petaurus breviceps</t>
    </r>
    <r>
      <rPr>
        <sz val="10"/>
        <color theme="1"/>
        <rFont val="Times New Roman"/>
        <family val="1"/>
      </rPr>
      <t xml:space="preserve">, southern greater glider, </t>
    </r>
    <r>
      <rPr>
        <i/>
        <sz val="10"/>
        <color theme="1"/>
        <rFont val="Times New Roman"/>
        <family val="1"/>
      </rPr>
      <t>Petauroides volans</t>
    </r>
    <r>
      <rPr>
        <sz val="10"/>
        <color theme="1"/>
        <rFont val="Times New Roman"/>
        <family val="1"/>
      </rPr>
      <t xml:space="preserve">, koala, </t>
    </r>
    <r>
      <rPr>
        <i/>
        <sz val="10"/>
        <color theme="1"/>
        <rFont val="Times New Roman"/>
        <family val="1"/>
      </rPr>
      <t>Phascolarctus cinereus</t>
    </r>
    <r>
      <rPr>
        <sz val="10"/>
        <color theme="1"/>
        <rFont val="Times New Roman"/>
        <family val="1"/>
      </rPr>
      <t xml:space="preserve">, common brushtail possum, </t>
    </r>
    <r>
      <rPr>
        <i/>
        <sz val="10"/>
        <color theme="1"/>
        <rFont val="Times New Roman"/>
        <family val="1"/>
      </rPr>
      <t>Trichosurus vulpecula</t>
    </r>
    <r>
      <rPr>
        <sz val="10"/>
        <color theme="1"/>
        <rFont val="Times New Roman"/>
        <family val="1"/>
      </rPr>
      <t xml:space="preserve">, common ringtail possum, </t>
    </r>
    <r>
      <rPr>
        <i/>
        <sz val="10"/>
        <color theme="1"/>
        <rFont val="Times New Roman"/>
        <family val="1"/>
      </rPr>
      <t>Pseudocheirus peregrinus</t>
    </r>
  </si>
  <si>
    <t>Cacatuidae, Pteropidae, Petauridae, Phascolarctidae, Phalangeridae, Pseudocheiridae</t>
  </si>
  <si>
    <t>Dobie, L., D.M. Bird, and K.H. Elliott</t>
  </si>
  <si>
    <t>Acoustic monitoring with miniature drones shows reduced Myotis bat occurrence with altitude and drone movement</t>
  </si>
  <si>
    <t>Dobie, L., D.M. Bird, and K.H. Elliott. 2025. Acoustic monitoring with miniature drones shows reduced Myotis bat occurrence with altitude and drone movement. Scientific Reports https://doi.org/10.1038/s41598-025-96255-5.</t>
  </si>
  <si>
    <t>Mavic Mini 3 Pro</t>
  </si>
  <si>
    <t>disturbance, species detection, species ID</t>
  </si>
  <si>
    <t>Echo Meter Touch 2</t>
  </si>
  <si>
    <r>
      <t xml:space="preserve">northern long-eared bat, </t>
    </r>
    <r>
      <rPr>
        <i/>
        <sz val="10"/>
        <color theme="1"/>
        <rFont val="Times New Roman"/>
        <family val="1"/>
      </rPr>
      <t>Myotis septentrionalis</t>
    </r>
    <r>
      <rPr>
        <sz val="10"/>
        <color theme="1"/>
        <rFont val="Times New Roman"/>
        <family val="1"/>
      </rPr>
      <t xml:space="preserve">, little brown bat, </t>
    </r>
    <r>
      <rPr>
        <i/>
        <sz val="10"/>
        <color theme="1"/>
        <rFont val="Times New Roman"/>
        <family val="1"/>
      </rPr>
      <t>Myotis</t>
    </r>
    <r>
      <rPr>
        <sz val="10"/>
        <color theme="1"/>
        <rFont val="Times New Roman"/>
        <family val="1"/>
      </rPr>
      <t xml:space="preserve"> </t>
    </r>
    <r>
      <rPr>
        <i/>
        <sz val="10"/>
        <color theme="1"/>
        <rFont val="Times New Roman"/>
        <family val="1"/>
      </rPr>
      <t>lucifugus</t>
    </r>
    <r>
      <rPr>
        <sz val="10"/>
        <color theme="1"/>
        <rFont val="Times New Roman"/>
        <family val="1"/>
      </rPr>
      <t xml:space="preserve">, eastern small-footed bat, </t>
    </r>
    <r>
      <rPr>
        <i/>
        <sz val="10"/>
        <color theme="1"/>
        <rFont val="Times New Roman"/>
        <family val="1"/>
      </rPr>
      <t>Myotis</t>
    </r>
    <r>
      <rPr>
        <sz val="10"/>
        <color theme="1"/>
        <rFont val="Times New Roman"/>
        <family val="1"/>
      </rPr>
      <t xml:space="preserve"> </t>
    </r>
    <r>
      <rPr>
        <i/>
        <sz val="10"/>
        <color theme="1"/>
        <rFont val="Times New Roman"/>
        <family val="1"/>
      </rPr>
      <t>leibii</t>
    </r>
    <r>
      <rPr>
        <sz val="10"/>
        <color theme="1"/>
        <rFont val="Times New Roman"/>
        <family val="1"/>
      </rPr>
      <t xml:space="preserve">, big brown bat, </t>
    </r>
    <r>
      <rPr>
        <i/>
        <sz val="10"/>
        <color theme="1"/>
        <rFont val="Times New Roman"/>
        <family val="1"/>
      </rPr>
      <t>Eptesicus fuscus</t>
    </r>
    <r>
      <rPr>
        <sz val="10"/>
        <color theme="1"/>
        <rFont val="Times New Roman"/>
        <family val="1"/>
      </rPr>
      <t xml:space="preserve">, silver-haired bat, </t>
    </r>
    <r>
      <rPr>
        <i/>
        <sz val="10"/>
        <color theme="1"/>
        <rFont val="Times New Roman"/>
        <family val="1"/>
      </rPr>
      <t>Lasionycteris noctivagans</t>
    </r>
  </si>
  <si>
    <t>Unmanned aerial vehicles in fisheries and aquaculture: a comprehensive overview</t>
  </si>
  <si>
    <t>Ganie, P.A., A. Khatei, R. Posti, M.J. Sidiq, and P.K. Pandey</t>
  </si>
  <si>
    <t>Ganie, P.A., A. Khatei, R. Posti, M.J. Sidiq, and P.K. Pandey. 2025. Unmanned aerial vehicles in fisheries and aquaculture: a comprehensive overview. Environmental Monitoring and Assessment https://doi.org/10.1007/s10661-025-13920-y.</t>
  </si>
  <si>
    <r>
      <t>Quantifying wild pig (</t>
    </r>
    <r>
      <rPr>
        <i/>
        <sz val="10"/>
        <color theme="1"/>
        <rFont val="Times New Roman"/>
        <family val="1"/>
      </rPr>
      <t>Sus scrofa</t>
    </r>
    <r>
      <rPr>
        <sz val="10"/>
        <color theme="1"/>
        <rFont val="Times New Roman"/>
        <family val="1"/>
      </rPr>
      <t>) damage to corn, cotton, and peanut fields using unmanned aerial systems (UAS) in southwestern Georgia, USA</t>
    </r>
  </si>
  <si>
    <t>Smith, J.L., R.C. Lowe III, L.M. Conner, and M.T. Mengak</t>
  </si>
  <si>
    <r>
      <t>Smith, J.L., R.C. Lowe III, L.M. Conner, and M.T. Mengak. 2025. Quantifying wild pig (</t>
    </r>
    <r>
      <rPr>
        <i/>
        <sz val="10"/>
        <color theme="1"/>
        <rFont val="Times New Roman"/>
        <family val="1"/>
      </rPr>
      <t>Sus scrofa</t>
    </r>
    <r>
      <rPr>
        <sz val="10"/>
        <color theme="1"/>
        <rFont val="Times New Roman"/>
        <family val="1"/>
      </rPr>
      <t xml:space="preserve">) damage to corn, cotton, and peanut fields using unmanned aerial systems (UAS) in southwestern Georgia, USA. Crop Protection </t>
    </r>
  </si>
  <si>
    <t>DJI Matrice 100, DJI  Phantom 4</t>
  </si>
  <si>
    <t>Zenmuse X3 RGB camera, DJI stock RGB camera</t>
  </si>
  <si>
    <t>A multi-target tracking method for UAV monitoring wildlife in Qinghai</t>
  </si>
  <si>
    <t>Zhang, G., W. Luo, Q. Shao, G. Li, X. Zhu, Y. Zhao, D. Wang, and J. Liu</t>
  </si>
  <si>
    <t>species ID, individual ID, deep learning, image analysis</t>
  </si>
  <si>
    <t>not given</t>
  </si>
  <si>
    <t>Precise Horse Re-identification from a UAV Perspective</t>
  </si>
  <si>
    <t>Liu, Y.</t>
  </si>
  <si>
    <t>Liu, Y. 2025. Precise Horse Re-identification from a UAV Perspective. Thesis. Undergraduate Program, Department of Computer Science and Engineering, The Ohio State University, Columbus, OH.</t>
  </si>
  <si>
    <t>species ID, image analysis, deep learning</t>
  </si>
  <si>
    <t>Impact of Drone Disturbances on Wildlife: A Review</t>
  </si>
  <si>
    <t>Evaluating the Efficacy of Drone-Based
Thermal Images for Measuring Wildlife Abundance and Physiology</t>
  </si>
  <si>
    <t>Matern, W.A., A.B. Fleishman, I. Gilbert, X. Wilson, J.-M. Beddow, I. Garfield, A. Ornelas, M. McKown, P.W. Robinson, and R.S. Beltran</t>
  </si>
  <si>
    <r>
      <t xml:space="preserve">northern elephant seal, </t>
    </r>
    <r>
      <rPr>
        <i/>
        <sz val="10"/>
        <color theme="1"/>
        <rFont val="Times New Roman"/>
        <family val="1"/>
      </rPr>
      <t>Mirounga angustirostris</t>
    </r>
  </si>
  <si>
    <t>Matern, W.A., A.B. Fleishman, I. Gilbert, X. Wilson, J.-M. Beddow, I. Garfield, A. Ornelas, M. McKown, P.W. Robinson, and R.S. Beltran. 2025. Evaluating the Efficacy of Drone-Based
Thermal Images for Measuring Wildlife Abundance and Physiology. Marine Mammal Science https://doi.org/10.1111/mms.70019.</t>
  </si>
  <si>
    <t>RGB camera, Zenmuse XT2 thermal</t>
  </si>
  <si>
    <t>species detection, species ID, RGB vs thermal, image analysis, deep learning, disturbance</t>
  </si>
  <si>
    <t>Sanchez-Galan, J.E., K. Contreras, A. Denoce, H. Poveda, F. Merchan, and H.M. Guzmán</t>
  </si>
  <si>
    <t>Drone-Based Detection and Classification of Greater Caribbean Manatees in the Panama Canal Basin</t>
  </si>
  <si>
    <t>Sanchez-Galan, J.E., K. Contreras, A. Denoce, H. Poveda, F. Merchan, and H.M. Guzmán. 2025. Drone-Based Detection and Classification of Greater Caribbean Manatees in the Panama Canal Basin. Drones https://doi.org/10.3390/drones9040230.</t>
  </si>
  <si>
    <r>
      <t xml:space="preserve">Greater Caribbean manatee, </t>
    </r>
    <r>
      <rPr>
        <i/>
        <sz val="10"/>
        <color theme="1"/>
        <rFont val="Times New Roman"/>
        <family val="1"/>
      </rPr>
      <t>Trichechus manatus manatus</t>
    </r>
  </si>
  <si>
    <t>DJI Mavic 3 Enterprise, DJI Matrice 200</t>
  </si>
  <si>
    <t>20-MP camera, 24-MP camera</t>
  </si>
  <si>
    <t>Tracking Fin Whale Morphology with Drone Photogrammetry: Growth Tendencies, Developmental Changes, and Sexual Dimorphism</t>
  </si>
  <si>
    <t>Mészáros, D. B. Tort, and E. Degollada</t>
  </si>
  <si>
    <t>Mészáros, D. B. Tort, and E. Degollada. 2025. Tracking Fin Whale Morphology with Drone Photogrammetry: Growth Tendencies, Developmental Changes, and Sexual Dimorphism. Drones https://doi.org/10.3390/drones 9040290.</t>
  </si>
  <si>
    <t>Mavic 2 Pro, Mavic 3</t>
  </si>
  <si>
    <t>Jensen, L.L., C. Pertoldi, and S. Pagh</t>
  </si>
  <si>
    <r>
      <t>The Use of Open Vegetation by Red Deer (</t>
    </r>
    <r>
      <rPr>
        <i/>
        <sz val="10"/>
        <color theme="1"/>
        <rFont val="Times New Roman"/>
        <family val="1"/>
      </rPr>
      <t>Cervus</t>
    </r>
    <r>
      <rPr>
        <sz val="10"/>
        <color theme="1"/>
        <rFont val="Times New Roman"/>
        <family val="1"/>
      </rPr>
      <t xml:space="preserve"> </t>
    </r>
    <r>
      <rPr>
        <i/>
        <sz val="10"/>
        <color theme="1"/>
        <rFont val="Times New Roman"/>
        <family val="1"/>
      </rPr>
      <t>elaphus</t>
    </r>
    <r>
      <rPr>
        <sz val="10"/>
        <color theme="1"/>
        <rFont val="Times New Roman"/>
        <family val="1"/>
      </rPr>
      <t>) and Fallow Deer (</t>
    </r>
    <r>
      <rPr>
        <i/>
        <sz val="10"/>
        <color theme="1"/>
        <rFont val="Times New Roman"/>
        <family val="1"/>
      </rPr>
      <t>Dama dama</t>
    </r>
    <r>
      <rPr>
        <sz val="10"/>
        <color theme="1"/>
        <rFont val="Times New Roman"/>
        <family val="1"/>
      </rPr>
      <t>) Determined by Object Detection Models</t>
    </r>
  </si>
  <si>
    <r>
      <t xml:space="preserve">red deer, </t>
    </r>
    <r>
      <rPr>
        <i/>
        <sz val="10"/>
        <color theme="1"/>
        <rFont val="Times New Roman"/>
        <family val="1"/>
      </rPr>
      <t>Cervus</t>
    </r>
    <r>
      <rPr>
        <sz val="10"/>
        <color theme="1"/>
        <rFont val="Times New Roman"/>
        <family val="1"/>
      </rPr>
      <t xml:space="preserve"> </t>
    </r>
    <r>
      <rPr>
        <i/>
        <sz val="10"/>
        <color theme="1"/>
        <rFont val="Times New Roman"/>
        <family val="1"/>
      </rPr>
      <t>elaphus</t>
    </r>
    <r>
      <rPr>
        <sz val="10"/>
        <color theme="1"/>
        <rFont val="Times New Roman"/>
        <family val="1"/>
      </rPr>
      <t xml:space="preserve">, fallow deer, </t>
    </r>
    <r>
      <rPr>
        <i/>
        <sz val="10"/>
        <color theme="1"/>
        <rFont val="Times New Roman"/>
        <family val="1"/>
      </rPr>
      <t>Dama dama</t>
    </r>
  </si>
  <si>
    <t>species detection, behavior, image analysis, deep learning</t>
  </si>
  <si>
    <t>Zenmuse H20N</t>
  </si>
  <si>
    <t>Potential of Drones for Avian Ecological Monitoring in West African Mangrove Ecosystems</t>
  </si>
  <si>
    <t>Kpatchia, E.J., S.G.A. Nago, O.A.H.A. Gado, F. Bahleman, and H. Oebel</t>
  </si>
  <si>
    <t>Kpatchia, E.J., S.G.A. Nago, O.A.H.A. Gado, F. Bahleman, and H. Oebel. 2025. Potential of Drones for Avian Ecological Monitoring in West African Mangrove Ecosystems. Open Journal of Ecology 15(4):359-373. https://doi.org/10.4236/oje.2025.154020.</t>
  </si>
  <si>
    <t>Benin</t>
  </si>
  <si>
    <t>disturbance, species detection,  best practices</t>
  </si>
  <si>
    <t>Counting animals in orthomosaics from aerial imagery: Challenges and future directions</t>
  </si>
  <si>
    <t>Brack, I.V., C. Ferrara, G. Forero-Medina, E. Domic-Rivadeneira, O. Torrico, K.T. Wanovich, B. Wilkinson, and D. Valle</t>
  </si>
  <si>
    <t>Brack, I.V., C. Ferrara, G. Forero-Medina, E. Domic-Rivadeneira, O. Torrico, K.T. Wanovich, B. Wilkinson, and D. Valle. 2025. Counting animals in orthomosaics from aerial imagery: Challenges and future directions. Methods in Ecology and Evolution https://doi.org/10.1111/2041-210X.70043.</t>
  </si>
  <si>
    <t>image analysis, species detection, photogrammetry, population estimate</t>
  </si>
  <si>
    <r>
      <t xml:space="preserve">giant Amazon tiver turtle, </t>
    </r>
    <r>
      <rPr>
        <i/>
        <sz val="10"/>
        <color theme="1"/>
        <rFont val="Times New Roman"/>
        <family val="1"/>
      </rPr>
      <t>Podocnemis expansa</t>
    </r>
  </si>
  <si>
    <t>DJI Mavic Enterprise Advanced</t>
  </si>
  <si>
    <t>Bolivia-Brazil</t>
  </si>
  <si>
    <t>Benefits and limitations of using innovative tools like detection dogs, thermal imaging and drones to increase wildlife carcass finds during health surveillance and management efforts</t>
  </si>
  <si>
    <t>Sandor, C., S. Desvaux, L. Palumbo, S. Larrat, D. Charabidze, P. D'artois, and A. Decors</t>
  </si>
  <si>
    <t>Sandor, C., S. Desvaux, L. Palumbo, S. Larrat, D. Charabidze, P. D'artois, and A. Decors. 2025. Benefits and limitations of using innovative tools like detection dogs, thermal imaging and drones to increase wildlife carcass finds during health surveillance and management efforts. Frontiers in Conservation Science https://doi.org/10.3389/fcosc.2025.1443255.</t>
  </si>
  <si>
    <t>review, species detection</t>
  </si>
  <si>
    <t>The tortoise and the antilocaprid: adapting GPS tracking and terrain data to model wildlife walking functions</t>
  </si>
  <si>
    <t>Chambers, S., J. von Nonn, M.A. Burgess, L.R. Brady, J. Bracewell, D.A. Guerram, and M.L. Villarreal</t>
  </si>
  <si>
    <t>YellowScan Mapper +</t>
  </si>
  <si>
    <r>
      <t xml:space="preserve">Texas tortoise, </t>
    </r>
    <r>
      <rPr>
        <i/>
        <sz val="10"/>
        <color theme="1"/>
        <rFont val="Times New Roman"/>
        <family val="1"/>
      </rPr>
      <t>Gopherus berlandieri</t>
    </r>
  </si>
  <si>
    <t>physiology, digital terrain model, lidar</t>
  </si>
  <si>
    <t>Ryan, K.P.</t>
  </si>
  <si>
    <t>Evaluating temporal trends in behavior and demographics to understand the lack of recovery of an endangered whale population</t>
  </si>
  <si>
    <t>Ryan, K.P. 2025. Evaluating temporal trends in behavior and demographics to understand the lack of recovery of an endangered whale population. Dissertation. Department of Biological Sciences, University of Manitoba, Winnipeg, Manitoba, Canada.</t>
  </si>
  <si>
    <t>species ID, individual ID, disturbance, population monitoring</t>
  </si>
  <si>
    <t>DJI Phantom 3, DJI Phantom 4</t>
  </si>
  <si>
    <t>Møller-Lassesen, K., E.M.E. Enevoldsen, C. Pertoldi, and S. Pagh</t>
  </si>
  <si>
    <r>
      <t xml:space="preserve">red fox, </t>
    </r>
    <r>
      <rPr>
        <i/>
        <sz val="10"/>
        <color theme="1"/>
        <rFont val="Times New Roman"/>
        <family val="1"/>
      </rPr>
      <t>Vulpes vulpes</t>
    </r>
    <r>
      <rPr>
        <sz val="10"/>
        <color theme="1"/>
        <rFont val="Times New Roman"/>
        <family val="1"/>
      </rPr>
      <t xml:space="preserve">, European badger, </t>
    </r>
    <r>
      <rPr>
        <i/>
        <sz val="10"/>
        <color theme="1"/>
        <rFont val="Times New Roman"/>
        <family val="1"/>
      </rPr>
      <t>Meles meles</t>
    </r>
    <r>
      <rPr>
        <sz val="10"/>
        <color theme="1"/>
        <rFont val="Times New Roman"/>
        <family val="1"/>
      </rPr>
      <t xml:space="preserve">, Eurasian otter, </t>
    </r>
    <r>
      <rPr>
        <i/>
        <sz val="10"/>
        <color theme="1"/>
        <rFont val="Times New Roman"/>
        <family val="1"/>
      </rPr>
      <t>Lutra lutra</t>
    </r>
  </si>
  <si>
    <t>behavior, movement, species detection, species ID</t>
  </si>
  <si>
    <t>Application of Unoccupied Aerial Vehicle (UAV) Thermal Imagery and Use of Deep Learning to Survey Wild Turkey Populations</t>
  </si>
  <si>
    <t>Schumacher, A.R.</t>
  </si>
  <si>
    <t>Schumacher, A.R. 2024. Application of Unoccupied Aerial Vehicle (UAV) Thermal Imagery and Use of Deep Learning to Survey Wild Turkey Populations. Thesis. Graduate School, University of Missouri-Columbia.</t>
  </si>
  <si>
    <r>
      <t xml:space="preserve">wild turkey, </t>
    </r>
    <r>
      <rPr>
        <i/>
        <sz val="10"/>
        <color theme="1"/>
        <rFont val="Times New Roman"/>
        <family val="1"/>
      </rPr>
      <t>Meleagris gallopavo</t>
    </r>
    <r>
      <rPr>
        <sz val="10"/>
        <color theme="1"/>
        <rFont val="Times New Roman"/>
        <family val="1"/>
      </rPr>
      <t xml:space="preserve">, turkey vulture, </t>
    </r>
    <r>
      <rPr>
        <i/>
        <sz val="10"/>
        <color theme="1"/>
        <rFont val="Times New Roman"/>
        <family val="1"/>
      </rPr>
      <t>Cathartes aura</t>
    </r>
  </si>
  <si>
    <t>image analysis, deep learning, species ID, population monitoring, disturbance</t>
  </si>
  <si>
    <t>Segre, P.S.</t>
  </si>
  <si>
    <t>A Practical Guide for Improving Confidence in Data Collected With Consumer-Level Drones</t>
  </si>
  <si>
    <t>Segre, P.S. 2025. A Practical Guide for Improving Confidence in Data Collected With Consumer-Level Drones. Marine Mammal Science https://doi.org/10.1111/mms.70022.</t>
  </si>
  <si>
    <t>platform, accuracy, sensors</t>
  </si>
  <si>
    <t>Best Practices for Ethical Drone Flights: An Analysis of Orphaned African Elephant Behavioral Responses to Drone Techniques</t>
  </si>
  <si>
    <t>Siegel, E.</t>
  </si>
  <si>
    <t>Siegel, E. 2025. Best Practices for Ethical Drone Flights: An Analysis of Orphaned African Elephant Behavioral Responses to Drone Techniques. Thesis. The Nicholas School of the Environment, Duke University, Durham, NC.</t>
  </si>
  <si>
    <t>Zambia</t>
  </si>
  <si>
    <t>DJI Phantom 4.</t>
  </si>
  <si>
    <r>
      <t xml:space="preserve">African savanna elephant, </t>
    </r>
    <r>
      <rPr>
        <i/>
        <sz val="10"/>
        <color theme="1"/>
        <rFont val="Times New Roman"/>
        <family val="1"/>
      </rPr>
      <t>Loxodonta africana</t>
    </r>
  </si>
  <si>
    <t>Millikin, R.K., T. Manning, R. Joy, D. Henderson, M. Harrison, J. Komaromi, and B. Danielson</t>
  </si>
  <si>
    <r>
      <t>Evaluation of a drone to map and monitor critical habitat features for the sage thrasher (</t>
    </r>
    <r>
      <rPr>
        <i/>
        <sz val="10"/>
        <color theme="1"/>
        <rFont val="Times New Roman"/>
        <family val="1"/>
      </rPr>
      <t>Oreoscoptes montanus</t>
    </r>
    <r>
      <rPr>
        <sz val="10"/>
        <color theme="1"/>
        <rFont val="Times New Roman"/>
        <family val="1"/>
      </rPr>
      <t>)</t>
    </r>
  </si>
  <si>
    <r>
      <t xml:space="preserve">sage thrasher, </t>
    </r>
    <r>
      <rPr>
        <i/>
        <sz val="10"/>
        <color theme="1"/>
        <rFont val="Times New Roman"/>
        <family val="1"/>
      </rPr>
      <t>Oreoscoptes montanus</t>
    </r>
  </si>
  <si>
    <r>
      <t>Millikin, R.K., T. Manning, R. Joy, D. Henderson, M. Harrison, J. Komaromi, and B. Danielson. 2025. Evaluation of a drone to map and monitor critical habitat features for the sage thrasher (</t>
    </r>
    <r>
      <rPr>
        <i/>
        <sz val="10"/>
        <color theme="1"/>
        <rFont val="Times New Roman"/>
        <family val="1"/>
      </rPr>
      <t>Oreoscoptes montanus</t>
    </r>
    <r>
      <rPr>
        <sz val="10"/>
        <color theme="1"/>
        <rFont val="Times New Roman"/>
        <family val="1"/>
      </rPr>
      <t>). Drone Systems and Applications https://doi.org/10.1139/dsa-2024-0017.</t>
    </r>
  </si>
  <si>
    <t>vegetation mapping, habitat use</t>
  </si>
  <si>
    <t>Aeryon SkyRanger</t>
  </si>
  <si>
    <t>20-MP Sony DSC-QX30U RGB camera</t>
  </si>
  <si>
    <t>Mimidae</t>
  </si>
  <si>
    <t>Guidelines for Winter Recreation near Wolverine Dens in Montane Western North America</t>
  </si>
  <si>
    <t>Journal of Ecosystems &amp; Management</t>
  </si>
  <si>
    <t>Hausleitner, D., A. Kortello, M. Barrueto, W. Harrower, and John Krebs</t>
  </si>
  <si>
    <t>Hausleitner, D., A. Kortello, M. Barrueto, W. Harrower, and John Krebs. 2024. Guidelines for Winter Recreation near Wolverine Dens in Montane Western North America. Journal of Ecosystems &amp; Management https://doi.org/10.22230/jem.2023v24n1a631.</t>
  </si>
  <si>
    <r>
      <t xml:space="preserve">wolverine, </t>
    </r>
    <r>
      <rPr>
        <i/>
        <sz val="10"/>
        <color theme="1"/>
        <rFont val="Times New Roman"/>
        <family val="1"/>
      </rPr>
      <t>Gulo gulo</t>
    </r>
  </si>
  <si>
    <t>Mustelidae</t>
  </si>
  <si>
    <t>disturbance, den habitat</t>
  </si>
  <si>
    <t>1-MP Hasselblad camera</t>
  </si>
  <si>
    <t xml:space="preserve">Drever, M.C., D. Chabot, P.D. O’Hara, J.D. Thomas, A. Breault, and R.L. Millikin. 2015. Evaluation of an unmanned rotorcraft to monitor wintering waterbirds and coastal habitats in British Columbia, Canada. Journal of Unmanned Vehicle Systems 3: 259–267. https://dx.doi.org/10.1139/juvs-2015-0019. </t>
  </si>
  <si>
    <t xml:space="preserve">Hanson, L., C.L. Holmquist-Johnson, and M.L. Cowardin. 2014. Evaluation of the Raven sUAS to Detect and Monitor Greater Sage-Grouse Leks within the Middle Park Population. Open File Report 2014-1205. Prepared by the Fort Collins Science Center, U.S. Geological Survey, Fort Collins, CO in cooperation with Colorado Parks and Wildlife, Hot Sulphur Springs, CO. https://doi.org/10.3133/ofr20141205. </t>
  </si>
  <si>
    <t xml:space="preserve">Hodgson, J.C., R. Mott, S.M. Baylis, T.T. Pham, S. Wotherspoon, A.D. Kilpatrick, R.R. Segaran, I. Reid, A. Terauds, and L.P. Koh. 2018. Drones count wildlife more accurately and precisely than humans. Methods in Ecology and Evolution 9:1160–1167.  https://doi.org/10.1111/2041-210X.12974. </t>
  </si>
  <si>
    <t>Rummler, M-C., O. Mustafa, J. Maercker, H.-U. Peter, and J. Esefeld. 2016. Measuring the influence of unmanned aerial vehicles on Adelie penguins. Polar Biology 39:1329–1334. https://doi.org/10.1007/s00300-015-1838-1.</t>
  </si>
  <si>
    <t>Sardà-Palomera, F., G. Bota, C. Vinolo, O. Pallares, V. Sazatornil, L. Brotons, S. Gomariz, and F. Sardà. 2012. Fine-scale bird monitoring from light unmanned aircraft systems. Ibis 154: 177–183. https://doi.org/10.1111/j.1474-919X.2011.01177.x.</t>
  </si>
  <si>
    <t xml:space="preserve">Weimerskirch, H., A. Prudor, and Q. Schull. 2018. Flights of drones over sub-Antarctic seabirds show species- and status-specific behavioural and physiological responses. Polar Biology 41:259-266. https://doi.org/10.1007/s00300-017-2187-z. </t>
  </si>
  <si>
    <t xml:space="preserve">Weissensteiner, M.H., J.W. Poelstra, and J.B.W. Wolf. 2015. Low-budget ready-to-fly unmanned aerial vehicles: an effective tool for evaluating the nesting status of canopy-breeding bird species. Journal of Avian Biology 46:425-430.  https://doi.org/10.1111/jav.00619. </t>
  </si>
  <si>
    <t xml:space="preserve">Wilson, A.M., J. Barr, and M. Zagorski. 2017. The feasibility of counting songbirds using unmanned aerial vehicles. Auk 134:350-362. https://doi.org/10.1642/AUK-16-216.1. </t>
  </si>
  <si>
    <r>
      <t xml:space="preserve">Scarton, F. and R.G. Valle. 2020. Drone assessment of habitat selection and breeding success of Gull-billed Tern </t>
    </r>
    <r>
      <rPr>
        <i/>
        <sz val="10"/>
        <color theme="1"/>
        <rFont val="Times New Roman"/>
        <family val="1"/>
      </rPr>
      <t>Gelochelidon nilotica</t>
    </r>
    <r>
      <rPr>
        <sz val="10"/>
        <color theme="1"/>
        <rFont val="Times New Roman"/>
        <family val="1"/>
      </rPr>
      <t xml:space="preserve"> nesting on low-accessibility sites: a case study. Rivista Italiana di Ornitologia - Research in Ornithology 90(2):69-76.</t>
    </r>
  </si>
  <si>
    <t>There’s something out there waiting for us: Drones with thermal cameras as revolutionary tools in population monitoring</t>
  </si>
  <si>
    <t>Guimaraes, C.R.</t>
  </si>
  <si>
    <t>Guimaraes, C.R. 2023. There’s something out there waiting for us: Drones with thermal cameras as revolutionary tools in population monitoring. Thesis. Animal Biology Graduate Program, Universidade Federal de Viçosa, Brazil.</t>
  </si>
  <si>
    <r>
      <t xml:space="preserve">southern muriqui, </t>
    </r>
    <r>
      <rPr>
        <i/>
        <sz val="10"/>
        <color theme="1"/>
        <rFont val="Times New Roman"/>
        <family val="1"/>
      </rPr>
      <t>Brachyteles arachnoides</t>
    </r>
  </si>
  <si>
    <t>DJI RGB and thermal cameras</t>
  </si>
  <si>
    <t>species detection, population estimate, population monitoring</t>
  </si>
  <si>
    <t>International Journal of Innovation and Applied Studies</t>
  </si>
  <si>
    <t>Nago, S.G.A., G.N. Gouwakinnou, J.E. Kpatchia, E.A. Sogbohossou, F. Mitchozounon, O. Ahouandjinou, J.E. Gnele, B. Kiatti, M. Le Cornec, M. Oumorou, and B. Sinsin</t>
  </si>
  <si>
    <t>Utilisation de drone pour le suivi écologique de la faune dans un ranch au Nord Bénin (Use of drones in wildlife ecological monitoring on a ranch in northern Benin)</t>
  </si>
  <si>
    <r>
      <t xml:space="preserve">white-faced whistling duck, </t>
    </r>
    <r>
      <rPr>
        <i/>
        <sz val="10"/>
        <color theme="1"/>
        <rFont val="Times New Roman"/>
        <family val="1"/>
      </rPr>
      <t>Dendrocygna</t>
    </r>
    <r>
      <rPr>
        <sz val="10"/>
        <color theme="1"/>
        <rFont val="Times New Roman"/>
        <family val="1"/>
      </rPr>
      <t xml:space="preserve"> </t>
    </r>
    <r>
      <rPr>
        <i/>
        <sz val="10"/>
        <color theme="1"/>
        <rFont val="Times New Roman"/>
        <family val="1"/>
      </rPr>
      <t>viduata</t>
    </r>
    <r>
      <rPr>
        <sz val="10"/>
        <color theme="1"/>
        <rFont val="Times New Roman"/>
        <family val="1"/>
      </rPr>
      <t xml:space="preserve">, double-spurred spur fowl, </t>
    </r>
    <r>
      <rPr>
        <i/>
        <sz val="10"/>
        <color theme="1"/>
        <rFont val="Times New Roman"/>
        <family val="1"/>
      </rPr>
      <t>Pternistis bicalcaratus</t>
    </r>
    <r>
      <rPr>
        <sz val="10"/>
        <color theme="1"/>
        <rFont val="Times New Roman"/>
        <family val="1"/>
      </rPr>
      <t xml:space="preserve">, ostrich, </t>
    </r>
    <r>
      <rPr>
        <i/>
        <sz val="10"/>
        <color theme="1"/>
        <rFont val="Times New Roman"/>
        <family val="1"/>
      </rPr>
      <t>Struthio camelus</t>
    </r>
    <r>
      <rPr>
        <sz val="10"/>
        <color theme="1"/>
        <rFont val="Times New Roman"/>
        <family val="1"/>
      </rPr>
      <t>, kob,</t>
    </r>
    <r>
      <rPr>
        <i/>
        <sz val="10"/>
        <color theme="1"/>
        <rFont val="Times New Roman"/>
        <family val="1"/>
      </rPr>
      <t xml:space="preserve"> Kobus kob</t>
    </r>
  </si>
  <si>
    <t>Sustainability Directory</t>
  </si>
  <si>
    <t>Technological Solutions for Silent Drone Operation in Conservation</t>
  </si>
  <si>
    <t>Sustainability Directory. 2025. Technological Solutions for Silent Drone Operation in Conservation. https://prism.sustainability-directory.com/scenario/technological-solutions-for-silent-drone-operation-in-conservation/. Last updated April 17; accessed May 19.</t>
  </si>
  <si>
    <t>Drone Noise Reduction and Birdsong Restoration</t>
  </si>
  <si>
    <t>Sustainability Directory. 2025. Drone Noise Reduction and Birdsong Restoration. https://prism.sustainability-directory.com/scenario/drone-noise-reduction-and-birdsong-restoration/. Last updated April 5; accessed May 19.</t>
  </si>
  <si>
    <t>Techniques to Reduce Noise in Drones</t>
  </si>
  <si>
    <t>Xray</t>
  </si>
  <si>
    <t>Xray. 2025. Techniques to Reduce Noise in Drones. https://xray.greyb.com/drones/noise-reduction-in-drones. Last updated May 15; accessed May 19.</t>
  </si>
  <si>
    <t>Drone vs. human surveys of breeding shorebirds</t>
  </si>
  <si>
    <t>Buehler, D.M.</t>
  </si>
  <si>
    <t>Buehler, D.M. 2020. Drone vs. human surveys of breeding shorebirds. Wader Study https://doi.org/10.18194/ws.00215.</t>
  </si>
  <si>
    <t>Automated Detection of Salvin’s Albatrosses: Improving Deep Learning Tools for AerialWildlife Surveys</t>
  </si>
  <si>
    <t>Rogers, M., T. Thompson, I. Duporge, J. Fischer, K. Putz, T. Mattern, B. Xue, and M. Zhang</t>
  </si>
  <si>
    <t>population estimate, image analysis, deep learning</t>
  </si>
  <si>
    <t>Drone Swarms for Multi-Perspective Monitoring of Large Mammals in their Natural Habitats: Deployment and Field Trials</t>
  </si>
  <si>
    <t>Rolland, E., K. Meier, K.A.R. Grøntved, L. Laporte-Devylder, G. Maalouf, U.P.S. Lundquist, and A. Christensen</t>
  </si>
  <si>
    <t>23rd International Conference on
Practical Applications of Agents and Multi-Agent Systems (PAAMS)</t>
  </si>
  <si>
    <t>Rolland, E., K. Meier, K.A.R. Grøntved, L. Laporte-Devylder, G. Maalouf, U.P.S. Lundquist, and A. Christensen. 2025. Drone Swarms for Multi-Perspective Monitoring of Large Mammals in their Natural Habitats: Deployment and Field Trials. In P. Mathieu and F. De la Prieta, eds. 23rd International Conference on
Practical Applications of Agents and Multi-Agent Systems (PAAMS), University of Lille, France, 25–27 June 2025.</t>
  </si>
  <si>
    <r>
      <t xml:space="preserve">plains zebras, </t>
    </r>
    <r>
      <rPr>
        <i/>
        <sz val="10"/>
        <color theme="1"/>
        <rFont val="Times New Roman"/>
        <family val="1"/>
      </rPr>
      <t>Equus quagga</t>
    </r>
  </si>
  <si>
    <t>DJI Mini 3 Pro, DJI Mavic 3 Enterprise</t>
  </si>
  <si>
    <t>Geofenced Unmanned Aerial Robotic Defender for
Deer Detection and Deterrence (GUARD)</t>
  </si>
  <si>
    <t>Temesgen, E., M. Jerez, G Brown, G. Wilson, S.G.L. Divakarla, S. Boelter, O. Nelson, R. McPherson, and M. Gini</t>
  </si>
  <si>
    <t>Drone-based Sound Source Localisation: A Systematic Literature Review</t>
  </si>
  <si>
    <t>Chevtchenko, S.F., B.J. Rodriguez, R.F. Do Vale, A. Soti, Y. Bethi, N. Ibnul, A. Marcireau, M.R. Azghadi, A. Wabnitz, S. Afshar</t>
  </si>
  <si>
    <t>review, acoustics, sound monitoring</t>
  </si>
  <si>
    <t>Improving primate detection using thermal infrared imaging: availability and observer errors in drone surveys of mixed tropical forests</t>
  </si>
  <si>
    <t>Reinegger, R.D., P. Bissessur, I. Meereechpersad, G. Bhanda, E. Gazagne, and G. Jones</t>
  </si>
  <si>
    <t>Reinegger, R.D., P. Bissessur, I. Meereechpersad, G. Bhanda, E. Gazagne, and G. Jones. 2025. Improving primate detection using thermal infrared imaging: availability and observer errors in drone surveys of mixed tropical forests. International Journal of Remote Sensing, https://doi.org/10.1080/01431161.2025.2505255.</t>
  </si>
  <si>
    <r>
      <t xml:space="preserve">long-tailed macaque, </t>
    </r>
    <r>
      <rPr>
        <i/>
        <sz val="10"/>
        <color theme="1"/>
        <rFont val="Times New Roman"/>
        <family val="1"/>
      </rPr>
      <t>Macaca fascicularis</t>
    </r>
  </si>
  <si>
    <t>Thermal IR and RGB</t>
  </si>
  <si>
    <t>Mauritius</t>
  </si>
  <si>
    <t>species detection, flight parameters, detection error, disturbance</t>
  </si>
  <si>
    <t>Wilson, A., D. Ramsewak, K. Mitchell, C. Ali, A. Jagassar, B. Mastay, and S. Lakhan‐Baptiste</t>
  </si>
  <si>
    <t>Sea‐turtle observations at Matura Beach, Trinidad, using thermal UAS imagery: A strategy to support monitoring and conservation efforts</t>
  </si>
  <si>
    <t>Wilson, A., D. Ramsewak, K. Mitchell, C. Ali, A. Jagassar, B. Mastay, and S. Lakhan‐Baptiste. 2025. Sea‐turtle observations at Matura Beach, Trinidad, using thermal UAS imagery: A strategy to support monitoring and conservation efforts. Wildlife Society Bulletin https://doi.org/10.1002/wsb.1595.</t>
  </si>
  <si>
    <t>species detection, population monitoring, nest monitoring</t>
  </si>
  <si>
    <t>Trinidad</t>
  </si>
  <si>
    <t>Zenmuse H20N Thermal IR</t>
  </si>
  <si>
    <t>The rising tide of conservation technology: empowering the fight against poaching and unsustainable wildlife harvest</t>
  </si>
  <si>
    <t>Lynam A.J., D.T. Cronin, S.A. Wich, J. Steward, A. Howe, N. Kolla, M. Markovina, O. Torrico, V. Reyes, K. Sophalrachana, X. Stevens, E. Schmidt, and H. Cox</t>
  </si>
  <si>
    <t>Lynam A.J., D.T. Cronin, S.A. Wich, J. Steward, A. Howe, N. Kolla, M. Markovina, O. Torrico, V. Reyes, K. Sophalrachana, X. Stevens, E. Schmidt, and H. Cox. 2025. The rising tide of conservation technology: Empowering the fight against poaching
and unsustainable wildlife harvest. Frontiers in Ecology and Evolution https://doi.org/10.3389/fevo.2025.1527976.</t>
  </si>
  <si>
    <t>drone applications</t>
  </si>
  <si>
    <r>
      <t>New records of the southern muriqui (</t>
    </r>
    <r>
      <rPr>
        <i/>
        <sz val="10"/>
        <color theme="1"/>
        <rFont val="Times New Roman"/>
        <family val="1"/>
      </rPr>
      <t>Brachyteles arachnoides</t>
    </r>
    <r>
      <rPr>
        <sz val="10"/>
        <color theme="1"/>
        <rFont val="Times New Roman"/>
        <family val="1"/>
      </rPr>
      <t>) in Serra da Mantiqueira through thermal drones</t>
    </r>
  </si>
  <si>
    <t>Silva, L.P., C. Rezende, F.R. de Melo, and A. Andriolo</t>
  </si>
  <si>
    <r>
      <t>Silva, L.P., C. Rezende, F.R. de Melo, and A. Andriolo. 2025. New records of the southern muriqui (</t>
    </r>
    <r>
      <rPr>
        <i/>
        <sz val="10"/>
        <color theme="1"/>
        <rFont val="Times New Roman"/>
        <family val="1"/>
      </rPr>
      <t>Brachyteles arachnoides</t>
    </r>
    <r>
      <rPr>
        <sz val="10"/>
        <color theme="1"/>
        <rFont val="Times New Roman"/>
        <family val="1"/>
      </rPr>
      <t>) in Serra da Mantiqueira through thermal drones. Primates https://doi.org/10.1007/s10329-025-01194-4.</t>
    </r>
  </si>
  <si>
    <t>DJI Matrice 200, DJI Mavic 2 Enterprise Advanced</t>
  </si>
  <si>
    <t>Will, D.J., D. Smith, N. Braaksma, R.H. Clarke, G. Harper, S.R. Horn, E.D. Oyston, and T. Withers</t>
  </si>
  <si>
    <t>Five Years of Progress: A Summary of the Current Capabilities for Drone-Based Delivery of Rodenticide for Rodent Eradication Projects</t>
  </si>
  <si>
    <t>Proceedings of the 31st Vertebrate Pest Conference</t>
  </si>
  <si>
    <t>review, human-wildlife conflict, invasive species eradication</t>
  </si>
  <si>
    <r>
      <t xml:space="preserve">roof rat, </t>
    </r>
    <r>
      <rPr>
        <i/>
        <sz val="10"/>
        <color theme="1"/>
        <rFont val="Times New Roman"/>
        <family val="1"/>
      </rPr>
      <t>Rattus rattus</t>
    </r>
    <r>
      <rPr>
        <sz val="10"/>
        <color theme="1"/>
        <rFont val="Times New Roman"/>
        <family val="1"/>
      </rPr>
      <t xml:space="preserve">, Norway rat, Rattus norvegicus, Tanezumi rat, </t>
    </r>
    <r>
      <rPr>
        <i/>
        <sz val="10"/>
        <color theme="1"/>
        <rFont val="Times New Roman"/>
        <family val="1"/>
      </rPr>
      <t>Rattus tanezumi</t>
    </r>
    <r>
      <rPr>
        <sz val="10"/>
        <color theme="1"/>
        <rFont val="Times New Roman"/>
        <family val="1"/>
      </rPr>
      <t xml:space="preserve">, Polynesian rat, </t>
    </r>
    <r>
      <rPr>
        <i/>
        <sz val="10"/>
        <color theme="1"/>
        <rFont val="Times New Roman"/>
        <family val="1"/>
      </rPr>
      <t>Rattus exulans</t>
    </r>
    <r>
      <rPr>
        <sz val="10"/>
        <color theme="1"/>
        <rFont val="Times New Roman"/>
        <family val="1"/>
      </rPr>
      <t xml:space="preserve">, common brushtail possum, </t>
    </r>
    <r>
      <rPr>
        <i/>
        <sz val="10"/>
        <color theme="1"/>
        <rFont val="Times New Roman"/>
        <family val="1"/>
      </rPr>
      <t>Trichosurus vulpecula</t>
    </r>
  </si>
  <si>
    <t xml:space="preserve">Muridae, Phalangeridae
</t>
  </si>
  <si>
    <t>Galapagos, New Zealand, Palau, French Polynesia, Wallis and Futuna, Marquesas</t>
  </si>
  <si>
    <t>Envico ENV`0</t>
  </si>
  <si>
    <t>Sullivan, T., A. Elzinga, D.J. Will, S. Kelly, H. Cox, D.F. Wasmuht, J. Bruch, Z. Mountcastle, D. Gillings, P. Bermant, B. Asheim, C. Gallinat, A. Dehgan, and P.M.E. Bun</t>
  </si>
  <si>
    <t>Towards an Automated Camera Trap Monitoring System with Satellite and Drone Upload Capabilities for Island Invasive Mammal Surveillance</t>
  </si>
  <si>
    <t>Sullivan, T., A. Elzinga, D.J. Will, S. Kelly, H. Cox, D.F. Wasmuht, J. Bruch, Z. Mountcastle, D. Gillings, P. Bermant, B. Asheim, C. Gallinat, A. Dehgan, and P.M.E. Bun. 2024. Towards an Automated Camera Trap Monitoring System with Satellite and Drone Upload Capabilities for Island Invasive Mammal Surveillance. Proceedings of the 31st Vertebrate Pest Conference https://escholarship.org/uc/item/3mk83259.</t>
  </si>
  <si>
    <t>Sentinel monitoring system</t>
  </si>
  <si>
    <t>IEEE International Conference on Robotics and Automation (ICRA) 2025</t>
  </si>
  <si>
    <t>Temesgen, E., M. Jerez, G Brown, G. Wilson, S.G.L. Divakarla, S. Boelter, O. Nelson, R. McPherson, and M. Gini. 2025. Geofenced Unmanned Aerial Robotic Defender for Deer Detection and Deterrence (GUARD). Workshop: Novel Approaches for Precision Agriculture and Forestry with Autonomous Robots, IEEE International Conference on Robotics and Automation (ICRA) 2025, May 23, 2025, Atlanta, GA. https://arxiv.org/abs/2505.10770v1.</t>
  </si>
  <si>
    <t>Zhao, H., L. Jia, Y.i Wang, and F. Yan</t>
  </si>
  <si>
    <r>
      <t xml:space="preserve">Autonomous UAV Detection of </t>
    </r>
    <r>
      <rPr>
        <i/>
        <sz val="10"/>
        <color theme="1"/>
        <rFont val="Times New Roman"/>
        <family val="1"/>
      </rPr>
      <t>Ochotona</t>
    </r>
    <r>
      <rPr>
        <sz val="10"/>
        <color theme="1"/>
        <rFont val="Times New Roman"/>
        <family val="1"/>
      </rPr>
      <t xml:space="preserve"> </t>
    </r>
    <r>
      <rPr>
        <i/>
        <sz val="10"/>
        <color theme="1"/>
        <rFont val="Times New Roman"/>
        <family val="1"/>
      </rPr>
      <t>curzoniae</t>
    </r>
    <r>
      <rPr>
        <sz val="10"/>
        <color theme="1"/>
        <rFont val="Times New Roman"/>
        <family val="1"/>
      </rPr>
      <t xml:space="preserve"> Burrows with Enhanced YOLOv11</t>
    </r>
  </si>
  <si>
    <r>
      <t xml:space="preserve">plateau pika, </t>
    </r>
    <r>
      <rPr>
        <i/>
        <sz val="10"/>
        <color theme="1"/>
        <rFont val="Times New Roman"/>
        <family val="1"/>
      </rPr>
      <t>Ochotona</t>
    </r>
    <r>
      <rPr>
        <sz val="10"/>
        <color theme="1"/>
        <rFont val="Times New Roman"/>
        <family val="1"/>
      </rPr>
      <t xml:space="preserve"> </t>
    </r>
    <r>
      <rPr>
        <i/>
        <sz val="10"/>
        <color theme="1"/>
        <rFont val="Times New Roman"/>
        <family val="1"/>
      </rPr>
      <t>curzoniae</t>
    </r>
  </si>
  <si>
    <t>species ID, habitat use, image analysis, deep learning</t>
  </si>
  <si>
    <t>Hasselblad L2D-20c RGB camera</t>
  </si>
  <si>
    <t>Improving consistency of marine mammals tracking in challenging drone recordings through visual particle filter integration</t>
  </si>
  <si>
    <t>Neurocomputing</t>
  </si>
  <si>
    <t>species detection, species ID, image analysis</t>
  </si>
  <si>
    <t>DJI Mavic 3, DJI Phantom 4</t>
  </si>
  <si>
    <t>Ptak, B., H.S. Midtiby, and M. Kraft</t>
  </si>
  <si>
    <t>Ptak, B., H.S. Midtiby, and M. Kraft. 2025. Improving consistency of marine mammals tracking in challenging drone recordings through visual particle filter integration. Neurocomputing https://doi.org/10.1016/j.neucom.2025.130503.</t>
  </si>
  <si>
    <t>Nature and Space</t>
  </si>
  <si>
    <t>Olive, R.</t>
  </si>
  <si>
    <t>Swimming with sharks: Drones, social media and ocean relationalities</t>
  </si>
  <si>
    <t>Olive, R. 2025. Swimming with sharks: Drones, social media and ocean relationalities. Nature and Space https://doi.org/10.1177/25148486251345997.</t>
  </si>
  <si>
    <t>Seabirds breeding census and phenology at Bona
Island, Gulf of Panama: an updated characterization using drone surveys</t>
  </si>
  <si>
    <t>Melchiori, S., J. Hentati-Sundberg, G. Santini, C.K. Steeves, and H.M. Guzman</t>
  </si>
  <si>
    <t>Ethology Ecology &amp; Evolution</t>
  </si>
  <si>
    <t>Melchiori, S., J. Hentati-Sundberg, G. Santini, C.K. Steeves, and H.M. Guzman. 2025. Seabirds breeding census and phenology at Bona Island, Gulf of Panama: an updated characterization using drone surveys. Ethology Ecology &amp; Evolution https://doi.org/10.1080/03949370.2025.2493636.</t>
  </si>
  <si>
    <r>
      <t xml:space="preserve">brown pelican, </t>
    </r>
    <r>
      <rPr>
        <i/>
        <sz val="10"/>
        <color theme="1"/>
        <rFont val="Times New Roman"/>
        <family val="1"/>
      </rPr>
      <t>Pelecanus occidentalis</t>
    </r>
    <r>
      <rPr>
        <sz val="10"/>
        <color theme="1"/>
        <rFont val="Times New Roman"/>
        <family val="1"/>
      </rPr>
      <t xml:space="preserve">, magnificent frigatebird, </t>
    </r>
    <r>
      <rPr>
        <i/>
        <sz val="10"/>
        <color theme="1"/>
        <rFont val="Times New Roman"/>
        <family val="1"/>
      </rPr>
      <t>Fregata magnificens</t>
    </r>
  </si>
  <si>
    <t>Pelecanidae, Fregatidae</t>
  </si>
  <si>
    <t>DJI Mavic 3 Enterprise</t>
  </si>
  <si>
    <t>population estimate, population monitoring, nest monitoring, disturbance</t>
  </si>
  <si>
    <t>Opportunities and challenges for monitoring terrestrial biodiversity in the robotics age</t>
  </si>
  <si>
    <t>Sethi, S.S., A. Shabrani, R. Siddall, S.C. Smith, R.P. H. Snep, C.D. Soulsbury, M.C. Stanley, P.A. Stephens, P.J. Stephenson, M.J. Struebig, M. Studley, M. Svátek, G. Tang, N.K. Taylor, K.D.L. Umbers, R.J. Ward, P.J.C. White, M.J. Whittingham, S. Wich, C.D. Williams, I.B. Yakubu, N. Yoh, S.A.R. Zaidi, A. Zmarz, J.A. Zwerts, and Z.G. Davies</t>
  </si>
  <si>
    <t>Sethi, S.S., A. Shabrani, R. Siddall, S.C. Smith, R.P. H. Snep, C.D. Soulsbury, M.C. Stanley, P.A. Stephens, P.J. Stephenson, M.J. Struebig, M. Studley, M. Svátek, G. Tang, N.K. Taylor, K.D.L. Umbers, R.J. Ward, P.J.C. White, M.J. Whittingham, S. Wich, C.D. Williams, I.B. Yakubu, N. Yoh, S.A.R. Zaidi, A. Zmarz, J.A. Zwerts, and Z.G. Davies. 2025. Opportunities and challenges for monitoring terrestrial biodiversity in the robotics age. Nature Ecology &amp; Evolution https://doi.org/10.1038/s41559-025-02704-9</t>
  </si>
  <si>
    <t>review, platform</t>
  </si>
  <si>
    <t>Aubin, J.A.</t>
  </si>
  <si>
    <r>
      <t>Vocal communication, social structure, and responses to disturbance in belugas (</t>
    </r>
    <r>
      <rPr>
        <i/>
        <sz val="10"/>
        <color theme="1"/>
        <rFont val="Times New Roman"/>
        <family val="1"/>
      </rPr>
      <t>Delphinapterus leucas</t>
    </r>
    <r>
      <rPr>
        <sz val="10"/>
        <color theme="1"/>
        <rFont val="Times New Roman"/>
        <family val="1"/>
      </rPr>
      <t>)</t>
    </r>
  </si>
  <si>
    <r>
      <t xml:space="preserve">beluga, </t>
    </r>
    <r>
      <rPr>
        <i/>
        <sz val="10"/>
        <color theme="1"/>
        <rFont val="Times New Roman"/>
        <family val="1"/>
      </rPr>
      <t>Delphinapterus leucas</t>
    </r>
  </si>
  <si>
    <t>Aubin, J.A. 2025. Vocal communication, social structure, and responses to disturbance in belugas (Delphinapterus leucas). Dissertation. Department of Integrative Biology and Department of Biomedical Sciences, University of Windsor, Ontario, Canada.</t>
  </si>
  <si>
    <t xml:space="preserve">disturbance, best practices, </t>
  </si>
  <si>
    <t>DJI Phantom 4, DJI Phantom 4 Pro</t>
  </si>
  <si>
    <t>Drones contributing to LTER: challenges and opportunities</t>
  </si>
  <si>
    <t>Diaz-Delgado, R.</t>
  </si>
  <si>
    <t>Dìaz-Delgado, R. 2025. Drones contributing to LTER: challenges and opportunities. ARPHA Conference Abstracts https://doi.org/10.3897/aca.8.e155577.</t>
  </si>
  <si>
    <t>ARPHA Conference Abstracts</t>
  </si>
  <si>
    <t>Detection of Endangered Deer Species Using UAV Imagery: A Comparative Study Between Efficient Deep Learning Approaches</t>
  </si>
  <si>
    <t>Roca, A., G. Castro, G. Torre, L.J. Colombo, I. Mas, J. Pereira, and J.I. Giribet</t>
  </si>
  <si>
    <t>Roca, A., G. Castro, G. Torre, L.J. Colombo, I. Mas, J. Pereira, and J.I. Giribet. 2025. Detection of Endangered Deer Species Using UAV Imagery: A Comparative Study Between Efficient Deep Learning Approaches. 2025 International Conference on Unmanned Aircraft Systems (ICUAS), May 14-17, Charlotte, NC, USA. https://doi.org/10.1109/ICUAS65942.2025.11007886.</t>
  </si>
  <si>
    <t>2025 International Conference on Unmanned Aircraft Systems (ICUAS)</t>
  </si>
  <si>
    <t>Nago, S.G.A., G.N. Gouwakinnou, J.E. Kpatchia, E.A. Sogbohossou, F. Mitchozounon, O. Ahouandjinou, J.E. Gnele, B. Kiatti, M. Le Cornec, M. Oumorou, and B. Sinsin. 2021. Utilisation de drone pour le suivi écologique de la faune dans un ranch au Nord Bénin (Use of drones in wildlife ecological monitoring on a ranch in northern Benin). International Journal of Innovation and Applied Studies 32:291-302. [In French with English translation]</t>
  </si>
  <si>
    <t>Jurnal Manajemen Hutan Tropika</t>
  </si>
  <si>
    <t>Kuspriyangga, A., Y.A. Mulyani, Syartinilia, and O. Hidayat</t>
  </si>
  <si>
    <r>
      <t>Home Range and Habitat Use of the Endangered Flores Hawk-eagle (</t>
    </r>
    <r>
      <rPr>
        <i/>
        <sz val="10"/>
        <color theme="1"/>
        <rFont val="Times New Roman"/>
        <family val="1"/>
      </rPr>
      <t>Nisaetus floris</t>
    </r>
    <r>
      <rPr>
        <sz val="10"/>
        <color theme="1"/>
        <rFont val="Times New Roman"/>
        <family val="1"/>
      </rPr>
      <t>) in Ende, Flores, East Nusa Tenggara</t>
    </r>
  </si>
  <si>
    <r>
      <t>Kuspriyangga, A., Y.A. Mulyani, Syartinilia, and O. Hidayat. 2025. Home Range and Habitat Use of the Endangered Flores Hawk-eagle (</t>
    </r>
    <r>
      <rPr>
        <i/>
        <sz val="10"/>
        <color theme="1"/>
        <rFont val="Times New Roman"/>
        <family val="1"/>
      </rPr>
      <t>Nisaetus floris</t>
    </r>
    <r>
      <rPr>
        <sz val="10"/>
        <color theme="1"/>
        <rFont val="Times New Roman"/>
        <family val="1"/>
      </rPr>
      <t>) in Ende, Flores, East Nusa Tenggara. Jurnal Manajemen Hutan Tropika 31(2):133-144. https://doi.org/10.7226/jtfm.31.2.133.</t>
    </r>
  </si>
  <si>
    <r>
      <t xml:space="preserve">Flores hawk-eagle, </t>
    </r>
    <r>
      <rPr>
        <i/>
        <sz val="10"/>
        <color theme="1"/>
        <rFont val="Times New Roman"/>
        <family val="1"/>
      </rPr>
      <t>Nisaetus floris</t>
    </r>
  </si>
  <si>
    <t>Zhang, G., W. Luo, Y. Zhao, Q. Shao, L. Li, K. Mei, and G. Li</t>
  </si>
  <si>
    <r>
      <t xml:space="preserve">Reliable unmanned aerial vehicle-based thermal infrared target detection method for monitoring </t>
    </r>
    <r>
      <rPr>
        <i/>
        <sz val="10"/>
        <color theme="1"/>
        <rFont val="Times New Roman"/>
        <family val="1"/>
      </rPr>
      <t>Procapra przewalskii</t>
    </r>
    <r>
      <rPr>
        <sz val="10"/>
        <color theme="1"/>
        <rFont val="Times New Roman"/>
        <family val="1"/>
      </rPr>
      <t xml:space="preserve"> in Qinghai</t>
    </r>
  </si>
  <si>
    <r>
      <t xml:space="preserve">Zhang, G., W. Luo, Y. Zhao, Q. Shao, L. Li, K. Mei, and G. Li. 2025. Reliable unmanned aerial vehicle-based thermal infrared target detection method for monitoring </t>
    </r>
    <r>
      <rPr>
        <i/>
        <sz val="10"/>
        <color theme="1"/>
        <rFont val="Times New Roman"/>
        <family val="1"/>
      </rPr>
      <t>Procapra przewalskii</t>
    </r>
    <r>
      <rPr>
        <sz val="10"/>
        <color theme="1"/>
        <rFont val="Times New Roman"/>
        <family val="1"/>
      </rPr>
      <t xml:space="preserve"> in Qinghai. Ecological Informatics https://doi.org/10.1016/j.ecoinf.2025.103209.</t>
    </r>
  </si>
  <si>
    <t>Thermal IR</t>
  </si>
  <si>
    <t>DJI Mavic 3 T</t>
  </si>
  <si>
    <r>
      <t>Drone-based observations of scarring patterns in humpback whales (</t>
    </r>
    <r>
      <rPr>
        <i/>
        <sz val="10"/>
        <color theme="1"/>
        <rFont val="Times New Roman"/>
        <family val="1"/>
      </rPr>
      <t>Megaptera novaeangliae</t>
    </r>
    <r>
      <rPr>
        <sz val="10"/>
        <color theme="1"/>
        <rFont val="Times New Roman"/>
        <family val="1"/>
      </rPr>
      <t>) in the New York Bight provide insight into foraging behavior and anthropogenic threats</t>
    </r>
  </si>
  <si>
    <t>Keeling, S.E., C. Napoli, J. Meza-Fidalgo, J.S. Stepanuk, N. Hirtle, Z. Hoffman, and L.H. Thorne</t>
  </si>
  <si>
    <r>
      <t>Keeling, S.E., C. Napoli, J. Meza-Fidalgo, J.S. Stepanuk, N. Hirtle, Z. Hoffman, and L.H. Thorne. 2025. Drone-based observations of scarring patterns in humpback whales (</t>
    </r>
    <r>
      <rPr>
        <i/>
        <sz val="10"/>
        <color theme="1"/>
        <rFont val="Times New Roman"/>
        <family val="1"/>
      </rPr>
      <t>Megaptera novaeangliae</t>
    </r>
    <r>
      <rPr>
        <sz val="10"/>
        <color theme="1"/>
        <rFont val="Times New Roman"/>
        <family val="1"/>
      </rPr>
      <t>) in the New York Bight provide insight into foraging behavior and anthropogenic threats. PLoS ONE https://doi.org/10.1371/journal.pone.0324121.</t>
    </r>
  </si>
  <si>
    <t>photogrammetry, human-wildlife conflict</t>
  </si>
  <si>
    <t>DJI Phantom 4 Pro+, DJI Mavic 3 Pro</t>
  </si>
  <si>
    <t>Light tuned to the avian eye elicits early detection and escape from an approaching aircraft</t>
  </si>
  <si>
    <t>Lunn, R.B., B. Blackwell, P. Baumhardt, A. Talbot, I. Di Domenico, and E. Fernández-Juricic</t>
  </si>
  <si>
    <t>Lunn, R.B., B. Blackwell, P. Baumhardt, A. Talbot, I. Di Domenico, and E. Fernández-Juricic. 2025. Light tuned to the avian eye elicits early detection and escape from an approaching aircraft. Royal Society Open Science https://doi.org/10.1098/rsos.250047.</t>
  </si>
  <si>
    <t>human-wildlife conflict, BASH, deterrance</t>
  </si>
  <si>
    <r>
      <t xml:space="preserve">Canada goose, </t>
    </r>
    <r>
      <rPr>
        <i/>
        <sz val="10"/>
        <color theme="1"/>
        <rFont val="Times New Roman"/>
        <family val="1"/>
      </rPr>
      <t>Branta canadensis</t>
    </r>
  </si>
  <si>
    <t>de Margerie, E. and K. Monmasson</t>
  </si>
  <si>
    <t>Tracking butterfly flight in the field from an unmanned aerial vehicle (UAV): a methodological proof of principle</t>
  </si>
  <si>
    <t>de Margerie, E. and K. Monmasson. 2025. Tracking butterfly flight in the field from an unmanned aerial vehicle (UAV): a methodological proof of principle. Peer Community Journal https://doi.org/10.24072/pcjournal.566.</t>
  </si>
  <si>
    <t>flight tracking</t>
  </si>
  <si>
    <t>Pieridae</t>
  </si>
  <si>
    <r>
      <t xml:space="preserve">large white, </t>
    </r>
    <r>
      <rPr>
        <i/>
        <sz val="10"/>
        <color theme="1"/>
        <rFont val="Times New Roman"/>
        <family val="1"/>
      </rPr>
      <t>Pieris brassicae</t>
    </r>
    <r>
      <rPr>
        <sz val="10"/>
        <color theme="1"/>
        <rFont val="Times New Roman"/>
        <family val="1"/>
      </rPr>
      <t xml:space="preserve">, small white, </t>
    </r>
    <r>
      <rPr>
        <i/>
        <sz val="10"/>
        <color theme="1"/>
        <rFont val="Times New Roman"/>
        <family val="1"/>
      </rPr>
      <t>Pieris rapae</t>
    </r>
  </si>
  <si>
    <t>Count of Northern Gannets on the Bass Rock in June 2023</t>
  </si>
  <si>
    <t>Scottish Seabird Center</t>
  </si>
  <si>
    <t>Harris, M.P., E. Burton, S. Lewis, A. Tyndall, C.J. Nichol, T. Wade, and S. Wanless</t>
  </si>
  <si>
    <t>Count of Northern Gannets on the Bass Rock in July 2024</t>
  </si>
  <si>
    <t>Burton, E., S. Lewis, S. Wanless, T. Wade, and C. Nichol</t>
  </si>
  <si>
    <t>Harris, M.P., E. Burton, S. Lewis, A. Tyndall, C.J. Nichol, T. Wade, and S. Wanless. 2023. Count of Northern Gannets on the Bass Rock in June 2023. Prepared for Scottish Seabird Centre, East Lothian, UK.</t>
  </si>
  <si>
    <t>Burton, E., S. Lewis, S. Wanless, T. Wade, and C. Nichol. 2024. Count of Northern Gannets on the Bass Rock in July 2024. Prepared for Scottish Seabird Centre, East Lothian, UK.</t>
  </si>
  <si>
    <t>Zenmuse P1 45-MP camera</t>
  </si>
  <si>
    <t>Novel risk assessment framework to compare shark-bite mitigation strategies</t>
  </si>
  <si>
    <t>Henriksen, M., A. Barnett, P. Butcher, A. Chin, K. Frisch, M. Green, J. How, D. McPhee, M. Mikitis, T. Scott-Holland, C. Simpfendorfer, S. Taylor, and C. Huveneers</t>
  </si>
  <si>
    <t>Henriksen, M., A. Barnett, P. Butcher, A. Chin, K. Frisch, M. Green, J. How, D. McPhee, M. Mikitis, T. Scott-Holland, C. Simpfendorfer, S. Taylor, and C. Huveneers. 2025. Novel risk assessment framework to compare shark-bite mitigation strategies. People and Nature https://doi.org/10.1002/pan3.70054.</t>
  </si>
  <si>
    <t>sharks</t>
  </si>
  <si>
    <t>Australia-QLD</t>
  </si>
  <si>
    <t>Initial evaluation of a state-wide multi-method survey to estimate koala occupancy and abundance</t>
  </si>
  <si>
    <t>Gillespie, G.R., N. Gallahar, A.P. McIlwee, B.D. Hope, E.B. Webb, M. Clements, V.F. Gama, M. Casley, and T.S. Jessop</t>
  </si>
  <si>
    <t>Gillespie, G.R., N. Gallahar, A.P. McIlwee, B.D. Hope, E.B. Webb, M. Clements, V.F. Gama, M. Casley, and T.S. Jessop. 2025. Initial evaluation of a state-wide multi-method survey to estimate koala occupancy and abundance. Ecological Indicators https://doi.org/10.1016/j.ecolind.2025.113654.</t>
  </si>
  <si>
    <t>population monitoring, population estimate, population distribution</t>
  </si>
  <si>
    <t>DJI Matrice M30T</t>
  </si>
  <si>
    <t>48-MP RGB camera, thermal camera</t>
  </si>
  <si>
    <t>Australia-NSW</t>
  </si>
  <si>
    <t>Dinkel, T.M.</t>
  </si>
  <si>
    <t>Harbour porpoise behaviour near bottom set nets and acoustic bycatch mitigation devices</t>
  </si>
  <si>
    <t xml:space="preserve">species detection, behavior, monitoring, land vs aerial survey, </t>
  </si>
  <si>
    <t>DJI Mini 2, DGI Air 2S</t>
  </si>
  <si>
    <t>Estimating the landscape-scale abundance of an arboreal folivore using thermal imaging drones and binomial N-mixture modelling</t>
  </si>
  <si>
    <t>Ryan, S.A., D.M. Southwell, C.T. Beranek, J. Clulow, N.R. Jordan, and R.R. Witt</t>
  </si>
  <si>
    <t>Ryan, S.A., D.M. Southwell, C.T. Beranek, J. Clulow, N.R. Jordan, and R.R. Witt. 2025. Estimating the landscape-scale abundance of an arboreal folivore using thermal imaging drones and binomial N-mixture modelling. Biological Conservation https://doi.org/10.1016/j.biocon.2025.111207.</t>
  </si>
  <si>
    <t xml:space="preserve">DJI Mavic 2 Enterprise Advanced, DJI Matrice 300
</t>
  </si>
  <si>
    <t>thermal and RGB camera, Zenmuse H20T thermal camera and RGB camera</t>
  </si>
  <si>
    <t>Pirotta, E., L. New, A.F. Ajó, K.C. Bierlich, C.N. Bird, C.L. Buck, L. Hildebrand, K.E. Hunt, J. Calambokidis, and L.G. Torres</t>
  </si>
  <si>
    <t>Body size, nutritional state and endocrine state are associated with calving probability in a long-lived marine species</t>
  </si>
  <si>
    <t>Pirotta, E., L. New, A.F. Ajó, K.C. Bierlich, C.N. Bird, C.L. Buck, L. Hildebrand, K.E. Hunt, J. Calambokidis, and L.G. Torres. 2025. Body size, nutritional state and endocrine state are associated with calving probability in a long-lived marine species. Journal of Animal Ecology https://doi.org/10.1111/1365-2656.70068.</t>
  </si>
  <si>
    <t>DJI Phantom 3 Pro, Phantom 4, Phantom 4 Pro, Inspire 2</t>
  </si>
  <si>
    <t>Modeling individual growth reveals decreasing gray whale body length and correlations with ocean climate indices at multiple scales</t>
  </si>
  <si>
    <t>Pirotta, E., K.C. Bierlich, L. New, L. Hildebrand, C.N. Bird, A.F. Ajó, and L.G. Torres</t>
  </si>
  <si>
    <t>Pirotta, E., K.C. Bierlich, L. New, L. Hildebrand, C.N. Bird, A.F. Ajó, and L.G. Torres. 2024. Modeling individual growth reveals decreasing gray whale body length and correlations with ocean climate indices at multiple scales. Global Change Biology https://doi.org/10.1111/gcb.17366.</t>
  </si>
  <si>
    <t>Visona-Kelly, B.C. and L.G. Barrett-Lennard</t>
  </si>
  <si>
    <r>
      <t>The Foe You Know: Observations of Interspecific Interactions Between Small Cetaceans and Northern Resident Killer Whales (</t>
    </r>
    <r>
      <rPr>
        <i/>
        <sz val="10"/>
        <color theme="1"/>
        <rFont val="Times New Roman"/>
        <family val="1"/>
      </rPr>
      <t>Orcinus orca</t>
    </r>
    <r>
      <rPr>
        <sz val="10"/>
        <color theme="1"/>
        <rFont val="Times New Roman"/>
        <family val="1"/>
      </rPr>
      <t>) in the Northeast Pacific</t>
    </r>
  </si>
  <si>
    <r>
      <t>Visona-Kelly, B.C. and L.G. Barrett-Lennard. 2025. The Foe You Know: Observations of Interspecific Interactions Between Small Cetaceans and Northern Resident Killer Whales (</t>
    </r>
    <r>
      <rPr>
        <i/>
        <sz val="10"/>
        <color theme="1"/>
        <rFont val="Times New Roman"/>
        <family val="1"/>
      </rPr>
      <t>Orcinus orca</t>
    </r>
    <r>
      <rPr>
        <sz val="10"/>
        <color theme="1"/>
        <rFont val="Times New Roman"/>
        <family val="1"/>
      </rPr>
      <t>) in the Northeast Pacific. Ecology and Evolution https://doi.org/10.1002/ece3.71444.</t>
    </r>
  </si>
  <si>
    <t xml:space="preserve">behavior, </t>
  </si>
  <si>
    <t>The Honeymoon Phase: Breeding Duck Habitat Selection and Its Associated Effects on Nest Survival in the Prairie Pothole Region of Central Saskatchewan, Canada</t>
  </si>
  <si>
    <t>Sabatier, H.C.</t>
  </si>
  <si>
    <t>Sabatier, H.C. 2025. The Honeymoon Phase: Breeding Duck Habitat Selection and Its Associated Effects on Nest Survival in the Prairie Pothole Region of Central Saskatchewan, Canada. Thesis. College of Natural Resources, University of Wisconsin, Stevens Point.</t>
  </si>
  <si>
    <t>DJI Matrice 30T</t>
  </si>
  <si>
    <r>
      <t xml:space="preserve">green-winged teal, </t>
    </r>
    <r>
      <rPr>
        <i/>
        <sz val="10"/>
        <color theme="1"/>
        <rFont val="Times New Roman"/>
        <family val="1"/>
      </rPr>
      <t>Anas crecca</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northern pintail, </t>
    </r>
    <r>
      <rPr>
        <i/>
        <sz val="10"/>
        <color theme="1"/>
        <rFont val="Times New Roman"/>
        <family val="1"/>
      </rPr>
      <t>Anas</t>
    </r>
    <r>
      <rPr>
        <sz val="10"/>
        <color theme="1"/>
        <rFont val="Times New Roman"/>
        <family val="1"/>
      </rPr>
      <t xml:space="preserve"> </t>
    </r>
    <r>
      <rPr>
        <i/>
        <sz val="10"/>
        <color theme="1"/>
        <rFont val="Times New Roman"/>
        <family val="1"/>
      </rPr>
      <t>acuta</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blue-winged teal, </t>
    </r>
    <r>
      <rPr>
        <i/>
        <sz val="10"/>
        <color theme="1"/>
        <rFont val="Times New Roman"/>
        <family val="1"/>
      </rPr>
      <t>Spatula</t>
    </r>
    <r>
      <rPr>
        <sz val="10"/>
        <color theme="1"/>
        <rFont val="Times New Roman"/>
        <family val="1"/>
      </rPr>
      <t xml:space="preserve"> </t>
    </r>
    <r>
      <rPr>
        <i/>
        <sz val="10"/>
        <color theme="1"/>
        <rFont val="Times New Roman"/>
        <family val="1"/>
      </rPr>
      <t>discors</t>
    </r>
    <r>
      <rPr>
        <sz val="10"/>
        <color theme="1"/>
        <rFont val="Times New Roman"/>
        <family val="1"/>
      </rPr>
      <t xml:space="preserve">, American wigeon, </t>
    </r>
    <r>
      <rPr>
        <i/>
        <sz val="10"/>
        <color theme="1"/>
        <rFont val="Times New Roman"/>
        <family val="1"/>
      </rPr>
      <t>Mareca americana</t>
    </r>
    <r>
      <rPr>
        <sz val="10"/>
        <color theme="1"/>
        <rFont val="Times New Roman"/>
        <family val="1"/>
      </rPr>
      <t xml:space="preserve">, gadwall, </t>
    </r>
    <r>
      <rPr>
        <i/>
        <sz val="10"/>
        <color theme="1"/>
        <rFont val="Times New Roman"/>
        <family val="1"/>
      </rPr>
      <t>Mareca</t>
    </r>
    <r>
      <rPr>
        <sz val="10"/>
        <color theme="1"/>
        <rFont val="Times New Roman"/>
        <family val="1"/>
      </rPr>
      <t xml:space="preserve"> </t>
    </r>
    <r>
      <rPr>
        <i/>
        <sz val="10"/>
        <color theme="1"/>
        <rFont val="Times New Roman"/>
        <family val="1"/>
      </rPr>
      <t>strepera</t>
    </r>
    <r>
      <rPr>
        <sz val="10"/>
        <color theme="1"/>
        <rFont val="Times New Roman"/>
        <family val="1"/>
      </rPr>
      <t xml:space="preserve">, bufflehead, </t>
    </r>
    <r>
      <rPr>
        <i/>
        <sz val="10"/>
        <color theme="1"/>
        <rFont val="Times New Roman"/>
        <family val="1"/>
      </rPr>
      <t>Bucephala albeola</t>
    </r>
    <r>
      <rPr>
        <sz val="10"/>
        <color theme="1"/>
        <rFont val="Times New Roman"/>
        <family val="1"/>
      </rPr>
      <t xml:space="preserve">, common goldeneye, </t>
    </r>
    <r>
      <rPr>
        <i/>
        <sz val="10"/>
        <color theme="1"/>
        <rFont val="Times New Roman"/>
        <family val="1"/>
      </rPr>
      <t>Bucephala</t>
    </r>
    <r>
      <rPr>
        <sz val="10"/>
        <color theme="1"/>
        <rFont val="Times New Roman"/>
        <family val="1"/>
      </rPr>
      <t xml:space="preserve"> </t>
    </r>
    <r>
      <rPr>
        <i/>
        <sz val="10"/>
        <color theme="1"/>
        <rFont val="Times New Roman"/>
        <family val="1"/>
      </rPr>
      <t>clangula</t>
    </r>
    <r>
      <rPr>
        <sz val="10"/>
        <color theme="1"/>
        <rFont val="Times New Roman"/>
        <family val="1"/>
      </rPr>
      <t xml:space="preserve">, canvasback, </t>
    </r>
    <r>
      <rPr>
        <i/>
        <sz val="10"/>
        <color theme="1"/>
        <rFont val="Times New Roman"/>
        <family val="1"/>
      </rPr>
      <t>Aythya valisineria</t>
    </r>
    <r>
      <rPr>
        <sz val="10"/>
        <color theme="1"/>
        <rFont val="Times New Roman"/>
        <family val="1"/>
      </rPr>
      <t xml:space="preserve">, lesser scaup, </t>
    </r>
    <r>
      <rPr>
        <i/>
        <sz val="10"/>
        <color theme="1"/>
        <rFont val="Times New Roman"/>
        <family val="1"/>
      </rPr>
      <t>Aythya affinis</t>
    </r>
    <r>
      <rPr>
        <sz val="10"/>
        <color theme="1"/>
        <rFont val="Times New Roman"/>
        <family val="1"/>
      </rPr>
      <t xml:space="preserve">, ring-necked duck, </t>
    </r>
    <r>
      <rPr>
        <i/>
        <sz val="10"/>
        <color theme="1"/>
        <rFont val="Times New Roman"/>
        <family val="1"/>
      </rPr>
      <t>Aythya collaris</t>
    </r>
    <r>
      <rPr>
        <sz val="10"/>
        <color theme="1"/>
        <rFont val="Times New Roman"/>
        <family val="1"/>
      </rPr>
      <t xml:space="preserve">, redhead, </t>
    </r>
    <r>
      <rPr>
        <i/>
        <sz val="10"/>
        <color theme="1"/>
        <rFont val="Times New Roman"/>
        <family val="1"/>
      </rPr>
      <t>Aythya</t>
    </r>
    <r>
      <rPr>
        <sz val="10"/>
        <color theme="1"/>
        <rFont val="Times New Roman"/>
        <family val="1"/>
      </rPr>
      <t xml:space="preserve"> </t>
    </r>
    <r>
      <rPr>
        <i/>
        <sz val="10"/>
        <color theme="1"/>
        <rFont val="Times New Roman"/>
        <family val="1"/>
      </rPr>
      <t>americana</t>
    </r>
    <r>
      <rPr>
        <sz val="10"/>
        <color theme="1"/>
        <rFont val="Times New Roman"/>
        <family val="1"/>
      </rPr>
      <t xml:space="preserve">, hooded merganser, </t>
    </r>
    <r>
      <rPr>
        <i/>
        <sz val="10"/>
        <color theme="1"/>
        <rFont val="Times New Roman"/>
        <family val="1"/>
      </rPr>
      <t>Lophodytes cucullatus</t>
    </r>
    <r>
      <rPr>
        <sz val="10"/>
        <color theme="1"/>
        <rFont val="Times New Roman"/>
        <family val="1"/>
      </rPr>
      <t xml:space="preserve">, ruddy duck, </t>
    </r>
    <r>
      <rPr>
        <i/>
        <sz val="10"/>
        <color theme="1"/>
        <rFont val="Times New Roman"/>
        <family val="1"/>
      </rPr>
      <t>Oxyura</t>
    </r>
    <r>
      <rPr>
        <sz val="10"/>
        <color theme="1"/>
        <rFont val="Times New Roman"/>
        <family val="1"/>
      </rPr>
      <t xml:space="preserve"> </t>
    </r>
    <r>
      <rPr>
        <i/>
        <sz val="10"/>
        <color theme="1"/>
        <rFont val="Times New Roman"/>
        <family val="1"/>
      </rPr>
      <t>jamaicensis</t>
    </r>
    <r>
      <rPr>
        <sz val="10"/>
        <color theme="1"/>
        <rFont val="Times New Roman"/>
        <family val="1"/>
      </rPr>
      <t xml:space="preserve">, wood duck, </t>
    </r>
    <r>
      <rPr>
        <i/>
        <sz val="10"/>
        <color theme="1"/>
        <rFont val="Times New Roman"/>
        <family val="1"/>
      </rPr>
      <t>Aix sponsa</t>
    </r>
  </si>
  <si>
    <t>Estimating abundance of aggregated populations with drones while accounting for multiple sources of errors: A case study on the mass nesting of Giant South American River Turtles</t>
  </si>
  <si>
    <t>Brack, I.V., D. Valle, C. Ferrara, O. Torrico, E. Domic-Rivadeneira, and G. Forero-Medina</t>
  </si>
  <si>
    <t>Brack, I.V., D. Valle, C. Ferrara, O. Torrico, E. Domic-Rivadeneira, and G. Forero-Medina. 2025. Estimating abundance of aggregated populations with drones while accounting for multiple sources of errors: A case study on the mass nesting of Giant South American River Turtles. Journal of Applied Ecology https://doi.org/10.1111/1365-2664.70081.</t>
  </si>
  <si>
    <t>48-MP RGB camera</t>
  </si>
  <si>
    <t>Drones in ecology: ten years back and forth</t>
  </si>
  <si>
    <t>Anderson, K., F. Gonzalez, and K.J. Gaston</t>
  </si>
  <si>
    <t>Anderson, K., F. Gonzalez, and K.J. Gaston. 2025. Drones in ecology: ten years back and forth. BioScience https://doi.org/10.1093/biosci/biaf069.</t>
  </si>
  <si>
    <t>New Methods for Waterfowl and Habitat Survey Using AI and Drone Imagery</t>
  </si>
  <si>
    <t>Zhai, Z., Z. Liu, Y. Zhang, A. Zhao, and Y. Shang</t>
  </si>
  <si>
    <t>Zhai, Z., Z. Liu, Y. Zhang, A. Zhao, and Y. Shang. 2025. New Methods for Waterfowl and Habitat Survey Using AI and Drone Imagery. Drones https://doi.org/10.3390/drones9070451.</t>
  </si>
  <si>
    <r>
      <t xml:space="preserve">mallard, </t>
    </r>
    <r>
      <rPr>
        <i/>
        <sz val="10"/>
        <color theme="1"/>
        <rFont val="Times New Roman"/>
        <family val="1"/>
      </rPr>
      <t>Anas platyrhynchos</t>
    </r>
    <r>
      <rPr>
        <sz val="10"/>
        <color theme="1"/>
        <rFont val="Times New Roman"/>
        <family val="1"/>
      </rPr>
      <t xml:space="preserve">, northern pintail, </t>
    </r>
    <r>
      <rPr>
        <i/>
        <sz val="10"/>
        <color theme="1"/>
        <rFont val="Times New Roman"/>
        <family val="1"/>
      </rPr>
      <t>Anas acuta</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American wigeon, </t>
    </r>
    <r>
      <rPr>
        <i/>
        <sz val="10"/>
        <color theme="1"/>
        <rFont val="Times New Roman"/>
        <family val="1"/>
      </rPr>
      <t>Mareca</t>
    </r>
    <r>
      <rPr>
        <sz val="10"/>
        <color theme="1"/>
        <rFont val="Times New Roman"/>
        <family val="1"/>
      </rPr>
      <t xml:space="preserve"> </t>
    </r>
    <r>
      <rPr>
        <i/>
        <sz val="10"/>
        <color theme="1"/>
        <rFont val="Times New Roman"/>
        <family val="1"/>
      </rPr>
      <t>americana</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American green-winged teal, </t>
    </r>
    <r>
      <rPr>
        <i/>
        <sz val="10"/>
        <color theme="1"/>
        <rFont val="Times New Roman"/>
        <family val="1"/>
      </rPr>
      <t>Anas crecca carolinensis</t>
    </r>
    <r>
      <rPr>
        <sz val="10"/>
        <color theme="1"/>
        <rFont val="Times New Roman"/>
        <family val="1"/>
      </rPr>
      <t xml:space="preserve">, ring-necked duck, </t>
    </r>
    <r>
      <rPr>
        <i/>
        <sz val="10"/>
        <color theme="1"/>
        <rFont val="Times New Roman"/>
        <family val="1"/>
      </rPr>
      <t>Aythya</t>
    </r>
    <r>
      <rPr>
        <sz val="10"/>
        <color theme="1"/>
        <rFont val="Times New Roman"/>
        <family val="1"/>
      </rPr>
      <t xml:space="preserve"> </t>
    </r>
    <r>
      <rPr>
        <i/>
        <sz val="10"/>
        <color theme="1"/>
        <rFont val="Times New Roman"/>
        <family val="1"/>
      </rPr>
      <t>collaris</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greater-whited fronted goose, </t>
    </r>
    <r>
      <rPr>
        <i/>
        <sz val="10"/>
        <color theme="1"/>
        <rFont val="Times New Roman"/>
        <family val="1"/>
      </rPr>
      <t>Anser</t>
    </r>
    <r>
      <rPr>
        <sz val="10"/>
        <color theme="1"/>
        <rFont val="Times New Roman"/>
        <family val="1"/>
      </rPr>
      <t xml:space="preserve"> </t>
    </r>
    <r>
      <rPr>
        <i/>
        <sz val="10"/>
        <color theme="1"/>
        <rFont val="Times New Roman"/>
        <family val="1"/>
      </rPr>
      <t>albifrons</t>
    </r>
    <r>
      <rPr>
        <sz val="10"/>
        <color theme="1"/>
        <rFont val="Times New Roman"/>
        <family val="1"/>
      </rPr>
      <t xml:space="preserve">, lesser snow goose, </t>
    </r>
    <r>
      <rPr>
        <i/>
        <sz val="10"/>
        <color theme="1"/>
        <rFont val="Times New Roman"/>
        <family val="1"/>
      </rPr>
      <t>Anser</t>
    </r>
    <r>
      <rPr>
        <sz val="10"/>
        <color theme="1"/>
        <rFont val="Times New Roman"/>
        <family val="1"/>
      </rPr>
      <t xml:space="preserve"> </t>
    </r>
    <r>
      <rPr>
        <i/>
        <sz val="10"/>
        <color theme="1"/>
        <rFont val="Times New Roman"/>
        <family val="1"/>
      </rPr>
      <t>caerulescens</t>
    </r>
    <r>
      <rPr>
        <sz val="10"/>
        <color theme="1"/>
        <rFont val="Times New Roman"/>
        <family val="1"/>
      </rPr>
      <t xml:space="preserve">, Ross’ goose, </t>
    </r>
    <r>
      <rPr>
        <i/>
        <sz val="10"/>
        <color theme="1"/>
        <rFont val="Times New Roman"/>
        <family val="1"/>
      </rPr>
      <t>Anser rossii</t>
    </r>
  </si>
  <si>
    <t>Ecological Modeling</t>
  </si>
  <si>
    <t>Assessing sampling error associated with animal movements and distributions across drone monitoring strategies</t>
  </si>
  <si>
    <t>Schultz, E.A., N. Ellison-Neary, L.R. Jones, K.O. Evans, and R.B. Iglay</t>
  </si>
  <si>
    <t>population estimate, population monitoring, survey methods, flight parameters</t>
  </si>
  <si>
    <t>Schultz, E.A., N. Ellison-Neary, L.R. Jones, K.O. Evans, and R.B. Iglay. 2025. Assessing sampling error associated with animal movements and distributions across drone monitoring strategies. Ecological Modeling https://doi.org/10.1016/j.ecolmodel.2025.111235.</t>
  </si>
  <si>
    <t>simulated animal movement</t>
  </si>
  <si>
    <t>Hamel, H., S.T. Ortiz, and M. Wahlberg. 2025. Long-term observations reveal short-term mother-calf affiliation in wild harbour porpoises. Animal Behaviour https://doi.org/10.1016/j.anbehav.2024.10.006.</t>
  </si>
  <si>
    <t>Drone photogrammetry reveals contrasting body conditions of dugongs across the Indo-Pacific</t>
  </si>
  <si>
    <t>Goudalier, C., D. Mouillot, L. Bernagou, T. Boksmati, C. Bristol, H. Clark, S.M.C. Herandarudewi, R. Hocde, A. Koester, A.J. McIvor, D. Nair, M.R. Nandika, L. Ponnampalam, A. Sahri, E. Trotzuk, N.A. Zaaba, and L. Mannocci</t>
  </si>
  <si>
    <t>Goudalier, C., D. Mouillot, L. Bernagou, T. Boksmati, C. Bristol, H. Clark, S.M.C. Herandarudewi, R. Hocde, A. Koester, A.J. McIvor, D. Nair, M.R. Nandika, L. Ponnampalam, A. Sahri, E. Trotzuk, N.A. Zaaba, and L. Mannocci. 2025. Drone photogrammetry reveals contrasting body conditions of dugongs across the Indo-Pacific. Remote Sensing in Ecology and Conservation https://doi.org/10.1002/rse2.70016.</t>
  </si>
  <si>
    <t>Indo-Pacific</t>
  </si>
  <si>
    <t>population monitoring, health, photogrammetry</t>
  </si>
  <si>
    <t>DJI Phantom 4, DJI Mavic 2 PRO, DJI
Mavic 3E, DJI Air 2S, WingtraOne</t>
  </si>
  <si>
    <t>quadcopters, fixed-wing</t>
  </si>
  <si>
    <t>disturbance, species identification, population monitoring, drone vs helicopter surveys</t>
  </si>
  <si>
    <t>Viegut, R., E. Webb, A. Raedeke, Z. Tang, Y. Zhang, Z. Zhai, Z. Liu, S. Wang, J. Zheng, and Y. Shang. 2024. Detection Probability and Bias in Machine-Learning-Based Unoccupied Aerial System Non-Breeding Waterfowl Surveys. Drones https://doi.org/10.3390/drones8020054.</t>
  </si>
  <si>
    <t>Geeson, J.J., B.M. Allan, J.P.Y. Arnould</t>
  </si>
  <si>
    <t>Declining Body Condition of Territorial Male Australian Fur Seals: Correlations With Environmental Variables</t>
  </si>
  <si>
    <t>Geeson, J.J., B.M. Allan, J.P.Y. Arnould. 2025. Declining Body Condition of Territorial Male Australian Fur Seals: Correlations With Environmental Variables. Marine Mammal Science https://doi.org/10.1111/mms.70043.</t>
  </si>
  <si>
    <t>White, E.P., L. Garner, B.G. Weinstein, H. Senyondo, A. Ortega, A. Steinkraus, G.M. Yenni, P. Frederick, and S.K.M. Ernest. 2025. Near real-time monitoring of wading birds using uncrewed aircraft systems and computer vision. Remote Sensing in Ecology and Conservation https://doi.org/10.1002/rse2.421.</t>
  </si>
  <si>
    <t>Performance of theodolites versus drones in land-based studies of marine mammals</t>
  </si>
  <si>
    <t>Dinkel, T.M., A. Girard, T. Bär, M. Dähne, A.-K. Craul, M. Cosentino, O. Meyer-Klaeden, F. Dahlke, and C. von Dorrien</t>
  </si>
  <si>
    <t>Dinkel, T.M., A. Girard, T. Bär, M. Dähne, A.-K. Craul, M. Cosentino, O. Meyer-Klaeden, F. Dahlke, and C. von Dorrien. 2025. Performance of theodolites versus drones in land-based studies of marine mammals. Scientific Reports https://doi.org/10.1038/s41598-025-06978-8.</t>
  </si>
  <si>
    <t>DJI Mini 2, DJI Air 2S</t>
  </si>
  <si>
    <t>A comparison of established and digital surface model (DSM) -based methods to determine population estimates and densities for king penguin colonies, using fixed-wing drone and satellite imagery</t>
  </si>
  <si>
    <t>Coleman, J.,  N. Fenney, P.N. Trathan, A. Fox, E. Fox,  A. Bennison, L. Ireland, M.A. Collins, and P.R. Hollyman</t>
  </si>
  <si>
    <t>Coleman, J.,  N. Fenney, P.N. Trathan, A. Fox, E. Fox,  A. Bennison, L. Ireland, M.A. Collins, and P.R. Hollyman. 2025. A comparison of established and digital surface model (DSM) -based methods to determine population estimates and densities for king penguin colonies, using fixed-wing drone and satellite imagery. Remote Sensing in Ecology and Conservation https://doi.org/10.1002/rse2.424.</t>
  </si>
  <si>
    <t>South Georgia</t>
  </si>
  <si>
    <r>
      <t>Using machine learning to count Antarctic shag (</t>
    </r>
    <r>
      <rPr>
        <i/>
        <sz val="10"/>
        <color theme="1"/>
        <rFont val="Times New Roman"/>
        <family val="1"/>
      </rPr>
      <t>Leucocarbo bransfieldensis</t>
    </r>
    <r>
      <rPr>
        <sz val="10"/>
        <color theme="1"/>
        <rFont val="Times New Roman"/>
        <family val="1"/>
      </rPr>
      <t>) nests on images captured by remotely piloted aircraft systems</t>
    </r>
  </si>
  <si>
    <t>Cusick, A., K. Fudala, P.P. Storozenko, J. Swiezewski, J. Kaleta, W.C. Oosthuizen, C. Pfeifer, and R.J. Bialik</t>
  </si>
  <si>
    <r>
      <t>Cusick, A., K. Fudala, P.P. Storozenko, J. Swiezewski, J. Kaleta, W.C. Oosthuizen, C. Pfeifer, and R.J. Bialik. 2024. Using machine learning to count Antarctic shag (</t>
    </r>
    <r>
      <rPr>
        <i/>
        <sz val="10"/>
        <color theme="1"/>
        <rFont val="Times New Roman"/>
        <family val="1"/>
      </rPr>
      <t>Leucocarbo bransfieldensis</t>
    </r>
    <r>
      <rPr>
        <sz val="10"/>
        <color theme="1"/>
        <rFont val="Times New Roman"/>
        <family val="1"/>
      </rPr>
      <t>) nests on images captured by remotely piloted aircraft systems. Ecological Informatics https://doi.org/10.1016/j.ecoinf.2024.102707.</t>
    </r>
  </si>
  <si>
    <t>population monitoring, population estimate, deep learning, image analysis</t>
  </si>
  <si>
    <t>DJI Phantom 4 Pro v2.0, DJI Phantom 4 Adv., DJI Inspire 2, Bormatec Ninox</t>
  </si>
  <si>
    <t xml:space="preserve">20-MP RGB camera, 16-MP RGB camera, Zenmuse X5S 20.8-MP camera, 20-MP RGB camera, </t>
  </si>
  <si>
    <t>Torney, C.J., M. Lamont, L. Debell, R.J. Angohiatok, L.-M. Leclerc, and A.M. Berdahl</t>
  </si>
  <si>
    <t>Torney, C.J., M. Lamont, L. Debell, R.J. Angohiatok, L.-M. Leclerc, and A.M. Berdahl. 2018. Inferring the rules of social interaction in migrating caribou. Philosophical Transactions of the Royal Society B. http://dx.doi.org/10.1098/rstb.2017.0385.</t>
  </si>
  <si>
    <r>
      <t xml:space="preserve">barren-ground caribou, </t>
    </r>
    <r>
      <rPr>
        <i/>
        <sz val="10"/>
        <color theme="1"/>
        <rFont val="Times New Roman"/>
        <family val="1"/>
      </rPr>
      <t>Rangifer tarandus groenlandicus</t>
    </r>
  </si>
  <si>
    <t>behavior, population monitoring</t>
  </si>
  <si>
    <t>Hoofed animal detection in UAV thermal images using Balanced Random Forest and CNN features</t>
  </si>
  <si>
    <t>Włodarczyk, D. and G. Józków</t>
  </si>
  <si>
    <t>Włodarczyk, D. and G. Józków. 2025. Hoofed animal detection in UAV thermal images using Balanced Random Forest and CNN features. Reports on Geodesy and Geoinformatics https://doi.org/10.2478/rgg-2025-0011.</t>
  </si>
  <si>
    <t>Reports on Geodesy and Geoinformatics</t>
  </si>
  <si>
    <t>species detection, species ID, image analysis, deep learning, CNN</t>
  </si>
  <si>
    <r>
      <t xml:space="preserve">red deer, </t>
    </r>
    <r>
      <rPr>
        <i/>
        <sz val="10"/>
        <color theme="1"/>
        <rFont val="Times New Roman"/>
        <family val="1"/>
      </rPr>
      <t>Cervus elaphus</t>
    </r>
    <r>
      <rPr>
        <sz val="10"/>
        <color theme="1"/>
        <rFont val="Times New Roman"/>
        <family val="1"/>
      </rPr>
      <t xml:space="preserve">, roe deer, </t>
    </r>
    <r>
      <rPr>
        <i/>
        <sz val="10"/>
        <color theme="1"/>
        <rFont val="Times New Roman"/>
        <family val="1"/>
      </rPr>
      <t>Capreolus capreolus</t>
    </r>
    <r>
      <rPr>
        <sz val="10"/>
        <color theme="1"/>
        <rFont val="Times New Roman"/>
        <family val="1"/>
      </rPr>
      <t xml:space="preserve">, European fallow deer, </t>
    </r>
    <r>
      <rPr>
        <i/>
        <sz val="10"/>
        <color theme="1"/>
        <rFont val="Times New Roman"/>
        <family val="1"/>
      </rPr>
      <t>Dama dama</t>
    </r>
    <r>
      <rPr>
        <sz val="10"/>
        <color theme="1"/>
        <rFont val="Times New Roman"/>
        <family val="1"/>
      </rPr>
      <t xml:space="preserve">, mouflon, </t>
    </r>
    <r>
      <rPr>
        <i/>
        <sz val="10"/>
        <color theme="1"/>
        <rFont val="Times New Roman"/>
        <family val="1"/>
      </rPr>
      <t>Ovis ammon</t>
    </r>
    <r>
      <rPr>
        <sz val="10"/>
        <color theme="1"/>
        <rFont val="Times New Roman"/>
        <family val="1"/>
      </rPr>
      <t xml:space="preserve"> </t>
    </r>
    <r>
      <rPr>
        <i/>
        <sz val="10"/>
        <color theme="1"/>
        <rFont val="Times New Roman"/>
        <family val="1"/>
      </rPr>
      <t>musimon</t>
    </r>
  </si>
  <si>
    <t>Optris PI 450 thermal camera</t>
  </si>
  <si>
    <r>
      <t>Simulation of the Influence of Predators on the Protective Coloration of Carp by the Correlation Pleiads Method (</t>
    </r>
    <r>
      <rPr>
        <i/>
        <sz val="10"/>
        <color theme="1"/>
        <rFont val="Times New Roman"/>
        <family val="1"/>
      </rPr>
      <t>Cyprinus carpio</t>
    </r>
    <r>
      <rPr>
        <sz val="10"/>
        <color theme="1"/>
        <rFont val="Times New Roman"/>
        <family val="1"/>
      </rPr>
      <t>)</t>
    </r>
  </si>
  <si>
    <t>Bespalov, Y., I. Hnoievyi, O. Hryhoriev, T. Klochko, and I. Bereshko</t>
  </si>
  <si>
    <r>
      <t xml:space="preserve">common carp, </t>
    </r>
    <r>
      <rPr>
        <i/>
        <sz val="10"/>
        <color theme="1"/>
        <rFont val="Times New Roman"/>
        <family val="1"/>
      </rPr>
      <t>Cyprinus carpio</t>
    </r>
  </si>
  <si>
    <r>
      <t>Bespalov, Y., I. Hnoievyi, O. Hryhoriev, T. Klochko, and I. Bereshko. 2024. Simulation of the Influence of Predators on the Protective Coloration of Carp by the Correlation Pleiads Method (</t>
    </r>
    <r>
      <rPr>
        <i/>
        <sz val="10"/>
        <color theme="1"/>
        <rFont val="Times New Roman"/>
        <family val="1"/>
      </rPr>
      <t>Cyprinus carpio</t>
    </r>
    <r>
      <rPr>
        <sz val="10"/>
        <color theme="1"/>
        <rFont val="Times New Roman"/>
        <family val="1"/>
      </rPr>
      <t>). Veterinariya 9:45-53. [In Russian with English abstract]</t>
    </r>
  </si>
  <si>
    <t>Veterinariya</t>
  </si>
  <si>
    <t>Orangutan population monitoring methods: Strengths, challenges, and opportunities</t>
  </si>
  <si>
    <t>Koloski, V., M. van Kuijk, M.A. Imron, H. Marhaento, I.S. Sari, F. Wirada, and J.A. Zwerts</t>
  </si>
  <si>
    <r>
      <t xml:space="preserve">Tapanuli orangutan, </t>
    </r>
    <r>
      <rPr>
        <i/>
        <sz val="10"/>
        <color theme="1"/>
        <rFont val="Times New Roman"/>
        <family val="1"/>
      </rPr>
      <t>Pongo tapanuliensis</t>
    </r>
    <r>
      <rPr>
        <sz val="10"/>
        <color theme="1"/>
        <rFont val="Times New Roman"/>
        <family val="1"/>
      </rPr>
      <t xml:space="preserve">, Bornean orangutan, </t>
    </r>
    <r>
      <rPr>
        <i/>
        <sz val="10"/>
        <color theme="1"/>
        <rFont val="Times New Roman"/>
        <family val="1"/>
      </rPr>
      <t>Pongo pygmaeus</t>
    </r>
    <r>
      <rPr>
        <sz val="10"/>
        <color theme="1"/>
        <rFont val="Times New Roman"/>
        <family val="1"/>
      </rPr>
      <t xml:space="preserve">, Sumatran organgutan, </t>
    </r>
    <r>
      <rPr>
        <i/>
        <sz val="10"/>
        <color theme="1"/>
        <rFont val="Times New Roman"/>
        <family val="1"/>
      </rPr>
      <t>Pongo abelii</t>
    </r>
  </si>
  <si>
    <t>Koloski, V., M. van Kuijk, M.A. Imron, H. Marhaento, I.S. Sari, F. Wirada, and J.A. Zwerts. 2025. Orangutan population monitoring methods: Strengths, challenges, and opportunities. Biological Conservation https://doi.org/10.1016/j.biocon.2025.111320.</t>
  </si>
  <si>
    <t>Sumatra, Borneo</t>
  </si>
  <si>
    <t>review, species detection, population monitoring</t>
  </si>
  <si>
    <t>Leroux, N., R. Bunthoeun, and N. Marx</t>
  </si>
  <si>
    <r>
      <t xml:space="preserve">Herd demographics, behaviour and threats to a Critically Endangered banteng </t>
    </r>
    <r>
      <rPr>
        <i/>
        <sz val="10"/>
        <color theme="1"/>
        <rFont val="Times New Roman"/>
        <family val="1"/>
      </rPr>
      <t>Bos javanicus</t>
    </r>
    <r>
      <rPr>
        <sz val="10"/>
        <color theme="1"/>
        <rFont val="Times New Roman"/>
        <family val="1"/>
      </rPr>
      <t xml:space="preserve"> population in southwest Cambodia</t>
    </r>
  </si>
  <si>
    <r>
      <t xml:space="preserve">banteng, </t>
    </r>
    <r>
      <rPr>
        <i/>
        <sz val="10"/>
        <color theme="1"/>
        <rFont val="Times New Roman"/>
        <family val="1"/>
      </rPr>
      <t>Bos javanicus</t>
    </r>
  </si>
  <si>
    <t>Cambodia</t>
  </si>
  <si>
    <t>Cambodian Journal of Natural History</t>
  </si>
  <si>
    <r>
      <t xml:space="preserve">Leroux, N., R. Bunthoeun, and N. Marx. 2025. Herd demographics, behaviour and threats to a Critically Endangered banteng </t>
    </r>
    <r>
      <rPr>
        <i/>
        <sz val="10"/>
        <color theme="1"/>
        <rFont val="Times New Roman"/>
        <family val="1"/>
      </rPr>
      <t>Bos javanicus</t>
    </r>
    <r>
      <rPr>
        <sz val="10"/>
        <color theme="1"/>
        <rFont val="Times New Roman"/>
        <family val="1"/>
      </rPr>
      <t xml:space="preserve"> population in southwest Cambodia. Cambodian Journal of Natural History 2025(1):33–45. https://rupp.edu.kh/cjnh/journal/CJNH-2025-1/CJNH%202025%20Leroux%20et%20al.pdf</t>
    </r>
  </si>
  <si>
    <t>population monitoring, population estimate, species detection</t>
  </si>
  <si>
    <t>Drone-Based Photogrammetry Provides Estimates of the Energetic Cost of Migration for Humpback Whales Between Antarctica and Colombia</t>
  </si>
  <si>
    <t>Bernier-Graveline, A., S.B. Nash, K.C. Bierlich, A. Friedlaender, D.W. Johnston, J. Castrillon, N. Botero-Acosta, S. Caballero, and F. Christiansen</t>
  </si>
  <si>
    <t>Bernier-Graveline, A., S.B. Nash, K.C. Bierlich, A. Friedlaender, D.W. Johnston, J. Castrillon, N. Botero-Acosta, S. Caballero, and F. Christiansen. 2025. Drone-Based Photogrammetry Provides Estimates of the Energetic Cost of Migration for Humpback Whales Between Antarctica and Colombia. Marine Mammal Science https://doi.org/10.1111/mms.70048.</t>
  </si>
  <si>
    <t>physiology, health, body condition</t>
  </si>
  <si>
    <t>Antarctica, Colombia</t>
  </si>
  <si>
    <t>DJI Inspire 1 Pro, FreeFly Alta 6, Mikrokopter-based
LemHex-44</t>
  </si>
  <si>
    <t>quadcopter, hexacopter, hexacopter</t>
  </si>
  <si>
    <t>DJI Zenmuse X5 &amp; Olympus RGB camera, Sony Alpha a5100 camera, Sony Alpha a5100 camera</t>
  </si>
  <si>
    <t>Seasonal gain in body condition of foraging humpback whales along the Western Antarctic Peninsula</t>
  </si>
  <si>
    <t>Bierlich, K.C., J. Hewitt, R.S. Schick, L. Pallin, J. Dale, A.S. Friedlaender, F. Christiansen, K.R. Sprogis, A.H. Dawn, C.N. Bird, G.D. Larsen, R. Nichols, M.R. Shero, J. Goldbogen, A.J. Read, and D.W. Johnston</t>
  </si>
  <si>
    <t>DJI Inspire 1 Pro, FreeFly Alta 6, Mikrokopter-based
LemHex-45</t>
  </si>
  <si>
    <t>Kim, C., B.-Y. Kim, and D.-G. Paeng</t>
  </si>
  <si>
    <t>Monitoring of wild and rehabilitating dolphin interactions during rehabilitation period using surveillance technologies</t>
  </si>
  <si>
    <t xml:space="preserve">Kim, C., B.-Y. Kim, and D.-G. Paeng. 2025. Monitoring of wild and rehabilitating dolphin interactions during rehabilitation period using surveillance technologies. Scientific Reports </t>
  </si>
  <si>
    <r>
      <t xml:space="preserve">Indo-Pacific bottlenose dolphin, </t>
    </r>
    <r>
      <rPr>
        <i/>
        <sz val="10"/>
        <color theme="1"/>
        <rFont val="Times New Roman"/>
        <family val="1"/>
      </rPr>
      <t>Tursiops</t>
    </r>
    <r>
      <rPr>
        <sz val="10"/>
        <color theme="1"/>
        <rFont val="Times New Roman"/>
        <family val="1"/>
      </rPr>
      <t xml:space="preserve"> </t>
    </r>
    <r>
      <rPr>
        <i/>
        <sz val="10"/>
        <color theme="1"/>
        <rFont val="Times New Roman"/>
        <family val="1"/>
      </rPr>
      <t>aduncus</t>
    </r>
  </si>
  <si>
    <t>Thermal Infrared UAV Applications for Spatially Explicit Wildlife Occupancy Modeling</t>
  </si>
  <si>
    <t>Bohnett, E., B.R. Lamichanne, S. Chaudhary, K. Pokhrel, G. Dorman, A. Flores, R. Lewison, F. Qiu, D. Stow, and L. An</t>
  </si>
  <si>
    <t>Bohnett, E., B.R. Lamichanne, S. Chaudhary, K. Pokhrel, G. Dorman, A. Flores, R. Lewison, F. Qiu, D. Stow, and L. An. 2025. Thermal Infrared UAV Applications for Spatially Explicit Wildlife Occupancy Modeling. Land https://doi.org/10.3390/land14071461.</t>
  </si>
  <si>
    <t>48‑MP RGB camera, 0.33‑MP TIR camera</t>
  </si>
  <si>
    <t>species detection, data collection, flight parameters</t>
  </si>
  <si>
    <r>
      <t xml:space="preserve">spotted deer, </t>
    </r>
    <r>
      <rPr>
        <i/>
        <sz val="10"/>
        <color theme="1"/>
        <rFont val="Times New Roman"/>
        <family val="1"/>
      </rPr>
      <t>Axis axis</t>
    </r>
    <r>
      <rPr>
        <sz val="10"/>
        <color theme="1"/>
        <rFont val="Times New Roman"/>
        <family val="1"/>
      </rPr>
      <t xml:space="preserve">, sambar, </t>
    </r>
    <r>
      <rPr>
        <i/>
        <sz val="10"/>
        <color theme="1"/>
        <rFont val="Times New Roman"/>
        <family val="1"/>
      </rPr>
      <t>Rusa unicolor</t>
    </r>
    <r>
      <rPr>
        <sz val="10"/>
        <color theme="1"/>
        <rFont val="Times New Roman"/>
        <family val="1"/>
      </rPr>
      <t xml:space="preserve">, Asiatic black bear, </t>
    </r>
    <r>
      <rPr>
        <i/>
        <sz val="10"/>
        <color theme="1"/>
        <rFont val="Times New Roman"/>
        <family val="1"/>
      </rPr>
      <t>Ursus</t>
    </r>
    <r>
      <rPr>
        <sz val="10"/>
        <color theme="1"/>
        <rFont val="Times New Roman"/>
        <family val="1"/>
      </rPr>
      <t xml:space="preserve"> </t>
    </r>
    <r>
      <rPr>
        <i/>
        <sz val="10"/>
        <color theme="1"/>
        <rFont val="Times New Roman"/>
        <family val="1"/>
      </rPr>
      <t>thibetanus</t>
    </r>
    <r>
      <rPr>
        <sz val="10"/>
        <color theme="1"/>
        <rFont val="Times New Roman"/>
        <family val="1"/>
      </rPr>
      <t xml:space="preserve">, tiger, </t>
    </r>
    <r>
      <rPr>
        <i/>
        <sz val="10"/>
        <color theme="1"/>
        <rFont val="Times New Roman"/>
        <family val="1"/>
      </rPr>
      <t>Panthera tigris</t>
    </r>
    <r>
      <rPr>
        <sz val="10"/>
        <color theme="1"/>
        <rFont val="Times New Roman"/>
        <family val="1"/>
      </rPr>
      <t xml:space="preserve">, wild boar, </t>
    </r>
    <r>
      <rPr>
        <i/>
        <sz val="10"/>
        <color theme="1"/>
        <rFont val="Times New Roman"/>
        <family val="1"/>
      </rPr>
      <t>Sus scrofa</t>
    </r>
    <r>
      <rPr>
        <sz val="10"/>
        <color theme="1"/>
        <rFont val="Times New Roman"/>
        <family val="1"/>
      </rPr>
      <t xml:space="preserve">, rhinoceros, </t>
    </r>
    <r>
      <rPr>
        <i/>
        <sz val="10"/>
        <color theme="1"/>
        <rFont val="Times New Roman"/>
        <family val="1"/>
      </rPr>
      <t>Rhinoceros</t>
    </r>
    <r>
      <rPr>
        <sz val="10"/>
        <color theme="1"/>
        <rFont val="Times New Roman"/>
        <family val="1"/>
      </rPr>
      <t xml:space="preserve"> </t>
    </r>
    <r>
      <rPr>
        <i/>
        <sz val="10"/>
        <color theme="1"/>
        <rFont val="Times New Roman"/>
        <family val="1"/>
      </rPr>
      <t>unicornis</t>
    </r>
    <r>
      <rPr>
        <sz val="10"/>
        <color theme="1"/>
        <rFont val="Times New Roman"/>
        <family val="1"/>
      </rPr>
      <t xml:space="preserve">, hog deer, </t>
    </r>
    <r>
      <rPr>
        <i/>
        <sz val="10"/>
        <color theme="1"/>
        <rFont val="Times New Roman"/>
        <family val="1"/>
      </rPr>
      <t>Axis</t>
    </r>
    <r>
      <rPr>
        <sz val="10"/>
        <color theme="1"/>
        <rFont val="Times New Roman"/>
        <family val="1"/>
      </rPr>
      <t xml:space="preserve"> </t>
    </r>
    <r>
      <rPr>
        <i/>
        <sz val="10"/>
        <color theme="1"/>
        <rFont val="Times New Roman"/>
        <family val="1"/>
      </rPr>
      <t>porcinus</t>
    </r>
    <r>
      <rPr>
        <sz val="10"/>
        <color theme="1"/>
        <rFont val="Times New Roman"/>
        <family val="1"/>
      </rPr>
      <t xml:space="preserve">, gaur, </t>
    </r>
    <r>
      <rPr>
        <i/>
        <sz val="10"/>
        <color theme="1"/>
        <rFont val="Times New Roman"/>
        <family val="1"/>
      </rPr>
      <t>Bos gaurus</t>
    </r>
    <r>
      <rPr>
        <sz val="10"/>
        <color theme="1"/>
        <rFont val="Times New Roman"/>
        <family val="1"/>
      </rPr>
      <t xml:space="preserve">, Asian elephant, </t>
    </r>
    <r>
      <rPr>
        <i/>
        <sz val="10"/>
        <color theme="1"/>
        <rFont val="Times New Roman"/>
        <family val="1"/>
      </rPr>
      <t>Elephas</t>
    </r>
    <r>
      <rPr>
        <sz val="10"/>
        <color theme="1"/>
        <rFont val="Times New Roman"/>
        <family val="1"/>
      </rPr>
      <t xml:space="preserve"> </t>
    </r>
    <r>
      <rPr>
        <i/>
        <sz val="10"/>
        <color theme="1"/>
        <rFont val="Times New Roman"/>
        <family val="1"/>
      </rPr>
      <t>maximus</t>
    </r>
  </si>
  <si>
    <t>Bovidae, Cervidae, Elephantidae, Felidae, Rhinocerotidae, Suidae, Ursidae</t>
  </si>
  <si>
    <t>Can artificial intelligence support Bactrian
camel conservation? Testing machine learning
on aerial imagery in Mongolia’s Gobi Desert</t>
  </si>
  <si>
    <t>McCarthy, C., S. Phillips, T. Sternberg, A. Yadamsuren, B. Nasanbat, K. Shaney, B. Hoshino, and E. Enkhjargal</t>
  </si>
  <si>
    <t>McCarthy, C., S. Phillips, T. Sternberg, A. Yadamsuren, B. Nasanbat, K. Shaney, B. Hoshino, and E. Enkhjargal. 2025. Can artificial intelligence support Bactrian camel conservation? Testing machine learning on aerial imagery in Mongolia’s Gobi Desert. Environmental Conservation https://doi.org/10.1017/S0376892925100118.</t>
  </si>
  <si>
    <r>
      <t xml:space="preserve">Bactrian camel, </t>
    </r>
    <r>
      <rPr>
        <i/>
        <sz val="10"/>
        <color theme="1"/>
        <rFont val="Times New Roman"/>
        <family val="1"/>
      </rPr>
      <t>Camelus bactrianus</t>
    </r>
  </si>
  <si>
    <t>DJI Mini Pro 4</t>
  </si>
  <si>
    <t xml:space="preserve">species detection, image analysis, deep learning, </t>
  </si>
  <si>
    <t>Non-invasive extraction of white shark swimming kinematics from unoccupied aircraft system (UAS) imagery</t>
  </si>
  <si>
    <t>DiGiacomo, A.E., A.M. Abraham, and B.A. Block</t>
  </si>
  <si>
    <t>DiGiacomo, A.E., A.M. Abraham, and B.A. Block. 2025. Non-invasive extraction of white shark swimming kinematics from unoccupied aircraft system (UAS) imagery. Wildlife Research https://doi.org/10.1071/WR24193.</t>
  </si>
  <si>
    <r>
      <t xml:space="preserve">great white shark, </t>
    </r>
    <r>
      <rPr>
        <i/>
        <sz val="10"/>
        <color theme="1"/>
        <rFont val="Times New Roman"/>
        <family val="1"/>
      </rPr>
      <t>Carcharodon carcharias</t>
    </r>
  </si>
  <si>
    <t>image analysis, behavior</t>
  </si>
  <si>
    <t>20-MP RBG camera</t>
  </si>
  <si>
    <t>Hernod, J.</t>
  </si>
  <si>
    <t>Saving Bambi: Preventing Fawn Fatalities During Hay Harvest</t>
  </si>
  <si>
    <t>Hernod, J. 2025. Saving Bambi: Preventing Fawn Fatalities During Hay Harvest. Thesis. Department of Natural Sciences and Environmental Health, University of South-Eastern Norway, Kongsberg, Norway.</t>
  </si>
  <si>
    <t>He, X.-T., H. Wang, B.-G. Tang, H. Kuerbanjiang, H.-M. Liao, Z.-J., Liu, and D. Chen</t>
  </si>
  <si>
    <t>Chinese Journal of Zoology</t>
  </si>
  <si>
    <r>
      <t xml:space="preserve">Discovery of the Breeding Population of Pygmy Cormorant </t>
    </r>
    <r>
      <rPr>
        <i/>
        <sz val="10"/>
        <color theme="1"/>
        <rFont val="Times New Roman"/>
        <family val="1"/>
      </rPr>
      <t xml:space="preserve">Microcarbo pygmaeus </t>
    </r>
    <r>
      <rPr>
        <sz val="10"/>
        <color theme="1"/>
        <rFont val="Times New Roman"/>
        <family val="1"/>
      </rPr>
      <t>and Their Nest-Sites Characteristics in Nalati National Wetland Park, Xinjiang</t>
    </r>
  </si>
  <si>
    <r>
      <t xml:space="preserve">pygmy cormorant. </t>
    </r>
    <r>
      <rPr>
        <i/>
        <sz val="10"/>
        <color theme="1"/>
        <rFont val="Times New Roman"/>
        <family val="1"/>
      </rPr>
      <t>Microcarbo pygmaeus</t>
    </r>
  </si>
  <si>
    <t>DJI Mavic M3T</t>
  </si>
  <si>
    <t>Drones and Deep Learning for Detecting Fish Carcasses During Fish Kills</t>
  </si>
  <si>
    <t>Fernandez-Figueroa, E.G., S.R. Rogers, and D. Neupane</t>
  </si>
  <si>
    <t>Fernandez-Figueroa, E.G., S.R. Rogers, and D. Neupane. 2025. Drones and Deep Learning for Detecting Fish Carcasses During Fish Kills. Drones https://doi.org/10.3390/drones9070482.</t>
  </si>
  <si>
    <t>image analysis, deep learning, species ID, population monitoring</t>
  </si>
  <si>
    <t>stock 12.4-MP RBG camera</t>
  </si>
  <si>
    <t>SeeCucumbers: Using Deep Learning and Drone Imagery to Detect Sea Cucumbers on Coral Reef Flats</t>
  </si>
  <si>
    <t>Li, J.Y.Q., S. Duce, K.E. Joyce, and W. Xiang</t>
  </si>
  <si>
    <t>Holothuroidea</t>
  </si>
  <si>
    <t>image analysis, deep learning</t>
  </si>
  <si>
    <t>Drones and AI-Driven Solutions for Wildlife Monitoring</t>
  </si>
  <si>
    <t>Aliane, N.</t>
  </si>
  <si>
    <t>Aliane, N. 2025. Drones and AI-Driven Solutions forWildlife Monitoring. Drones https://doi.org/10.3390/drones9070455.</t>
  </si>
  <si>
    <t>review, deep learning, image analysis</t>
  </si>
  <si>
    <r>
      <t xml:space="preserve">He, X.-T., H. Wang, B.-G. Tang, H. Kuerbanjiang, H.-M. Liao, Z.-J., Liu, and D. Chen. 2025. Discovery of the Breeding Population of Pygmy Cormorant </t>
    </r>
    <r>
      <rPr>
        <i/>
        <sz val="10"/>
        <color theme="1"/>
        <rFont val="Times New Roman"/>
        <family val="1"/>
      </rPr>
      <t xml:space="preserve">Microcarbo pygmaeus </t>
    </r>
    <r>
      <rPr>
        <sz val="10"/>
        <color theme="1"/>
        <rFont val="Times New Roman"/>
        <family val="1"/>
      </rPr>
      <t>and Their Nest-Sites Characteristics in Nalati National Wetland Park, Xinjiang. Chinese Journal of Zoology https://doi.org/10.13859/j.cjz.202524167. [In Chinese with English translation]</t>
    </r>
  </si>
  <si>
    <t>Schlagloth, R., F. Santamaria, T. Cadman, A. McEwan, M. Danaher, G. McGinnis, I.D. Clark, F. Cahir, and S. Cadman</t>
  </si>
  <si>
    <t>Original Forest, Wildlife Sightings and Scats: Community and Scientists Working Together to Protect Koalas Living in Intensely Managed Parcels of Forest Within the Proposed Great Koala National Park in New South Wales, Australia</t>
  </si>
  <si>
    <t>Schlagloth, R., F. Santamaria, T. Cadman, A. McEwan, M. Danaher, G. McGinnis, I.D. Clark, F. Cahir, and S. Cadman. preprint. Original Forest, Wildlife Sightings and Scats: Community and Scientists Working Together to Protect Koalas Living in Intensely Managed Parcels of Forest Within the Proposed Great Koala National Park in New South Wales, Australia. https://doi.org/10.20944/preprints202507.1336.v1.</t>
  </si>
  <si>
    <t>DJI Matrice 350</t>
  </si>
  <si>
    <t>Chevtchenko, S.F., B.J. Rodriguez, R.F. Do Vale, A. Soti, Y. Bethi, N. Ibnul, A. Marcireau, M.R. Azghadi, A. Wabnitz, S. Afshar. 2025. Drone-based Sound Source Localisation: A Systematic Literature Review. IEEE Access https://doi.org/10.1109/ACCESS.2025.3572478.</t>
  </si>
  <si>
    <t>Finnegan, S.P., A. Hinojo, S. Monod, W.A. Wall, P. Olsen, and M.L. Allen</t>
  </si>
  <si>
    <t>McCarthy, C., L.B. Banda, D.J. Kachamba, E.J. Zuza, C. Chisambi, N. Kumanga, L. Lawrence, and T. Sternberg. 2024. Evaluating Machine Learning-Based Elephant Recognition in Complex African Landscapes Using Drone Imagery. Environmental Research Communications https://doi.org/10.1088/2515-7620/ad9380.</t>
  </si>
  <si>
    <t>Finnegan, S., A. Hinojo, S. Monod, W. Wall, P. Olsen, and M. Allen. 2024. A comparison of thermal drones and camera trap population estimates for Sitka black-tailed deer in Alaska.</t>
  </si>
  <si>
    <t>Varela-Jaramillo, A., C. Winkelmann, A. Marmol-Guijarro, J.M. Guayasamin, G. Rivas-Torres, S. Steinfartz, and A. MacLeod</t>
  </si>
  <si>
    <t>Citizen scientists reliably count endangered Galápagos marine iguanas from drone images</t>
  </si>
  <si>
    <t>Varela-Jaramillo, A., C. Winkelmann, A. Marmol-Guijarro, J.M. Guayasamin, G. Rivas-Torres, S. Steinfartz, and A. MacLeod. 2025. Citizen scientists reliably count endangered Galápagos marine iguanas from drone images. Scientific Reports https://doi.org/10.1038/s41598-025-08381-9.</t>
  </si>
  <si>
    <t>Raoult, V., K. Joyce, J.Y.Q. Li, G. Roff, G. Carlin, and J.E. Williamson</t>
  </si>
  <si>
    <t>Coral bleaching and mass mortality at Lizard Island revealed by drone imagery</t>
  </si>
  <si>
    <t>Coral Reefs</t>
  </si>
  <si>
    <t>Raoult, V., K. Joyce, J.Y.Q. Li, G. Roff, G. Carlin, and J.E. Williamson. 2025. Coral bleaching and mass mortality at Lizard Island revealed by drone imagery. Coral Reefs https://doi.org/10.1007/s00338-025-02695-w.</t>
  </si>
  <si>
    <t>DJI Mini 3 Pro</t>
  </si>
  <si>
    <t>Cross, M.M. and K.M. Carlisle</t>
  </si>
  <si>
    <t>Strategies for wild pig control: A case study of Missouri's progress towards elimination</t>
  </si>
  <si>
    <t xml:space="preserve">Cross, M.M. and K.M. Carlisle. 2025. Strategies for wild pig control: A case study of Missouri's progress towards elimination. Wildlife Society Bulletin https://doi.org/10.1002/wsb.1607. </t>
  </si>
  <si>
    <t>review, human-wildlife conflict</t>
  </si>
  <si>
    <t>Monzambe, G., L. Valentine, and X. Skosana</t>
  </si>
  <si>
    <t>Monzambe, G., L. Valentine, and X. Skosana. 2024. Performance Evaluation of Unmanned Aerial Vehicles Usage in Wildlife Surveillance Operations Using Agent-Based Simulation Modeling. Procedia CIRP 128:804-809.  https://doi.org/10.1016/j.procir.2024.07.065</t>
  </si>
  <si>
    <t>Applications of unmanned vehicle systems for multi-spatial scale monitoring and management of aquatic ecosystems: A review</t>
  </si>
  <si>
    <t>Liu, X., L. Ho, S. Bruneel, and P. Goethals</t>
  </si>
  <si>
    <t>Liu, X., L. Ho, S. Bruneel, and P. Goethals. 2025. Applications of unmanned vehicle systems for multi-spatial scale monitoring and management of aquatic ecosystems: A review. Ecological Informatics https://doi.org/10.1016/j.ecoinf.2024.102926.</t>
  </si>
  <si>
    <r>
      <t>Chen, A., M. Jacob, G. Shoshani, and M. Charter. 2023. Using computer vision, image analysis and UAVs for the automatic recognition and counting of common cranes (</t>
    </r>
    <r>
      <rPr>
        <i/>
        <sz val="10"/>
        <color theme="1"/>
        <rFont val="Times New Roman"/>
        <family val="1"/>
      </rPr>
      <t>Grus grus</t>
    </r>
    <r>
      <rPr>
        <sz val="10"/>
        <color theme="1"/>
        <rFont val="Times New Roman"/>
        <family val="1"/>
      </rPr>
      <t>). Journal of Environmental Management https://doi.org/10.1016/j.jenvman.2022.116948.</t>
    </r>
  </si>
  <si>
    <t>Advancements and Applications of Drone-Integrated Geographic Information System Technology—A Review</t>
  </si>
  <si>
    <t>Quamar, M.M., B. Al-Ramadan, K. Khan, M. Shafiullah, and S. El Ferik</t>
  </si>
  <si>
    <t>Quamar, M.M., B. Al-Ramadan, K. Khan, M. Shafiullah, and S. El Ferik. 2023. Advancements and Applications of Drone-Integrated Geographic Information System Technology—A Review. Remote Sensing https://doi.org/10.3390/rs1520503.</t>
  </si>
  <si>
    <t>Drone Enabled Wildlife Monitoring System: Revolutionizing Conservation Efforts</t>
  </si>
  <si>
    <t>Kumarasan, T., M. Vinoth, M. Durgaram, and M. Benedict</t>
  </si>
  <si>
    <t>NeuroQuantology</t>
  </si>
  <si>
    <t>Kumarasan, T., M. Vinoth, M. Durgaram, and M. Benedict. 2020. Drone Enabled Wildlife Monitoring System: Revolutionizing Conservation Efforts. NeuroQuantology https://doi.org/10.48047/nq.2020.18.8.nq20245.</t>
  </si>
  <si>
    <t>Harnessing Artificial Intelligence for Wildlife Conservation</t>
  </si>
  <si>
    <t>Conservation</t>
  </si>
  <si>
    <t>Fergus, P., C. Chalmers, S. Longmore, and S. Wich</t>
  </si>
  <si>
    <t>Fergus, P., C. Chalmers, S. Longmore, and S. Wich. 2024. Harnessing Artificial Intelligence for Wildlife Conservation. Conservation https://doi.org/10.3390/conservation4040041.</t>
  </si>
  <si>
    <t>Beyond observation: Deep learning for animal behavior and ecological conservation</t>
  </si>
  <si>
    <t>Saoud, L.S., A. Sultan, M. Elmezain, M. Heshmat, L. Seneviratne, and I. Hussain</t>
  </si>
  <si>
    <t>Saoud, L.S., A. Sultan, M. Elmezain, M. Heshmat, L. Seneviratne, and I. Hussain. 2024. Beyond observation: Deep learning for animal behavior and ecological conservation. Ecological Informatics https://doi.org/10.1016/j.ecoinf.2024.102893.</t>
  </si>
  <si>
    <t>Drone swarm strategy for the detection and tracking of occluded targets in complex environments</t>
  </si>
  <si>
    <t>Nathan, R.J.A.A., I. Kurmi, and O. Bimber</t>
  </si>
  <si>
    <t>Nathan, R.J.A.A., I. Kurmi, and O. Bimber. 2023. Drone swarm strategy for the detection and tracking of occluded targets in complex environments. Communications Engineering https://doi.org/10.1038/s44172-023-00104-0.</t>
  </si>
  <si>
    <t>Communications Engineering</t>
  </si>
  <si>
    <t>platform, mission planning</t>
  </si>
  <si>
    <t>Thermal drone observations capture fine-scale population decline of short-tailed shearwaters</t>
  </si>
  <si>
    <t>Virtue, J., D. Turner, G. Williams, S. Zeliadt, and A. Lucieer</t>
  </si>
  <si>
    <t>Virtue, J., D. Turner, G. Williams, S. Zeliadt, and A. Lucieer. 2025. Thermal drone observations capture fine-scale population decline of short-tailed shearwaters. Remote Sensing in Ecology and Conservation https://doi.org/10.1002/rse2.70020.</t>
  </si>
  <si>
    <t>Zero-shot shark tracking and biometrics from aerial imagery</t>
  </si>
  <si>
    <t>Lalgudi, D.K., M.E. Leone, J.V. Clark, S. Madrigal-Mora, and M. Espinoza</t>
  </si>
  <si>
    <t>Lalgudi, D.K., M.E. Leone, J.V. Clark, S. Madrigal-Mora, and M. Espinoza. 2025. Zero-shot shark tracking and biometrics from aerial imagery. Methods in Ecology and Evolution https://doi.org/10.1111/2041-210X.70116.</t>
  </si>
  <si>
    <t>population estimate, population monitoring, burrow surveys, disturbance</t>
  </si>
  <si>
    <t>FLIR Vue Pro, TeAx ThermalCapture Calibrator</t>
  </si>
  <si>
    <t>Australia-TAS</t>
  </si>
  <si>
    <t>image analysis, deep learning, species detection</t>
  </si>
  <si>
    <r>
      <t xml:space="preserve">Pacific nurse shark, </t>
    </r>
    <r>
      <rPr>
        <i/>
        <sz val="10"/>
        <color theme="1"/>
        <rFont val="Times New Roman"/>
        <family val="1"/>
      </rPr>
      <t>Ginglymostoma unami</t>
    </r>
  </si>
  <si>
    <t>Ginglymostomatidae</t>
  </si>
  <si>
    <t>Sangeetha, R.G., Y. Srivastava, C. Hemanth, H.S. Naicker, A.P. Kumar, and S. Vidhyadharan</t>
  </si>
  <si>
    <t>Sangeetha, R.G., Y. Srivastava, C. Hemanth, H.S. Naicker, A.P. Kumar, and S. Vidhyadharan. 2024. Unmanned Aerial Surveillance and Tracking System in Forest Areas for Poachers and Wildlife. Https://doi.org/10.1109/ACCESS.2024.3514941.</t>
  </si>
  <si>
    <t>Papafitsoros, K., D. Hoh, S. Kohnk, M. Montagna, and J. Witzmann. 2025. Sea Turtle Photo Identification: A Practical Guide. Https://doi.org/10.13140/RG.2.2.15692.32648.</t>
  </si>
  <si>
    <t>Mapping Waterbird Habitats with UAV-Derived 2D Orthomosaic Along Belgium’s Lieve Canal</t>
  </si>
  <si>
    <t>Liu, X., A. De Cock, L. Ho, K. Pham, D. Panique-Casso, M.A.E. Forio, W.H. Maes, and P.L.M. Goethals</t>
  </si>
  <si>
    <t>Liu, X., A. De Cock, L. Ho, K. Pham, D. Panique-Casso, M.A.E. Forio, W.H. Maes, and P.L.M. Goethals. 2025. Mapping Waterbird Habitats with UAV-Derived 2D Orthomosaic Along Belgium’s Lieve Canal. Remote Sensing https://doi.org/10.3390/rs17152602.</t>
  </si>
  <si>
    <r>
      <t xml:space="preserve">Eurasian coot, </t>
    </r>
    <r>
      <rPr>
        <i/>
        <sz val="10"/>
        <color theme="1"/>
        <rFont val="Times New Roman"/>
        <family val="1"/>
      </rPr>
      <t>Fulica atra</t>
    </r>
    <r>
      <rPr>
        <sz val="10"/>
        <color theme="1"/>
        <rFont val="Times New Roman"/>
        <family val="1"/>
      </rPr>
      <t xml:space="preserve">, common moorhen, </t>
    </r>
    <r>
      <rPr>
        <i/>
        <sz val="10"/>
        <color theme="1"/>
        <rFont val="Times New Roman"/>
        <family val="1"/>
      </rPr>
      <t>Gallinula chloropus</t>
    </r>
    <r>
      <rPr>
        <sz val="10"/>
        <color theme="1"/>
        <rFont val="Times New Roman"/>
        <family val="1"/>
      </rPr>
      <t xml:space="preserve">, mallard, </t>
    </r>
    <r>
      <rPr>
        <i/>
        <sz val="10"/>
        <color theme="1"/>
        <rFont val="Times New Roman"/>
        <family val="1"/>
      </rPr>
      <t>Anas platyrhynchos</t>
    </r>
  </si>
  <si>
    <t>habitat assessment, habitat mapping, population estimate, ground vs aerial surveys</t>
  </si>
  <si>
    <t>DJI Mavic 3 Multispectral</t>
  </si>
  <si>
    <t>Pak, J., B. Kim, C. Ju, and H.I. Son</t>
  </si>
  <si>
    <t>Pak, J., B. Kim, C. Ju, and H.I. Son. 2024. Unmanned Aerial Vehicle-based Autonomous Tracking System for Invasive Flying Insects. Computers and Electronics in Agriculture https://doi.org/10.1016/j.compag.2024.109616.</t>
  </si>
  <si>
    <t>species ID, radiotelemetry</t>
  </si>
  <si>
    <t>Tarot T15 platform</t>
  </si>
  <si>
    <t>RSSI-Based Autonomous Tracking System for Radio-Tagged Flying Insects Using UAV With Rotational Antenna</t>
  </si>
  <si>
    <t>Pak, J., B. Kim, C. Ju, and H.I. Son. 2025. RSSI-Based Autonomous Tracking System for Radio-Tagged Flying Insects Using UAV With Rotational Antenna. IEEE Access https://doi.org/10.1109/ACCESS.2025.3562007.</t>
  </si>
  <si>
    <t>Republic of Korea</t>
  </si>
  <si>
    <t>Greenland, Republic of Korea</t>
  </si>
  <si>
    <t>Anderson, K., D. Griffiths, L. DeBell, S. Hancock, J. P. Duffy, J.D. Shutler, W.J. Reinhardt, and A. Griffiths. 2016. A Grassroots Remote Sensing Toolkit Using Live Coding, Smartphones, Kites and Lightweight Drones. PLoS ONE https://doi.org/10.1371/journal.</t>
  </si>
  <si>
    <t>Benin, Niger</t>
  </si>
  <si>
    <t>Gulf of Mexico</t>
  </si>
  <si>
    <t>South Georgia &amp; South Sandwich Islands</t>
  </si>
  <si>
    <t>Tonga</t>
  </si>
  <si>
    <t>Goodship, N.M. and R.W. Furness. 2022. Disturbance Distances Review: An updated literature review of disturbance distances of selected bird species. NatureScot Research Report 1283. https://www.nature.scot/doc/naturescot-research-report-1283-disturbance-distances-review-updated-literature-review-disturbance.</t>
  </si>
  <si>
    <t>Disturbance Distances Review: An updated literature review of disturbance distances of selected bird species</t>
  </si>
  <si>
    <t>Svalbard</t>
  </si>
  <si>
    <t>Continuous Marine Tracking via Autonomous UAV Handoff</t>
  </si>
  <si>
    <t>Kim, H., A. James, A. Seth, E. Kuantama, J. Williamson, Y. Feng, and R. Han</t>
  </si>
  <si>
    <t>species monitoring, tracking</t>
  </si>
  <si>
    <r>
      <t>LiDAR-Based Detection of Field Hamster (</t>
    </r>
    <r>
      <rPr>
        <i/>
        <sz val="10"/>
        <color theme="1"/>
        <rFont val="Times New Roman"/>
        <family val="1"/>
      </rPr>
      <t>Cricetus cricetus</t>
    </r>
    <r>
      <rPr>
        <sz val="10"/>
        <color theme="1"/>
        <rFont val="Times New Roman"/>
        <family val="1"/>
      </rPr>
      <t>) Burrows in Agricultural Fields</t>
    </r>
  </si>
  <si>
    <t>Thürkow, F., M. Mohri, J. Ramstetter, and P. Alb</t>
  </si>
  <si>
    <r>
      <t xml:space="preserve">European hamster, </t>
    </r>
    <r>
      <rPr>
        <i/>
        <sz val="10"/>
        <color theme="1"/>
        <rFont val="Times New Roman"/>
        <family val="1"/>
      </rPr>
      <t>Cricetus cricetus</t>
    </r>
  </si>
  <si>
    <t>DJIMatrice 600, Acecore NOA</t>
  </si>
  <si>
    <t>YellowScan Mapper+, YellowScan Voyager</t>
  </si>
  <si>
    <r>
      <t>Thürkow, F., M. Mohri, J. Ramstetter, and P. Alb. 2025. LiDAR-Based Detection of Field Hamster (</t>
    </r>
    <r>
      <rPr>
        <i/>
        <sz val="10"/>
        <color theme="1"/>
        <rFont val="Times New Roman"/>
        <family val="1"/>
      </rPr>
      <t>Cricetus cricetus</t>
    </r>
    <r>
      <rPr>
        <sz val="10"/>
        <color theme="1"/>
        <rFont val="Times New Roman"/>
        <family val="1"/>
      </rPr>
      <t>) Burrows in Agricultural Fields. Sustainability https://doi.org/10.3390/su17146366.</t>
    </r>
  </si>
  <si>
    <t>Tracking moose using aerial object detection</t>
  </si>
  <si>
    <t>Indris, C., R. Rahman, G. Bramesfeld, and G. Wang</t>
  </si>
  <si>
    <t>Indris, C., R. Rahman, G. Bramesfeld, and G. Wang. Preprint. Tracking moose using aerial object detection. https://arxiv.org/abs/2507.21256v1.</t>
  </si>
  <si>
    <t>species detection, image analysis, deep learning, CNN</t>
  </si>
  <si>
    <r>
      <t>Rapid weight loss in free ranging pygmy killer whales (</t>
    </r>
    <r>
      <rPr>
        <i/>
        <sz val="10"/>
        <color theme="1"/>
        <rFont val="Times New Roman"/>
        <family val="1"/>
      </rPr>
      <t>Feresa attenuata</t>
    </r>
    <r>
      <rPr>
        <sz val="10"/>
        <color theme="1"/>
        <rFont val="Times New Roman"/>
        <family val="1"/>
      </rPr>
      <t>) and the implications for anthropogenic disturbance of odontocetes</t>
    </r>
  </si>
  <si>
    <r>
      <t xml:space="preserve">pygmy killer whale, </t>
    </r>
    <r>
      <rPr>
        <i/>
        <sz val="10"/>
        <color theme="1"/>
        <rFont val="Times New Roman"/>
        <family val="1"/>
      </rPr>
      <t>Feresa attenuata</t>
    </r>
  </si>
  <si>
    <t>Currie, J.J., M. van Aswegen, S.H. Stack, K.L. West, F. Vivier, and L. Bejder</t>
  </si>
  <si>
    <r>
      <t>Currie, J.J., M. van Aswegen, S.H. Stack, K.L. West, F. Vivier, and L. Bejder. 2021. Rapid weight loss in free ranging pygmy killer whales (</t>
    </r>
    <r>
      <rPr>
        <i/>
        <sz val="10"/>
        <color theme="1"/>
        <rFont val="Times New Roman"/>
        <family val="1"/>
      </rPr>
      <t>Feresa attenuata</t>
    </r>
    <r>
      <rPr>
        <sz val="10"/>
        <color theme="1"/>
        <rFont val="Times New Roman"/>
        <family val="1"/>
      </rPr>
      <t>) and the implications for anthropogenic disturbance of odontocetes. Scientific Reports https://doi.org/10.1038/s41598-021-87514-2.</t>
    </r>
  </si>
  <si>
    <t>photogrammetry, health</t>
  </si>
  <si>
    <t>8.3-MP Zenmuse X5S camera</t>
  </si>
  <si>
    <t>Solitary humpback whales manufacture bubble-nets as tools to increase prey intake</t>
  </si>
  <si>
    <t>Szabo, A., L. Bejder, H. Warick, M. van Aswegen, A.S. Friedlaender, J. Goldbogen, J.M. Kendall-Bar, E.M. Leunissen, M. Angot, and W.T. Gough</t>
  </si>
  <si>
    <t>Szabo, A., L. Bejder, H. Warick, M. van Aswegen, A.S. Friedlaender, J. Goldbogen, J.M. Kendall-Bar, E.M. Leunissen, M. Angot, and W.T. Gough. 2024. Solitary humpback whales manufacture bubble-nets as tools to increase prey intake. Royal Society Open Science https://doi.org/10.1098/rsos.240328.</t>
  </si>
  <si>
    <t>foraging behavior, photogrammetry</t>
  </si>
  <si>
    <t>DJI Inspire 2 Pro</t>
  </si>
  <si>
    <t>Energetic cost of gestation and prenatal growth in humpback whales</t>
  </si>
  <si>
    <t>Journal of Physiology</t>
  </si>
  <si>
    <t>physiology, health, photogrammetry</t>
  </si>
  <si>
    <t>DJI Zenmuse X7 camera, DJI Zenmuse X5s</t>
  </si>
  <si>
    <t>USA-AK, USA-HI</t>
  </si>
  <si>
    <t>van Aswegen, M., A. Szabo, J.J. Currie, S.H. Stack, L. Evans, J. Straley, J. Neilson, C. Gabriele, K. Cates, D. Steel, and L. Bejder</t>
  </si>
  <si>
    <t>Maternal investment, body condition and calf growth in humpback whales</t>
  </si>
  <si>
    <t>van Aswegen, M., A. Szabo, J.J. Currie, S.H. Stack, L. Evans, J. Straley, J. Neilson, C. Gabriele, K. Cates, D. Steel, and L. Bejder. 2025. Maternal investment, body condition and calf growth in humpback whales. Journal of Physiology https://doi.org/10.1113/JP287379.</t>
  </si>
  <si>
    <t>16-MP Olympus X5 camera; Lightware SF11-C LIDAR</t>
  </si>
  <si>
    <t>Dawson, S.M., M.H. Bowman, E. Leunissen, and P. Sirguey. 2017. Inexpensive Aerial Photogrammetry for Studies of Whales and Large Marine Animals. Frontiers in Marine Science https://doi.org/10.3389/fmars.2017.00366.</t>
  </si>
  <si>
    <t>CollatriX: A GUI to collate MorphoMetriX outputs</t>
  </si>
  <si>
    <t>Bird, C.N. and K.C. Bierlich</t>
  </si>
  <si>
    <t>Bird, C.N. and K.C. Bierlich. 2020. CollatriX: A GUI to collate MorphoMetriX outputs. Journal of Open Source Software https://doi.org/10.21105/joss.02328.</t>
  </si>
  <si>
    <t>image analysis, data analysis</t>
  </si>
  <si>
    <t>Bierlich, R.L., J. Hewitt, C.N. Bird, R.S. Schick, A. Friedlaender, L.G. Torres, J. Dale, J. Goldbogen, A.J. Read, J. Calambokidis, and D.W. Johnston</t>
  </si>
  <si>
    <t>Comparing Uncertainty Associated With 1-, 2-, and 3D Aerial Photogrammetry-Based Body Condition Measurements of Baleen Whales</t>
  </si>
  <si>
    <t>Mikrokopter LemHex-44, FreeFly Alta 6</t>
  </si>
  <si>
    <t>hexacopter, hexacopter</t>
  </si>
  <si>
    <t>24-MP Sony Alpha a5100 camera</t>
  </si>
  <si>
    <r>
      <t xml:space="preserve">blue whale, </t>
    </r>
    <r>
      <rPr>
        <i/>
        <sz val="10"/>
        <color theme="1"/>
        <rFont val="Times New Roman"/>
        <family val="1"/>
      </rPr>
      <t>Balaenoptera musculus</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Antarctic minke whale, </t>
    </r>
    <r>
      <rPr>
        <i/>
        <sz val="10"/>
        <color theme="1"/>
        <rFont val="Times New Roman"/>
        <family val="1"/>
      </rPr>
      <t>Balaenoptera</t>
    </r>
    <r>
      <rPr>
        <sz val="10"/>
        <color theme="1"/>
        <rFont val="Times New Roman"/>
        <family val="1"/>
      </rPr>
      <t xml:space="preserve"> </t>
    </r>
    <r>
      <rPr>
        <i/>
        <sz val="10"/>
        <color theme="1"/>
        <rFont val="Times New Roman"/>
        <family val="1"/>
      </rPr>
      <t>bonaerensis</t>
    </r>
  </si>
  <si>
    <t>Shaped by Their Environment: Variation in Blue Whale Morphology across Three Productive Coastal Ecosystems</t>
  </si>
  <si>
    <t>Integrative Organismal Biology</t>
  </si>
  <si>
    <t>Barlow, D.R., K.C. Bierlich, W.K. Oestreich, G. Chiang, J.W. Durban, J.A. Goldbogen, D.W. Johnston, M.S. Leslie, M.J. Moore, J.P. Ryan, and L.G. Torres</t>
  </si>
  <si>
    <t>Barlow, D.R., K.C. Bierlich, W.K. Oestreich, G. Chiang, J.W. Durban, J.A. Goldbogen, D.W. Johnston, M.S. Leslie, M.J. Moore, J.P. Ryan, and L.G. Torres. 2023. Shaped by Their Environment: Variation in Blue Whale Morphology across Three Productive Coastal Ecosystems. Integrative Organismal Biology https://doi.org/10.1093/iob/obad039.</t>
  </si>
  <si>
    <t>USA-CA, New Zealand, Chile</t>
  </si>
  <si>
    <t>Mikrokopter LemHex-44, FreeFly Alta 7, APH-22, DJI Phantom 3 Pro, DJI Phantom 4 Std</t>
  </si>
  <si>
    <t>hexacopter, hexacopter, hexacopter, quadcopter, quadcopter</t>
  </si>
  <si>
    <t>Bierlich, R.L., J. Hewitt, C.N. Bird, R.S. Schick, A. Friedlaender, L.G. Torres, J. Dale, J. Goldbogen, A.J. Read, J. Calambokidis, and D.W. Johnston. 2021. Comparing Uncertainty Associated With 1-, 2-, and 3D Aerial Photogrammetry-Based Body Condition Measurements of Baleen Whales. Frontiers in Marine Science https://doi.org/10.3389/fmars.2021.749943.</t>
  </si>
  <si>
    <t>Minke whale feeding rate limitations suggest constraints on the minimum body size for engulfment filtration feeding</t>
  </si>
  <si>
    <t>Cade, D.E., S.R. Kahane-Rapport, W.T. Gough, K.C. Bierlich, J.M.J. Linsky, J. Calambokidis, D.W. Johnston, J.A. Goldbogen, and A.S. Friedlaender</t>
  </si>
  <si>
    <t>Cade, D.E., S.R. Kahane-Rapport, W.T. Gough, K.C. Bierlich, J.M.J. Linsky, J. Calambokidis, D.W. Johnston, J.A. Goldbogen, and A.S. Friedlaender. 2023. Minke whale feeding rate limitations suggest constraints on the minimum body size for engulfment filtration feeding. Nature Ecology &amp; Evolution https://doi.org/10.1038/s41559-023-01993-2.</t>
  </si>
  <si>
    <r>
      <t xml:space="preserve">Antarctic minke whale, </t>
    </r>
    <r>
      <rPr>
        <i/>
        <sz val="10"/>
        <color theme="1"/>
        <rFont val="Times New Roman"/>
        <family val="1"/>
      </rPr>
      <t>Balaenoptera</t>
    </r>
    <r>
      <rPr>
        <sz val="10"/>
        <color theme="1"/>
        <rFont val="Times New Roman"/>
        <family val="1"/>
      </rPr>
      <t xml:space="preserve"> </t>
    </r>
    <r>
      <rPr>
        <i/>
        <sz val="10"/>
        <color theme="1"/>
        <rFont val="Times New Roman"/>
        <family val="1"/>
      </rPr>
      <t>bonaerensis</t>
    </r>
  </si>
  <si>
    <t>morphometrics, foraging behavior, photogrammetry</t>
  </si>
  <si>
    <t>LidarBoX: a 3D-printed, open-source altimeter system to improve photogrammetric accuracy for off-the-shelf drones</t>
  </si>
  <si>
    <t>Bierlich, K.C., D. Wengrove, C.N. Bird, R. Davidson, T. Chandler, L.G. Torres, and M. Cantor</t>
  </si>
  <si>
    <t>Bierlich, K.C., D. Wengrove, C.N. Bird, R. Davidson, T. Chandler, L.G. Torres, and M. Cantor. 2024. LidarBoX: a 3D-printed, open-source altimeter system to improve photogrammetric accuracy for off-the-shelf drones. Drone Systems and Applications https://dx.doi.org/10.1139/dsa-2023-0051.</t>
  </si>
  <si>
    <t>sensors</t>
  </si>
  <si>
    <t>morphometrics, photogrammetry, health, body condition</t>
  </si>
  <si>
    <t>Downsized: gray whales using an alternative foraging ground have smaller morphology</t>
  </si>
  <si>
    <t>Bierlich, K.C., A. Kane, L. Hildebrand, C.N. Bird, A.F. Ajo, J.D. Stewart, J. Hewitt, I. Hildebrand, J. Sumich, and L.G. Torres</t>
  </si>
  <si>
    <t>Bierlich, K.C., A. Kane, L. Hildebrand, C.N. Bird, A.F. Ajo, J.D. Stewart, J. Hewitt, I. Hildebrand, J. Sumich, and L.G. Torres. 2023. Downsized: gray whales using an alternative foraging ground have smaller morphology. Biology Letters https://doi.org/10.1098/rsbl.2023.0043.</t>
  </si>
  <si>
    <t>quadcopter, quadcopter, quadcopter, quadcopter</t>
  </si>
  <si>
    <t>Bubble blasts! An adaptation for buoyancy regulation in shallow foraging gray whales</t>
  </si>
  <si>
    <t>Bird, C.N., E. Pirotta, L. New, K.C. Bierlich, L. Hildebrand, A.F. Ajó, and L.G. Torres</t>
  </si>
  <si>
    <t>Bird, C.N., E. Pirotta, L. New, K.C. Bierlich, L. Hildebrand, A.F. Ajó, and L.G. Torres. 2024. Bubble blasts! An adaptation for buoyancy regulation in shallow foraging gray whales. Ecology and Evolution https://doi.org/10.1002/ece3.70093.</t>
  </si>
  <si>
    <t>Growing into it: evidence of an ontogenetic shift in grey whale use of foraging tactics</t>
  </si>
  <si>
    <t>Bird, C.N., E. Pirotta, L. New, K.C. Bierlich, L. Hildebrand, A.F. Ajó, and L.G. Torres. 2024. Growing into it: evidence of an ontogenetic shift in grey whale use of foraging tactics. Animal Behavior https://doi.org/10.1016/j.anbehav.2024.06.004.</t>
  </si>
  <si>
    <t>Demography of an ice-obligate mysticete in a region of rapid environmental change</t>
  </si>
  <si>
    <t>Pallin, L., K.C. Bierlich, J. Durban, H. Fearnbach, O. Savenko, C.S. Baker, E. Bell, M.C. Double, W. de la Mare, J. Goldbogen, D. Johnston, N. Kellar, R. Nichols, D. Nowacek, A.J. Read, D. Steel, and A. Friedlaender</t>
  </si>
  <si>
    <t>Pallin, L., K.C. Bierlich, J. Durban, H. Fearnbach, O. Savenko, C.S. Baker, E. Bell, M.C. Double, W. de la Mare, J. Goldbogen, D. Johnston, N. Kellar, R. Nichols, D. Nowacek, A.J. Read, D. Steel, and A. Friedlaender. 2022. Demography of an ice-obligate mysticete in a region of rapid environmental change. Royal Society Open Science https://doi.org/10.1098/rsos.220724.</t>
  </si>
  <si>
    <t>hexacopter, hexacopter, hexacopter</t>
  </si>
  <si>
    <t>Mikrokopter LemHex-44, FreeFly Alta 7, APH-22</t>
  </si>
  <si>
    <t>24-MP Sony Alpha a5100 camera, 24-MP Sony Alpha a5100 camera, 16-MP Olympus E-PM2 camera</t>
  </si>
  <si>
    <t>Surveying Waterfowl Broods in Wetlands Using Aerial Drones</t>
  </si>
  <si>
    <t>San Francisco Estuary and Watershed Science</t>
  </si>
  <si>
    <t>Mackell, D.A., M.L. Casazza, C.T. Overton, K.J. Buffington, C.M. Freeman, J.T. Ackerman, and K.M. Thorne</t>
  </si>
  <si>
    <t xml:space="preserve">Mackell, D.A., M.L. Casazza, C.T. Overton, K.J. Buffington, C.M. Freeman, J.T. Ackerman, and K.M. Thorne. 2024. Surveying Waterfowl Broods in Wetlands Using Aerial Drones. San Francisco Estuary and Watershed Science https://escholarship.org/uc/item/3sk0450g. </t>
  </si>
  <si>
    <t>species ID, population monitoring, nest monitoring</t>
  </si>
  <si>
    <t>VUE Pro 640 FLIR camera</t>
  </si>
  <si>
    <r>
      <t xml:space="preserve">mallard, </t>
    </r>
    <r>
      <rPr>
        <i/>
        <sz val="10"/>
        <color theme="1"/>
        <rFont val="Times New Roman"/>
        <family val="1"/>
      </rPr>
      <t>Anas platyrhynchos</t>
    </r>
    <r>
      <rPr>
        <sz val="10"/>
        <color theme="1"/>
        <rFont val="Times New Roman"/>
        <family val="1"/>
      </rPr>
      <t xml:space="preserve">, gadwall,
</t>
    </r>
    <r>
      <rPr>
        <i/>
        <sz val="10"/>
        <color theme="1"/>
        <rFont val="Times New Roman"/>
        <family val="1"/>
      </rPr>
      <t>Mareca strepera</t>
    </r>
    <r>
      <rPr>
        <sz val="10"/>
        <color theme="1"/>
        <rFont val="Times New Roman"/>
        <family val="1"/>
      </rPr>
      <t xml:space="preserve">, cinnamon teal, </t>
    </r>
    <r>
      <rPr>
        <i/>
        <sz val="10"/>
        <color theme="1"/>
        <rFont val="Times New Roman"/>
        <family val="1"/>
      </rPr>
      <t>Spatula</t>
    </r>
    <r>
      <rPr>
        <sz val="10"/>
        <color theme="1"/>
        <rFont val="Times New Roman"/>
        <family val="1"/>
      </rPr>
      <t xml:space="preserve">
</t>
    </r>
    <r>
      <rPr>
        <i/>
        <sz val="10"/>
        <color theme="1"/>
        <rFont val="Times New Roman"/>
        <family val="1"/>
      </rPr>
      <t>cyanoptera</t>
    </r>
  </si>
  <si>
    <t>Guidelines for Calibration of Uncrewed Aircraft Systems Imagery</t>
  </si>
  <si>
    <t>USGS Report</t>
  </si>
  <si>
    <t>Sampath, A., M. Shrestha, M. While, and V.M. Scholl</t>
  </si>
  <si>
    <t xml:space="preserve">Sampath, A., M. Shrestha, M. While, and V.M. Scholl. 2023. Guidelines for Calibration of Uncrewed Aircraft Systems Imagery. U.S. Geological Survey Open-File Report 2023–1033. https://doi.org/ 10.3133/ ofr20231033. </t>
  </si>
  <si>
    <t>Tangen, B.A., R.L. Esser, and B.A. Walker</t>
  </si>
  <si>
    <t>Visual Interpretation of High-Resolution Aerial Imagery: A Tool for Land Managers</t>
  </si>
  <si>
    <t xml:space="preserve">Tangen, B.A., R.L. Esser, and B.A. Walker. 2024. Visual Interpretation of High-Resolution Aerial Imagery: A Tool for Land Managers. Journal of Fish and Wildlife Management https://doi.org/10.3996/JFWM-23-048. </t>
  </si>
  <si>
    <t>image analysis, vegetation, invasive species</t>
  </si>
  <si>
    <t>Kim, J. and D. Woo</t>
  </si>
  <si>
    <t>Kim, J. and D. Woo. 2025. Seasonal Variations and Challenges in Estimating Populations and Identifying Species of Korean Ungulates Using Drone Drone-Derived Thermal Orthomosaic Maps. Wildlife Biology https://doi.org/10.1002/wlb3.01456.</t>
  </si>
  <si>
    <t>Mayer, M., E. Furuhovde, K. Nordli, G. Ausilio, P. Wabakken, A. Eriksen, A.L Evans, K.M. Mathisen, and B. Zimmermann. 2024. Monitoring GPS-Collared Moose by Ground Versus Drone Approaches: Efficiency and Disturbance Effects. Wildlife Biology  https://doi.org/10.1002/wlb3.01213.</t>
  </si>
  <si>
    <t>Identification of Ratholes in Desert Steppe Based on UAV Hyperspectral Remote Sensing</t>
  </si>
  <si>
    <t>Gao, X., Y. Bi, and J. Du</t>
  </si>
  <si>
    <t xml:space="preserve">Gao, X., Y. Bi, and J. Du. 2023. Identification of Ratholes in Desert Steppe Based on UAV Hyperspectral Remote Sensing. Applied Sciences https://doi.org/10.3390/app13127057. </t>
  </si>
  <si>
    <t>burrow ID</t>
  </si>
  <si>
    <t xml:space="preserve">Sichuan Shuangli Hopspectrum GaiaSkymini hyperspectral system </t>
  </si>
  <si>
    <t>Rodents</t>
  </si>
  <si>
    <t>Mpouziotas, D., P. Karvelis, I. Kapsali, C. Stylios, and V. Tsiouris</t>
  </si>
  <si>
    <t>Advanced Computer Vision Methods for Avian Risk Assessment using Multispectral Drones</t>
  </si>
  <si>
    <t xml:space="preserve">Mpouziotas, D., P. Karvelis, I. Kapsali, C. Stylios, and V. Tsiouris. 2025. Advanced Computer Vision Methods for Avian Risk Assessment using Multispectral Drones. IEEE Access https://doi.org/10.1109/ACCESS.2025.3595389. </t>
  </si>
  <si>
    <t>Wohlfahrt, S., C. Praschl, H. Leitner, W. Jantsch, J. Konic, S. Schueler, A. Stöckl, and D.C. Schedl</t>
  </si>
  <si>
    <t>Advancing Wildlife Monitoring: Drone-Based Sampling for Roe Deer Density Estimation</t>
  </si>
  <si>
    <t>DJI Mavic 3T, DJI Matrice 30T</t>
  </si>
  <si>
    <t>Camera Trap Methods and Drone Thermal Surveillance Provide Reliable, Comparable Density Estimates of Large, Free-Ranging Ungulates</t>
  </si>
  <si>
    <t>Baldwin, R.W., J.T. Beaver, M. Messinger, J. Muday, M. Windsor, G.D. Larsen, M.R. Silman, and T.M. Anderson</t>
  </si>
  <si>
    <t>Linn Aerospace
Hummingbird</t>
  </si>
  <si>
    <t>Tinoco-Vega, H., L. Castillo-Roque, M.T. Herbert, J. Azua, and R. Elias-Piperis</t>
  </si>
  <si>
    <r>
      <t xml:space="preserve">First record of a nest of </t>
    </r>
    <r>
      <rPr>
        <i/>
        <sz val="10"/>
        <color theme="1"/>
        <rFont val="Times New Roman"/>
        <family val="1"/>
      </rPr>
      <t>Vultur gryphus</t>
    </r>
    <r>
      <rPr>
        <sz val="10"/>
        <color theme="1"/>
        <rFont val="Times New Roman"/>
        <family val="1"/>
      </rPr>
      <t xml:space="preserve"> Linnaeus, 1758 (Cathartiformes, Cathartidae), in Paccha district, Junin region, Peru</t>
    </r>
  </si>
  <si>
    <r>
      <t xml:space="preserve">Tinoco-Vega, H., L. Castillo-Roque, M.T. Herbert, J. Azua, and R. Elias-Piperis. 2025. First record of a nest of </t>
    </r>
    <r>
      <rPr>
        <i/>
        <sz val="10"/>
        <color theme="1"/>
        <rFont val="Times New Roman"/>
        <family val="1"/>
      </rPr>
      <t>Vultur gryphus</t>
    </r>
    <r>
      <rPr>
        <sz val="10"/>
        <color theme="1"/>
        <rFont val="Times New Roman"/>
        <family val="1"/>
      </rPr>
      <t xml:space="preserve"> Linnaeus, 1758 (Cathartiformes, Cathartidae), in Paccha district, Junin region, Peru. Check List https://doi.org/10.15560/21.3.640.</t>
    </r>
  </si>
  <si>
    <t>Check List</t>
  </si>
  <si>
    <t>Autel EVO 2 Pro V1</t>
  </si>
  <si>
    <r>
      <t xml:space="preserve">Andean condor, </t>
    </r>
    <r>
      <rPr>
        <i/>
        <sz val="10"/>
        <color theme="1"/>
        <rFont val="Times New Roman"/>
        <family val="1"/>
      </rPr>
      <t>Vultur gryphus</t>
    </r>
  </si>
  <si>
    <t>in press</t>
  </si>
  <si>
    <t>Gilchrist, H.G., H. Hennin, E.I. Buttler, J.F. Provencher, J. Nakoolak, P.A. Smith, M. Janssen, M.R. Forbes, C.A.D. Semeniuk, K. Allard, J. Bety, N. Clyde, S. Descamps, F. Jean-Gagnon, D.A. Henri, P. Legagneux, C. Macdonald, F.R. Merkel, A. Mosbech, E. Richardson, C. Soos, C. Sonne, M. Wayland, and O.P. Love</t>
  </si>
  <si>
    <t>Long-term monitoring of Arctic birds at the East Bay 6 Island Field Station, within the Qaqsauqtuuq Migratory Bird Sanctuary, 1996-2023</t>
  </si>
  <si>
    <r>
      <t xml:space="preserve">northern common eider, </t>
    </r>
    <r>
      <rPr>
        <i/>
        <sz val="10"/>
        <color theme="1"/>
        <rFont val="Times New Roman"/>
        <family val="1"/>
      </rPr>
      <t>Somateria mollissima borealis</t>
    </r>
  </si>
  <si>
    <t>38th Conference on Neural Information Processing Systems (NeurIPS 2024)</t>
  </si>
  <si>
    <t>Naik, H., J. Yang, D. Das, M.C Crofoot, A. Rathore, and V.H. Sridhar. 2024. BuckTales: A multi-UAV dataset for multi-object tracking and re-identification of wild antelopes. 38th Conference on Neural Information Processing Systems (NeurIPS 2024), Vancouver, BC, Canada; Dec 10-15, 2024.</t>
  </si>
  <si>
    <t>Payne, B., B.A. Keller, D. Weihs, and R. Gurka</t>
  </si>
  <si>
    <t>In Situ Thrust Measurement of Fish During Locomotion; Test Case: Sharks</t>
  </si>
  <si>
    <r>
      <t xml:space="preserve">tiger shark, </t>
    </r>
    <r>
      <rPr>
        <i/>
        <sz val="10"/>
        <color theme="1"/>
        <rFont val="Times New Roman"/>
        <family val="1"/>
      </rPr>
      <t>Galeocerdo cuvier</t>
    </r>
    <r>
      <rPr>
        <sz val="10"/>
        <color theme="1"/>
        <rFont val="Times New Roman"/>
        <family val="1"/>
      </rPr>
      <t xml:space="preserve">, white shark, </t>
    </r>
    <r>
      <rPr>
        <i/>
        <sz val="10"/>
        <color theme="1"/>
        <rFont val="Times New Roman"/>
        <family val="1"/>
      </rPr>
      <t>Rhincodon typus</t>
    </r>
    <r>
      <rPr>
        <sz val="10"/>
        <color theme="1"/>
        <rFont val="Times New Roman"/>
        <family val="1"/>
      </rPr>
      <t xml:space="preserve">, great hammerhead, </t>
    </r>
    <r>
      <rPr>
        <i/>
        <sz val="10"/>
        <color theme="1"/>
        <rFont val="Times New Roman"/>
        <family val="1"/>
      </rPr>
      <t>Sphyrna mokorran</t>
    </r>
    <r>
      <rPr>
        <sz val="10"/>
        <color theme="1"/>
        <rFont val="Times New Roman"/>
        <family val="1"/>
      </rPr>
      <t xml:space="preserve">, zebra shark, </t>
    </r>
    <r>
      <rPr>
        <i/>
        <sz val="10"/>
        <color theme="1"/>
        <rFont val="Times New Roman"/>
        <family val="1"/>
      </rPr>
      <t>Stegostoma</t>
    </r>
    <r>
      <rPr>
        <sz val="10"/>
        <color theme="1"/>
        <rFont val="Times New Roman"/>
        <family val="1"/>
      </rPr>
      <t xml:space="preserve"> </t>
    </r>
    <r>
      <rPr>
        <i/>
        <sz val="10"/>
        <color theme="1"/>
        <rFont val="Times New Roman"/>
        <family val="1"/>
      </rPr>
      <t>tigrinum</t>
    </r>
  </si>
  <si>
    <t>Payne, B., B.A. Keller, D. Weihs, and R. Gurka. 2025. In Situ Thrust Measurement of Fish During Locomotion; Test Case: Sharks. Ecology and Evolution https://doi.org/10.1002/ece3.71660.</t>
  </si>
  <si>
    <t>Life in the slowest lane: Feeding allometry lowers metabolic rate scaling in the largest whales</t>
  </si>
  <si>
    <t>Science Advances</t>
  </si>
  <si>
    <t>Blawas, A.M., S.K.A. Videsen, D.E. Cade, J. Calambokidis, A.S. Friedlaender, D.W. Johnston, P.T. Madsen, and J.A. Goldbogen</t>
  </si>
  <si>
    <t xml:space="preserve">Blawas, A.M., S.K.A. Videsen, D.E. Cade, J. Calambokidis, A.S. Friedlaender, D.W. Johnston, P.T. Madsen, and J.A. Goldbogen. 2025. Life in the slowest lane: Feeding allometry lowers metabolic rate scaling in the largest whales. Science Advances https://doi.org/10.1126/sciadv.adw2232. </t>
  </si>
  <si>
    <t>DJI Phantom 4, DJI Phantom 4 adv, LemHex 44, Freefly Alta 6</t>
  </si>
  <si>
    <t>quadcopter, quadcopter, hexacopter, hexacopter</t>
  </si>
  <si>
    <t>KABR: In-Situ Dataset for Kenyan Animal Behavior Recognition from Drone Videos</t>
  </si>
  <si>
    <t>Kholiavchenko, M. J. Kline, M. Ramirez, S. Stevens, A. Sheets, R. Babu, N. Banerji, E. Campolongo, M. Thompson, N. Van Tiel, J. Miliko, E. Bessa, I. Duporge, T. Berger-Wolf, D. Rubenstein, C. Stewart</t>
  </si>
  <si>
    <t xml:space="preserve">2024 IEEE/CVF Winter Conference on Applications of Computer Vision Workshops </t>
  </si>
  <si>
    <t>DJI Mavic 2S</t>
  </si>
  <si>
    <r>
      <t xml:space="preserve">giraffe, </t>
    </r>
    <r>
      <rPr>
        <i/>
        <sz val="10"/>
        <color theme="1"/>
        <rFont val="Times New Roman"/>
        <family val="1"/>
      </rPr>
      <t>Giraffa</t>
    </r>
    <r>
      <rPr>
        <sz val="10"/>
        <color theme="1"/>
        <rFont val="Times New Roman"/>
        <family val="1"/>
      </rPr>
      <t xml:space="preserve"> sp., plains zebra, </t>
    </r>
    <r>
      <rPr>
        <i/>
        <sz val="10"/>
        <color theme="1"/>
        <rFont val="Times New Roman"/>
        <family val="1"/>
      </rPr>
      <t>Equus</t>
    </r>
    <r>
      <rPr>
        <sz val="10"/>
        <color theme="1"/>
        <rFont val="Times New Roman"/>
        <family val="1"/>
      </rPr>
      <t xml:space="preserve"> </t>
    </r>
    <r>
      <rPr>
        <i/>
        <sz val="10"/>
        <color theme="1"/>
        <rFont val="Times New Roman"/>
        <family val="1"/>
      </rPr>
      <t>quagga</t>
    </r>
    <r>
      <rPr>
        <sz val="10"/>
        <color theme="1"/>
        <rFont val="Times New Roman"/>
        <family val="1"/>
      </rPr>
      <t>, Grevy’s zebra,</t>
    </r>
    <r>
      <rPr>
        <i/>
        <sz val="10"/>
        <color theme="1"/>
        <rFont val="Times New Roman"/>
        <family val="1"/>
      </rPr>
      <t xml:space="preserve"> Equus grevyi</t>
    </r>
  </si>
  <si>
    <t>sUAS and Machine Learning Integration in Waterfowl Population Surveys</t>
  </si>
  <si>
    <t>Tang, Z., Y. Zhang, Y. Wang, Y. Shang, R. Viegut, E. Webb, A. Raedeke and J. Sartwell</t>
  </si>
  <si>
    <t>IEEE 33rd International Conference on Tools with Artificial Intelligence (ICTAI)</t>
  </si>
  <si>
    <t>Tang, Z., Y. Zhang, Y. Wang, Y. Shang, R. Viegut, E. Webb, A. Raedeke and J. Sartwell. 2021. sUAS and Machine Learning Integration in Waterfowl Population Surveys. 2021 IEEE 33rd International Conference on Tools with Artificial Intelligence (ICTAI), 1-3 November 2021, Washington, DC, USA. Https://doi.org/10.1109/ICTAI52525.2021.00084.</t>
  </si>
  <si>
    <t>image analysis, deep learning, CNN, population estimate, flight planning</t>
  </si>
  <si>
    <t>Odgers, H., V. Heaney, and B. Hodgkiss</t>
  </si>
  <si>
    <t>Seabird Monitoring &amp; Research Project: Isles of Scilly 2024</t>
  </si>
  <si>
    <t>Isles of Scilly Wildlife Trust</t>
  </si>
  <si>
    <t>Odgers, H., V. Heaney, and B. Hodgkiss. 2025. Seabird Monitoring &amp; Research Project: Isles of Scilly 2024. Report by Isles of Scilly Wildlife Trust. Trenoweth, St Mary's, Isles of Scilly.</t>
  </si>
  <si>
    <t>Mavic 2 Pro</t>
  </si>
  <si>
    <t>Bierlich, K.C., J. Hewitt, C.N. Bird, D.W. Johnston, J. Dale, E. Pirotta, R.S. Schick, J.D. Stewart, L. New, E. Chimienti, J.A. Goldbogen, A.S. Friedlaender, M. Cantor, and L.G. Torres</t>
  </si>
  <si>
    <t>A workflow of open-source tools for drone-based photogrammetry of marine megafauna</t>
  </si>
  <si>
    <t>Bierlich, K.C., J. Hewitt, C.N. Bird, D.W. Johnston, J. Dale, E. Pirotta, R.S. Schick, J.D. Stewart, L. New, E. Chimienti, J.A. Goldbogen, A.S. Friedlaender, M. Cantor, and L.G. Torres. 2025. A workflow of open-source tools for drone-based photogrammetry of marine megafauna. PeerJ https://doi.org/10.7717/peerj.19768.</t>
  </si>
  <si>
    <t>image analysis, data analysis, photogrammetry, morphometrics</t>
  </si>
  <si>
    <t>Sanchez, C.L., N. Bunbury, L. A’Bear, L. Cappelli, S. Cowin, F. Fleisher-Dogley, C.W. Jones, and P. Casale</t>
  </si>
  <si>
    <t>Marine megafauna distribution and abundance at Aldabra Atoll via UAV survey</t>
  </si>
  <si>
    <t>Sanchez, C.L., N. Bunbury, L. A’Bear, L. Cappelli, S. Cowin, F. Fleisher-Dogley, C.W. Jones, and P. Casale. 2025. Marine megafauna distribution and abundance at Aldabra Atoll via UAV survey. Marine Biology https://doi.org/10.1007/s00227-025-04686-5.</t>
  </si>
  <si>
    <t>stock 20-MP DJI RGB camera</t>
  </si>
  <si>
    <r>
      <t xml:space="preserve">blacktip reef shark, </t>
    </r>
    <r>
      <rPr>
        <i/>
        <sz val="10"/>
        <color theme="1"/>
        <rFont val="Times New Roman"/>
        <family val="1"/>
      </rPr>
      <t>Carcharhinus melanopterus</t>
    </r>
    <r>
      <rPr>
        <sz val="10"/>
        <color theme="1"/>
        <rFont val="Times New Roman"/>
        <family val="1"/>
      </rPr>
      <t xml:space="preserve">, sicklefin lemon shark, </t>
    </r>
    <r>
      <rPr>
        <i/>
        <sz val="10"/>
        <color theme="1"/>
        <rFont val="Times New Roman"/>
        <family val="1"/>
      </rPr>
      <t>Negaprion acutidens</t>
    </r>
    <r>
      <rPr>
        <sz val="10"/>
        <color theme="1"/>
        <rFont val="Times New Roman"/>
        <family val="1"/>
      </rPr>
      <t xml:space="preserve">, tawny nurse shark, </t>
    </r>
    <r>
      <rPr>
        <i/>
        <sz val="10"/>
        <color theme="1"/>
        <rFont val="Times New Roman"/>
        <family val="1"/>
      </rPr>
      <t>Nebrius ferrugineus</t>
    </r>
    <r>
      <rPr>
        <sz val="10"/>
        <color theme="1"/>
        <rFont val="Times New Roman"/>
        <family val="1"/>
      </rPr>
      <t xml:space="preserve">, tiger shark, </t>
    </r>
    <r>
      <rPr>
        <i/>
        <sz val="10"/>
        <color theme="1"/>
        <rFont val="Times New Roman"/>
        <family val="1"/>
      </rPr>
      <t>Galeocerdo</t>
    </r>
    <r>
      <rPr>
        <sz val="10"/>
        <color theme="1"/>
        <rFont val="Times New Roman"/>
        <family val="1"/>
      </rPr>
      <t xml:space="preserve"> </t>
    </r>
    <r>
      <rPr>
        <i/>
        <sz val="10"/>
        <color theme="1"/>
        <rFont val="Times New Roman"/>
        <family val="1"/>
      </rPr>
      <t>cuvier</t>
    </r>
    <r>
      <rPr>
        <sz val="10"/>
        <color theme="1"/>
        <rFont val="Times New Roman"/>
        <family val="1"/>
      </rPr>
      <t xml:space="preserve">, whiptail rays, eagle rays, dugong, </t>
    </r>
    <r>
      <rPr>
        <i/>
        <sz val="10"/>
        <color theme="1"/>
        <rFont val="Times New Roman"/>
        <family val="1"/>
      </rPr>
      <t>Dugong dugon</t>
    </r>
    <r>
      <rPr>
        <sz val="10"/>
        <color theme="1"/>
        <rFont val="Times New Roman"/>
        <family val="1"/>
      </rPr>
      <t xml:space="preserve">, green turtle, </t>
    </r>
    <r>
      <rPr>
        <i/>
        <sz val="10"/>
        <color theme="1"/>
        <rFont val="Times New Roman"/>
        <family val="1"/>
      </rPr>
      <t>Chelonia mydas</t>
    </r>
  </si>
  <si>
    <t>species ID, species detection, population monitoring</t>
  </si>
  <si>
    <t>Drone-based application of whale tags: A “tap-and-go” approach for scientific animal-borne investigations</t>
  </si>
  <si>
    <t>Vogt, D.M., S. Pagani, Z. Gonzalez-Peltier, S. Gero, D.F. Gruber, and R.J. Wood</t>
  </si>
  <si>
    <t>Vogt, D.M., S. Pagani, Z. Gonzalez-Peltier, S. Gero, D.F. Gruber, and R.J. Wood. 2025. Drone-based application of whale tags: A “tap-and-go” approach for scientific animal-borne investigations. PLoS One https://doi.org/10.1371/journal.pone.0328037.</t>
  </si>
  <si>
    <t>TBS Avionics Co Ltd Source one</t>
  </si>
  <si>
    <t>Dominica</t>
  </si>
  <si>
    <t>radiotelemetry, physiology</t>
  </si>
  <si>
    <t>Flight safety: Aspects to be considered in commercial fixed-wing Unmanned Aerial Vehicle (UAV) operations</t>
  </si>
  <si>
    <t>South African Journal of Geomatics</t>
  </si>
  <si>
    <t>Tidula, T.J.T. and R.G. Cabantug</t>
  </si>
  <si>
    <t>Tidula, T.J.T. and R.G. Cabantug. 2025. Flight safety: Aspects to be considered in commercial fixed-wing Unmanned Aerial Vehicle (UAV) operations. South African Journal of Geomatics https://dx.doi.org/10.4314/sajg.v14i2.6.</t>
  </si>
  <si>
    <t>safety, platform</t>
  </si>
  <si>
    <t>Kunhikannan, P.K., R. Joseph, H. Premachandran, I. Shaji, P.N. Jha, D.D.P. Haridas, and A.T.S. Poonallala</t>
  </si>
  <si>
    <r>
      <t xml:space="preserve">Indian Ocean humpback dolphin, </t>
    </r>
    <r>
      <rPr>
        <i/>
        <sz val="10"/>
        <color theme="1"/>
        <rFont val="Times New Roman"/>
        <family val="1"/>
      </rPr>
      <t>Sousa plumbea</t>
    </r>
  </si>
  <si>
    <t>Inland University College</t>
  </si>
  <si>
    <t>Mayer, M., T. Vogler, G. Ausilio, T. Kirchner, K.M.  Mathisen, A.L. Evans, A. Eriksen, M. Heurich, V. Naumov, P. Wabakken, and B. Zimmermann. 2024. Drone-borne monitoring of moose. Oppdragsrapport nr. 4 - 2024. Department of Forestry and Wildlife Management, Inland Norway University of Applied Sciences, Evenstad, Norway. https://brage.inn.no/inn-xmlui/bitstream/handle/11250/3115853/opprapp04_2024_online.pdf?sequence=3&amp;isAllowed=y.</t>
  </si>
  <si>
    <r>
      <t>Unmanned Aerial Vehicle (UAV) observation on the courtship behaviour of Indian Ocean humpback dolphins (</t>
    </r>
    <r>
      <rPr>
        <i/>
        <sz val="10"/>
        <color theme="1"/>
        <rFont val="Times New Roman"/>
        <family val="1"/>
      </rPr>
      <t>Sousa plumbea</t>
    </r>
    <r>
      <rPr>
        <sz val="10"/>
        <color theme="1"/>
        <rFont val="Times New Roman"/>
        <family val="1"/>
      </rPr>
      <t>) off Cochin, Arabian Sea, India</t>
    </r>
  </si>
  <si>
    <r>
      <t>Kunhikannan, P.K., R. Joseph, H. Premachandran, I. Shaji, P.N. Jha, D.D.P. Haridas, and A.T.S. Poonallala. 2025. Unmanned Aerial Vehicle (UAV) observation on the courtship behaviour of Indian Ocean humpback dolphins (</t>
    </r>
    <r>
      <rPr>
        <i/>
        <sz val="10"/>
        <color theme="1"/>
        <rFont val="Times New Roman"/>
        <family val="1"/>
      </rPr>
      <t>Sousa plumbea</t>
    </r>
    <r>
      <rPr>
        <sz val="10"/>
        <color theme="1"/>
        <rFont val="Times New Roman"/>
        <family val="1"/>
      </rPr>
      <t>) off Cochin, Arabian Sea, India. Regional Studies in Marine Science https://doi.org/10.1016/j.rsma.2025.104395.</t>
    </r>
  </si>
  <si>
    <t>Thermoregulation strategies differ for large macropods during high temperatures</t>
  </si>
  <si>
    <t>Juillard, L.Q., L.M. Ashby, T.J. McEvoy, and D. Ramp</t>
  </si>
  <si>
    <t>Journal of Thermal Biology</t>
  </si>
  <si>
    <t>Juillard, L.Q., L.M. Ashby, T.J. McEvoy, and D. Ramp. 2025. Thermoregulation strategies differ for large macropods during high temperatures. Journal of Thermal Biology https://doi.org/10.1016/j.jtherbio.2025.104245.</t>
  </si>
  <si>
    <r>
      <t xml:space="preserve">eastern grey kangaroo, </t>
    </r>
    <r>
      <rPr>
        <i/>
        <sz val="10"/>
        <color theme="1"/>
        <rFont val="Times New Roman"/>
        <family val="1"/>
      </rPr>
      <t>Macropus giganteus</t>
    </r>
    <r>
      <rPr>
        <sz val="10"/>
        <color theme="1"/>
        <rFont val="Times New Roman"/>
        <family val="1"/>
      </rPr>
      <t xml:space="preserve">, red kangaroo, </t>
    </r>
    <r>
      <rPr>
        <i/>
        <sz val="10"/>
        <color theme="1"/>
        <rFont val="Times New Roman"/>
        <family val="1"/>
      </rPr>
      <t>Osphranter rufus</t>
    </r>
  </si>
  <si>
    <t>M2ED Thermal Camera</t>
  </si>
  <si>
    <t>species detection, thermal, disturbance</t>
  </si>
  <si>
    <t>Studying collective animal behaviour with drones and computer vision</t>
  </si>
  <si>
    <t>Kline, J., S. Afridi, E.G.A. Rolland, G. Maalouf, L. Laporte-Devylder, C. Stewart, M. Crofoot, C.V. Stewart, D.I. Rubenstein, and T. Berger-Wolf</t>
  </si>
  <si>
    <t>Kline, J., S. Afridi, E.G.A. Rolland, G. Maalouf, L. Laporte-Devylder, C. Stewart, M. Crofoot, C.V. Stewart, D.I. Rubenstein, and T. Berger-Wolf. 2025. Studying collective animal behaviour with drones and computer vision. Methods in Ecology and Evolution https://doi.org/10.1111/2041-210X.70128.</t>
  </si>
  <si>
    <t>review, image analysis, AI, CNN</t>
  </si>
  <si>
    <t>Delplanque, A., S. Foucher, P. Lejeune, J. Linchant, and J. Theau. 2022. Multispecies detection and identification of African mammals in aerial imagery using convolutional neural networks. Remote Sensing in Ecology and Conservation https://doi.org/10.1002/rse2.234.</t>
  </si>
  <si>
    <r>
      <t>Tripathi, R.N., K. Agarwal, V. Tripathi, R. Badola, and S.A. Hussain. 2025. Conservation in action: Cost-effective UAVs and real-time detection of the globally threatened swamp deer (</t>
    </r>
    <r>
      <rPr>
        <i/>
        <sz val="10"/>
        <color theme="1"/>
        <rFont val="Times New Roman"/>
        <family val="1"/>
      </rPr>
      <t>Rucervus duvaucelii</t>
    </r>
    <r>
      <rPr>
        <sz val="10"/>
        <color theme="1"/>
        <rFont val="Times New Roman"/>
        <family val="1"/>
      </rPr>
      <t>). Ecological Informatics https://doi.org/10.1016/j.ecoinf.2024.102913.</t>
    </r>
  </si>
  <si>
    <t>Eyes in the sky: Drone monitoring of the largest gharial and mugger populations in the East Rapti River, Chitwan National Park</t>
  </si>
  <si>
    <t>Thapa, G.J., K. Thapa, S. Poudel, D.B.P. Pun, S. Shrestha, P. Poudel, H.B. Acharya, B.K. Lamsal, R. Sada, and S.A. Wich</t>
  </si>
  <si>
    <t>species detection, species ID, population estimate, image analysis, disturbance</t>
  </si>
  <si>
    <t>Sony RX1RII camera</t>
  </si>
  <si>
    <t xml:space="preserve">image analysis, morphometrics, </t>
  </si>
  <si>
    <t>The key to bubble-net feeding: how humpback whale morphology functionally differs from other baleen whales</t>
  </si>
  <si>
    <t>Nemeth, C., W.T. Gough, P.S. Segre, F.E. Fish, A.Szabo, W.N. Fassmann, S.L. Thomson, M. van Aswegen, J.A. Burrows, E.M. Chenoweth, J. di Clemente, A.S. Friedlaender, J.A. Goldbogen, M. Simon, J.M. Straley, S.K.A. Videsen, F. Visser, C.R. Weir, and L. Bejder</t>
  </si>
  <si>
    <t>Nemeth, C., W.T. Gough, P.S. Segre, F.E. Fish, A.Szabo, W.N. Fassmann, S.L. Thomson, M. van Aswegen, J.A. Burrows, E.M. Chenoweth, J. di Clemente, A.S. Friedlaender, J.A. Goldbogen, M. Simon, J.M. Straley, S.K.A. Videsen, F. Visser, C.R. Weir, and L. Bejder. 2025. The key to bubble-net feeding: how humpback whale morphology functionally differs from other baleen whales. Journal of Experimental Biology https://doi.org/10.1242/jeb.249607.</t>
  </si>
  <si>
    <t>photogrammetry, feeding behavior</t>
  </si>
  <si>
    <t xml:space="preserve">Report of the NOAA Fisheries Cetacean Species in the Spotlight Health Assessment Workshop: June 25–26, 2024, Seattle, Washington. </t>
  </si>
  <si>
    <t>NOAA Technical Memorandum</t>
  </si>
  <si>
    <t>Trego, M.L., T.K. Rowles, D.J. Greig, S.D. McClenahan, K. Wilkinson, L.E. Koehn, H.K. Miller, D.A. Fauquier, C.D. Champagne, M.M. Wallen, K. Hayes, D.L. Borggaard, P.R. Wade, D. Cholewiak, M.B. Hanson, K.M. Parsons, D.P. Noren, N.M. Kellar, M. Barbieri, R.Y. Ewing, K. Shervanick, J. Seymour, I.R. Schultz, and L. Barre</t>
  </si>
  <si>
    <t>photogrammetry, thermography, disturbance,</t>
  </si>
  <si>
    <t xml:space="preserve">Maire, F., L.M. Alvarez, and A. Hodgson </t>
  </si>
  <si>
    <t>Automating Marine Mammal Detection in Aerial Images Captured During Wildlife Surveys: A Deep Learning Approach</t>
  </si>
  <si>
    <t>Proceedings of the 28th Australasian Joint Conference</t>
  </si>
  <si>
    <r>
      <t xml:space="preserve">Maire, F., L.M. Alvarez, and A. Hodgson. 2015. Automating Marine Mammal Detection in Aerial Images Captured During Wildlife Surveys: A Deep Learning Approach. Pages 379–385 </t>
    </r>
    <r>
      <rPr>
        <i/>
        <sz val="10"/>
        <color theme="1"/>
        <rFont val="Times New Roman"/>
        <family val="1"/>
      </rPr>
      <t>in</t>
    </r>
    <r>
      <rPr>
        <sz val="10"/>
        <color theme="1"/>
        <rFont val="Times New Roman"/>
        <family val="1"/>
      </rPr>
      <t xml:space="preserve"> B. Pfahringer and J. Renz, editors. Proceedings of AI 2015: Advances in Artificial Intelligence, 28th Australasian Joint Conference, Canberra, Australia, November 30-December 4, 2015. Lecture Notes in Computer Science Vol 9457. Springer, Cham, Switzerland. https://doi.org/10.1007/978-3-319-26350-2_33.</t>
    </r>
  </si>
  <si>
    <t>image analysis, CNN</t>
  </si>
  <si>
    <r>
      <t xml:space="preserve">North Atlantic right whale, </t>
    </r>
    <r>
      <rPr>
        <i/>
        <sz val="10"/>
        <color theme="1"/>
        <rFont val="Times New Roman"/>
        <family val="1"/>
      </rPr>
      <t>Eubalaena</t>
    </r>
    <r>
      <rPr>
        <sz val="10"/>
        <color theme="1"/>
        <rFont val="Times New Roman"/>
        <family val="1"/>
      </rPr>
      <t xml:space="preserve"> </t>
    </r>
    <r>
      <rPr>
        <i/>
        <sz val="10"/>
        <color theme="1"/>
        <rFont val="Times New Roman"/>
        <family val="1"/>
      </rPr>
      <t>glacialis</t>
    </r>
    <r>
      <rPr>
        <sz val="10"/>
        <color theme="1"/>
        <rFont val="Times New Roman"/>
        <family val="1"/>
      </rPr>
      <t xml:space="preserve">, southern right whale, </t>
    </r>
    <r>
      <rPr>
        <i/>
        <sz val="10"/>
        <color theme="1"/>
        <rFont val="Times New Roman"/>
        <family val="1"/>
      </rPr>
      <t>Eubalaena</t>
    </r>
    <r>
      <rPr>
        <sz val="10"/>
        <color theme="1"/>
        <rFont val="Times New Roman"/>
        <family val="1"/>
      </rPr>
      <t xml:space="preserve"> </t>
    </r>
    <r>
      <rPr>
        <i/>
        <sz val="10"/>
        <color theme="1"/>
        <rFont val="Times New Roman"/>
        <family val="1"/>
      </rPr>
      <t>australis</t>
    </r>
    <r>
      <rPr>
        <sz val="10"/>
        <color theme="1"/>
        <rFont val="Times New Roman"/>
        <family val="1"/>
      </rPr>
      <t xml:space="preserve">, Southern Resident killer whale, </t>
    </r>
    <r>
      <rPr>
        <i/>
        <sz val="10"/>
        <color theme="1"/>
        <rFont val="Times New Roman"/>
        <family val="1"/>
      </rPr>
      <t>Orcinus orca</t>
    </r>
    <r>
      <rPr>
        <sz val="10"/>
        <color theme="1"/>
        <rFont val="Times New Roman"/>
        <family val="1"/>
      </rPr>
      <t xml:space="preserve">, beluga, </t>
    </r>
    <r>
      <rPr>
        <i/>
        <sz val="10"/>
        <color theme="1"/>
        <rFont val="Times New Roman"/>
        <family val="1"/>
      </rPr>
      <t>Delphinapterus leucas</t>
    </r>
    <r>
      <rPr>
        <sz val="10"/>
        <color theme="1"/>
        <rFont val="Times New Roman"/>
        <family val="1"/>
      </rPr>
      <t xml:space="preserve"> </t>
    </r>
  </si>
  <si>
    <t>High-Accuracy and Low-Latency Tracker for UAVs Monitoring Tibetan Antelopes</t>
  </si>
  <si>
    <t>Luo, W., X. Li, G. Zhang, Q. Shao, Y. Zhao, D. Li, Y. Zhao, X. Li, Z. Zhao, Y. Liu, and X. Li</t>
  </si>
  <si>
    <t>Luo, W., X. Li, G. Zhang, Q. Shao, Y. Zhao, D. Li, Y. Zhao, X. Li, Z. Zhao, Y. Liu, and X. Li. 2023. High-Accuracy and Low-Latency Tracker for UAVs Monitoring Tibetan Antelopes. Remote Sensing https://doi.org/10.3390/rs15020417.</t>
  </si>
  <si>
    <t>image analysis, population monitoring</t>
  </si>
  <si>
    <t>Prometheus 600</t>
  </si>
  <si>
    <t>Procapra Przewalskii Tracking Autonomous Unmanned Aerial Vehicle Based on Improved Long and Short-Term Memory Kalman Filters</t>
  </si>
  <si>
    <t>Luo, W., Y. Zhao, Q. Shao, X. Li, D. Wang, T. Zhang, F. Liu, L. Duan, Y. He, Y. Wang, G. Zhang, X. Wang, and Z. Yu</t>
  </si>
  <si>
    <t>Luo, W., Y. Zhao, Q. Shao, X. Li, D. Wang, T. Zhang, F. Liu, L. Duan, Y. He, Y. Wang, G. Zhang, X. Wang, and Z. Yu. 2023. Procapra Przewalskii Tracking Autonomous Unmanned Aerial Vehicle Based on Improved Long and Short-Term Memory Kalman Filters. Sensors https://doi.org/10.3390/s23083948.</t>
  </si>
  <si>
    <t>object tracking</t>
  </si>
  <si>
    <t>Prometheus 230</t>
  </si>
  <si>
    <t>Intel RealSense D435i stereo camera</t>
  </si>
  <si>
    <t>An efficient visual servo tracker for herd monitoring by UAV</t>
  </si>
  <si>
    <t>Luo, W., G. Zhang, Q. Shao, Y. Zhao, D. Wang, X. Zhang, K. Liu, X. Li, J. Liu, P. Wang, L. Li, G. Wang, F. Wang, and Z. Yu</t>
  </si>
  <si>
    <t>Luo, W., G. Zhang, Q. Shao, Y. Zhao, D. Wang, X. Zhang, K. Liu, X. Li, J. Liu, P. Wang, L. Li, G. Wang, F. Wang, and Z. Yu. 2024. An efficient visual servo tracker for herd monitoring by UAV. Scientific Reports https://doi.org/10.1038/s41598-024-60445-4.</t>
  </si>
  <si>
    <r>
      <t xml:space="preserve">Tibetan yak, </t>
    </r>
    <r>
      <rPr>
        <i/>
        <sz val="10"/>
        <color theme="1"/>
        <rFont val="Times New Roman"/>
        <family val="1"/>
      </rPr>
      <t>Bos grunniens</t>
    </r>
  </si>
  <si>
    <t>DJI Mini Pro 3</t>
  </si>
  <si>
    <r>
      <t xml:space="preserve">Greater Caribbean Manatee, </t>
    </r>
    <r>
      <rPr>
        <i/>
        <sz val="10"/>
        <color theme="1"/>
        <rFont val="Times New Roman"/>
        <family val="1"/>
      </rPr>
      <t>Trichechus manatus manatus</t>
    </r>
  </si>
  <si>
    <t>Hodson, P.S.</t>
  </si>
  <si>
    <r>
      <t>Behavioral Response of Wild Greater Caribbean Manatees (</t>
    </r>
    <r>
      <rPr>
        <i/>
        <sz val="10"/>
        <color theme="1"/>
        <rFont val="Times New Roman"/>
        <family val="1"/>
      </rPr>
      <t>Trichechus manatus manatus</t>
    </r>
    <r>
      <rPr>
        <sz val="10"/>
        <color theme="1"/>
        <rFont val="Times New Roman"/>
        <family val="1"/>
      </rPr>
      <t>) to Playbacks of Conspecifics in Maya Beach, Belize</t>
    </r>
  </si>
  <si>
    <t>Conservation AI: Live Stream Analysis for the Detection of Endangered Species Using Convolutional Neural Networks and Drone Technology</t>
  </si>
  <si>
    <t>Chalmers, C., P. Fergus, S. Wich, and A.C. Montanez</t>
  </si>
  <si>
    <t>Chalmers, C., P. Fergus, S. Wich, and A.C. Montanez. 2019. Conservation AI: Live Stream Analysis for the Detection of Endangered Species Using Convolutional Neural Networks and Drone Technology. https://doi.org/10.48550/arXiv.1910.07360.</t>
  </si>
  <si>
    <r>
      <rPr>
        <i/>
        <sz val="10"/>
        <color theme="1"/>
        <rFont val="Times New Roman"/>
        <family val="1"/>
      </rPr>
      <t>Rhinoceros</t>
    </r>
    <r>
      <rPr>
        <sz val="10"/>
        <color theme="1"/>
        <rFont val="Times New Roman"/>
        <family val="1"/>
      </rPr>
      <t xml:space="preserve"> sp.</t>
    </r>
  </si>
  <si>
    <t>image analysis, CNN, human-wildlife conflict, poaching</t>
  </si>
  <si>
    <t>Deep dive into KABR: a dataset for understanding ungulate behavior from in-situ drone video</t>
  </si>
  <si>
    <t>Multimedia Tools and Applications</t>
  </si>
  <si>
    <t>Kholiavchenko, M., J. Kline, M. Kukushkin, O. Brookes, S. Stevens, I. Duporge, A. Sheets, R.R. Babu, N. Banerji, E. Campolongo, M. Thompson, N. Van Tiel, J. Miliko, E. Bessa, M. Mirmehdi, T. Schmid, T. Berger-Wolf, D.I. Rubenstein, T. Burghardt, and C.V. Stewart</t>
  </si>
  <si>
    <r>
      <t xml:space="preserve">reticulated giraffe, </t>
    </r>
    <r>
      <rPr>
        <i/>
        <sz val="10"/>
        <color theme="1"/>
        <rFont val="Times New Roman"/>
        <family val="1"/>
      </rPr>
      <t>Giraffa</t>
    </r>
    <r>
      <rPr>
        <sz val="10"/>
        <color theme="1"/>
        <rFont val="Times New Roman"/>
        <family val="1"/>
      </rPr>
      <t xml:space="preserve"> </t>
    </r>
    <r>
      <rPr>
        <i/>
        <sz val="10"/>
        <color theme="1"/>
        <rFont val="Times New Roman"/>
        <family val="1"/>
      </rPr>
      <t>reticulata</t>
    </r>
    <r>
      <rPr>
        <sz val="10"/>
        <color theme="1"/>
        <rFont val="Times New Roman"/>
        <family val="1"/>
      </rPr>
      <t xml:space="preserve">, plains zebra, </t>
    </r>
    <r>
      <rPr>
        <i/>
        <sz val="10"/>
        <color theme="1"/>
        <rFont val="Times New Roman"/>
        <family val="1"/>
      </rPr>
      <t>Equus quagga</t>
    </r>
    <r>
      <rPr>
        <sz val="10"/>
        <color theme="1"/>
        <rFont val="Times New Roman"/>
        <family val="1"/>
      </rPr>
      <t xml:space="preserve">, Grévy’s zebra, </t>
    </r>
    <r>
      <rPr>
        <i/>
        <sz val="10"/>
        <color theme="1"/>
        <rFont val="Times New Roman"/>
        <family val="1"/>
      </rPr>
      <t>Equus</t>
    </r>
    <r>
      <rPr>
        <sz val="10"/>
        <color theme="1"/>
        <rFont val="Times New Roman"/>
        <family val="1"/>
      </rPr>
      <t xml:space="preserve"> </t>
    </r>
    <r>
      <rPr>
        <i/>
        <sz val="10"/>
        <color theme="1"/>
        <rFont val="Times New Roman"/>
        <family val="1"/>
      </rPr>
      <t>grevyi</t>
    </r>
  </si>
  <si>
    <t>Kholiavchenko, M., J. Kline, M. Kukushkin, O. Brookes, S. Stevens, I. Duporge, A. Sheets, R.R. Babu, N. Banerji, E. Campolongo, M. Thompson, N. Van Tiel, J. Miliko, E. Bessa, M. Mirmehdi, T. Schmid, T. Berger-Wolf, D.I. Rubenstein, T. Burghardt, and C.V. Stewart. 2024. Deep dive into KABR: a dataset for understanding ungulate behavior from in-situ drone video. Multimedia Tools and Applications https://doi.org/10.1007/s11042-024-20512-4.</t>
  </si>
  <si>
    <t>WildLive: Near Real-time VisualWildlife Tracking onboard UAVs</t>
  </si>
  <si>
    <t>Dat, N.N., T. Richardson, M. Watson, K. Meier, J. Kline, S. Reid, G. Maalouf, D. Hine, M. Mirmehdi, and T. Burghardt</t>
  </si>
  <si>
    <t>Dat, N.N., T. Richardson, M. Watson, K. Meier, J. Kline, S. Reid, G. Maalouf, D. Hine, M. Mirmehdi, and T. Burghardt. 2025. WildLive: Near Real-time VisualWildlife Tracking onboard UAVs. https://doi.org/10.48550/arXiv.2504.10165.</t>
  </si>
  <si>
    <t>DJI Mavic 3 Enterprise, DJI Mavic 3 Pro</t>
  </si>
  <si>
    <t>giraffe, zebra, elephant</t>
  </si>
  <si>
    <t>BIRDSAI: A Dataset for Detection and Tracking in Aerial Thermal Infrared Videos</t>
  </si>
  <si>
    <t>Proceedings of the 2020 IEEE Winter Conference on Applications of Computer Vision (WACV)</t>
  </si>
  <si>
    <t>Bondi, E., R. Jain, P. Aggrawal, S. Anand, R. Hannaford, A. Kapoor, J. Piavis, S. Shah, L. Joppa, B. Dilkina, and M. Tambe</t>
  </si>
  <si>
    <r>
      <t xml:space="preserve">Bondi, E., R. Jain, P. Aggrawal, S. Anand, R. Hannaford, A. Kapoor, J. Piavis, S. Shah, L. Joppa, B. Dilkina, and M. Tambe. 2020. BIRDSAI: A Dataset for Detection and Tracking in Aerial Thermal Infrared Videos. Pages 1736-1745 </t>
    </r>
    <r>
      <rPr>
        <i/>
        <sz val="10"/>
        <color theme="1"/>
        <rFont val="Times New Roman"/>
        <family val="1"/>
      </rPr>
      <t>in</t>
    </r>
    <r>
      <rPr>
        <sz val="10"/>
        <color theme="1"/>
        <rFont val="Times New Roman"/>
        <family val="1"/>
      </rPr>
      <t xml:space="preserve"> Proceedings of the 2020 IEEE Winter Conference on Applications of Computer Vision (WACV), 1-5 March 2020, Snowmass, CO. https://doi.org/10.1109/WACV45572.2020.9093284.</t>
    </r>
  </si>
  <si>
    <t>South Africa, Malawi, Zimbabwe</t>
  </si>
  <si>
    <t>species detection, object tracking</t>
  </si>
  <si>
    <t>image analysis, CNN, object tracking, human-wildlife conflict, poaching</t>
  </si>
  <si>
    <t>Integration of Drones in Landscape Research: Technological Approaches and Applications</t>
  </si>
  <si>
    <t>Karahan, A., N. Demircan, M. Özgeri, O. Gökçe, and F. Karahan</t>
  </si>
  <si>
    <t>Karahan, A., N. Demircan, M. Özgeri, O. Gökçe, and F. Karahan. 2025. Integration of Drones in Landscape Research: Technological Approaches and Applications. Drones https://doi.org/10.3390/drones9090603.</t>
  </si>
  <si>
    <r>
      <t xml:space="preserve">Nesting niche partitioning between two sympatrically breeding </t>
    </r>
    <r>
      <rPr>
        <i/>
        <sz val="10"/>
        <color theme="1"/>
        <rFont val="Times New Roman"/>
        <family val="1"/>
      </rPr>
      <t>Chlidonias</t>
    </r>
    <r>
      <rPr>
        <sz val="10"/>
        <color theme="1"/>
        <rFont val="Times New Roman"/>
        <family val="1"/>
      </rPr>
      <t xml:space="preserve"> Tern species revealed by remote sensing</t>
    </r>
  </si>
  <si>
    <t>Cieślińska, K., B. Manikowska-Ślepowrońska, K. Ślepowroński, and D. Jakubas</t>
  </si>
  <si>
    <r>
      <t xml:space="preserve">Cieślińska, K., B. Manikowska-Ślepowrońska, K. Ślepowroński, and D. Jakubas. 2025. Nesting niche partitioning between two sympatrically breeding </t>
    </r>
    <r>
      <rPr>
        <i/>
        <sz val="10"/>
        <color theme="1"/>
        <rFont val="Times New Roman"/>
        <family val="1"/>
      </rPr>
      <t>Chlidonias</t>
    </r>
    <r>
      <rPr>
        <sz val="10"/>
        <color theme="1"/>
        <rFont val="Times New Roman"/>
        <family val="1"/>
      </rPr>
      <t xml:space="preserve"> Tern species revealed by remote sensing. Scientific Reports https://doi.org/10.1038/s41598-025-06205-4.</t>
    </r>
  </si>
  <si>
    <r>
      <t xml:space="preserve">black tern, </t>
    </r>
    <r>
      <rPr>
        <i/>
        <sz val="10"/>
        <color theme="1"/>
        <rFont val="Times New Roman"/>
        <family val="1"/>
      </rPr>
      <t>Chlidonias niger</t>
    </r>
    <r>
      <rPr>
        <sz val="10"/>
        <color theme="1"/>
        <rFont val="Times New Roman"/>
        <family val="1"/>
      </rPr>
      <t xml:space="preserve">, whiskered tern, </t>
    </r>
    <r>
      <rPr>
        <i/>
        <sz val="10"/>
        <color theme="1"/>
        <rFont val="Times New Roman"/>
        <family val="1"/>
      </rPr>
      <t>Chlidonias hybrida</t>
    </r>
  </si>
  <si>
    <t>population monitoring, nest monitoring, habitat</t>
  </si>
  <si>
    <t>SPOT Poachers in Action: Augmenting Conservation Drones with Automatic Detection in Near Real Time</t>
  </si>
  <si>
    <t>Proceedings of the Thirtieth Innovative Applications of Artificial Intelligence Conference</t>
  </si>
  <si>
    <t>Bondi, E., F. Fang, M. Hamilton, D. Kar, D. Dmello, J. Choi, R. Hannaford, A. Iyer, L. Joppa, M. Tambe, and R. Nevatia</t>
  </si>
  <si>
    <r>
      <t xml:space="preserve">Bondi, E., F. Fang, M. Hamilton, D. Kar, D. Dmello, J. Choi, R. Hannaford, A. Iyer, L. Joppa, M. Tambe, and R. Nevatia. 2018. SPOT Poachers in Action: Augmenting Conservation Drones with Automatic Detection in Near Real Time. Pages 7741-7746 </t>
    </r>
    <r>
      <rPr>
        <i/>
        <sz val="10"/>
        <color theme="1"/>
        <rFont val="Times New Roman"/>
        <family val="1"/>
      </rPr>
      <t>in</t>
    </r>
    <r>
      <rPr>
        <sz val="10"/>
        <color theme="1"/>
        <rFont val="Times New Roman"/>
        <family val="1"/>
      </rPr>
      <t xml:space="preserve"> S.A. McIlraith and K.O. Weinberger, eds. Proceedings of the Thirtieth Innovative Applications of Artificial Intelligence Conference, 2-7 February 2018, New Orleans, Louisiana, USA. https://dl.acm.org/doi/abs/10.5555/3504035.3504984</t>
    </r>
  </si>
  <si>
    <t>human-wildlife conflict, poaching, species detection, image analysis, CNN</t>
  </si>
  <si>
    <t>Purdie, A., M. Broadhurst-Allen, A. de Castella, T. Cox, K. Huitson, K. Kissock, M. Lewis, and N. McDevitt</t>
  </si>
  <si>
    <t>Alderney’s West Coast and Burhou Islands Ramsar Site (and Other Sites) Annual Review 2024</t>
  </si>
  <si>
    <t>States of Alderney Report</t>
  </si>
  <si>
    <t xml:space="preserve">Purdie, A., M. Broadhurst-Allen, A. de Castella, T. Cox, K. Huitson, K. Kissock, M. Lewis, and N. McDevitt. 2025. Alderney’s West Coast and Burhou Islands Ramsar Site (and Other Sites) Annual Review 2024. Prepared for States of Alderney, Channel Islands, UK. </t>
  </si>
  <si>
    <t>Alderney’s West Coast and Burhou Islands Ramsar Site (and Other Sites) Annual Action Plan 2025</t>
  </si>
  <si>
    <t>Purdie, A., M. Broadhurst-Allen, A. de Castella, T. Cox, K. Huitson, K. Kissock, M. Lewis, and N. McDevitt. 2025. Alderney’s West Coast and Burhou Islands Ramsar Site (and Other Sites) Annual Action Plan 2025. Prepared for States of Alderney, Channel Islands, UK.</t>
  </si>
  <si>
    <t>An Assessment of the Effectiveness of RGB-Camera Drones to Monitor Arboreal Mammals in Tropical Forests</t>
  </si>
  <si>
    <t>Pinel-Ramos, E.J., F. Aureli, S. Wich, F.R. de Melo, C. Rezende, F. Brandão, F.C.S.A. de Melo, and D. Spaan</t>
  </si>
  <si>
    <t>Pinel-Ramos, E.J., F. Aureli, S. Wich, F.R. de Melo, C. Rezende, F. Brandão, F.C.S.A. de Melo, and D. Spaan. 2025. An Assessment of the Effectiveness of RGB-Camera Drones to Monitor Arboreal Mammals in Tropical Forests. Drones https://doi.org/10.3390/drones9090622.</t>
  </si>
  <si>
    <r>
      <t xml:space="preserve">Geoffroy’s spider monkey, </t>
    </r>
    <r>
      <rPr>
        <i/>
        <sz val="10"/>
        <color theme="1"/>
        <rFont val="Times New Roman"/>
        <family val="1"/>
      </rPr>
      <t>Ateles geoffroyi</t>
    </r>
    <r>
      <rPr>
        <sz val="10"/>
        <color theme="1"/>
        <rFont val="Times New Roman"/>
        <family val="1"/>
      </rPr>
      <t xml:space="preserve">, southern muriquis, </t>
    </r>
    <r>
      <rPr>
        <i/>
        <sz val="10"/>
        <color theme="1"/>
        <rFont val="Times New Roman"/>
        <family val="1"/>
      </rPr>
      <t>Brachyteles arachnoides</t>
    </r>
  </si>
  <si>
    <t>species detection, flight planning</t>
  </si>
  <si>
    <t>Mexico, Brazil</t>
  </si>
  <si>
    <t>DJI Mavic 2 Pro, DJI Mavic Pro Platinum</t>
  </si>
  <si>
    <t>20-MP RGB camera, 12.35-MP RGB camera</t>
  </si>
  <si>
    <t>Alderney’s West Coast and Burhou Islands Ramsar Site (and Other Sites) Annual Action Plan 2024</t>
  </si>
  <si>
    <t>Purdie, A., M. Broadhurst-Allen, A. de Castella, T. Cox, J. Horton, K. Huitson, and M. Lewis</t>
  </si>
  <si>
    <t>Purdie, A., M. Broadhurst-Allen, A. de Castella, T. Cox, J. Horton, K. Huitson, and M. Lewis. 2024. Alderney’s West Coast and Burhou Islands Ramsar Site (and Other Sites) Annual Action Plan 2024. Prepared for States of Alderney, Channel Islands, UK.</t>
  </si>
  <si>
    <t>Lalgudi, C.K., M.E. Leone, J.V. Clark, S. Madrigal-Mora, and M. Espinoza</t>
  </si>
  <si>
    <t>Lalgudi, C.K., M.E. Leone, J.V. Clark, S. Madrigal-Mora, and M. Espinoza. 2025. Zero-shot shark tracking and biometrics from aerial imagery. Methods in Ecology and Evolution https://doi.org/10.1111/2041-210X.70116.</t>
  </si>
  <si>
    <t xml:space="preserve">image analysis, deep learning </t>
  </si>
  <si>
    <t>Wild Ungulate Detections Using RPAS and Satellite Imagery in Manitoba</t>
  </si>
  <si>
    <t>Fatogun, A.B.</t>
  </si>
  <si>
    <t>Fatogun, A.B. 2025. Wild Ungulate Detections Using RPAS and Satellite Imagery in Manitoba. Thesis. Department of Environmental Studies and Sciences and Department of Geography, The University of Winnipeg, Winnipeg, Manitoba, Canada</t>
  </si>
  <si>
    <t>RGB camera, thermal, Micasense RedEdge-P Sensor</t>
  </si>
  <si>
    <t>population monitoring, species ID, image analysis, disturbance</t>
  </si>
  <si>
    <t>DJI Matrice 30T, DJI Matrice 200</t>
  </si>
  <si>
    <t>Oruka, I., G.M Malinga, S.S Kato, D. Ogada, and D. Pomeroy</t>
  </si>
  <si>
    <r>
      <t xml:space="preserve">Breeding dynamics and threats identified at a small colony of Critically Endangered Rüppell’s Vultures </t>
    </r>
    <r>
      <rPr>
        <i/>
        <sz val="10"/>
        <color theme="1"/>
        <rFont val="Times New Roman"/>
        <family val="1"/>
      </rPr>
      <t>Gyps rueppellii</t>
    </r>
    <r>
      <rPr>
        <sz val="10"/>
        <color theme="1"/>
        <rFont val="Times New Roman"/>
        <family val="1"/>
      </rPr>
      <t xml:space="preserve"> in a Ugandan Forest Reserve</t>
    </r>
  </si>
  <si>
    <t>Uganda</t>
  </si>
  <si>
    <r>
      <t>Rüppell’s vulture,</t>
    </r>
    <r>
      <rPr>
        <i/>
        <sz val="10"/>
        <color theme="1"/>
        <rFont val="Times New Roman"/>
        <family val="1"/>
      </rPr>
      <t xml:space="preserve"> Gyps rueppellii</t>
    </r>
  </si>
  <si>
    <t>population monitoring, population estimate, disturbance</t>
  </si>
  <si>
    <t>Gauan, C. and P.C. Sternes</t>
  </si>
  <si>
    <r>
      <t>Drone observations reveal white shark (</t>
    </r>
    <r>
      <rPr>
        <i/>
        <sz val="10"/>
        <color theme="1"/>
        <rFont val="Times New Roman"/>
        <family val="1"/>
      </rPr>
      <t>Carcharodon carcharias</t>
    </r>
    <r>
      <rPr>
        <sz val="10"/>
        <color theme="1"/>
        <rFont val="Times New Roman"/>
        <family val="1"/>
      </rPr>
      <t>) dorsal fins are highly flexible and possible investigatory structures</t>
    </r>
  </si>
  <si>
    <r>
      <t>Gauan, C. and P.C. Sternes. 2025. Drone observations reveal white shark (</t>
    </r>
    <r>
      <rPr>
        <i/>
        <sz val="10"/>
        <color theme="1"/>
        <rFont val="Times New Roman"/>
        <family val="1"/>
      </rPr>
      <t>Carcharodon carcharias</t>
    </r>
    <r>
      <rPr>
        <sz val="10"/>
        <color theme="1"/>
        <rFont val="Times New Roman"/>
        <family val="1"/>
      </rPr>
      <t>) dorsal fins are highly flexible and possible investigatory structures. Journal of Fish Biology https://doi.org/10.1111/jfb.70210.</t>
    </r>
  </si>
  <si>
    <t>Thermal drone surveys to detect arboreal fauna: Improving population estimates and threatened species monitoring</t>
  </si>
  <si>
    <t>Wagner, B., S.W. Garnick, M.F. Ryan, J.L. Isaac, A. Begg, and C.R. Nitschke</t>
  </si>
  <si>
    <t>Wagner, B., S.W. Garnick, M.F. Ryan, J.L. Isaac, A. Begg, and C.R. Nitschke. 2025. Thermal drone surveys to detect arboreal fauna: Improving population estimates and threatened species monitoring. Ecological Applications https://doi.org/10.1002/eap.70091.</t>
  </si>
  <si>
    <t>Australia-Victoria</t>
  </si>
  <si>
    <t>Zenmuse H20T camera</t>
  </si>
  <si>
    <r>
      <t xml:space="preserve">common brushtail possum, </t>
    </r>
    <r>
      <rPr>
        <i/>
        <sz val="10"/>
        <color theme="1"/>
        <rFont val="Times New Roman"/>
        <family val="1"/>
      </rPr>
      <t>Trichosurus</t>
    </r>
    <r>
      <rPr>
        <sz val="10"/>
        <color theme="1"/>
        <rFont val="Times New Roman"/>
        <family val="1"/>
      </rPr>
      <t xml:space="preserve"> </t>
    </r>
    <r>
      <rPr>
        <i/>
        <sz val="10"/>
        <color theme="1"/>
        <rFont val="Times New Roman"/>
        <family val="1"/>
      </rPr>
      <t>vulpecula</t>
    </r>
    <r>
      <rPr>
        <sz val="10"/>
        <color theme="1"/>
        <rFont val="Times New Roman"/>
        <family val="1"/>
      </rPr>
      <t xml:space="preserve">, mountain brushtail possum, </t>
    </r>
    <r>
      <rPr>
        <i/>
        <sz val="10"/>
        <color theme="1"/>
        <rFont val="Times New Roman"/>
        <family val="1"/>
      </rPr>
      <t>Trichosurus cunninghami</t>
    </r>
    <r>
      <rPr>
        <sz val="10"/>
        <color theme="1"/>
        <rFont val="Times New Roman"/>
        <family val="1"/>
      </rPr>
      <t xml:space="preserve">, southern greater glider, </t>
    </r>
    <r>
      <rPr>
        <i/>
        <sz val="10"/>
        <color theme="1"/>
        <rFont val="Times New Roman"/>
        <family val="1"/>
      </rPr>
      <t>Petauroides volans</t>
    </r>
    <r>
      <rPr>
        <sz val="10"/>
        <color theme="1"/>
        <rFont val="Times New Roman"/>
        <family val="1"/>
      </rPr>
      <t xml:space="preserve">, common ringtail possum, </t>
    </r>
    <r>
      <rPr>
        <i/>
        <sz val="10"/>
        <color theme="1"/>
        <rFont val="Times New Roman"/>
        <family val="1"/>
      </rPr>
      <t>Pseudocheirus peregrinus</t>
    </r>
    <r>
      <rPr>
        <sz val="10"/>
        <color theme="1"/>
        <rFont val="Times New Roman"/>
        <family val="1"/>
      </rPr>
      <t xml:space="preserve">, feathertail glider, </t>
    </r>
    <r>
      <rPr>
        <i/>
        <sz val="10"/>
        <color theme="1"/>
        <rFont val="Times New Roman"/>
        <family val="1"/>
      </rPr>
      <t>Acrobates pygmaeus</t>
    </r>
    <r>
      <rPr>
        <sz val="10"/>
        <color theme="1"/>
        <rFont val="Times New Roman"/>
        <family val="1"/>
      </rPr>
      <t xml:space="preserve">, koala, </t>
    </r>
    <r>
      <rPr>
        <i/>
        <sz val="10"/>
        <color theme="1"/>
        <rFont val="Times New Roman"/>
        <family val="1"/>
      </rPr>
      <t>Phascolarctos</t>
    </r>
    <r>
      <rPr>
        <sz val="10"/>
        <color theme="1"/>
        <rFont val="Times New Roman"/>
        <family val="1"/>
      </rPr>
      <t xml:space="preserve"> </t>
    </r>
    <r>
      <rPr>
        <i/>
        <sz val="10"/>
        <color theme="1"/>
        <rFont val="Times New Roman"/>
        <family val="1"/>
      </rPr>
      <t>cinereus</t>
    </r>
    <r>
      <rPr>
        <sz val="10"/>
        <color theme="1"/>
        <rFont val="Times New Roman"/>
        <family val="1"/>
      </rPr>
      <t xml:space="preserve">, Leadbeater’s possum, </t>
    </r>
    <r>
      <rPr>
        <i/>
        <sz val="10"/>
        <color theme="1"/>
        <rFont val="Times New Roman"/>
        <family val="1"/>
      </rPr>
      <t>Gymnobelideus leadbeateri</t>
    </r>
    <r>
      <rPr>
        <sz val="10"/>
        <color theme="1"/>
        <rFont val="Times New Roman"/>
        <family val="1"/>
      </rPr>
      <t xml:space="preserve">,   Krefft’s glider, </t>
    </r>
    <r>
      <rPr>
        <i/>
        <sz val="10"/>
        <color theme="1"/>
        <rFont val="Times New Roman"/>
        <family val="1"/>
      </rPr>
      <t>Petaurus notatus</t>
    </r>
    <r>
      <rPr>
        <sz val="10"/>
        <color theme="1"/>
        <rFont val="Times New Roman"/>
        <family val="1"/>
      </rPr>
      <t xml:space="preserve">, yellow-bellied glider, </t>
    </r>
    <r>
      <rPr>
        <i/>
        <sz val="10"/>
        <color theme="1"/>
        <rFont val="Times New Roman"/>
        <family val="1"/>
      </rPr>
      <t>Petaurus australis</t>
    </r>
  </si>
  <si>
    <t>Social network dynamics under experimental manipulations of predation risk and food abundance in wild rock hyraxes</t>
  </si>
  <si>
    <t>Bordes, C.N.M., M. Ammeter, C. Lu, R. Beukeboom, Y. Goll, J. Bourdiol, and A. Ilany</t>
  </si>
  <si>
    <t>Bordes, C.N.M., M. Ammeter, C. Lu, R. Beukeboom, Y. Goll, J. Bourdiol, and A. Ilany. 2025. Social network dynamics under experimental manipulations of predation risk and food abundance in wild rock hyraxes. Journal of Animal Ecology https://doi.org/10.1111/1365-2656.70122.</t>
  </si>
  <si>
    <r>
      <t xml:space="preserve">rock hyrax, </t>
    </r>
    <r>
      <rPr>
        <i/>
        <sz val="10"/>
        <color theme="1"/>
        <rFont val="Times New Roman"/>
        <family val="1"/>
      </rPr>
      <t>Procavia capensis</t>
    </r>
  </si>
  <si>
    <t>Procaviidae</t>
  </si>
  <si>
    <t>Ecological Processes</t>
  </si>
  <si>
    <t>An advanced approach for detecting burrows of multiple macroinvertebrate species in intertidal sediments using artificial intelligence and drone imagery</t>
  </si>
  <si>
    <t>Seo, J., C.H. Kim, K. Kim, Y. Jang, D. Lee, H.‑T. Jou, J.‑H. Ryu, and B.J. Koo</t>
  </si>
  <si>
    <t>Seo, J., C.H. Kim, K. Kim, Y. Jang, D. Lee, H.‑T. Jou, J.‑H. Ryu, and B.J. Koo. 2025. An advanced approach for detecting burrows of multiple macroinvertebrate species in intertidal sediments using artificial intelligence and drone imagery. Ecological Processes https://doi.org/10.1186/s13717-025-00641-w.</t>
  </si>
  <si>
    <r>
      <t xml:space="preserve">mud shrimp, </t>
    </r>
    <r>
      <rPr>
        <i/>
        <sz val="10"/>
        <color theme="1"/>
        <rFont val="Times New Roman"/>
        <family val="1"/>
      </rPr>
      <t>Laomedia</t>
    </r>
    <r>
      <rPr>
        <sz val="10"/>
        <color theme="1"/>
        <rFont val="Times New Roman"/>
        <family val="1"/>
      </rPr>
      <t xml:space="preserve"> sp., bowed fiddler crab, </t>
    </r>
    <r>
      <rPr>
        <i/>
        <sz val="10"/>
        <color theme="1"/>
        <rFont val="Times New Roman"/>
        <family val="1"/>
      </rPr>
      <t>Uca arcuata</t>
    </r>
    <r>
      <rPr>
        <sz val="10"/>
        <color theme="1"/>
        <rFont val="Times New Roman"/>
        <family val="1"/>
      </rPr>
      <t xml:space="preserve">, Japanese mud crab, </t>
    </r>
    <r>
      <rPr>
        <i/>
        <sz val="10"/>
        <color theme="1"/>
        <rFont val="Times New Roman"/>
        <family val="1"/>
      </rPr>
      <t>Macrophthalmus japonicus</t>
    </r>
  </si>
  <si>
    <t>species detection, population estimate, population monitoring, deep learning</t>
  </si>
  <si>
    <t>stock DJI RGB camera</t>
  </si>
  <si>
    <t>Ciconiidae, Ardeidae, Phalacrocoracidae</t>
  </si>
  <si>
    <r>
      <t xml:space="preserve">African openbill, </t>
    </r>
    <r>
      <rPr>
        <i/>
        <sz val="10"/>
        <color theme="1"/>
        <rFont val="Times New Roman"/>
        <family val="1"/>
      </rPr>
      <t>Anastomus lamelligerus</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black-crowned night heron, </t>
    </r>
    <r>
      <rPr>
        <i/>
        <sz val="10"/>
        <color theme="1"/>
        <rFont val="Times New Roman"/>
        <family val="1"/>
      </rPr>
      <t>Nycticorax nycticorax</t>
    </r>
    <r>
      <rPr>
        <sz val="10"/>
        <color theme="1"/>
        <rFont val="Times New Roman"/>
        <family val="1"/>
      </rPr>
      <t xml:space="preserve">, cattle egret, </t>
    </r>
    <r>
      <rPr>
        <i/>
        <sz val="10"/>
        <color theme="1"/>
        <rFont val="Times New Roman"/>
        <family val="1"/>
      </rPr>
      <t>Bubulcus ibis</t>
    </r>
    <r>
      <rPr>
        <sz val="10"/>
        <color theme="1"/>
        <rFont val="Times New Roman"/>
        <family val="1"/>
      </rPr>
      <t xml:space="preserve">, reed cormorant, </t>
    </r>
    <r>
      <rPr>
        <i/>
        <sz val="10"/>
        <color theme="1"/>
        <rFont val="Times New Roman"/>
        <family val="1"/>
      </rPr>
      <t>Phalacrocorax africanus</t>
    </r>
  </si>
  <si>
    <t>Dusky sharks actively prey on gray seals</t>
  </si>
  <si>
    <t>Winton, M.V., A.J. Novak, V.L. Migneco, J. Chisholm, and G.B. Skomal</t>
  </si>
  <si>
    <t>Environmental Biology of Fishes</t>
  </si>
  <si>
    <t>Winton, M.V., A.J. Novak, V.L. Migneco, J. Chisholm, and G.B. Skomal. 2025. Dusky sharks actively prey on gray seals. Environmental Biology of Fishes https://doi.org/10.1007/s10641-025-01736-1.</t>
  </si>
  <si>
    <r>
      <t xml:space="preserve">dusky shark, </t>
    </r>
    <r>
      <rPr>
        <i/>
        <sz val="10"/>
        <color theme="1"/>
        <rFont val="Times New Roman"/>
        <family val="1"/>
      </rPr>
      <t>Carcharhinus obscurus</t>
    </r>
    <r>
      <rPr>
        <sz val="10"/>
        <color theme="1"/>
        <rFont val="Times New Roman"/>
        <family val="1"/>
      </rPr>
      <t xml:space="preserve">, gray seal, </t>
    </r>
    <r>
      <rPr>
        <i/>
        <sz val="10"/>
        <color theme="1"/>
        <rFont val="Times New Roman"/>
        <family val="1"/>
      </rPr>
      <t>Halichoerus grypus</t>
    </r>
  </si>
  <si>
    <t>behavior, species ID</t>
  </si>
  <si>
    <t>Carcharhinidae, Phocidae</t>
  </si>
  <si>
    <t>Bartlett, B.</t>
  </si>
  <si>
    <t>Advancing Ecological Survey through Automation, Artificial Intelligence and Unmanned Aerial Systems</t>
  </si>
  <si>
    <t>Bartlett, B. 2025. Advancing Ecological Survey through Automation, Artificial Intelligence and Unmanned Aerial Systems. Dissertation. Centre for Robotics and Intelligent Systems, Electronic and Computer Engineering Department, Faculty of Science and Engineering, University of Limerick, Ireland</t>
  </si>
  <si>
    <t>image analysis, CNN, deep learning, AI, disturbance</t>
  </si>
  <si>
    <t>RGB camera, Zenmuse H20T, Zenmuse P1</t>
  </si>
  <si>
    <t>Loken, Z., K.M. Ringelman, A. Mini, J.D. James, and M. Mitchell</t>
  </si>
  <si>
    <t>DuckNet: an open-source deep learning tool for waterfowl species identification in UAV imagery</t>
  </si>
  <si>
    <t>Loken, Z., K.M. Ringelman, A. Mini, J.D. James, and M. Mitchell. 2025. DuckNet: an open-source deep learning tool for waterfowl species identification in UAV imagery. Remote Sensing in Ecology and Conservation https://doi.org/10.1002/rse2.70028.</t>
  </si>
  <si>
    <t>DJI Zenmuse H20T
Quad-Sensor: 15-MP RGB camera and thermal camera</t>
  </si>
  <si>
    <t>image analysis, species ID, deep learning, CNN</t>
  </si>
  <si>
    <t>USA-AK, LA, MS</t>
  </si>
  <si>
    <r>
      <t xml:space="preserve">gadwall, </t>
    </r>
    <r>
      <rPr>
        <i/>
        <sz val="10"/>
        <color theme="1"/>
        <rFont val="Times New Roman"/>
        <family val="1"/>
      </rPr>
      <t>Mareca strepera</t>
    </r>
    <r>
      <rPr>
        <sz val="10"/>
        <color theme="1"/>
        <rFont val="Times New Roman"/>
        <family val="1"/>
      </rPr>
      <t xml:space="preserve">, green-winged teal, </t>
    </r>
    <r>
      <rPr>
        <i/>
        <sz val="10"/>
        <color theme="1"/>
        <rFont val="Times New Roman"/>
        <family val="1"/>
      </rPr>
      <t>Anas carolinensis</t>
    </r>
    <r>
      <rPr>
        <sz val="10"/>
        <color theme="1"/>
        <rFont val="Times New Roman"/>
        <family val="1"/>
      </rPr>
      <t xml:space="preserve">, northern pintail, </t>
    </r>
    <r>
      <rPr>
        <i/>
        <sz val="10"/>
        <color theme="1"/>
        <rFont val="Times New Roman"/>
        <family val="1"/>
      </rPr>
      <t>Anas</t>
    </r>
    <r>
      <rPr>
        <sz val="10"/>
        <color theme="1"/>
        <rFont val="Times New Roman"/>
        <family val="1"/>
      </rPr>
      <t xml:space="preserve"> </t>
    </r>
    <r>
      <rPr>
        <i/>
        <sz val="10"/>
        <color theme="1"/>
        <rFont val="Times New Roman"/>
        <family val="1"/>
      </rPr>
      <t>acuta</t>
    </r>
    <r>
      <rPr>
        <sz val="10"/>
        <color theme="1"/>
        <rFont val="Times New Roman"/>
        <family val="1"/>
      </rPr>
      <t xml:space="preserve">, northern shoveler, </t>
    </r>
    <r>
      <rPr>
        <i/>
        <sz val="10"/>
        <color theme="1"/>
        <rFont val="Times New Roman"/>
        <family val="1"/>
      </rPr>
      <t>Spatula clypeata</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redhead, </t>
    </r>
    <r>
      <rPr>
        <i/>
        <sz val="10"/>
        <color theme="1"/>
        <rFont val="Times New Roman"/>
        <family val="1"/>
      </rPr>
      <t>Aythya americana</t>
    </r>
    <r>
      <rPr>
        <sz val="10"/>
        <color theme="1"/>
        <rFont val="Times New Roman"/>
        <family val="1"/>
      </rPr>
      <t xml:space="preserve">, ring-necked duck, </t>
    </r>
    <r>
      <rPr>
        <i/>
        <sz val="10"/>
        <color theme="1"/>
        <rFont val="Times New Roman"/>
        <family val="1"/>
      </rPr>
      <t>Anas</t>
    </r>
    <r>
      <rPr>
        <sz val="10"/>
        <color theme="1"/>
        <rFont val="Times New Roman"/>
        <family val="1"/>
      </rPr>
      <t xml:space="preserve"> </t>
    </r>
    <r>
      <rPr>
        <i/>
        <sz val="10"/>
        <color theme="1"/>
        <rFont val="Times New Roman"/>
        <family val="1"/>
      </rPr>
      <t>collaris</t>
    </r>
    <r>
      <rPr>
        <sz val="10"/>
        <color theme="1"/>
        <rFont val="Times New Roman"/>
        <family val="1"/>
      </rPr>
      <t xml:space="preserve">, American coot, </t>
    </r>
    <r>
      <rPr>
        <i/>
        <sz val="10"/>
        <color theme="1"/>
        <rFont val="Times New Roman"/>
        <family val="1"/>
      </rPr>
      <t>Fulica americana</t>
    </r>
  </si>
  <si>
    <t>Behavioural responses of common dolphins to naval sonar</t>
  </si>
  <si>
    <t>Southall, B.L., J.W. Durban, J. Calambokidis, C. Casey, J.A. Fahlbusch, H. Fearnbach, K.R. Flynn, S. Fregosi, A.S. Friedlaender, S.G.M. Leander, and F.
Visser</t>
  </si>
  <si>
    <t>Southall, B.L., J.W. Durban, J. Calambokidis, C. Casey, J.A. Fahlbusch, H. Fearnbach, K.R. Flynn, S. Fregosi, A.S. Friedlaender, S.G.M. Leander, and F. Visser. 2024. Behavioural responses of common dolphins to naval sonar. Royal Society Open Science https://doi.org/10.1098/rsos.240650.</t>
  </si>
  <si>
    <r>
      <t xml:space="preserve">short-beaked common dolphin, </t>
    </r>
    <r>
      <rPr>
        <i/>
        <sz val="10"/>
        <color theme="1"/>
        <rFont val="Times New Roman"/>
        <family val="1"/>
      </rPr>
      <t>Delphinus</t>
    </r>
    <r>
      <rPr>
        <sz val="10"/>
        <color theme="1"/>
        <rFont val="Times New Roman"/>
        <family val="1"/>
      </rPr>
      <t xml:space="preserve"> </t>
    </r>
    <r>
      <rPr>
        <i/>
        <sz val="10"/>
        <color theme="1"/>
        <rFont val="Times New Roman"/>
        <family val="1"/>
      </rPr>
      <t>delphis delphis</t>
    </r>
    <r>
      <rPr>
        <sz val="10"/>
        <color theme="1"/>
        <rFont val="Times New Roman"/>
        <family val="1"/>
      </rPr>
      <t xml:space="preserve">, long-beaked common dolphin, </t>
    </r>
    <r>
      <rPr>
        <i/>
        <sz val="10"/>
        <color theme="1"/>
        <rFont val="Times New Roman"/>
        <family val="1"/>
      </rPr>
      <t>Delphinus delphis bairdii</t>
    </r>
  </si>
  <si>
    <r>
      <t>Drone Observations of a Mother–Calf Humpback Whale (</t>
    </r>
    <r>
      <rPr>
        <i/>
        <sz val="10"/>
        <color theme="1"/>
        <rFont val="Times New Roman"/>
        <family val="1"/>
      </rPr>
      <t>Megaptera novaeangliae</t>
    </r>
    <r>
      <rPr>
        <sz val="10"/>
        <color theme="1"/>
        <rFont val="Times New Roman"/>
        <family val="1"/>
      </rPr>
      <t>) Pair Synchronous Feeding in the Bay of Fundy, Canada</t>
    </r>
  </si>
  <si>
    <t>Jones, L.S., T.A. Stephenson, A.M. Zoidis, and S.K. Todd</t>
  </si>
  <si>
    <t>USA-ME</t>
  </si>
  <si>
    <r>
      <t>Jones, L.S., T.A. Stephenson, A.M. Zoidis, and S.K. Todd. 2022. Drone Observations of a Mother–Calf Humpback Whale (</t>
    </r>
    <r>
      <rPr>
        <i/>
        <sz val="10"/>
        <color theme="1"/>
        <rFont val="Times New Roman"/>
        <family val="1"/>
      </rPr>
      <t>Megaptera novaeangliae</t>
    </r>
    <r>
      <rPr>
        <sz val="10"/>
        <color theme="1"/>
        <rFont val="Times New Roman"/>
        <family val="1"/>
      </rPr>
      <t>) Pair Synchronous Feeding in the Bay of Fundy, Canada. Aquatic Mammals https://doi.org/10.1578/AM.48.6.2022.716.</t>
    </r>
  </si>
  <si>
    <r>
      <t>Aerial Photo-Identification of Sperm Whales (</t>
    </r>
    <r>
      <rPr>
        <i/>
        <sz val="10"/>
        <color theme="1"/>
        <rFont val="Times New Roman"/>
        <family val="1"/>
      </rPr>
      <t>Physeter macrocephalus</t>
    </r>
    <r>
      <rPr>
        <sz val="10"/>
        <color theme="1"/>
        <rFont val="Times New Roman"/>
        <family val="1"/>
      </rPr>
      <t>)</t>
    </r>
  </si>
  <si>
    <t>O’Callaghan, S.A., F.A. Abbar, H. Costa, R. Prieto, M. Gammell, and J. O’Brien</t>
  </si>
  <si>
    <r>
      <t>O’Callaghan, S.A., F.A. Abbar, H. Costa, R. Prieto, M. Gammell, and J. O’Brien. 2024. Aerial Photo-Identification of Sperm Whales (</t>
    </r>
    <r>
      <rPr>
        <i/>
        <sz val="10"/>
        <color theme="1"/>
        <rFont val="Times New Roman"/>
        <family val="1"/>
      </rPr>
      <t>Physeter macrocephalus</t>
    </r>
    <r>
      <rPr>
        <sz val="10"/>
        <color theme="1"/>
        <rFont val="Times New Roman"/>
        <family val="1"/>
      </rPr>
      <t>). Aquatic Mammals https://doi.org/10.1578/AM.50.6.2024.479.</t>
    </r>
  </si>
  <si>
    <t>Norway, Portugal</t>
  </si>
  <si>
    <t>DJI Phantom Pro 3, DJI Phantom 4 Pro, Phantom 4 Pro V2.0, DJI Mavic Pro 2, DJI Mavic Pro 3</t>
  </si>
  <si>
    <t>An Unexpected Benefit from Drone-Assisted Fecal Sample Collection: Picking Up Subsurface Poop After It Floats to the Surface</t>
  </si>
  <si>
    <t>Baird, R.W., J.K. Lerma, C.J. Cornforth, and K.A. Wood</t>
  </si>
  <si>
    <t>Baird, R.W., J.K. Lerma, C.J. Cornforth, and K.A. Wood. 2022. An Unexpected Benefit from Drone-Assisted Fecal Sample Collection: Picking Up Subsurface Poop After It Floats to the Surface. Aquatic Mammals https://doi.org/10.1578/AM.48.6.2022.565.</t>
  </si>
  <si>
    <r>
      <t xml:space="preserve">short-finned pilot whale, </t>
    </r>
    <r>
      <rPr>
        <i/>
        <sz val="10"/>
        <color theme="1"/>
        <rFont val="Times New Roman"/>
        <family val="1"/>
      </rPr>
      <t>Globicephala macrorhynchus</t>
    </r>
  </si>
  <si>
    <t>sample collection, physiology, health</t>
  </si>
  <si>
    <t>Cooperative Unmanned Aerial and Surface Vehicles for Extended Coverage in Maritime Environments</t>
  </si>
  <si>
    <t>Santos, M.C., B. Bartlett, V.E. Schneider, F.Ó. Brádaigh, B. Blanck, P.C. Santos,P. Trslic, J. Riordan, and G. Dooly</t>
  </si>
  <si>
    <t>Santos, M.C., B. Bartlett, V.E. Schneider, F.Ó. Brádaigh, B. Blanck, P.C. Santos,P. Trslic, J. Riordan, and G. Dooly. 2024. Cooperative Unmanned Aerial and Surface Vehicles for Extended Coverage in Maritime Environments.  IEEE Access https://doi.org/10.1109/ACCESS.2024.3353046.</t>
  </si>
  <si>
    <t>Mallick, M.A.I.</t>
  </si>
  <si>
    <t>World Scientific News</t>
  </si>
  <si>
    <t>The Intelligent Eye: AI-Powered Elephant Monitoring for Conservation and Management</t>
  </si>
  <si>
    <t>Mallick, M.A.I. 2025. The Intelligent Eye: AI-Powered Elephant Monitoring for Conservation and Management. World Scientific News 207(2025):96-146.</t>
  </si>
  <si>
    <t>review, Deep learning, AI, population monitoring, image analysis</t>
  </si>
  <si>
    <t>Assessing physiological and behavioural impacts of unmanned aerial vehicles on chinstrap penguin chicks: an experimental approach</t>
  </si>
  <si>
    <t>Rümmler, M.-C., R. Colominas-Ciuró, J. Belliure, C. de la Cruz, O. Mustafa, and A. Barbosa</t>
  </si>
  <si>
    <t>Rümmler, M.-C., R. Colominas-Ciuró, J. Belliure, C. de la Cruz, O. Mustafa, and A. Barbosa. 2025. Assessing physiological and behavioural impacts of unmanned aerial vehicles on chinstrap penguin chicks: an experimental approach. Antarctic Science https:doi.org/10.1017/S0954102025100266.</t>
  </si>
  <si>
    <r>
      <t>Drone Monitoring and Behavioral Analysis of White-Beaked Dolphins (</t>
    </r>
    <r>
      <rPr>
        <i/>
        <sz val="10"/>
        <color theme="1"/>
        <rFont val="Times New Roman"/>
        <family val="1"/>
      </rPr>
      <t>Lagenorhynchus</t>
    </r>
    <r>
      <rPr>
        <sz val="10"/>
        <color theme="1"/>
        <rFont val="Times New Roman"/>
        <family val="1"/>
      </rPr>
      <t xml:space="preserve"> </t>
    </r>
    <r>
      <rPr>
        <i/>
        <sz val="10"/>
        <color theme="1"/>
        <rFont val="Times New Roman"/>
        <family val="1"/>
      </rPr>
      <t>albirostris</t>
    </r>
    <r>
      <rPr>
        <sz val="10"/>
        <color theme="1"/>
        <rFont val="Times New Roman"/>
        <family val="1"/>
      </rPr>
      <t>)</t>
    </r>
  </si>
  <si>
    <t>Lauridsen, D.G., N. Madsen, S. Pagh, M. Glarou, C. Pertoldi, and M.H. Rasmussen</t>
  </si>
  <si>
    <r>
      <t xml:space="preserve">white-beaked dolphin, </t>
    </r>
    <r>
      <rPr>
        <i/>
        <sz val="10"/>
        <color theme="1"/>
        <rFont val="Times New Roman"/>
        <family val="1"/>
      </rPr>
      <t>Lagenorhynchus</t>
    </r>
    <r>
      <rPr>
        <sz val="10"/>
        <color theme="1"/>
        <rFont val="Times New Roman"/>
        <family val="1"/>
      </rPr>
      <t xml:space="preserve"> </t>
    </r>
    <r>
      <rPr>
        <i/>
        <sz val="10"/>
        <color theme="1"/>
        <rFont val="Times New Roman"/>
        <family val="1"/>
      </rPr>
      <t>albirostris</t>
    </r>
  </si>
  <si>
    <r>
      <t>Lauridsen, D.G., N. Madsen, S. Pagh, M. Glarou, C. Pertoldi, and M.H. Rasmussen. 2025. Drone Monitoring and Behavioral Analysis of White-Beaked Dolphins (</t>
    </r>
    <r>
      <rPr>
        <i/>
        <sz val="10"/>
        <color theme="1"/>
        <rFont val="Times New Roman"/>
        <family val="1"/>
      </rPr>
      <t>Lagenorhynchus</t>
    </r>
    <r>
      <rPr>
        <sz val="10"/>
        <color theme="1"/>
        <rFont val="Times New Roman"/>
        <family val="1"/>
      </rPr>
      <t xml:space="preserve"> </t>
    </r>
    <r>
      <rPr>
        <i/>
        <sz val="10"/>
        <color theme="1"/>
        <rFont val="Times New Roman"/>
        <family val="1"/>
      </rPr>
      <t>albirostris</t>
    </r>
    <r>
      <rPr>
        <sz val="10"/>
        <color theme="1"/>
        <rFont val="Times New Roman"/>
        <family val="1"/>
      </rPr>
      <t>). Drones https://doi.org/10.3390/drones9090651.</t>
    </r>
  </si>
  <si>
    <t>Iceland</t>
  </si>
  <si>
    <t>DJI Phantom 4 Pro+ v2.0, DJI Inspire 2</t>
  </si>
  <si>
    <t>20-MP stock camera, 20.8-MP Zenmuse X5S camera</t>
  </si>
  <si>
    <t>image analysis, AI, deep learning, disturbance</t>
  </si>
  <si>
    <t>Abreo, N.A.S., R.M. Aurelio, Jr, V.B. Kobayashi, and K.F. Thompson. 2023. ‘Eye in the sky’: Off-the-shelf unmanned aerial vehicle (UAV) highlights exposure of marine turtles to floating litter (FML) in nearshore waters of Mayo Bay, Philippines. Marine Pollution Bulletin https://doi.org/10.1016/j.marpolbul.2022.114489.</t>
  </si>
  <si>
    <t>Evans, L.I., M. van Aswegen, S. Feinberg, J.J. Currie, S.H. Stack, A. Szabo, and L. Bejder</t>
  </si>
  <si>
    <t>Elevating Photo-Identification: Aerial-Identification Improves Re-Sight Rates and Supports Long-Term Monitoring of Humpback Whales</t>
  </si>
  <si>
    <t>Evans, L.I., M. van Aswegen, S. Feinberg, J.J. Currie, S.H. Stack, A. Szabo, and L. Bejder. 2025. Elevating Photo-Identification: Aerial-Identification Improves Re-Sight Rates and Supports Long-Term Monitoring of Humpback Whales. Marine Mammal Science https://doi.org/10.1111/mms.70078.</t>
  </si>
  <si>
    <t>Individual ID</t>
  </si>
  <si>
    <t>USA-HI, USA-AK</t>
  </si>
  <si>
    <t>DJI Zenmuse X5s camera, DJI Zenmuse X7 camera</t>
  </si>
  <si>
    <t>Hudson, J.M. and C.A. Watt</t>
  </si>
  <si>
    <r>
      <t>Beluga Whale (</t>
    </r>
    <r>
      <rPr>
        <i/>
        <sz val="10"/>
        <color theme="1"/>
        <rFont val="Times New Roman"/>
        <family val="1"/>
      </rPr>
      <t>Delphinapterus leucas</t>
    </r>
    <r>
      <rPr>
        <sz val="10"/>
        <color theme="1"/>
        <rFont val="Times New Roman"/>
        <family val="1"/>
      </rPr>
      <t>) Behavior Towards a Dead Conspecific</t>
    </r>
  </si>
  <si>
    <r>
      <t>Hudson, J.M. and C.A. Watt. 2025. Beluga Whale (</t>
    </r>
    <r>
      <rPr>
        <i/>
        <sz val="10"/>
        <color theme="1"/>
        <rFont val="Times New Roman"/>
        <family val="1"/>
      </rPr>
      <t>Delphinapterus leucas</t>
    </r>
    <r>
      <rPr>
        <sz val="10"/>
        <color theme="1"/>
        <rFont val="Times New Roman"/>
        <family val="1"/>
      </rPr>
      <t>) Behavior Towards a Dead Conspecific. Marine Mammal Science https://doi.org/10.1111/mms.70077.</t>
    </r>
  </si>
  <si>
    <r>
      <t>Environmental preferences of green sea turtles (</t>
    </r>
    <r>
      <rPr>
        <i/>
        <sz val="10"/>
        <color theme="1"/>
        <rFont val="Times New Roman"/>
        <family val="1"/>
      </rPr>
      <t>Chelonia mydas</t>
    </r>
    <r>
      <rPr>
        <sz val="10"/>
        <color theme="1"/>
        <rFont val="Times New Roman"/>
        <family val="1"/>
      </rPr>
      <t>) for egg-laying on a fringing reef pocket beach, Mayotte Island</t>
    </r>
  </si>
  <si>
    <t>Morisseau, S., M. Jeanson, S. Charroux, Y. Mercky, C. Le Bozec, M. Charpentier, L. Le Gall, C. Delvenne, M. Girondot, E. Sucre, and D. Chevallier</t>
  </si>
  <si>
    <r>
      <t>Morisseau, S., M. Jeanson, S. Charroux, Y. Mercky, C. Le Bozec, M. Charpentier, L. Le Gall, C. Delvenne, M. Girondot, E. Sucre, and D. Chevallier. 2025. Environmental preferences of green sea turtles (</t>
    </r>
    <r>
      <rPr>
        <i/>
        <sz val="10"/>
        <color theme="1"/>
        <rFont val="Times New Roman"/>
        <family val="1"/>
      </rPr>
      <t>Chelonia</t>
    </r>
    <r>
      <rPr>
        <sz val="10"/>
        <color theme="1"/>
        <rFont val="Times New Roman"/>
        <family val="1"/>
      </rPr>
      <t xml:space="preserve"> </t>
    </r>
    <r>
      <rPr>
        <i/>
        <sz val="10"/>
        <color theme="1"/>
        <rFont val="Times New Roman"/>
        <family val="1"/>
      </rPr>
      <t>mydas</t>
    </r>
    <r>
      <rPr>
        <sz val="10"/>
        <color theme="1"/>
        <rFont val="Times New Roman"/>
        <family val="1"/>
      </rPr>
      <t>) for egg-laying on a fringing reef pocket beach, Mayotte Island. Frontiers in Marine Science https://doi.org/10.3389/fmars.2025.1506101.</t>
    </r>
  </si>
  <si>
    <t>Stock 20-MP camera</t>
  </si>
  <si>
    <r>
      <t xml:space="preserve">Habitat Use by the Rock-Dwelling Karoo Dwarf Tortoise, </t>
    </r>
    <r>
      <rPr>
        <i/>
        <sz val="10"/>
        <color theme="1"/>
        <rFont val="Times New Roman"/>
        <family val="1"/>
      </rPr>
      <t>Chersobius boulengeri</t>
    </r>
  </si>
  <si>
    <t>Loehr, V.J.T.</t>
  </si>
  <si>
    <t>Ichthyology &amp; Herpetology</t>
  </si>
  <si>
    <r>
      <t xml:space="preserve">Karoo dwarf tortoise, </t>
    </r>
    <r>
      <rPr>
        <i/>
        <sz val="10"/>
        <color theme="1"/>
        <rFont val="Times New Roman"/>
        <family val="1"/>
      </rPr>
      <t>Chersobius boulengeri</t>
    </r>
  </si>
  <si>
    <r>
      <t xml:space="preserve">Loehr, V.J.T. 2023. Habitat Use by the Rock-Dwelling Karoo Dwarf Tortoise, </t>
    </r>
    <r>
      <rPr>
        <i/>
        <sz val="10"/>
        <color theme="1"/>
        <rFont val="Times New Roman"/>
        <family val="1"/>
      </rPr>
      <t>Chersobius boulengeri</t>
    </r>
    <r>
      <rPr>
        <sz val="10"/>
        <color theme="1"/>
        <rFont val="Times New Roman"/>
        <family val="1"/>
      </rPr>
      <t>. Ichthyology &amp; Herpetology https://doi.org/10.1643/h2022059.</t>
    </r>
  </si>
  <si>
    <t>Moya-Ramírez, J., D. Chacón-Chaverri, B. Naranjo-Elizondo, J. Cortés, and J. Samper-Villarreal</t>
  </si>
  <si>
    <r>
      <t xml:space="preserve">Relación de la herbivoría de la tortuga verde </t>
    </r>
    <r>
      <rPr>
        <i/>
        <sz val="10"/>
        <color theme="1"/>
        <rFont val="Times New Roman"/>
        <family val="1"/>
      </rPr>
      <t>Chelonia mydas</t>
    </r>
    <r>
      <rPr>
        <sz val="10"/>
        <color theme="1"/>
        <rFont val="Times New Roman"/>
        <family val="1"/>
      </rPr>
      <t xml:space="preserve"> (Testudines: Cheloniidae) con la complejidad estructural de la pradera de pastos marinos del Parque Nacional Cahuita, Limón, Costa Rica</t>
    </r>
  </si>
  <si>
    <t>habitat, feeding behavior, population estimate</t>
  </si>
  <si>
    <t>Regional Environmental Change</t>
  </si>
  <si>
    <t>How vulnerable are the nesting sites of loggerhead turtles in Cabo Verde?</t>
  </si>
  <si>
    <t>Sousa‑Guedes, D., A. Marco, E. Neves, M. Medina, A. Taxonera, K. Fairweather, A. Queiruga, J. Veiga, J. Patino‑Martinez, J. Alírio, F. Bessa, and N. Sillero</t>
  </si>
  <si>
    <t>Sousa‑Guedes, D., A. Marco, E. Neves, M. Medina, A. Taxonera, K. Fairweather, A. Queiruga, J. Veiga, J. Patino‑Martinez, J. Alírio, F. Bessa, and N. Sillero. 2025. How vulnerable are the nesting sites of loggerhead turtles in Cabo Verde? Regional Environmental Change https://doi.org/10.1007/s10113-025-02371-3.</t>
  </si>
  <si>
    <t>Cabo Verde</t>
  </si>
  <si>
    <t>nest density, population estimate, habitat</t>
  </si>
  <si>
    <t>UAVs unveil the role of small scale vegetation structure on wader nest survival</t>
  </si>
  <si>
    <t>Silva-Monteiro, M., M. Villoslada, T. Bergamo, T. Kaasiku, C. Carneiro, and D. Kleijn</t>
  </si>
  <si>
    <t>Silva-Monteiro, M., M. Villoslada, T. Bergamo, T. Kaasiku, C. Carneiro, and D. Kleijn. 2025. UAVs unveil the role of small scale vegetation structure on wader nest survival. Remote Sensing in Ecology and Conservation https://doi.org/10.1002/rse2.70033.</t>
  </si>
  <si>
    <t>Estonia</t>
  </si>
  <si>
    <r>
      <t xml:space="preserve">Baltic dunlin, </t>
    </r>
    <r>
      <rPr>
        <i/>
        <sz val="10"/>
        <color theme="1"/>
        <rFont val="Times New Roman"/>
        <family val="1"/>
      </rPr>
      <t>Calidris alpina schinzii</t>
    </r>
    <r>
      <rPr>
        <sz val="10"/>
        <color theme="1"/>
        <rFont val="Times New Roman"/>
        <family val="1"/>
      </rPr>
      <t xml:space="preserve">, common-ringed plover, </t>
    </r>
    <r>
      <rPr>
        <i/>
        <sz val="10"/>
        <color theme="1"/>
        <rFont val="Times New Roman"/>
        <family val="1"/>
      </rPr>
      <t>Charadrius hiaticula</t>
    </r>
    <r>
      <rPr>
        <sz val="10"/>
        <color theme="1"/>
        <rFont val="Times New Roman"/>
        <family val="1"/>
      </rPr>
      <t xml:space="preserve">, common redshank, </t>
    </r>
    <r>
      <rPr>
        <i/>
        <sz val="10"/>
        <color theme="1"/>
        <rFont val="Times New Roman"/>
        <family val="1"/>
      </rPr>
      <t>Tringa totanus</t>
    </r>
    <r>
      <rPr>
        <sz val="10"/>
        <color theme="1"/>
        <rFont val="Times New Roman"/>
        <family val="1"/>
      </rPr>
      <t xml:space="preserve">, northern lapwing, </t>
    </r>
    <r>
      <rPr>
        <i/>
        <sz val="10"/>
        <color theme="1"/>
        <rFont val="Times New Roman"/>
        <family val="1"/>
      </rPr>
      <t>Vanellus vanellus</t>
    </r>
  </si>
  <si>
    <t>Sensefly Ebee X</t>
  </si>
  <si>
    <t>Parrot Sequoia 1.2-MP multispectral sensor, SenseFly S.O.D.A camera</t>
  </si>
  <si>
    <r>
      <t>Ringed Seal (</t>
    </r>
    <r>
      <rPr>
        <i/>
        <sz val="10"/>
        <color theme="1"/>
        <rFont val="Times New Roman"/>
        <family val="1"/>
      </rPr>
      <t>Pusa hispida</t>
    </r>
    <r>
      <rPr>
        <sz val="10"/>
        <color theme="1"/>
        <rFont val="Times New Roman"/>
        <family val="1"/>
      </rPr>
      <t>) Abundance in Isfjorden, Svalbard, After 20-Years of Climate Change and a Concomitant Survey Hiatus</t>
    </r>
  </si>
  <si>
    <t>Rios, M.R.i., K.M. Kovacs, C. Lydersen, R.A. Ims, and A. Lowther</t>
  </si>
  <si>
    <r>
      <t>Rios, M.R.i., K.M. Kovacs, C. Lydersen, R.A. Ims, and A. Lowther. 2025. Ringed Seal (</t>
    </r>
    <r>
      <rPr>
        <i/>
        <sz val="10"/>
        <color theme="1"/>
        <rFont val="Times New Roman"/>
        <family val="1"/>
      </rPr>
      <t>Pusa hispida</t>
    </r>
    <r>
      <rPr>
        <sz val="10"/>
        <color theme="1"/>
        <rFont val="Times New Roman"/>
        <family val="1"/>
      </rPr>
      <t>) Abundance in Isfjorden, Svalbard, After 20-Years of Climate Change and a Concomitant Survey Hiatus. Marine Mammal Science https://doi.org/10.1111/mms.70076.</t>
    </r>
  </si>
  <si>
    <t>population monitoring, population estimate, photogrammetry</t>
  </si>
  <si>
    <t>SmartWilds: Multimodal Wildlife Monitoring Dataset</t>
  </si>
  <si>
    <t>Kline, J., A. Potlapally, B. Pillai, T. Wani, V. Patil, P. Covey, R. Katole, H. Subramoni, T. Berger-Wolf, and C. Stewart</t>
  </si>
  <si>
    <t>Kline, J., A. Potlapally, B. Pillai, T. Wani, V. Patil, P. Covey, R. Katole, H. Subramoni, T. Berger-Wolf, and C. Stewart. 2025. SmartWilds: Multimodal Wildlife Monitoring Dataset. https://arxiv.org/abs/2509.18894v1.</t>
  </si>
  <si>
    <t>data collection, sensors</t>
  </si>
  <si>
    <t>Age-specific length, body mass and cost of growth in humpback whales</t>
  </si>
  <si>
    <t>photogrammetry, physiology, health</t>
  </si>
  <si>
    <t>Wójcik, M., S. Beeger, and P. Czyżowski</t>
  </si>
  <si>
    <r>
      <t xml:space="preserve">European pond turtle, </t>
    </r>
    <r>
      <rPr>
        <i/>
        <sz val="10"/>
        <color theme="1"/>
        <rFont val="Times New Roman"/>
        <family val="1"/>
      </rPr>
      <t>Emys orbicularis</t>
    </r>
  </si>
  <si>
    <t>Polish Journal for Sustainable Development</t>
  </si>
  <si>
    <r>
      <t xml:space="preserve">Use of drones in the monitoring of the European pond turtle </t>
    </r>
    <r>
      <rPr>
        <i/>
        <sz val="10"/>
        <color theme="1"/>
        <rFont val="Times New Roman"/>
        <family val="1"/>
      </rPr>
      <t>Emys orbicularis</t>
    </r>
    <r>
      <rPr>
        <sz val="10"/>
        <color theme="1"/>
        <rFont val="Times New Roman"/>
        <family val="1"/>
      </rPr>
      <t xml:space="preserve"> in habitats of the Poleski National Park (Poland)</t>
    </r>
  </si>
  <si>
    <t>48-MP camera</t>
  </si>
  <si>
    <t>ground vs aerial survey, population monitoring, population estimate, species ID, disturbance</t>
  </si>
  <si>
    <t>van Aswegen, M., A. Szabo, J.J. Currie, S.H. Stack, J. Straley, J. Neilson, C. Gabriele, K. Cates, C.S. Baker, D. Steel, A.A. Pack, K.L. West, N.J. Hofmann, R.J. Toonen, C. Loockerman, F.A. Sullivan, T. Cheeseman, F. Sharpe, and L. Bejder</t>
  </si>
  <si>
    <t xml:space="preserve">van Aswegen, M., A. Szabo, J.J. Currie, S.H. Stack, J. Straley, J. Neilson, C. Gabriele, K. Cates, C.S. Baker, D. Steel, A.A. Pack, K.L. West, N.J. Hofmann, R.J. Toonen, C. Loockerman, F.A. Sullivan, T. Cheeseman, F. Sharpe, and L. Bejder. 2025. Age-specific length, body mass and cost of growth in humpback whales. Marine Ecology Progress Series. https://doi.org/10.3354/meps14937. </t>
  </si>
  <si>
    <t>Proceedings of the 23rd Annual International Conference on Mobile Systems, Applications and Services</t>
  </si>
  <si>
    <t>Kim, H., A. James, A. Seth, E. Kuantama, J. Williamson, Y. Feng, and R. Han. Preprint. Continuous Marine Tracking via Autonomous UAV Handoff. Proceedings of the 23rd Annual International Conference on Mobile Systems, Applications and Services (MobiSys ’25), 23-27 June 2025, Anaheim, CA, USA. https://doi.org/10.1145/3711875.3737661.</t>
  </si>
  <si>
    <t>Drones: Emergence of a transformative technology for island rodent eradications</t>
  </si>
  <si>
    <t>Smith, D., R.H. Clarke, D. Gillings, and D. Will</t>
  </si>
  <si>
    <t>rodents</t>
  </si>
  <si>
    <t>Smith, D., R.H. Clarke, D. Gillings, and D. Will. 2025. Drones: Emergence of a transformative technology for island rodent eradications. Conservation Science and Practice https://doi.org/10.1111/csp2.70139.</t>
  </si>
  <si>
    <t>Avenant, C. and J. Gee</t>
  </si>
  <si>
    <r>
      <t xml:space="preserve">Observations on predation of the flatback turtle </t>
    </r>
    <r>
      <rPr>
        <i/>
        <sz val="10"/>
        <color theme="1"/>
        <rFont val="Times New Roman"/>
        <family val="1"/>
      </rPr>
      <t>Natator depressus</t>
    </r>
    <r>
      <rPr>
        <sz val="10"/>
        <color theme="1"/>
        <rFont val="Times New Roman"/>
        <family val="1"/>
      </rPr>
      <t xml:space="preserve"> by the saltwater crocodile </t>
    </r>
    <r>
      <rPr>
        <i/>
        <sz val="10"/>
        <color theme="1"/>
        <rFont val="Times New Roman"/>
        <family val="1"/>
      </rPr>
      <t>Crocodylus porosus</t>
    </r>
    <r>
      <rPr>
        <sz val="10"/>
        <color theme="1"/>
        <rFont val="Times New Roman"/>
        <family val="1"/>
      </rPr>
      <t xml:space="preserve"> at a major rookery in northern Australia</t>
    </r>
  </si>
  <si>
    <r>
      <t xml:space="preserve">flatback turtle, </t>
    </r>
    <r>
      <rPr>
        <i/>
        <sz val="10"/>
        <color theme="1"/>
        <rFont val="Times New Roman"/>
        <family val="1"/>
      </rPr>
      <t>Natator depressus</t>
    </r>
    <r>
      <rPr>
        <sz val="10"/>
        <color theme="1"/>
        <rFont val="Times New Roman"/>
        <family val="1"/>
      </rPr>
      <t xml:space="preserve">, saltwater crocodile, </t>
    </r>
    <r>
      <rPr>
        <i/>
        <sz val="10"/>
        <color theme="1"/>
        <rFont val="Times New Roman"/>
        <family val="1"/>
      </rPr>
      <t>Crocodylus porosus</t>
    </r>
  </si>
  <si>
    <t>Pacific Conservation Biology</t>
  </si>
  <si>
    <r>
      <t xml:space="preserve">Avenant, C. and J. Gee. 2025. Observations on predation of the flatback turtle </t>
    </r>
    <r>
      <rPr>
        <i/>
        <sz val="10"/>
        <color theme="1"/>
        <rFont val="Times New Roman"/>
        <family val="1"/>
      </rPr>
      <t>Natator depressus</t>
    </r>
    <r>
      <rPr>
        <sz val="10"/>
        <color theme="1"/>
        <rFont val="Times New Roman"/>
        <family val="1"/>
      </rPr>
      <t xml:space="preserve"> by the saltwater crocodile </t>
    </r>
    <r>
      <rPr>
        <i/>
        <sz val="10"/>
        <color theme="1"/>
        <rFont val="Times New Roman"/>
        <family val="1"/>
      </rPr>
      <t>Crocodylus porosus</t>
    </r>
    <r>
      <rPr>
        <sz val="10"/>
        <color theme="1"/>
        <rFont val="Times New Roman"/>
        <family val="1"/>
      </rPr>
      <t xml:space="preserve"> at a major rookery in northern Australia. Pacific Conservation Biology https://doi.org/10.1071/PC25036.</t>
    </r>
  </si>
  <si>
    <t>Cheloniidae, Crocodylidae</t>
  </si>
  <si>
    <t>DJI Mavic Air 2, DJI Mini Pro 3</t>
  </si>
  <si>
    <t>Australia-NT</t>
  </si>
  <si>
    <r>
      <t>Detection of the largest herd of dugongs (</t>
    </r>
    <r>
      <rPr>
        <i/>
        <sz val="10"/>
        <color theme="1"/>
        <rFont val="Times New Roman"/>
        <family val="1"/>
      </rPr>
      <t>Dugong</t>
    </r>
    <r>
      <rPr>
        <sz val="10"/>
        <color theme="1"/>
        <rFont val="Times New Roman"/>
        <family val="1"/>
      </rPr>
      <t xml:space="preserve"> </t>
    </r>
    <r>
      <rPr>
        <i/>
        <sz val="10"/>
        <color theme="1"/>
        <rFont val="Times New Roman"/>
        <family val="1"/>
      </rPr>
      <t>dugon</t>
    </r>
    <r>
      <rPr>
        <sz val="10"/>
        <color theme="1"/>
        <rFont val="Times New Roman"/>
        <family val="1"/>
      </rPr>
      <t>) in the Central Arabian Gulf using unmanned aerial vehicles</t>
    </r>
  </si>
  <si>
    <r>
      <t xml:space="preserve">dugong, </t>
    </r>
    <r>
      <rPr>
        <i/>
        <sz val="10"/>
        <color theme="1"/>
        <rFont val="Times New Roman"/>
        <family val="1"/>
      </rPr>
      <t>Dugong</t>
    </r>
    <r>
      <rPr>
        <sz val="10"/>
        <color theme="1"/>
        <rFont val="Times New Roman"/>
        <family val="1"/>
      </rPr>
      <t xml:space="preserve"> </t>
    </r>
    <r>
      <rPr>
        <i/>
        <sz val="10"/>
        <color theme="1"/>
        <rFont val="Times New Roman"/>
        <family val="1"/>
      </rPr>
      <t>dugon</t>
    </r>
  </si>
  <si>
    <t>Alagha, D.I., Y. Soliman, C. Marshall, and M. Alansi</t>
  </si>
  <si>
    <r>
      <t>Alagha, D.I., Y. Soliman, C. Marshall, and M. Alansi. 2025. Detection of the largest herd of dugongs (</t>
    </r>
    <r>
      <rPr>
        <i/>
        <sz val="10"/>
        <color theme="1"/>
        <rFont val="Times New Roman"/>
        <family val="1"/>
      </rPr>
      <t>Dugong</t>
    </r>
    <r>
      <rPr>
        <sz val="10"/>
        <color theme="1"/>
        <rFont val="Times New Roman"/>
        <family val="1"/>
      </rPr>
      <t xml:space="preserve"> </t>
    </r>
    <r>
      <rPr>
        <i/>
        <sz val="10"/>
        <color theme="1"/>
        <rFont val="Times New Roman"/>
        <family val="1"/>
      </rPr>
      <t>dugon</t>
    </r>
    <r>
      <rPr>
        <sz val="10"/>
        <color theme="1"/>
        <rFont val="Times New Roman"/>
        <family val="1"/>
      </rPr>
      <t>) in the Central Arabian Gulf using unmanned aerial vehicles. Frontiers in Marine Science https://doi.org/10.3389/fmars.2025.1620194.</t>
    </r>
  </si>
  <si>
    <t>Qatar</t>
  </si>
  <si>
    <t xml:space="preserve">population estimate, </t>
  </si>
  <si>
    <t>stock 8.3-MP camera</t>
  </si>
  <si>
    <t>NeoBiota</t>
  </si>
  <si>
    <t>Estimating relative density of an invasive ungulate in a biodiversity hotspot using drone-based thermal video surveys</t>
  </si>
  <si>
    <t>Witczuk, J., S. Pagacz, and R. Alliod</t>
  </si>
  <si>
    <r>
      <t xml:space="preserve">Javan deer, </t>
    </r>
    <r>
      <rPr>
        <i/>
        <sz val="10"/>
        <color theme="1"/>
        <rFont val="Times New Roman"/>
        <family val="1"/>
      </rPr>
      <t>Rusa timorensis</t>
    </r>
  </si>
  <si>
    <t>invasive species, population estimate, population monitoring</t>
  </si>
  <si>
    <t>New Caledonia</t>
  </si>
  <si>
    <t>Zenmuse H20T RGB/thermal infrared camera</t>
  </si>
  <si>
    <t>Witczuk, J., S. Pagacz, and R. Alliod. 2025. Estimating relative density of an invasive ungulate in a biodiversity hotspot using drone-based thermal video surveys. NeoBiota https://doi.org/10.3897/neobiota.103.157791.</t>
  </si>
  <si>
    <t>Digitalization of Accounting of Game Animals: Literature Review</t>
  </si>
  <si>
    <t>Sergazinova, Z.M., A.V. Makarov, A.E. Magzamov, B.I. Vishnya, and A.B. Kaliyeva</t>
  </si>
  <si>
    <t>Bulletin of the West Kazakhstan University</t>
  </si>
  <si>
    <t>Sergazinova, Z.M., A.V. Makarov, A.E. Magzamov, B.I. Vishnya, and A.B. Kaliyeva. 2025. Digitalization of Accounting of Game Animals: Literature Review. Bulletin of the West Kazakhstan University https://doi.org/10.37238/2960-1371.2960-138X.2025.99(3).142.</t>
  </si>
  <si>
    <t>Wohlfahrt, S., C. Praschl, H. Leitner, W. Jantsch, J. Konic, S. Schueler, A. Stöckl, and D.C. Schedl. 2025. Advancing Wildlife Monitoring: Drone-Based Sampling for Roe Deer Density Estimation. https://doi.org/10.48550/arXiv.2508.03545.</t>
  </si>
  <si>
    <t>AI in the Sky: Advancing Wildlife Survey Methods in Africa with Deep Learning and Aerial Imagery</t>
  </si>
  <si>
    <t>Xu, Z.</t>
  </si>
  <si>
    <t>Xu, Z. 2025. AI in the Sky: Advancing Wildlife Survey Methods in Africa with Deep Learning and Aerial Imagery. Dissertation. Department of Natural Resources, University of Twente, Enschede, Netherlands. https://doi.org/10.3990/1.9789036568388.</t>
  </si>
  <si>
    <t>AI, CNN, deep learning, image analysis</t>
  </si>
  <si>
    <t>South Sudan</t>
  </si>
  <si>
    <t>Sastre, A.R.</t>
  </si>
  <si>
    <t>The fjords of the ringed seal: Assessing the status of ringed seals in western Svalbard through machine learning</t>
  </si>
  <si>
    <t>Sastre, A.R. 2025. The fjords of the ringed seal: Assessing the status of ringed seals in western Svalbard through machine learning. Thesis. Coastal and Marine Management, University of Akureyri, Iceland.</t>
  </si>
  <si>
    <t>image analysis, deep learning, AI, population estimate</t>
  </si>
  <si>
    <t>DJI 20-MP stock camera, 24-MP Sony ILCE-6000</t>
  </si>
  <si>
    <t>Ke, W., T. Liu, and X. Cui</t>
  </si>
  <si>
    <t>IECA-YOLOv7: A Lightweight Model with Enhanced Attention and Loss for Aerial Wildlife Detection</t>
  </si>
  <si>
    <t>Ke, W., T. Liu, and X. Cui. 2025. IECA-YOLOv7: A Lightweight Model with Enhanced Attention and Loss for Aerial Wildlife Detection. Animals https://doi.org/10.3390/ani15182743.</t>
  </si>
  <si>
    <t>Kenya, Tanzania, Mongolia</t>
  </si>
  <si>
    <t>antelope, elephant, sheep, giraffe, zebra</t>
  </si>
  <si>
    <t>DJI Zenmuse P1, X7</t>
  </si>
  <si>
    <t>Bovidae, Elephantidae, Giraffidae, Equidae</t>
  </si>
  <si>
    <t>A Framework for Detecting and Tracking Elephants in Drone Videos</t>
  </si>
  <si>
    <t>Elchik, C.C., S. Wich, and A. Burger</t>
  </si>
  <si>
    <t>Elchik, C.C., S. Wich, and A. Burger. 2025. A Framework for Detecting and Tracking Elephants in Drone Videos. Drone Systems and Applications https://doi.org/10.1139/dsa-2025-0032.</t>
  </si>
  <si>
    <t>image analysis, deep learning, AI</t>
  </si>
  <si>
    <t>Kline, J., M. Kholiavchenko, S. Stevens, N. van Tiel, A. Zhong, N. Banerji, A. Sheets, S. Balasubramaniam, I. Duporge, M. Thompson, E. Campolongo, J. Miliko, N. Rosser, T. Berger-Wolf, C.V. Stewart, and D.I. Rubenstein</t>
  </si>
  <si>
    <t>Kline, J., M. Kholiavchenko, S. Stevens, N. van Tiel, A. Zhong, N. Banerji, A. Sheets, S. Balasubramaniam, I. Duporge, M. Thompson, E. Campolongo, J. Miliko, N. Rosser, T. Berger-Wolf, C.V. Stewart, and D.I. Rubenstein. Preprint. kabr-tools: Automated framework for multispecies behavioral monitoring. 
https://doi.org/10.48550/arXiv.2510.02030.</t>
  </si>
  <si>
    <t>kabr-tools: Automated framework for multispecies behavioral monitoring</t>
  </si>
  <si>
    <r>
      <t xml:space="preserve">Grevy’s zebra, </t>
    </r>
    <r>
      <rPr>
        <i/>
        <sz val="10"/>
        <color theme="1"/>
        <rFont val="Times New Roman"/>
        <family val="1"/>
      </rPr>
      <t>Equus grevyi</t>
    </r>
    <r>
      <rPr>
        <sz val="10"/>
        <color theme="1"/>
        <rFont val="Times New Roman"/>
        <family val="1"/>
      </rPr>
      <t xml:space="preserve">, Plains zebra, </t>
    </r>
    <r>
      <rPr>
        <i/>
        <sz val="10"/>
        <color theme="1"/>
        <rFont val="Times New Roman"/>
        <family val="1"/>
      </rPr>
      <t>Equus</t>
    </r>
    <r>
      <rPr>
        <sz val="10"/>
        <color theme="1"/>
        <rFont val="Times New Roman"/>
        <family val="1"/>
      </rPr>
      <t xml:space="preserve"> </t>
    </r>
    <r>
      <rPr>
        <i/>
        <sz val="10"/>
        <color theme="1"/>
        <rFont val="Times New Roman"/>
        <family val="1"/>
      </rPr>
      <t>quagga</t>
    </r>
    <r>
      <rPr>
        <sz val="10"/>
        <color theme="1"/>
        <rFont val="Times New Roman"/>
        <family val="1"/>
      </rPr>
      <t xml:space="preserve">, reticulated giraffe, </t>
    </r>
    <r>
      <rPr>
        <i/>
        <sz val="10"/>
        <color theme="1"/>
        <rFont val="Times New Roman"/>
        <family val="1"/>
      </rPr>
      <t>Giraffa</t>
    </r>
    <r>
      <rPr>
        <sz val="10"/>
        <color theme="1"/>
        <rFont val="Times New Roman"/>
        <family val="1"/>
      </rPr>
      <t xml:space="preserve"> </t>
    </r>
    <r>
      <rPr>
        <i/>
        <sz val="10"/>
        <color theme="1"/>
        <rFont val="Times New Roman"/>
        <family val="1"/>
      </rPr>
      <t>reticulata</t>
    </r>
  </si>
  <si>
    <t>Do thermal drones outperform traditional surveys in detecting and estimating population density of sloths?</t>
  </si>
  <si>
    <t>dos Santos, G.N., C.R. Cassano, G. Alves-Ferreira, L.F. Veríssimo, and G.A.F. Gine</t>
  </si>
  <si>
    <t>Perspectives in Ecology and Conservation</t>
  </si>
  <si>
    <r>
      <t xml:space="preserve">maned sloth, </t>
    </r>
    <r>
      <rPr>
        <i/>
        <sz val="10"/>
        <color theme="1"/>
        <rFont val="Times New Roman"/>
        <family val="1"/>
      </rPr>
      <t>Bradypus torquatus</t>
    </r>
  </si>
  <si>
    <t>Bradypodidae</t>
  </si>
  <si>
    <t xml:space="preserve">Gilchrist, H.G., H. Hennin, E.I. Buttler, J.F. Provencher, J. Nakoolak, P.A. Smith, M. Janssen, M.R. Forbes, C.A.D. Semeniuk, K. Allard, J. Bety, N. Clyde, S. Descamps, F. Jean-Gagnon, D.A. Henri, P. Legagneux, C. Macdonald, F.R. Merkel, A. Mosbech, E. Richardson, C. Soos, C. Sonne, M. Wayland, and O.P. Love. 2025. Long-term monitoring of Arctic birds at the East Bay 6 Island Field Station, within the Qaqsauqtuuq Migratory Bird Sanctuary, 1996-2023. Arctic Science https://doi.org/10.1139/as-2025-0040. </t>
  </si>
  <si>
    <t>Kirchgeorg, S., J.J.M. Chang, Y.C.A. Ip, M. Jucker, C. Geckeler, M. Lüthi, E. van der Loo, E. Mächler, N.D. Franco-Sierra, M.A.G. Herrera, L. Pellissier, K. Deiner,  A. Desiderato, and S. Mintchev. 2024. eProbe: Sampling of Environmental DNA within Tree Canopies with Drones. Environmental Science &amp; Technology https://doi.org/10.1021/acs.est.4c05595.</t>
  </si>
  <si>
    <r>
      <t xml:space="preserve">A UAV-based deep learning pipeline for intertidal macrobenthos monitoring: Behavioral and age classification in </t>
    </r>
    <r>
      <rPr>
        <i/>
        <sz val="10"/>
        <color theme="1"/>
        <rFont val="Times New Roman"/>
        <family val="1"/>
      </rPr>
      <t>Tachypleus tridentatus</t>
    </r>
  </si>
  <si>
    <t>Chen, X., Y. Bao, Z. Ying, M. Xie, T. Li, J. Zou, J. Shi, and X. Xie</t>
  </si>
  <si>
    <r>
      <t xml:space="preserve">Chen, X., Y. Bao, Z. Ying, M. Xie, T. Li, J. Zou, J. Shi, and X. Xie. 2025. A UAV-based deep learning pipeline for intertidal macrobenthos monitoring: Behavioral and age classification in </t>
    </r>
    <r>
      <rPr>
        <i/>
        <sz val="10"/>
        <color theme="1"/>
        <rFont val="Times New Roman"/>
        <family val="1"/>
      </rPr>
      <t>Tachypleus tridentatus</t>
    </r>
    <r>
      <rPr>
        <sz val="10"/>
        <color theme="1"/>
        <rFont val="Times New Roman"/>
        <family val="1"/>
      </rPr>
      <t>. Remote Sensing in Ecology and Conservation https://doi.org/10.1002/rse2.70036.</t>
    </r>
  </si>
  <si>
    <r>
      <rPr>
        <sz val="10"/>
        <color theme="1"/>
        <rFont val="Times New Roman"/>
        <family val="1"/>
      </rPr>
      <t xml:space="preserve">Chinese horseshoe crab, </t>
    </r>
    <r>
      <rPr>
        <i/>
        <sz val="10"/>
        <color theme="1"/>
        <rFont val="Times New Roman"/>
        <family val="1"/>
      </rPr>
      <t>Tachypleus tridentatus</t>
    </r>
  </si>
  <si>
    <t>Limulidae</t>
  </si>
  <si>
    <t>image analysis, deep learning, species detection, population monitoring</t>
  </si>
  <si>
    <r>
      <t>Confirmation of green turtle (</t>
    </r>
    <r>
      <rPr>
        <i/>
        <sz val="10"/>
        <color theme="1"/>
        <rFont val="Times New Roman"/>
        <family val="1"/>
      </rPr>
      <t>Chelonia mydas</t>
    </r>
    <r>
      <rPr>
        <sz val="10"/>
        <color theme="1"/>
        <rFont val="Times New Roman"/>
        <family val="1"/>
      </rPr>
      <t>) foraging grounds in northern New Zealand</t>
    </r>
  </si>
  <si>
    <t>Finucci, B., M.R. Dunn, C.A.J. Duffy, M.V. Erdmann, M. Hayden, and Irene Middleton</t>
  </si>
  <si>
    <r>
      <t>Finucci, B., M.R. Dunn, C.A.J. Duffy, M.V. Erdmann, M. Hayden, and Irene Middleton. 2025. Confirmation of green turtle (</t>
    </r>
    <r>
      <rPr>
        <i/>
        <sz val="10"/>
        <color theme="1"/>
        <rFont val="Times New Roman"/>
        <family val="1"/>
      </rPr>
      <t>Chelonia mydas</t>
    </r>
    <r>
      <rPr>
        <sz val="10"/>
        <color theme="1"/>
        <rFont val="Times New Roman"/>
        <family val="1"/>
      </rPr>
      <t>) foraging grounds in northern New Zealand. Pacific Conservation Biology https://doi.org/10.1071/PC25048.</t>
    </r>
  </si>
  <si>
    <t>DJI Mavic Pro, DJI Mavic 3 Pro</t>
  </si>
  <si>
    <t>reptiles, fish</t>
  </si>
  <si>
    <r>
      <t xml:space="preserve">green turtle, </t>
    </r>
    <r>
      <rPr>
        <i/>
        <sz val="10"/>
        <color theme="1"/>
        <rFont val="Times New Roman"/>
        <family val="1"/>
      </rPr>
      <t>Chelonia mydas</t>
    </r>
    <r>
      <rPr>
        <sz val="10"/>
        <color theme="1"/>
        <rFont val="Times New Roman"/>
        <family val="1"/>
      </rPr>
      <t xml:space="preserve">, eagle ray, </t>
    </r>
    <r>
      <rPr>
        <i/>
        <sz val="10"/>
        <color theme="1"/>
        <rFont val="Times New Roman"/>
        <family val="1"/>
      </rPr>
      <t>Myliobatis tenuicaudatus</t>
    </r>
    <r>
      <rPr>
        <sz val="10"/>
        <color theme="1"/>
        <rFont val="Times New Roman"/>
        <family val="1"/>
      </rPr>
      <t xml:space="preserve">, short-tail stingray, </t>
    </r>
    <r>
      <rPr>
        <i/>
        <sz val="10"/>
        <color theme="1"/>
        <rFont val="Times New Roman"/>
        <family val="1"/>
      </rPr>
      <t>Bathytoshia brevicaudata</t>
    </r>
    <r>
      <rPr>
        <sz val="10"/>
        <color theme="1"/>
        <rFont val="Times New Roman"/>
        <family val="1"/>
      </rPr>
      <t xml:space="preserve">, black stingray, </t>
    </r>
    <r>
      <rPr>
        <i/>
        <sz val="10"/>
        <color theme="1"/>
        <rFont val="Times New Roman"/>
        <family val="1"/>
      </rPr>
      <t>Bathytoshia lata</t>
    </r>
    <r>
      <rPr>
        <sz val="10"/>
        <color theme="1"/>
        <rFont val="Times New Roman"/>
        <family val="1"/>
      </rPr>
      <t xml:space="preserve">, snapper, </t>
    </r>
    <r>
      <rPr>
        <i/>
        <sz val="10"/>
        <color theme="1"/>
        <rFont val="Times New Roman"/>
        <family val="1"/>
      </rPr>
      <t>Chrysophrys</t>
    </r>
    <r>
      <rPr>
        <sz val="10"/>
        <color theme="1"/>
        <rFont val="Times New Roman"/>
        <family val="1"/>
      </rPr>
      <t xml:space="preserve"> </t>
    </r>
    <r>
      <rPr>
        <i/>
        <sz val="10"/>
        <color theme="1"/>
        <rFont val="Times New Roman"/>
        <family val="1"/>
      </rPr>
      <t>auratus</t>
    </r>
    <r>
      <rPr>
        <sz val="10"/>
        <color theme="1"/>
        <rFont val="Times New Roman"/>
        <family val="1"/>
      </rPr>
      <t xml:space="preserve">, yellowtail amberjack, </t>
    </r>
    <r>
      <rPr>
        <i/>
        <sz val="10"/>
        <color theme="1"/>
        <rFont val="Times New Roman"/>
        <family val="1"/>
      </rPr>
      <t>Seriola lalandi lalandi</t>
    </r>
    <r>
      <rPr>
        <sz val="10"/>
        <color theme="1"/>
        <rFont val="Times New Roman"/>
        <family val="1"/>
      </rPr>
      <t xml:space="preserve">, bronze whaler shark, </t>
    </r>
    <r>
      <rPr>
        <i/>
        <sz val="10"/>
        <color theme="1"/>
        <rFont val="Times New Roman"/>
        <family val="1"/>
      </rPr>
      <t>Carcharhinus</t>
    </r>
    <r>
      <rPr>
        <sz val="10"/>
        <color theme="1"/>
        <rFont val="Times New Roman"/>
        <family val="1"/>
      </rPr>
      <t xml:space="preserve"> </t>
    </r>
    <r>
      <rPr>
        <i/>
        <sz val="10"/>
        <color theme="1"/>
        <rFont val="Times New Roman"/>
        <family val="1"/>
      </rPr>
      <t>brachyurus</t>
    </r>
    <r>
      <rPr>
        <sz val="10"/>
        <color theme="1"/>
        <rFont val="Times New Roman"/>
        <family val="1"/>
      </rPr>
      <t xml:space="preserve">, kahawai, </t>
    </r>
    <r>
      <rPr>
        <i/>
        <sz val="10"/>
        <color theme="1"/>
        <rFont val="Times New Roman"/>
        <family val="1"/>
      </rPr>
      <t>Arripis trutta</t>
    </r>
    <r>
      <rPr>
        <sz val="10"/>
        <color theme="1"/>
        <rFont val="Times New Roman"/>
        <family val="1"/>
      </rPr>
      <t xml:space="preserve">, white trevally, </t>
    </r>
    <r>
      <rPr>
        <i/>
        <sz val="10"/>
        <color theme="1"/>
        <rFont val="Times New Roman"/>
        <family val="1"/>
      </rPr>
      <t>Pseudocaranx dentex</t>
    </r>
  </si>
  <si>
    <r>
      <rPr>
        <i/>
        <sz val="10"/>
        <color theme="1"/>
        <rFont val="Times New Roman"/>
        <family val="1"/>
      </rPr>
      <t>Exxon Valdez</t>
    </r>
    <r>
      <rPr>
        <sz val="10"/>
        <color theme="1"/>
        <rFont val="Times New Roman"/>
        <family val="1"/>
      </rPr>
      <t xml:space="preserve"> Oil Spill Long-Term Monitoring Program (Gulf Watch Alaska): Long-term killer whale monitoring in Prince William Sound/Kenai Fjords, Final Report</t>
    </r>
  </si>
  <si>
    <t>Exxon Valdez Oil Spill Trustee Council</t>
  </si>
  <si>
    <t>Durban, J.W. and C.O. Matkin</t>
  </si>
  <si>
    <r>
      <t xml:space="preserve">Durban, J.W. and C.O. Matkin. 2025. </t>
    </r>
    <r>
      <rPr>
        <i/>
        <sz val="10"/>
        <color theme="1"/>
        <rFont val="Times New Roman"/>
        <family val="1"/>
      </rPr>
      <t>Exxon Valdez</t>
    </r>
    <r>
      <rPr>
        <sz val="10"/>
        <color theme="1"/>
        <rFont val="Times New Roman"/>
        <family val="1"/>
      </rPr>
      <t xml:space="preserve"> Oil Spill Long-Term Monitoring Program (Gulf Watch Alaska): Long-term killer whale monitoring in Prince William Sound/Kenai Fjords, Final Report. Project 24120114-N. Prepared for the </t>
    </r>
    <r>
      <rPr>
        <i/>
        <sz val="10"/>
        <color theme="1"/>
        <rFont val="Times New Roman"/>
        <family val="1"/>
      </rPr>
      <t>Exxon Valdez</t>
    </r>
    <r>
      <rPr>
        <sz val="10"/>
        <color theme="1"/>
        <rFont val="Times New Roman"/>
        <family val="1"/>
      </rPr>
      <t xml:space="preserve"> Oil Spill Trustee Council, Anchorage, AK by North Gulf Oceanic Society, Homer, AK.</t>
    </r>
  </si>
  <si>
    <t>Aerial Imaging Solutions APO-36</t>
  </si>
  <si>
    <t>36-MP Sony A7R camera</t>
  </si>
  <si>
    <t>population monitoring, photogrammetry</t>
  </si>
  <si>
    <t>Integrating remote sensing methods during controlled exposure experiments to quantify group responses of dolphins to navy sonar</t>
  </si>
  <si>
    <t>Durban, J.W., B.L. Southall, J. Calambokidis, C. Casey, H. Fearnbach, T.W. Joyce, J.A. Fahlbusch, M.G. Oudejans, S. Fregosi, A.S. Friedlaender, N.M. Kellar, and F. Visser</t>
  </si>
  <si>
    <t>Durban, J.W., B.L. Southall, J. Calambokidis, C. Casey, H. Fearnbach, T.W. Joyce, J.A. Fahlbusch, M.G. Oudejans, S. Fregosi, A.S. Friedlaender, N.M. Kellar, and F. Visser. 2022. Integrating remote sensing methods during controlled exposure experiments to quantify group responses of dolphins to navy sonar. Marine Pollution Bulletin https://doi.org/10.1016/j.marpolbul.2021.113194.</t>
  </si>
  <si>
    <t>Aerial Imaging Solutions APO-42</t>
  </si>
  <si>
    <r>
      <t xml:space="preserve">long-beaked common dolphin, </t>
    </r>
    <r>
      <rPr>
        <i/>
        <sz val="10"/>
        <color theme="1"/>
        <rFont val="Times New Roman"/>
        <family val="1"/>
      </rPr>
      <t>Delphinus delphis bairdii</t>
    </r>
  </si>
  <si>
    <t>population monitoring, photogrammetry, behavior</t>
  </si>
  <si>
    <t>16-MP Olympus E-PM2 camera</t>
  </si>
  <si>
    <t>12.3-MP Olympus E-PM2 camera</t>
  </si>
  <si>
    <t>Calvo, K.</t>
  </si>
  <si>
    <t>Drones for Conservation: Field Guide for Photographers, Researchers, Conservationists and Archaeologists</t>
  </si>
  <si>
    <t>Calvo, K. 2017. Drones for Conservation: Field Guide for Photographers, Researchers, Conservationists and Archaeologists. KikeCalvo.</t>
  </si>
  <si>
    <t>Durodola, F.O., S.I. Eludiora, S.O. Owoeye, P.O. Omotainse, O.O. Oduntan, and B.B. Alake</t>
  </si>
  <si>
    <t>Automated bird scaring system: A review</t>
  </si>
  <si>
    <t>Journal of Natural Science, Engineering and Technology</t>
  </si>
  <si>
    <t>Durodola, F.O., S.I. Eludiora, S.O. Owoeye, P.O. Omotainse, O.O. Oduntan, and B.B. Alake. 2025. Automated bird scaring system: A review. Journal of Natural Science, Engineering and Technology 24:99-111.</t>
  </si>
  <si>
    <t>review, human-wildlife conflict, agricultural damage, hazing</t>
  </si>
  <si>
    <t>bioRxiv.org</t>
  </si>
  <si>
    <t>McElhinny, J.S., G.D. Larsen, M. Messinger, C.H. Newbolt, A. Whitworth, S.S. Ditchkoff, M.R. Silman, and J.T. Beaver. Preprint. Experimental assessment of large mammal population estimates from airborne thermal videography. https://doi.org/10.1101/2024.12.31.630817.</t>
  </si>
  <si>
    <t>Pak, J., B. Kim, C. Ju, S.H. You, and H.I. Son. 2024. Unmanned Aerial Vehicle-based Autonomous Tracking System for Invasive Flying Insects. Computers and Electronics in Agriculture https://doi.org/10.1016/j.compag.2024.109616.</t>
  </si>
  <si>
    <t>Rogers, M., T. Thompson, I. Duporge, J. Fischer, K. Putz, T. Mattern, B. Xue, and M. Zhang. Preprint. Automated Detection of Salvin’s Albatrosses: Improving Deep Learning Tools for AerialWildlife Surveys. https://doi.org/10.48550/arXiv.2505.10737.</t>
  </si>
  <si>
    <t>Bridging spatial scales: UAV laser-scanning to identify high quality habitats for a highly endangered forest butterfly</t>
  </si>
  <si>
    <t>Habel, J.C., J. Eberle, P. Gros, F. Strassl, P. Alb, D. Thürkow, and M. Teucher</t>
  </si>
  <si>
    <t>Habel, J.C., J. Eberle, P. Gros, F. Strassl, P. Alb, D. Thürkow, and M. Teucher. 2025. Bridging spatial scales: UAV laser-scanning to identify high quality habitats for a highly endangered forest butterfly. Biological Conservation https://doi.org/10.1016/j.biocon.2025.111450.</t>
  </si>
  <si>
    <r>
      <t xml:space="preserve">scarce fritillary butterfly, </t>
    </r>
    <r>
      <rPr>
        <i/>
        <sz val="10"/>
        <color theme="1"/>
        <rFont val="Times New Roman"/>
        <family val="1"/>
      </rPr>
      <t>Euphydryas maturna</t>
    </r>
  </si>
  <si>
    <t>LiDAR system YellowScan Mapper+</t>
  </si>
  <si>
    <t>Darvishi, A., D. Dalton, V. Berger, and M. Schirrmann</t>
  </si>
  <si>
    <t>Application of unmanned aerial vehicles (UAVs) in farmland biodiversity monitoring: A systematic review protocol</t>
  </si>
  <si>
    <t>Darvishi, A., D. Dalton, V. Berger, and M. Schirrmann. 2025. Application of unmanned aerial vehicles (UAVs) in farmland biodiversity monitoring: A systematic review protocol. Methods in Ecology and Evolution https://doi.org/10.1111/2041-210x.70172.</t>
  </si>
  <si>
    <t>review, monitoring</t>
  </si>
  <si>
    <t>Guzsvinecz, T. and J. Szucs</t>
  </si>
  <si>
    <t>A Bibliometric Analysis of the Trends in UAV Research Using the Bibliometrix R-Tool</t>
  </si>
  <si>
    <t>Guzsvinecz, T. and J. Szucs. 2025. A Bibliometric Analysis of the Trends in UAV Research Using the Bibliometrix R-Tool. Appied Sciences https://doi.org/10.3390/app152111305.</t>
  </si>
  <si>
    <t>Mammal Study</t>
  </si>
  <si>
    <r>
      <t>Observations of changing partners during parallel swimming behavior between neonatal and adult finless porpoises (</t>
    </r>
    <r>
      <rPr>
        <i/>
        <sz val="10"/>
        <color theme="1"/>
        <rFont val="Times New Roman"/>
        <family val="1"/>
      </rPr>
      <t>Neophocaena asiaeorientalis</t>
    </r>
    <r>
      <rPr>
        <sz val="10"/>
        <color theme="1"/>
        <rFont val="Times New Roman"/>
        <family val="1"/>
      </rPr>
      <t>) in Ise Bay, Japan</t>
    </r>
  </si>
  <si>
    <t>Noro, S., G. Yagi, I. Kanda, T. Terada, N. Murayama, and M. Sakai</t>
  </si>
  <si>
    <r>
      <t>Noro, S., G. Yagi, I. Kanda, T. Terada, N. Murayama, and M. Sakai. 2026. Observations of changing partners during parallel swimming behavior between neonatal and adult finless porpoises (</t>
    </r>
    <r>
      <rPr>
        <i/>
        <sz val="10"/>
        <color theme="1"/>
        <rFont val="Times New Roman"/>
        <family val="1"/>
      </rPr>
      <t>Neophocaena asiaeorientalis</t>
    </r>
    <r>
      <rPr>
        <sz val="10"/>
        <color theme="1"/>
        <rFont val="Times New Roman"/>
        <family val="1"/>
      </rPr>
      <t>) in Ise Bay, Japan. Mammal Study https://doi.org/10.3106/ms2024-0055.</t>
    </r>
  </si>
  <si>
    <t>DJI Mavic Air 2, DJI Air 2S</t>
  </si>
  <si>
    <r>
      <t xml:space="preserve">Monitoring juvenile sicklefin lemon shark </t>
    </r>
    <r>
      <rPr>
        <i/>
        <sz val="10"/>
        <color theme="1"/>
        <rFont val="Times New Roman"/>
        <family val="1"/>
      </rPr>
      <t>Negaprion acutidens</t>
    </r>
    <r>
      <rPr>
        <sz val="10"/>
        <color theme="1"/>
        <rFont val="Times New Roman"/>
        <family val="1"/>
      </rPr>
      <t xml:space="preserve"> in remote marine nurseries using unmanned aerial vehicles (UAVs)</t>
    </r>
  </si>
  <si>
    <t>Li, C.-Y.J., C,-T. Linm and K. Soong</t>
  </si>
  <si>
    <r>
      <t xml:space="preserve">sicklefin lemon shark, </t>
    </r>
    <r>
      <rPr>
        <i/>
        <sz val="10"/>
        <color theme="1"/>
        <rFont val="Times New Roman"/>
        <family val="1"/>
      </rPr>
      <t>Negaprion acutidens</t>
    </r>
  </si>
  <si>
    <t>Autel EVO II 6k</t>
  </si>
  <si>
    <t>18.7-MP camera</t>
  </si>
  <si>
    <r>
      <t xml:space="preserve">Li, C.-Y.J., C,-T. Linm and K. Soong. 2025. Monitoring juvenile sicklefin lemon shark </t>
    </r>
    <r>
      <rPr>
        <i/>
        <sz val="10"/>
        <color theme="1"/>
        <rFont val="Times New Roman"/>
        <family val="1"/>
      </rPr>
      <t>Negaprion acutidens</t>
    </r>
    <r>
      <rPr>
        <sz val="10"/>
        <color theme="1"/>
        <rFont val="Times New Roman"/>
        <family val="1"/>
      </rPr>
      <t xml:space="preserve"> in remote marine nurseries using unmanned aerial vehicles (UAVs). Scientific Reports https://doi.org/10.1038/s41598-025-21142-y.</t>
    </r>
  </si>
  <si>
    <t>photogrammetry, population monitoring</t>
  </si>
  <si>
    <t>The Relative Abundance and Occurrence of Sharks off Ocean Beaches of New South Wales, Australia</t>
  </si>
  <si>
    <t>Monteforte, K.I.P., P.A. Butcher, S.G. Morris, and B.P. Kelaher</t>
  </si>
  <si>
    <t>Monteforte, K.I.P., P.A. Butcher, S.G. Morris, and B.P. Kelaher. 2022. The Relative Abundance and Occurrence of Sharks off Ocean Beaches of New South Wales, Australia. Biology https://doi.org/10.3390/biology11101456.</t>
  </si>
  <si>
    <t>DJI Phantom 4, DJI Mavic 2 enterprise</t>
  </si>
  <si>
    <r>
      <t xml:space="preserve">whaler shark, </t>
    </r>
    <r>
      <rPr>
        <i/>
        <sz val="10"/>
        <color theme="1"/>
        <rFont val="Times New Roman"/>
        <family val="1"/>
      </rPr>
      <t>Carcharhinus</t>
    </r>
    <r>
      <rPr>
        <sz val="10"/>
        <color theme="1"/>
        <rFont val="Times New Roman"/>
        <family val="1"/>
      </rPr>
      <t xml:space="preserve"> spp., white shark, </t>
    </r>
    <r>
      <rPr>
        <i/>
        <sz val="10"/>
        <color theme="1"/>
        <rFont val="Times New Roman"/>
        <family val="1"/>
      </rPr>
      <t>Carcharodon carcharias</t>
    </r>
    <r>
      <rPr>
        <sz val="10"/>
        <color theme="1"/>
        <rFont val="Times New Roman"/>
        <family val="1"/>
      </rPr>
      <t xml:space="preserve">, grey nurse shark, </t>
    </r>
    <r>
      <rPr>
        <i/>
        <sz val="10"/>
        <color theme="1"/>
        <rFont val="Times New Roman"/>
        <family val="1"/>
      </rPr>
      <t>Carcharias taurus</t>
    </r>
    <r>
      <rPr>
        <sz val="10"/>
        <color theme="1"/>
        <rFont val="Times New Roman"/>
        <family val="1"/>
      </rPr>
      <t xml:space="preserve">, bull shark, </t>
    </r>
    <r>
      <rPr>
        <i/>
        <sz val="10"/>
        <color theme="1"/>
        <rFont val="Times New Roman"/>
        <family val="1"/>
      </rPr>
      <t>Carcharhinus leucas</t>
    </r>
    <r>
      <rPr>
        <sz val="10"/>
        <color theme="1"/>
        <rFont val="Times New Roman"/>
        <family val="1"/>
      </rPr>
      <t xml:space="preserve">, leopard shark, </t>
    </r>
    <r>
      <rPr>
        <i/>
        <sz val="10"/>
        <color theme="1"/>
        <rFont val="Times New Roman"/>
        <family val="1"/>
      </rPr>
      <t>Stegostoma tigrinum</t>
    </r>
    <r>
      <rPr>
        <sz val="10"/>
        <color theme="1"/>
        <rFont val="Times New Roman"/>
        <family val="1"/>
      </rPr>
      <t xml:space="preserve">, hammerhead species, </t>
    </r>
    <r>
      <rPr>
        <i/>
        <sz val="10"/>
        <color theme="1"/>
        <rFont val="Times New Roman"/>
        <family val="1"/>
      </rPr>
      <t>Sphyrna</t>
    </r>
    <r>
      <rPr>
        <sz val="10"/>
        <color theme="1"/>
        <rFont val="Times New Roman"/>
        <family val="1"/>
      </rPr>
      <t xml:space="preserve"> spp., shovelnose rays, guitarfish</t>
    </r>
  </si>
  <si>
    <t>population monitoring, species ID, human-wildlife conflict</t>
  </si>
  <si>
    <t>Hierarchical Dual-Model Detection Framework for Spotted Seals Using Deep Learning on UAVs</t>
  </si>
  <si>
    <t>Liu, J., F. Jin, M. Ji, L. Qu, J. Wang, and C. Wang</t>
  </si>
  <si>
    <t>Liu, J., F. Jin, M. Ji, L. Qu, J. Wang, and C. Wang. 2025. Hierarchical Dual-Model Detection Framework for Spotted Seals Using Deep Learning on UAVs. Animals https://doi.org/10.3390/ani15213100.</t>
  </si>
  <si>
    <r>
      <t xml:space="preserve">spotted seal, </t>
    </r>
    <r>
      <rPr>
        <i/>
        <sz val="10"/>
        <color theme="1"/>
        <rFont val="Times New Roman"/>
        <family val="1"/>
      </rPr>
      <t>Phoca largha</t>
    </r>
  </si>
  <si>
    <t xml:space="preserve">image analysis, deep learning, population monitoring </t>
  </si>
  <si>
    <t>Jiang, L. and L. Wu</t>
  </si>
  <si>
    <t>Enhanced Yolov8 network with Extended Kalman Filter for wildlife detection and tracking in complex environments</t>
  </si>
  <si>
    <t>Jiang, L. and L. Wu. 2024. Enhanced Yolov8 network with Extended Kalman Filter for wildlife detection and tracking in complex environments. Ecological Informatics https://doi.org/10.1016/j.ecoinf.2024.102856.</t>
  </si>
  <si>
    <t>image analysis, deep learning, species ID</t>
  </si>
  <si>
    <t>Image analysis</t>
  </si>
  <si>
    <t>Wearn, O.R., H. Trinh-Dinh, Q.K. Le, and T.D. Nguyen</t>
  </si>
  <si>
    <r>
      <t xml:space="preserve">UAV-assisted counts of group size facilitate accurate population surveys of the Critically Endangered cao vit gibbon </t>
    </r>
    <r>
      <rPr>
        <i/>
        <sz val="10"/>
        <color theme="1"/>
        <rFont val="Times New Roman"/>
        <family val="1"/>
      </rPr>
      <t>Nomascus nasutus</t>
    </r>
  </si>
  <si>
    <r>
      <t xml:space="preserve">cao vit gibbon, </t>
    </r>
    <r>
      <rPr>
        <i/>
        <sz val="10"/>
        <color theme="1"/>
        <rFont val="Times New Roman"/>
        <family val="1"/>
      </rPr>
      <t>Nomascus nasutus</t>
    </r>
  </si>
  <si>
    <r>
      <t xml:space="preserve">Wearn, O.R., H. Trinh-Dinh, Q.K. Le, and T.D. Nguyen. 2024. UAV-assisted counts of group size facilitate accurate population surveys of the Critically Endangered cao vit gibbon </t>
    </r>
    <r>
      <rPr>
        <i/>
        <sz val="10"/>
        <color theme="1"/>
        <rFont val="Times New Roman"/>
        <family val="1"/>
      </rPr>
      <t>Nomascus nasutus</t>
    </r>
    <r>
      <rPr>
        <sz val="10"/>
        <color theme="1"/>
        <rFont val="Times New Roman"/>
        <family val="1"/>
      </rPr>
      <t>. Oryx https://doi.org/10.1017/S0030605323000017.</t>
    </r>
  </si>
  <si>
    <t>0.3-MP thermal camera, 48-MP RGB camera</t>
  </si>
  <si>
    <t>population monitoring, population estimate, ground vs aerial survey</t>
  </si>
  <si>
    <t>China, Vietnam</t>
  </si>
  <si>
    <t>DJI Phantom 4 Pro V2, DJI Mavic 2 Pro</t>
  </si>
  <si>
    <t>Emydidae, Chelydridae</t>
  </si>
  <si>
    <r>
      <t xml:space="preserve">red-eared slider, </t>
    </r>
    <r>
      <rPr>
        <i/>
        <sz val="10"/>
        <color theme="1"/>
        <rFont val="Times New Roman"/>
        <family val="1"/>
      </rPr>
      <t>Trachemys scripta elegans</t>
    </r>
    <r>
      <rPr>
        <sz val="10"/>
        <color theme="1"/>
        <rFont val="Times New Roman"/>
        <family val="1"/>
      </rPr>
      <t xml:space="preserve">, painted turtle, </t>
    </r>
    <r>
      <rPr>
        <i/>
        <sz val="10"/>
        <color theme="1"/>
        <rFont val="Times New Roman"/>
        <family val="1"/>
      </rPr>
      <t>Chrysemys picta</t>
    </r>
    <r>
      <rPr>
        <sz val="10"/>
        <color theme="1"/>
        <rFont val="Times New Roman"/>
        <family val="1"/>
      </rPr>
      <t xml:space="preserve">, northern map turtle, </t>
    </r>
    <r>
      <rPr>
        <i/>
        <sz val="10"/>
        <color theme="1"/>
        <rFont val="Times New Roman"/>
        <family val="1"/>
      </rPr>
      <t>Graptemys geographica</t>
    </r>
    <r>
      <rPr>
        <sz val="10"/>
        <color theme="1"/>
        <rFont val="Times New Roman"/>
        <family val="1"/>
      </rPr>
      <t xml:space="preserve">, common snapping turtle, </t>
    </r>
    <r>
      <rPr>
        <i/>
        <sz val="10"/>
        <color theme="1"/>
        <rFont val="Times New Roman"/>
        <family val="1"/>
      </rPr>
      <t>Chelydra serpentina</t>
    </r>
  </si>
  <si>
    <t>species ID, population estimate, ground vs aerial survey, flight parameters</t>
  </si>
  <si>
    <t>20-MP RGB camera, 20-MP RGB camera</t>
  </si>
  <si>
    <t>Utilisation de drones pour les inventaires de tortues d’eau douce : potentiel et limites [Using drones for surveying freshwater turtles: potential and limitations]</t>
  </si>
  <si>
    <t>Denault, S., J.-P. Gilbert, J. Camy, F. Fabianek, C. Fortin, and P. Galois, 2025. Utilisation de drones pour les inventaires de tortues d’eau douce : potentiel et limites (Using drones for surveying freshwater turtles: potential and limitations). Le Naturaliste canadien 149(2):98-114. https://doi.org/10.7202/1121149ar. [In French with English translation]</t>
  </si>
  <si>
    <t>Denault, S., J.-P. Gilbert, J. Camy, F. Fabianek, C. Fortin, and P. Galois
[to request a copy of the paper, contact the lead author, Samuel Denault]</t>
  </si>
  <si>
    <t>Machine learning to detect, classify, and count blackbirds damaging agriculture using drone-based imagery: Supporting AI-driven automation for deployment of damage management tools</t>
  </si>
  <si>
    <t>Duttenhefner, J.L., A.A. ElSaid, and P.E. Klug</t>
  </si>
  <si>
    <t>Icteridae, Sturnidae</t>
  </si>
  <si>
    <r>
      <t xml:space="preserve">red-winged blackbird, </t>
    </r>
    <r>
      <rPr>
        <i/>
        <sz val="10"/>
        <color theme="1"/>
        <rFont val="Times New Roman"/>
        <family val="1"/>
      </rPr>
      <t>Agelaius phoeniceus</t>
    </r>
    <r>
      <rPr>
        <sz val="10"/>
        <color theme="1"/>
        <rFont val="Times New Roman"/>
        <family val="1"/>
      </rPr>
      <t xml:space="preserve">, common grackle, </t>
    </r>
    <r>
      <rPr>
        <i/>
        <sz val="10"/>
        <color theme="1"/>
        <rFont val="Times New Roman"/>
        <family val="1"/>
      </rPr>
      <t>Quiscalus quiscula</t>
    </r>
    <r>
      <rPr>
        <sz val="10"/>
        <color theme="1"/>
        <rFont val="Times New Roman"/>
        <family val="1"/>
      </rPr>
      <t xml:space="preserve">, yellow-headed blackbird, </t>
    </r>
    <r>
      <rPr>
        <i/>
        <sz val="10"/>
        <color theme="1"/>
        <rFont val="Times New Roman"/>
        <family val="1"/>
      </rPr>
      <t>Xanthocephalus</t>
    </r>
    <r>
      <rPr>
        <sz val="10"/>
        <color theme="1"/>
        <rFont val="Times New Roman"/>
        <family val="1"/>
      </rPr>
      <t xml:space="preserve"> </t>
    </r>
    <r>
      <rPr>
        <i/>
        <sz val="10"/>
        <color theme="1"/>
        <rFont val="Times New Roman"/>
        <family val="1"/>
      </rPr>
      <t>xanthocephalus</t>
    </r>
    <r>
      <rPr>
        <sz val="10"/>
        <color theme="1"/>
        <rFont val="Times New Roman"/>
        <family val="1"/>
      </rPr>
      <t xml:space="preserve">, brown-headed cowbird, </t>
    </r>
    <r>
      <rPr>
        <i/>
        <sz val="10"/>
        <color theme="1"/>
        <rFont val="Times New Roman"/>
        <family val="1"/>
      </rPr>
      <t>Molothrus ater</t>
    </r>
    <r>
      <rPr>
        <sz val="10"/>
        <color theme="1"/>
        <rFont val="Times New Roman"/>
        <family val="1"/>
      </rPr>
      <t xml:space="preserve">, European starling, </t>
    </r>
    <r>
      <rPr>
        <i/>
        <sz val="10"/>
        <color theme="1"/>
        <rFont val="Times New Roman"/>
        <family val="1"/>
      </rPr>
      <t>Sturnus vulgaris</t>
    </r>
  </si>
  <si>
    <r>
      <t>Abundance estimates of koalas (</t>
    </r>
    <r>
      <rPr>
        <i/>
        <sz val="10"/>
        <color theme="1"/>
        <rFont val="Times New Roman"/>
        <family val="1"/>
      </rPr>
      <t>Phascolarctos</t>
    </r>
    <r>
      <rPr>
        <sz val="10"/>
        <color theme="1"/>
        <rFont val="Times New Roman"/>
        <family val="1"/>
      </rPr>
      <t xml:space="preserve"> </t>
    </r>
    <r>
      <rPr>
        <i/>
        <sz val="10"/>
        <color theme="1"/>
        <rFont val="Times New Roman"/>
        <family val="1"/>
      </rPr>
      <t>cinereus</t>
    </r>
    <r>
      <rPr>
        <sz val="10"/>
        <color theme="1"/>
        <rFont val="Times New Roman"/>
        <family val="1"/>
      </rPr>
      <t>) and southern greater gliders (</t>
    </r>
    <r>
      <rPr>
        <i/>
        <sz val="10"/>
        <color theme="1"/>
        <rFont val="Times New Roman"/>
        <family val="1"/>
      </rPr>
      <t>Petauroides</t>
    </r>
    <r>
      <rPr>
        <sz val="10"/>
        <color theme="1"/>
        <rFont val="Times New Roman"/>
        <family val="1"/>
      </rPr>
      <t xml:space="preserve"> </t>
    </r>
    <r>
      <rPr>
        <i/>
        <sz val="10"/>
        <color theme="1"/>
        <rFont val="Times New Roman"/>
        <family val="1"/>
      </rPr>
      <t>volans</t>
    </r>
    <r>
      <rPr>
        <sz val="10"/>
        <color theme="1"/>
        <rFont val="Times New Roman"/>
        <family val="1"/>
      </rPr>
      <t>) on the Illawarra Range, New South Wales, from spatiotemporally-replicated thermal drone surveys</t>
    </r>
  </si>
  <si>
    <t>Clough, J., J. Prangell, K. Fallon, C.T. Beranek, and K.M. Mikac</t>
  </si>
  <si>
    <r>
      <t xml:space="preserve">koala, </t>
    </r>
    <r>
      <rPr>
        <i/>
        <sz val="10"/>
        <color theme="1"/>
        <rFont val="Times New Roman"/>
        <family val="1"/>
      </rPr>
      <t>Phascolarctos</t>
    </r>
    <r>
      <rPr>
        <sz val="10"/>
        <color theme="1"/>
        <rFont val="Times New Roman"/>
        <family val="1"/>
      </rPr>
      <t xml:space="preserve"> </t>
    </r>
    <r>
      <rPr>
        <i/>
        <sz val="10"/>
        <color theme="1"/>
        <rFont val="Times New Roman"/>
        <family val="1"/>
      </rPr>
      <t>cinereus,</t>
    </r>
    <r>
      <rPr>
        <sz val="10"/>
        <color theme="1"/>
        <rFont val="Times New Roman"/>
        <family val="1"/>
      </rPr>
      <t xml:space="preserve"> southern greater glider, </t>
    </r>
    <r>
      <rPr>
        <i/>
        <sz val="10"/>
        <color theme="1"/>
        <rFont val="Times New Roman"/>
        <family val="1"/>
      </rPr>
      <t>Petauroides</t>
    </r>
    <r>
      <rPr>
        <sz val="10"/>
        <color theme="1"/>
        <rFont val="Times New Roman"/>
        <family val="1"/>
      </rPr>
      <t xml:space="preserve"> </t>
    </r>
    <r>
      <rPr>
        <i/>
        <sz val="10"/>
        <color theme="1"/>
        <rFont val="Times New Roman"/>
        <family val="1"/>
      </rPr>
      <t>volans</t>
    </r>
  </si>
  <si>
    <r>
      <t>Clough, J., J. Prangell, K. Fallon, C.T. Beranek, and K.M. Mikac. 2025. Abundance estimates of koalas (</t>
    </r>
    <r>
      <rPr>
        <i/>
        <sz val="10"/>
        <color theme="1"/>
        <rFont val="Times New Roman"/>
        <family val="1"/>
      </rPr>
      <t>Phascolarctos</t>
    </r>
    <r>
      <rPr>
        <sz val="10"/>
        <color theme="1"/>
        <rFont val="Times New Roman"/>
        <family val="1"/>
      </rPr>
      <t xml:space="preserve"> </t>
    </r>
    <r>
      <rPr>
        <i/>
        <sz val="10"/>
        <color theme="1"/>
        <rFont val="Times New Roman"/>
        <family val="1"/>
      </rPr>
      <t>cinereus</t>
    </r>
    <r>
      <rPr>
        <sz val="10"/>
        <color theme="1"/>
        <rFont val="Times New Roman"/>
        <family val="1"/>
      </rPr>
      <t>) and southern greater gliders (</t>
    </r>
    <r>
      <rPr>
        <i/>
        <sz val="10"/>
        <color theme="1"/>
        <rFont val="Times New Roman"/>
        <family val="1"/>
      </rPr>
      <t>Petauroides</t>
    </r>
    <r>
      <rPr>
        <sz val="10"/>
        <color theme="1"/>
        <rFont val="Times New Roman"/>
        <family val="1"/>
      </rPr>
      <t xml:space="preserve"> </t>
    </r>
    <r>
      <rPr>
        <i/>
        <sz val="10"/>
        <color theme="1"/>
        <rFont val="Times New Roman"/>
        <family val="1"/>
      </rPr>
      <t>volans</t>
    </r>
    <r>
      <rPr>
        <sz val="10"/>
        <color theme="1"/>
        <rFont val="Times New Roman"/>
        <family val="1"/>
      </rPr>
      <t>) on the Illawarra Range, New South Wales, from spatiotemporally-replicated thermal drone surveys. Australian Mammalogy https://doi.org/10.1071/AM25026.</t>
    </r>
  </si>
  <si>
    <t>Phascolarctidae, Pseudocheiridae</t>
  </si>
  <si>
    <t>Howell, L.G., J. Clulow, N.R. Jordan, C.T. Beranek, S.A. Ryan, A. Roff, and R.R. Witt. 2022. Drone thermal imaging technology provides a cost-effective tool for landscape-scale monitoring of a cryptic forest-dwelling species across all population densities. Wildlife Research https://doi.org/10.1071/WR21034.</t>
  </si>
  <si>
    <t>helicopter; quadcopter</t>
  </si>
  <si>
    <t>Castro, J., F.O. Borges , A. Cid, M.I. Laborde, R. Rosa, and H.C. Pearson</t>
  </si>
  <si>
    <t>Klug, P.E., A.B. Shiels, B.M. Kluever, C.J. Anderson, S.C. Hess, E.W. Ruell, W.P. Bukoski, and S.R. Siers</t>
  </si>
  <si>
    <t>A review of nonlethal and lethal control tools for managing the damage of invasive birds to human assets and economic activities</t>
  </si>
  <si>
    <t>Management of Biological Invasions</t>
  </si>
  <si>
    <t>Klug, P.E., A.B. Shiels, B.M. Kluever, C.J. Anderson, S.C. Hess, E.W. Ruell, W.P. Bukoski, and S.R. Siers. 2023. A review of nonlethal and lethal control tools for managing the damage of invasive birds to human assets and economic activities. Management of Biological Invasions https://doi.org/10.3391/mbi.2023.14.1.01.</t>
  </si>
  <si>
    <t>invasive species, management techniques</t>
  </si>
  <si>
    <r>
      <t>Yamato, C., K. Ichikawa, K. Kittiwattanawong, and N. Arai. 2024. Local Variation in Feeding Ground Utilization of Dugongs (</t>
    </r>
    <r>
      <rPr>
        <i/>
        <sz val="10"/>
        <color theme="1"/>
        <rFont val="Times New Roman"/>
        <family val="1"/>
      </rPr>
      <t>Dugong dugon</t>
    </r>
    <r>
      <rPr>
        <sz val="10"/>
        <color theme="1"/>
        <rFont val="Times New Roman"/>
        <family val="1"/>
      </rPr>
      <t>) Across Two Intertidal Seagrass Beds in Talibong Island, Thailand. Aquatic Mammals https://doi.org/10.1578/AM.50.3.2024.237.</t>
    </r>
  </si>
  <si>
    <t>Effects of Drone Size and Speed of Approach on Individual Red-Winged Blackbird and Mixed-Species Blackbird Flock Behavioral Responses</t>
  </si>
  <si>
    <t>Aliferis, T.M.</t>
  </si>
  <si>
    <t>Aliferis, T.M. 2025. Effects of Drone Size and Speed of Approach on Individual Red-Winged Blackbird and Mixed-Species Blackbird Flock Behavioral Responses. Thesis. Environmental &amp; Conservation Sciences, North Dakota State University of Agriculture and Applied Science, Fargo, ND.</t>
  </si>
  <si>
    <t>DJI Mavic Air 2, DJI Inspire 1, DJI Agras MG-1P</t>
  </si>
  <si>
    <r>
      <t xml:space="preserve">red-winged blackbird, </t>
    </r>
    <r>
      <rPr>
        <i/>
        <sz val="10"/>
        <color theme="1"/>
        <rFont val="Times New Roman"/>
        <family val="1"/>
      </rPr>
      <t>Agelaius phoeniceus</t>
    </r>
    <r>
      <rPr>
        <sz val="10"/>
        <color theme="1"/>
        <rFont val="Times New Roman"/>
        <family val="1"/>
      </rPr>
      <t xml:space="preserve">, common grackle, </t>
    </r>
    <r>
      <rPr>
        <i/>
        <sz val="10"/>
        <color theme="1"/>
        <rFont val="Times New Roman"/>
        <family val="1"/>
      </rPr>
      <t>Quiscalus quiscula</t>
    </r>
    <r>
      <rPr>
        <sz val="10"/>
        <color theme="1"/>
        <rFont val="Times New Roman"/>
        <family val="1"/>
      </rPr>
      <t xml:space="preserve">, yellow-headed blackbird, </t>
    </r>
    <r>
      <rPr>
        <i/>
        <sz val="10"/>
        <color theme="1"/>
        <rFont val="Times New Roman"/>
        <family val="1"/>
      </rPr>
      <t>Xanthocephalus</t>
    </r>
    <r>
      <rPr>
        <sz val="10"/>
        <color theme="1"/>
        <rFont val="Times New Roman"/>
        <family val="1"/>
      </rPr>
      <t xml:space="preserve"> </t>
    </r>
    <r>
      <rPr>
        <i/>
        <sz val="10"/>
        <color theme="1"/>
        <rFont val="Times New Roman"/>
        <family val="1"/>
      </rPr>
      <t>xanthocephalus</t>
    </r>
  </si>
  <si>
    <t>quadcopter, quadcopter, octocopter</t>
  </si>
  <si>
    <t>invasive species, management techniques, hazing, deterrence, behavior, disturbance, acoustics</t>
  </si>
  <si>
    <t>Effects of Extended Drone Hazing and Raptor Interactions on Blackbird Behavior in North Dakota Sunflower Fields</t>
  </si>
  <si>
    <t>Kading, J.N.</t>
  </si>
  <si>
    <t>Kading, J.N. 2025. Effects of Extended Drone Hazing and Raptor Interactions on Blackbird Behavior in North Dakota Sunflower Fields. Thesis. Environmental &amp; Conservation Sciences, North Dakota State University of Agriculture and Applied Science, Fargo, ND.</t>
  </si>
  <si>
    <r>
      <t xml:space="preserve">red-winged blackbird, </t>
    </r>
    <r>
      <rPr>
        <i/>
        <sz val="10"/>
        <color theme="1"/>
        <rFont val="Times New Roman"/>
        <family val="1"/>
      </rPr>
      <t>Agelaius phoeniceus</t>
    </r>
    <r>
      <rPr>
        <sz val="10"/>
        <color theme="1"/>
        <rFont val="Times New Roman"/>
        <family val="1"/>
      </rPr>
      <t xml:space="preserve">, common grackle, </t>
    </r>
    <r>
      <rPr>
        <i/>
        <sz val="10"/>
        <color theme="1"/>
        <rFont val="Times New Roman"/>
        <family val="1"/>
      </rPr>
      <t>Quiscalus quiscula</t>
    </r>
    <r>
      <rPr>
        <sz val="10"/>
        <color theme="1"/>
        <rFont val="Times New Roman"/>
        <family val="1"/>
      </rPr>
      <t xml:space="preserve">, yellow-headed blackbird, </t>
    </r>
    <r>
      <rPr>
        <i/>
        <sz val="10"/>
        <color theme="1"/>
        <rFont val="Times New Roman"/>
        <family val="1"/>
      </rPr>
      <t>Xanthocephalus</t>
    </r>
    <r>
      <rPr>
        <sz val="10"/>
        <color theme="1"/>
        <rFont val="Times New Roman"/>
        <family val="1"/>
      </rPr>
      <t xml:space="preserve"> </t>
    </r>
    <r>
      <rPr>
        <i/>
        <sz val="10"/>
        <color theme="1"/>
        <rFont val="Times New Roman"/>
        <family val="1"/>
      </rPr>
      <t>xanthocephalus</t>
    </r>
    <r>
      <rPr>
        <sz val="10"/>
        <color theme="1"/>
        <rFont val="Times New Roman"/>
        <family val="1"/>
      </rPr>
      <t xml:space="preserve">, brown-headed cowbird, </t>
    </r>
    <r>
      <rPr>
        <i/>
        <sz val="10"/>
        <color theme="1"/>
        <rFont val="Times New Roman"/>
        <family val="1"/>
      </rPr>
      <t>Molothrus ater</t>
    </r>
    <r>
      <rPr>
        <sz val="10"/>
        <color theme="1"/>
        <rFont val="Times New Roman"/>
        <family val="1"/>
      </rPr>
      <t xml:space="preserve">, Brewer’s blackbird, </t>
    </r>
    <r>
      <rPr>
        <i/>
        <sz val="10"/>
        <color theme="1"/>
        <rFont val="Times New Roman"/>
        <family val="1"/>
      </rPr>
      <t>Euphagus cyanocephalus</t>
    </r>
    <r>
      <rPr>
        <sz val="10"/>
        <color theme="1"/>
        <rFont val="Times New Roman"/>
        <family val="1"/>
      </rPr>
      <t xml:space="preserve">, rusty blackbird, </t>
    </r>
    <r>
      <rPr>
        <i/>
        <sz val="10"/>
        <color theme="1"/>
        <rFont val="Times New Roman"/>
        <family val="1"/>
      </rPr>
      <t>Euphagus carolinus</t>
    </r>
    <r>
      <rPr>
        <sz val="10"/>
        <color theme="1"/>
        <rFont val="Times New Roman"/>
        <family val="1"/>
      </rPr>
      <t xml:space="preserve">, European starling, </t>
    </r>
    <r>
      <rPr>
        <i/>
        <sz val="10"/>
        <color theme="1"/>
        <rFont val="Times New Roman"/>
        <family val="1"/>
      </rPr>
      <t>Sturnus vulgaris</t>
    </r>
  </si>
  <si>
    <t>DJI Mavic II Pro, Mavic Air II, Mavic III Classic</t>
  </si>
  <si>
    <t>human-wildlife conflict, agricultural damage, hazing, deterrence, behavior, disturbance</t>
  </si>
  <si>
    <t>An Evaluation of the Social Perceptions and Biological Efficacy of Unmanned Aircraft Systems for Avian-Agriculture Conflict</t>
  </si>
  <si>
    <t>White, M.G.</t>
  </si>
  <si>
    <t>White, M.G. 2021. An Evaluation of the Social Perceptions and Biological Efficacy of Unmanned Aircraft Systems for Avian-Agriculture Conflict. Thesis. Environmental &amp; Conservation Sciences, North Dakota State University of Agriculture and Applied Science, Fargo, ND.</t>
  </si>
  <si>
    <r>
      <t xml:space="preserve">red-winged blackbird, </t>
    </r>
    <r>
      <rPr>
        <i/>
        <sz val="10"/>
        <color theme="1"/>
        <rFont val="Times New Roman"/>
        <family val="1"/>
      </rPr>
      <t>Agelaius phoeniceus</t>
    </r>
    <r>
      <rPr>
        <sz val="10"/>
        <color theme="1"/>
        <rFont val="Times New Roman"/>
        <family val="1"/>
      </rPr>
      <t xml:space="preserve">, common grackle, </t>
    </r>
    <r>
      <rPr>
        <i/>
        <sz val="10"/>
        <color theme="1"/>
        <rFont val="Times New Roman"/>
        <family val="1"/>
      </rPr>
      <t>Quiscalus quiscula</t>
    </r>
    <r>
      <rPr>
        <sz val="10"/>
        <color theme="1"/>
        <rFont val="Times New Roman"/>
        <family val="1"/>
      </rPr>
      <t xml:space="preserve">, yellow-headed blackbird, </t>
    </r>
    <r>
      <rPr>
        <i/>
        <sz val="10"/>
        <color theme="1"/>
        <rFont val="Times New Roman"/>
        <family val="1"/>
      </rPr>
      <t>Xanthocephalus</t>
    </r>
    <r>
      <rPr>
        <sz val="10"/>
        <color theme="1"/>
        <rFont val="Times New Roman"/>
        <family val="1"/>
      </rPr>
      <t xml:space="preserve"> </t>
    </r>
    <r>
      <rPr>
        <i/>
        <sz val="10"/>
        <color theme="1"/>
        <rFont val="Times New Roman"/>
        <family val="1"/>
      </rPr>
      <t>xanthocephalus</t>
    </r>
    <r>
      <rPr>
        <sz val="10"/>
        <color theme="1"/>
        <rFont val="Times New Roman"/>
        <family val="1"/>
      </rPr>
      <t xml:space="preserve">, brown-headed cowbird, </t>
    </r>
    <r>
      <rPr>
        <i/>
        <sz val="10"/>
        <color theme="1"/>
        <rFont val="Times New Roman"/>
        <family val="1"/>
      </rPr>
      <t>Molothrus ater</t>
    </r>
    <r>
      <rPr>
        <sz val="10"/>
        <color theme="1"/>
        <rFont val="Times New Roman"/>
        <family val="1"/>
      </rPr>
      <t xml:space="preserve">, Brewer’s blackbird, </t>
    </r>
    <r>
      <rPr>
        <i/>
        <sz val="10"/>
        <color theme="1"/>
        <rFont val="Times New Roman"/>
        <family val="1"/>
      </rPr>
      <t>Euphagus cyanocephalus</t>
    </r>
    <r>
      <rPr>
        <sz val="10"/>
        <color theme="1"/>
        <rFont val="Times New Roman"/>
        <family val="1"/>
      </rPr>
      <t xml:space="preserve">, European starling, </t>
    </r>
    <r>
      <rPr>
        <i/>
        <sz val="10"/>
        <color theme="1"/>
        <rFont val="Times New Roman"/>
        <family val="1"/>
      </rPr>
      <t>Sturnus vulgaris</t>
    </r>
  </si>
  <si>
    <t>DJI Mavic Air 2, DJI Phantom 4, DJI Agras MG-1P</t>
  </si>
  <si>
    <t>Dual-Purpose Utility of Drones: The Hazing and Monitoring of Nuisance Blackbirds Damaging Commercial Sunflower</t>
  </si>
  <si>
    <t>Duttenhefner, J.L.</t>
  </si>
  <si>
    <t>Duttenhefner, J.L. 2023. Dual-Purpose Utility of Drones: The Hazing and Monitoring of Nuisance Blackbirds Damaging Commercial Sunflower. Thesis. Environmental &amp; Conservation Sciences, North Dakota State University of Agriculture and Applied Science, Fargo, ND.</t>
  </si>
  <si>
    <t>DJI Mavic Air 2, DJI Mavic 2 Pro, DJI Agras MG-1P</t>
  </si>
  <si>
    <t>The fine-scale behavior of harbor porpoises towards pingers</t>
  </si>
  <si>
    <t>Brennecke, D., U. Siebert, L. Kindt-Larsen, H.S. Midtiby, H.D. Egemose, S.T. Ortiz, K. Knickmeier, and  M. Wahlberg</t>
  </si>
  <si>
    <t>Brennecke, D., U. Siebert, L. Kindt-Larsen, H.S. Midtiby, H.D. Egemose, S.T. Ortiz, K. Knickmeier, and  M. Wahlberg. 2022. The fine-scale behavior of harbor porpoises towards pingers. Fisheries Research https://doi.org/10.1016/j.fishres.2022.106437.</t>
  </si>
  <si>
    <r>
      <t xml:space="preserve">harbor porpoise, </t>
    </r>
    <r>
      <rPr>
        <i/>
        <sz val="10"/>
        <color theme="1"/>
        <rFont val="Times New Roman"/>
        <family val="1"/>
      </rPr>
      <t>Phocoena phocoena</t>
    </r>
  </si>
  <si>
    <t>behavior, hazing, human-wildlife conflict</t>
  </si>
  <si>
    <t>DJI Phantom 4 Professional</t>
  </si>
  <si>
    <r>
      <t>Creation of accurate 3D models of harbor porpoises (</t>
    </r>
    <r>
      <rPr>
        <i/>
        <sz val="10"/>
        <color theme="1"/>
        <rFont val="Times New Roman"/>
        <family val="1"/>
      </rPr>
      <t>Phocoena phocoena</t>
    </r>
    <r>
      <rPr>
        <sz val="10"/>
        <color theme="1"/>
        <rFont val="Times New Roman"/>
        <family val="1"/>
      </rPr>
      <t>) using 3D photogrammetry</t>
    </r>
  </si>
  <si>
    <t>Irschick, D.J., J. Martin, U. Siebert, J.H. Kristensen, P.T Madsen, and F. Christiansen</t>
  </si>
  <si>
    <r>
      <t>Irschick, D.J., J. Martin, U. Siebert, J.H. Kristensen, P.T Madsen, and F. Christiansen. 2020. Creation of accurate 3D models of harbor porpoises (</t>
    </r>
    <r>
      <rPr>
        <i/>
        <sz val="10"/>
        <color theme="1"/>
        <rFont val="Times New Roman"/>
        <family val="1"/>
      </rPr>
      <t>Phocoena phocoena</t>
    </r>
    <r>
      <rPr>
        <sz val="10"/>
        <color theme="1"/>
        <rFont val="Times New Roman"/>
        <family val="1"/>
      </rPr>
      <t>) using 3D photogrammetry. Marine Mammal Science https://doi.org/10.1111/mms.12759.</t>
    </r>
  </si>
  <si>
    <t>Poor body condition associated with an unusual mortality event in gray whales</t>
  </si>
  <si>
    <t>Christiansen, F., F. Rodríguez-González, S. Martínez-Aguilar, J. Urbán, S. Swartz, H. Warick, F. Vivier, and L. Bejder</t>
  </si>
  <si>
    <t>Christiansen, F., F. Rodríguez-González, S. Martínez-Aguilar, J. Urbán, S. Swartz, H. Warick, F. Vivier, and L. Bejder. 2021. Poor body condition associated with an unusual mortality event in gray whales. Marine Ecology Progress Series https://doi.org/10.3354/meps13585.</t>
  </si>
  <si>
    <t>Decreasing body lengths in North Atlantic right whales</t>
  </si>
  <si>
    <t>Stewart, J.D., J.W. Durban, A.R. Knowlton, M.S. Lynn, H. Fearnbach, J. Barbaro, W.L. Perryman,  C.A. Miller, and M.J. Moore</t>
  </si>
  <si>
    <t>Stewart, J.D., J.W. Durban, A.R. Knowlton, M.S. Lynn, H. Fearnbach, J. Barbaro, W.L. Perryman,  C.A. Miller, and M.J. Moore. 2021. Decreasing body lengths in North Atlantic right whales. Current Biology https://doi.org/10.1016/j.cub.2021.04.067.</t>
  </si>
  <si>
    <t>Western Indian Ocean Journal of Marine Science</t>
  </si>
  <si>
    <t>Morphometric study of humpback whale mother-calf pairs in the Sainte Marie channel, Madagascar, using a simple drone-based photogrammetric method</t>
  </si>
  <si>
    <t>Ratsimbazafindranahaka, M.N., E. Razafimahatratra, R. Mathevet, O. Adam, C. Huetz, I. Charrier, and A. Saloma</t>
  </si>
  <si>
    <t>Ratsimbazafindranahaka, M.N., E. Razafimahatratra, R. Mathevet, O. Adam, C. Huetz, I. Charrier, and A. Saloma. 2021. Morphometric study of humpback whale mother-calf pairs in the Sainte Marie channel, Madagascar, using a simple drone-based photogrammetric method. Western Indian Ocean Journal of Marine Science http://dx.doi.org/10.4314/wiojms.v20i2.8.</t>
  </si>
  <si>
    <t>8.8-MP RGB camera</t>
  </si>
  <si>
    <t>Integrating 3D models with morphometric measurements to improve volumetric estimates in marine mammals</t>
  </si>
  <si>
    <t>Hirtle, N.O., J.E.F. Stepanuk, E.I. Heywood, F. Christiansen, L.H. Thorne</t>
  </si>
  <si>
    <t>Hirtle, N.O., J.E.F. Stepanuk, E.I. Heywood, F. Christiansen, L.H. Thorne. 2022. Integrating 3D models with morphometric measurements to improve volumetric estimates in marine mammals. Methods in Ecology and Evolution https://doi.org/10.1111/2041-210X.13962.</t>
  </si>
  <si>
    <t>health, photogrammetry</t>
  </si>
  <si>
    <t>DJI Phantom Pro+ (V1.0), DJI Inspire 1 Pro</t>
  </si>
  <si>
    <t>USA-NY, Australia</t>
  </si>
  <si>
    <r>
      <t>Respiration cycle duration and seawater flux through open blowholes of humpback (</t>
    </r>
    <r>
      <rPr>
        <i/>
        <sz val="10"/>
        <color theme="1"/>
        <rFont val="Times New Roman"/>
        <family val="1"/>
      </rPr>
      <t>Megaptera</t>
    </r>
    <r>
      <rPr>
        <sz val="10"/>
        <color theme="1"/>
        <rFont val="Times New Roman"/>
        <family val="1"/>
      </rPr>
      <t xml:space="preserve"> </t>
    </r>
    <r>
      <rPr>
        <i/>
        <sz val="10"/>
        <color theme="1"/>
        <rFont val="Times New Roman"/>
        <family val="1"/>
      </rPr>
      <t>novaeangliae</t>
    </r>
    <r>
      <rPr>
        <sz val="10"/>
        <color theme="1"/>
        <rFont val="Times New Roman"/>
        <family val="1"/>
      </rPr>
      <t>) and North Atlantic right (</t>
    </r>
    <r>
      <rPr>
        <i/>
        <sz val="10"/>
        <color theme="1"/>
        <rFont val="Times New Roman"/>
        <family val="1"/>
      </rPr>
      <t>Eubalaena</t>
    </r>
    <r>
      <rPr>
        <sz val="10"/>
        <color theme="1"/>
        <rFont val="Times New Roman"/>
        <family val="1"/>
      </rPr>
      <t xml:space="preserve"> </t>
    </r>
    <r>
      <rPr>
        <i/>
        <sz val="10"/>
        <color theme="1"/>
        <rFont val="Times New Roman"/>
        <family val="1"/>
      </rPr>
      <t>glacialis</t>
    </r>
    <r>
      <rPr>
        <sz val="10"/>
        <color theme="1"/>
        <rFont val="Times New Roman"/>
        <family val="1"/>
      </rPr>
      <t>) whales</t>
    </r>
  </si>
  <si>
    <r>
      <t xml:space="preserve">humpback whale, </t>
    </r>
    <r>
      <rPr>
        <i/>
        <sz val="10"/>
        <color theme="1"/>
        <rFont val="Times New Roman"/>
        <family val="1"/>
      </rPr>
      <t>Megaptera novaeangliae</t>
    </r>
    <r>
      <rPr>
        <sz val="10"/>
        <color theme="1"/>
        <rFont val="Times New Roman"/>
        <family val="1"/>
      </rPr>
      <t xml:space="preserve">, North Atlantic right whale, </t>
    </r>
    <r>
      <rPr>
        <i/>
        <sz val="10"/>
        <color theme="1"/>
        <rFont val="Times New Roman"/>
        <family val="1"/>
      </rPr>
      <t>Eubalaena glacialis</t>
    </r>
  </si>
  <si>
    <t>Balaenopteridae, Balaenidae</t>
  </si>
  <si>
    <t>Martins, M.C.I., C. Miller, P. Hamilton, J. Robbins, D.P. Zitterbart, and M. Moore</t>
  </si>
  <si>
    <r>
      <t>Martins, M.C.I., C. Miller, P. Hamilton, J. Robbins, D.P. Zitterbart, and M. Moore. 2020. Respiration cycle duration and seawater flux through open blowholes of humpback (</t>
    </r>
    <r>
      <rPr>
        <i/>
        <sz val="10"/>
        <color theme="1"/>
        <rFont val="Times New Roman"/>
        <family val="1"/>
      </rPr>
      <t>Megaptera</t>
    </r>
    <r>
      <rPr>
        <sz val="10"/>
        <color theme="1"/>
        <rFont val="Times New Roman"/>
        <family val="1"/>
      </rPr>
      <t xml:space="preserve"> </t>
    </r>
    <r>
      <rPr>
        <i/>
        <sz val="10"/>
        <color theme="1"/>
        <rFont val="Times New Roman"/>
        <family val="1"/>
      </rPr>
      <t>novaeangliae</t>
    </r>
    <r>
      <rPr>
        <sz val="10"/>
        <color theme="1"/>
        <rFont val="Times New Roman"/>
        <family val="1"/>
      </rPr>
      <t>) and North Atlantic right (</t>
    </r>
    <r>
      <rPr>
        <i/>
        <sz val="10"/>
        <color theme="1"/>
        <rFont val="Times New Roman"/>
        <family val="1"/>
      </rPr>
      <t>Eubalaena</t>
    </r>
    <r>
      <rPr>
        <sz val="10"/>
        <color theme="1"/>
        <rFont val="Times New Roman"/>
        <family val="1"/>
      </rPr>
      <t xml:space="preserve"> </t>
    </r>
    <r>
      <rPr>
        <i/>
        <sz val="10"/>
        <color theme="1"/>
        <rFont val="Times New Roman"/>
        <family val="1"/>
      </rPr>
      <t>glacialis</t>
    </r>
    <r>
      <rPr>
        <sz val="10"/>
        <color theme="1"/>
        <rFont val="Times New Roman"/>
        <family val="1"/>
      </rPr>
      <t>) whales. Marine Mammal Science https://doi.org/10.1111/mms.12703.</t>
    </r>
  </si>
  <si>
    <t>health</t>
  </si>
  <si>
    <t>DJI Inspire 1 RAW</t>
  </si>
  <si>
    <t>Johnston, D.R., W. Rayment, and S.M. Dawson</t>
  </si>
  <si>
    <t>Morphometrics and body condition of southern right whales on the calving grounds at Port Ross, Auckland Islands</t>
  </si>
  <si>
    <t>Johnston, D.R., W. Rayment, and S.M. Dawson. 2022. Morphometrics and body condition of southern right whales on the calving grounds at Port Ross, Auckland Islands. Mammalian Biology https://doi.org/10.1007/s42991-021-00175-6.</t>
  </si>
  <si>
    <t>Fetal growth, birth size and energetic cost of gestation in southern right whales</t>
  </si>
  <si>
    <t>Christiansen, F., M.M. Uhart, L. Bejder, P. Clapham, Y. Ivashchenko, D. Tormosov, N. Lewin, and M. Sironi</t>
  </si>
  <si>
    <t>Christiansen, F., M.M. Uhart, L. Bejder, P. Clapham, Y. Ivashchenko, D. Tormosov, N. Lewin, and M. Sironi. 2022. Fetal growth, birth size and energetic cost of gestation in southern right whales. Journal of Physiology https://doi.org/10.1113/JP282351.</t>
  </si>
  <si>
    <t>Argentina, Australia</t>
  </si>
  <si>
    <t>Evaluating the accuracy of unmanned aerial systems to quantify glacial ice habitats of harbor seals in Alaska</t>
  </si>
  <si>
    <t>Pegus, C., S. Atkinson, T. Quinn, and S. Pyare</t>
  </si>
  <si>
    <t>Pegus, C., S. Atkinson, T. Quinn, and S. Pyare. 2022. Evaluating the accuracy of unmanned aerial systems to quantify glacial ice habitats of harbor seals in Alaska. Ecosphere https://doi.org/10.1002/ecs2.4287.</t>
  </si>
  <si>
    <t>Motacillidae</t>
  </si>
  <si>
    <t>20-MP DJI stock camera</t>
  </si>
  <si>
    <t>Bröker, K.C.A., R.G. Hansen, K.E. Leonard, W.R. Koski, and M.P. Heide-Jørgensen</t>
  </si>
  <si>
    <t>A comparison of image and observer based aerial surveys of narwhal</t>
  </si>
  <si>
    <t>Bröker, K.C.A., R.G. Hansen, K.E. Leonard, W.R. Koski, and M.P. Heide-Jørgensen. 2019. A comparison of image and observer based aerial surveys of narwhal. Marine Mammal Science https://doi.org/10.1111/mms.12586.</t>
  </si>
  <si>
    <t>Izadi, S., N.A. de Soto, R. Constantine, and M. Johnson</t>
  </si>
  <si>
    <r>
      <t xml:space="preserve">Bryde's whale, </t>
    </r>
    <r>
      <rPr>
        <i/>
        <sz val="10"/>
        <color theme="1"/>
        <rFont val="Times New Roman"/>
        <family val="1"/>
      </rPr>
      <t>Balaenoptera edeni brydei</t>
    </r>
    <r>
      <rPr>
        <sz val="10"/>
        <color theme="1"/>
        <rFont val="Times New Roman"/>
        <family val="1"/>
      </rPr>
      <t xml:space="preserve">, Eden's whale, </t>
    </r>
    <r>
      <rPr>
        <i/>
        <sz val="10"/>
        <color theme="1"/>
        <rFont val="Times New Roman"/>
        <family val="1"/>
      </rPr>
      <t>Balaenoptera edeni edeni</t>
    </r>
  </si>
  <si>
    <t>Feeding tactics of resident Bryde's whales in New Zealand</t>
  </si>
  <si>
    <t>Izadi, S., N.A. de Soto, R. Constantine, and M. Johnson. 2022. Feeding tactics of resident Bryde's whales in New Zealand. Marine Mammal Science https://doi.org/ 10.1111/mms.12918.</t>
  </si>
  <si>
    <t>Morimura, N. and Y. Mori</t>
  </si>
  <si>
    <t>Social responses of travelling finless porpoises to boat traffic risk in Misumi West Port, Ariake Sound, Japan</t>
  </si>
  <si>
    <t>Morimura, N. and Y. Mori. 2019. Social responses of travelling finless porpoises to boat traffic risk in Misumi West Port, Ariake Sound, Japan. PLoS ONE https://doi.org/10.1371/journal.pone.0208754.</t>
  </si>
  <si>
    <r>
      <t xml:space="preserve">finless porpoise, </t>
    </r>
    <r>
      <rPr>
        <i/>
        <sz val="10"/>
        <color theme="1"/>
        <rFont val="Times New Roman"/>
        <family val="1"/>
      </rPr>
      <t>Neophocaena asiaeorientalis</t>
    </r>
  </si>
  <si>
    <t>human-wildlife conflict, behavior</t>
  </si>
  <si>
    <t>Lemos, L.S., J.D. Burnett, T.E. Chandler, J.L. Sumich, and L.G. Torres. 2020. Intra- and inter-annual variation in gray whale body condition on a foraging ground. Ecosphere https:doi.org/10.1002/ecs2.3094.</t>
  </si>
  <si>
    <t>photogrammetry, morphometrics, health</t>
  </si>
  <si>
    <t>12-MP camera, 12-MP camera, 12-MP camera</t>
  </si>
  <si>
    <t>Seals from outer space - Population census of southern elephant seals using VHR satellite imagery</t>
  </si>
  <si>
    <t>Fudala, K. and R.J. Bialik. 2022. Seals from outer space - Population census of southern elephant seals using VHR satellite imagery. Remote Sensing Applications: Society and Environment https://doi.org/10.1016/j.rsase.2022.100836.</t>
  </si>
  <si>
    <t>image analysis, drone vs satellite, population monitoring, population estimate</t>
  </si>
  <si>
    <t>Deep neural networks based automated extraction of dugong feeding trails from UAV images in the intertidal seagrass beds</t>
  </si>
  <si>
    <t>Yamato, C., K. Ichikawa, N. Arai, K. Tanaka, T. Nishiyama, and K. Kittiwattanawong</t>
  </si>
  <si>
    <t>Yamato, C., K. Ichikawa, N. Arai, K. Tanaka, T. Nishiyama, and K. Kittiwattanawong. 2021. Deep neural networks based automated extraction of dugong feeding trails from UAV images in the intertidal seagrass beds. PLoS ONE https://doi.org/10.1371/journal.pone.0255586.</t>
  </si>
  <si>
    <t>Smith, J.</t>
  </si>
  <si>
    <t>PlanetFlagship.com</t>
  </si>
  <si>
    <t>How Drones Are Helping in Wildlife Conservation and Environmental Monitoring</t>
  </si>
  <si>
    <t>Smith, J. 2025. How Drones Are Helping in Wildlife Conservation and Environmental Monitoring. https://planetflagship.com/how-drones-are-helping-in-wildlife-conservation-and-environmental-monitoring/.</t>
  </si>
  <si>
    <t>Effects of environmental conditions on the use of forward-looking infrared for bear den detection in the Alaska Arctic</t>
  </si>
  <si>
    <t>Pedersen, N.J., T.J. Brinkman, R.T. Shideler, and C.J. Perham</t>
  </si>
  <si>
    <t>Pedersen, N.J., T.J. Brinkman, R.T. Shideler, and C.J. Perham. 2020. Effects of environmental conditions on the use of forward-looking infrared for bear den detection in the Alaska Arctic. Conservation Science and Practice https://doi.org/10.1111/csp2.215.</t>
  </si>
  <si>
    <r>
      <t xml:space="preserve">polar bear, </t>
    </r>
    <r>
      <rPr>
        <i/>
        <sz val="10"/>
        <color theme="1"/>
        <rFont val="Times New Roman"/>
        <family val="1"/>
      </rPr>
      <t>Ursus maritimus</t>
    </r>
    <r>
      <rPr>
        <sz val="10"/>
        <color theme="1"/>
        <rFont val="Times New Roman"/>
        <family val="1"/>
      </rPr>
      <t xml:space="preserve">, grizzly bear, </t>
    </r>
    <r>
      <rPr>
        <i/>
        <sz val="10"/>
        <color theme="1"/>
        <rFont val="Times New Roman"/>
        <family val="1"/>
      </rPr>
      <t>Ursus arctos</t>
    </r>
  </si>
  <si>
    <t>Ptarmigan</t>
  </si>
  <si>
    <t>FLIR Vue Pro camera</t>
  </si>
  <si>
    <t>Scaling of oscillatory kinematics and Froude efficiency in baleen whales</t>
  </si>
  <si>
    <t>Gough, W.T., H.J. Smith, M.S. Savoca, M.F. Czapanskiy, F.E. Fish, J. Potvin, K.C. Bierlich, D.E. Cade, J. Di Clemente, J. Kennedy, P. Segre, A. Stanworth, C. Weir, and J.A. Goldbogen</t>
  </si>
  <si>
    <t>Gough, W.T., H.J. Smith, M.S. Savoca, M.F. Czapanskiy, F.E. Fish, J. Potvin, K.C. Bierlich, D.E. Cade, J. Di Clemente, J. Kennedy, P. Segre, A. Stanworth, C. Weir, and J.A. Goldbogen. 2021. Scaling of oscillatory kinematics and Froude efficiency in baleen whales. Journal of Experimental Biology https://doi.org/10.1242/jeb.237586.</t>
  </si>
  <si>
    <r>
      <t xml:space="preserve">fin whale, </t>
    </r>
    <r>
      <rPr>
        <i/>
        <sz val="10"/>
        <color theme="1"/>
        <rFont val="Times New Roman"/>
        <family val="1"/>
      </rPr>
      <t>Balaenoptera physalus</t>
    </r>
    <r>
      <rPr>
        <sz val="10"/>
        <color theme="1"/>
        <rFont val="Times New Roman"/>
        <family val="1"/>
      </rPr>
      <t xml:space="preserve">, Bryde’s whale, </t>
    </r>
    <r>
      <rPr>
        <i/>
        <sz val="10"/>
        <color theme="1"/>
        <rFont val="Times New Roman"/>
        <family val="1"/>
      </rPr>
      <t>Balaenoptera edeni</t>
    </r>
    <r>
      <rPr>
        <sz val="10"/>
        <color theme="1"/>
        <rFont val="Times New Roman"/>
        <family val="1"/>
      </rPr>
      <t xml:space="preserve">, sei whale, </t>
    </r>
    <r>
      <rPr>
        <i/>
        <sz val="10"/>
        <color theme="1"/>
        <rFont val="Times New Roman"/>
        <family val="1"/>
      </rPr>
      <t>Balaenoptera borealis</t>
    </r>
    <r>
      <rPr>
        <sz val="10"/>
        <color theme="1"/>
        <rFont val="Times New Roman"/>
        <family val="1"/>
      </rPr>
      <t xml:space="preserve">, Antarctic minke whale, </t>
    </r>
    <r>
      <rPr>
        <i/>
        <sz val="10"/>
        <color theme="1"/>
        <rFont val="Times New Roman"/>
        <family val="1"/>
      </rPr>
      <t>Balaenoptera bonaerensis</t>
    </r>
    <r>
      <rPr>
        <sz val="10"/>
        <color theme="1"/>
        <rFont val="Times New Roman"/>
        <family val="1"/>
      </rPr>
      <t xml:space="preserve">, humpback whale, </t>
    </r>
    <r>
      <rPr>
        <i/>
        <sz val="10"/>
        <color theme="1"/>
        <rFont val="Times New Roman"/>
        <family val="1"/>
      </rPr>
      <t>Megaptera novaeangliae</t>
    </r>
    <r>
      <rPr>
        <sz val="10"/>
        <color theme="1"/>
        <rFont val="Times New Roman"/>
        <family val="1"/>
      </rPr>
      <t xml:space="preserve">,  blue whale, </t>
    </r>
    <r>
      <rPr>
        <i/>
        <sz val="10"/>
        <color theme="1"/>
        <rFont val="Times New Roman"/>
        <family val="1"/>
      </rPr>
      <t>Balaenoptera musculus</t>
    </r>
  </si>
  <si>
    <t>USA-CA, South Africa, Antarctica, Greenland, Falkland Islands</t>
  </si>
  <si>
    <t>DJI Phantom 3, DJI Phantom 4 Pro, FreeFly Alta 6, Mikrokopter-based
LemHex-44</t>
  </si>
  <si>
    <t>quadcopter, quadctoper, hexacopter, hexacopter</t>
  </si>
  <si>
    <t>stock DJI camera, stock DJI camera, Sony Alpha A5100, Sony Alpha A5100</t>
  </si>
  <si>
    <t>Body Condition and Allometry of Free-Ranging Short-Finned Pilot Whales in the North Atlantic</t>
  </si>
  <si>
    <t>Arranz, P., F. Christiansen, M. Glarou, S. Gero, F. Visser, M.G. Oudejans, N.A. de Soto, and K. Sprogis</t>
  </si>
  <si>
    <t>Arranz, P., F. Christiansen, M. Glarou, S. Gero, F. Visser, M.G. Oudejans, N.A. de Soto, and K. Sprogis. 2022. Body Condition and Allometry of Free-Ranging Short-Finned Pilot Whales in the North Atlantic. Sustainability https://doi.org/10.3390/su142214787.</t>
  </si>
  <si>
    <t>Canary Islands, Dominica, Azores</t>
  </si>
  <si>
    <t>DJI Zenmuse X5 camera, 20-MP camera</t>
  </si>
  <si>
    <t>quadcopter, quadctoper</t>
  </si>
  <si>
    <t>A Virtual Necropsy: Applications of 3D Scanning for Marine Mammal Pathology and Education</t>
  </si>
  <si>
    <t>Chenoweth, E.M., J. Houston, K.B. Huntington, and J.M. Straley</t>
  </si>
  <si>
    <t>Chenoweth, E.M., J. Houston, K.B. Huntington, and J.M. Straley. 2022. A Virtual Necropsy: Applications of 3D Scanning for Marine Mammal Pathology and Education. Animals https://doi.org/10.3390/ani12040527.</t>
  </si>
  <si>
    <t>Goto, Y., T. Isono, S. Ikuta, and V. Burkanov</t>
  </si>
  <si>
    <r>
      <t>Origin and Abundance of Steller Sea Lions (</t>
    </r>
    <r>
      <rPr>
        <i/>
        <sz val="10"/>
        <color theme="1"/>
        <rFont val="Times New Roman"/>
        <family val="1"/>
      </rPr>
      <t>Eumetopias jubatus</t>
    </r>
    <r>
      <rPr>
        <sz val="10"/>
        <color theme="1"/>
        <rFont val="Times New Roman"/>
        <family val="1"/>
      </rPr>
      <t>) in Winter Haulout at Benten-Jima Rock Off Cape Soya, Hokkaido, Japan between 2012–2017</t>
    </r>
  </si>
  <si>
    <r>
      <t xml:space="preserve">Steller Sea Lion, </t>
    </r>
    <r>
      <rPr>
        <i/>
        <sz val="10"/>
        <color theme="1"/>
        <rFont val="Times New Roman"/>
        <family val="1"/>
      </rPr>
      <t>Eumetopias jubatus</t>
    </r>
  </si>
  <si>
    <r>
      <t>Goto, Y., T. Isono, S. Ikuta, and V. Burkanov. 2022. Origin and Abundance of Steller Sea Lions (</t>
    </r>
    <r>
      <rPr>
        <i/>
        <sz val="10"/>
        <color theme="1"/>
        <rFont val="Times New Roman"/>
        <family val="1"/>
      </rPr>
      <t>Eumetopias jubatus</t>
    </r>
    <r>
      <rPr>
        <sz val="10"/>
        <color theme="1"/>
        <rFont val="Times New Roman"/>
        <family val="1"/>
      </rPr>
      <t>) in Winter Haulout at Benten-Jima Rock Off Cape Soya, Hokkaido, Japan between 2012–2017. Mammal Study https://doi.org/10.3106/ms2020-0029.</t>
    </r>
  </si>
  <si>
    <t>DJI Phantom 4, DJI Mavic Pro, DJI Inspire 1 Pro</t>
  </si>
  <si>
    <t>quadcopter, quadctoper, quadcopter</t>
  </si>
  <si>
    <t>DJI stock camera. DJI stock camera, DJI Zenmuse Z3 camera</t>
  </si>
  <si>
    <t>Journal of Sustainable Tourism</t>
  </si>
  <si>
    <t>Using Unmanned Aerial Vehicles (UAVs) to assess humpback whale behavioral responses to swim-with interactions in Vava’u, Kingdom of Tonga</t>
  </si>
  <si>
    <t>Fiori, L., E. Martinez, M.B. Orams, and B. Bollard</t>
  </si>
  <si>
    <t>Fiori, L., E. Martinez, M.B. Orams, and B. Bollard. 2020. Using Unmanned Aerial Vehicles (UAVs) to assess humpback whale behavioral responses to swim-with interactions in Vava’u, Kingdom of Tonga, Journal of Sustainable Tourism https://doi.org/10.1080/09669582.2020.1758706.</t>
  </si>
  <si>
    <t>population monitoring, behavior, human-wildlife conflict</t>
  </si>
  <si>
    <t>Hague, E.L., N. McCaffrey, K.A. Stockin, and D.N. Orbach</t>
  </si>
  <si>
    <r>
      <t>Previously Undocumented Long-Finned Pilot Whale (</t>
    </r>
    <r>
      <rPr>
        <i/>
        <sz val="10"/>
        <color theme="1"/>
        <rFont val="Times New Roman"/>
        <family val="1"/>
      </rPr>
      <t>Globicephala melas</t>
    </r>
    <r>
      <rPr>
        <sz val="10"/>
        <color theme="1"/>
        <rFont val="Times New Roman"/>
        <family val="1"/>
      </rPr>
      <t>) Placental Expulsion in Coastal Waters of Shetland, United Kingdom</t>
    </r>
  </si>
  <si>
    <r>
      <t>Hague, E.L., N. McCaffrey, K.A. Stockin, and D.N. Orbach. 2022. Previously Undocumented Long-Finned Pilot Whale (</t>
    </r>
    <r>
      <rPr>
        <i/>
        <sz val="10"/>
        <color theme="1"/>
        <rFont val="Times New Roman"/>
        <family val="1"/>
      </rPr>
      <t>Globicephala melas</t>
    </r>
    <r>
      <rPr>
        <sz val="10"/>
        <color theme="1"/>
        <rFont val="Times New Roman"/>
        <family val="1"/>
      </rPr>
      <t>) Placental Expulsion in Coastal Waters of Shetland, United Kingdom. Aquatic Mammals https://doi.org/10.1578/AM.48.6.2022.610.</t>
    </r>
  </si>
  <si>
    <t>reproduction</t>
  </si>
  <si>
    <t>DJI Mavic 2 Pro, DJI Inspire</t>
  </si>
  <si>
    <t>Fast and Furious: Energetic Tradeoffs and Scaling of High-Speed Foraging in Rorqual Whales</t>
  </si>
  <si>
    <t>Gough, W.T., D.E. Cade, M.F. Czapanskiy, J. Potvin, F.E. Fish, S.R. Kahane-Rapport, M.S. Savoca, K.C. Bierlich, D.W. Johnston, A.S. Friedlaender, A. Szabo, L. Bejder, and J.A. Goldbogen</t>
  </si>
  <si>
    <t>Gough, W.T., D.E. Cade, M.F. Czapanskiy, J. Potvin, F.E. Fish, S.R. Kahane-Rapport, M.S. Savoca, K.C. Bierlich, D.W. Johnston, A.S. Friedlaender, A. Szabo, L. Bejder, and J.A. Goldbogen. 2022. Fast and Furious: Energetic Tradeoffs and Scaling of High-Speed Foraging in Rorqual Whales. Integrative Organismal Biology https://doi.org/10.1093/iob/obac038.</t>
  </si>
  <si>
    <t>photogrammetry, morphometrics, foraging behavior</t>
  </si>
  <si>
    <t>Antarctica, USA-CA</t>
  </si>
  <si>
    <r>
      <t xml:space="preserve">Antarctic minke whale, </t>
    </r>
    <r>
      <rPr>
        <i/>
        <sz val="10"/>
        <color theme="1"/>
        <rFont val="Times New Roman"/>
        <family val="1"/>
      </rPr>
      <t>Balaenoptera</t>
    </r>
    <r>
      <rPr>
        <sz val="10"/>
        <color theme="1"/>
        <rFont val="Times New Roman"/>
        <family val="1"/>
      </rPr>
      <t xml:space="preserve"> </t>
    </r>
    <r>
      <rPr>
        <i/>
        <sz val="10"/>
        <color theme="1"/>
        <rFont val="Times New Roman"/>
        <family val="1"/>
      </rPr>
      <t>bonaerensis</t>
    </r>
    <r>
      <rPr>
        <sz val="10"/>
        <color theme="1"/>
        <rFont val="Times New Roman"/>
        <family val="1"/>
      </rPr>
      <t xml:space="preserve">, humpback whale, </t>
    </r>
    <r>
      <rPr>
        <i/>
        <sz val="10"/>
        <color theme="1"/>
        <rFont val="Times New Roman"/>
        <family val="1"/>
      </rPr>
      <t>Megaptera</t>
    </r>
    <r>
      <rPr>
        <sz val="10"/>
        <color theme="1"/>
        <rFont val="Times New Roman"/>
        <family val="1"/>
      </rPr>
      <t xml:space="preserve"> </t>
    </r>
    <r>
      <rPr>
        <i/>
        <sz val="10"/>
        <color theme="1"/>
        <rFont val="Times New Roman"/>
        <family val="1"/>
      </rPr>
      <t>novaeangliae</t>
    </r>
    <r>
      <rPr>
        <sz val="10"/>
        <color theme="1"/>
        <rFont val="Times New Roman"/>
        <family val="1"/>
      </rPr>
      <t xml:space="preserve">, fin whale, </t>
    </r>
    <r>
      <rPr>
        <i/>
        <sz val="10"/>
        <color theme="1"/>
        <rFont val="Times New Roman"/>
        <family val="1"/>
      </rPr>
      <t>Balaenoptera</t>
    </r>
    <r>
      <rPr>
        <sz val="10"/>
        <color theme="1"/>
        <rFont val="Times New Roman"/>
        <family val="1"/>
      </rPr>
      <t xml:space="preserve"> </t>
    </r>
    <r>
      <rPr>
        <i/>
        <sz val="10"/>
        <color theme="1"/>
        <rFont val="Times New Roman"/>
        <family val="1"/>
      </rPr>
      <t>physalus</t>
    </r>
    <r>
      <rPr>
        <sz val="10"/>
        <color theme="1"/>
        <rFont val="Times New Roman"/>
        <family val="1"/>
      </rPr>
      <t xml:space="preserve">, blue whale, </t>
    </r>
    <r>
      <rPr>
        <i/>
        <sz val="10"/>
        <color theme="1"/>
        <rFont val="Times New Roman"/>
        <family val="1"/>
      </rPr>
      <t>Balaenoptera musculus</t>
    </r>
  </si>
  <si>
    <t>Re‐evaluating the population size of South American fur seals and conservation implications</t>
  </si>
  <si>
    <t>Baylis, A.M.M., R.A. Orben, A.A. Arkhipkin, J. Barton, R.L. Brownell, Jr, I.J. Staniland, and P. Brickle</t>
  </si>
  <si>
    <t>Baylis, A.M.M., R.A. Orben, A.A. Arkhipkin, J. Barton, R.L. Brownell, Jr, I.J. Staniland, and P. Brickle. 2019. Re‐evaluating the population size of South American fur seals and conservation implications. Aquatic Conservation: Marine and Freshwater Ecosystems https://doi.org/10.1002/aqc.3194.</t>
  </si>
  <si>
    <r>
      <t xml:space="preserve">South American fur seal, </t>
    </r>
    <r>
      <rPr>
        <i/>
        <sz val="10"/>
        <color theme="1"/>
        <rFont val="Times New Roman"/>
        <family val="1"/>
      </rPr>
      <t>Arctocephalus australis</t>
    </r>
  </si>
  <si>
    <t>12‐MP camera</t>
  </si>
  <si>
    <t>Age and sex influence social interactions, but not associations, within a killer whale pod</t>
  </si>
  <si>
    <t>Weiss, M.N., D.W. Franks, D.A. Giles, S. Youngstrom, S.K. Wasser, K.C. Balcomb, D.K. Ellifrit, P. Domenici, M.A. Cant, S. Ellis, M.L.K. Nielsen, C. Grimes, and D.P. Croft</t>
  </si>
  <si>
    <t>Weiss, M.N., D.W. Franks, D.A. Giles, S. Youngstrom, S.K. Wasser, K.C. Balcomb, D.K. Ellifrit, P. Domenici, M.A. Cant, S. Ellis, M.L.K. Nielsen, C. Grimes, and D.P. Croft. 2021. Age and sex influence social interactions, but not associations, within a killer whale pod. Proceedings of the Royal Society B https://doi.org/10.1098/rspb.2021.0617.</t>
  </si>
  <si>
    <t>DJI Phantom 4 Pro V2, DJI Matrice 600</t>
  </si>
  <si>
    <t>New views of humpback whale flow dynamics and oral morphology during prey engulfment</t>
  </si>
  <si>
    <t>Werth, A.J., M.M. Kosma, E.M. Chenoweth, and J.M. Straley</t>
  </si>
  <si>
    <t>Werth, A.J., M.M. Kosma, E.M. Chenoweth, and J.M. Straley. 2019. New views of humpback whale flow dynamics and oral morphology during prey engulfment. Marine Mammal Science https://doi.org/10.1111/mms.12614.</t>
  </si>
  <si>
    <t>1-MP camera</t>
  </si>
  <si>
    <t>Small Unmanned Aircraft Systems Acoustic Analysis for Noninvasive Marine Mammal Response: An Exploratory Field Study</t>
  </si>
  <si>
    <t>Thirtyacre, D., G. Brookshire, S. Callan, B. Arvizu, and P. Sherman</t>
  </si>
  <si>
    <t>Thirtyacre, D., G. Brookshire, S. Callan, B. Arvizu, and P. Sherman. 2021. Small Unmanned Aircraft Systems Acoustic Analysis for Noninvasive Marine Mammal Response: An Exploratory Field Study. International Journal of Aviation, Aeronautics, and Aerospace https://doi.org/10.15394/ijaaa.2021.1584.</t>
  </si>
  <si>
    <t>Autel Evo, DJI Inspire 2, DJI Mavic 2 Zoom, DJI Mavic Pro, DJI Phantom 4 Pro, Parrot Anafi, PowerVision PowerEgg X, Skydio 2, Yuneec Typhoon H</t>
  </si>
  <si>
    <t>quadcopter, quadcopter, quadcopter, quadcopter, quadcopter, quadcopter, quadcopter, quadcopter, hexacopter</t>
  </si>
  <si>
    <t>46th National Sunflower Association Research Forum</t>
  </si>
  <si>
    <t>Effects of Extended Drone Hazing on Blackbird and Raptor Behavior in North Dakota Sunflower Fields</t>
  </si>
  <si>
    <t>Kading, J., T.J. Greives, and P.E. Klug</t>
  </si>
  <si>
    <t>Kading, J., T.J. Greives, and P.E. Klug. 2024. Effects of Extended Drone Hazing on Blackbird and Raptor Behavior in North Dakota Sunflower Fields. Poster. 46th National Sunflower Association Research Forum, 10 January 2024, Fargo, ND. https://sunflowernsa.com/uploads/161/2.jessicakading.pdf.</t>
  </si>
  <si>
    <t>Queensland SharkSmart Drone Trial (2020 – 2024) Final Report</t>
  </si>
  <si>
    <t>Department of Primary Industries, Queensland</t>
  </si>
  <si>
    <t>Mitchell, J., T. Scott-Holland, M. Cross, R. Adsett, G. Cahill, D. Boyer, P. Butcher, and M. Mikitis</t>
  </si>
  <si>
    <t>Mitchell, J., T. Scott-Holland, M. Cross, R. Adsett, G. Cahill, D. Boyer, P. Butcher, and M. Mikitis. 2025. Queensland SharkSmart Drone Trial (2020 – 2024) Final Report. Department of Primary Industries, Queensland Government, Australia. https://www.publications.qld.gov.au/ckan-publications-attachments-prod/resources/c9cbd6dc-95ec-4c85-9657-4a739280b382/queensland-sharksmart-drone-trial-final-report.pdf?ETag=4ef4c1c3b3ee89630adccae98bf513c8.</t>
  </si>
  <si>
    <r>
      <t xml:space="preserve">bull shark, </t>
    </r>
    <r>
      <rPr>
        <i/>
        <sz val="10"/>
        <color theme="1"/>
        <rFont val="Times New Roman"/>
        <family val="1"/>
      </rPr>
      <t>Carcharhinus leuca</t>
    </r>
    <r>
      <rPr>
        <sz val="10"/>
        <color theme="1"/>
        <rFont val="Times New Roman"/>
        <family val="1"/>
      </rPr>
      <t xml:space="preserve">s, white shark, </t>
    </r>
    <r>
      <rPr>
        <i/>
        <sz val="10"/>
        <color theme="1"/>
        <rFont val="Times New Roman"/>
        <family val="1"/>
      </rPr>
      <t>Carcharodon carcharias</t>
    </r>
    <r>
      <rPr>
        <sz val="10"/>
        <color theme="1"/>
        <rFont val="Times New Roman"/>
        <family val="1"/>
      </rPr>
      <t xml:space="preserve">, whaler shark, </t>
    </r>
    <r>
      <rPr>
        <i/>
        <sz val="10"/>
        <color theme="1"/>
        <rFont val="Times New Roman"/>
        <family val="1"/>
      </rPr>
      <t>Carcharhinus</t>
    </r>
    <r>
      <rPr>
        <sz val="10"/>
        <color theme="1"/>
        <rFont val="Times New Roman"/>
        <family val="1"/>
      </rPr>
      <t xml:space="preserve"> spp.,</t>
    </r>
  </si>
  <si>
    <t>DJI Mavic Pro, DJI Mavic 2 Pro, DJI Phantom 4, Mavic 2 Enterprise, Mavic 2 Enterprise Zoom, Mavic 3 Classic with ND filter</t>
  </si>
  <si>
    <t>Velilla, E., N. Hijner, A. van Ginkel, M. Zwarts, J.H.T. Heusinkveld, K. Koffijberg, K. Oosterbeek, J. Stahl, S. Duijns, and L.L. Govers</t>
  </si>
  <si>
    <r>
      <t xml:space="preserve">black-headed gull, </t>
    </r>
    <r>
      <rPr>
        <i/>
        <sz val="10"/>
        <color theme="1"/>
        <rFont val="Times New Roman"/>
        <family val="1"/>
      </rPr>
      <t>Chroicocephalus</t>
    </r>
    <r>
      <rPr>
        <sz val="10"/>
        <color theme="1"/>
        <rFont val="Times New Roman"/>
        <family val="1"/>
      </rPr>
      <t xml:space="preserve">
</t>
    </r>
    <r>
      <rPr>
        <i/>
        <sz val="10"/>
        <color theme="1"/>
        <rFont val="Times New Roman"/>
        <family val="1"/>
      </rPr>
      <t>ridibundus</t>
    </r>
    <r>
      <rPr>
        <sz val="10"/>
        <color theme="1"/>
        <rFont val="Times New Roman"/>
        <family val="1"/>
      </rPr>
      <t xml:space="preserve">, herring gull, </t>
    </r>
    <r>
      <rPr>
        <i/>
        <sz val="10"/>
        <color theme="1"/>
        <rFont val="Times New Roman"/>
        <family val="1"/>
      </rPr>
      <t>Larus argentatus</t>
    </r>
    <r>
      <rPr>
        <sz val="10"/>
        <color theme="1"/>
        <rFont val="Times New Roman"/>
        <family val="1"/>
      </rPr>
      <t xml:space="preserve">, lesser black-backed gull, </t>
    </r>
    <r>
      <rPr>
        <i/>
        <sz val="10"/>
        <color theme="1"/>
        <rFont val="Times New Roman"/>
        <family val="1"/>
      </rPr>
      <t>Larus fuscus</t>
    </r>
    <r>
      <rPr>
        <sz val="10"/>
        <color theme="1"/>
        <rFont val="Times New Roman"/>
        <family val="1"/>
      </rPr>
      <t xml:space="preserve">,
Sandwich tern, </t>
    </r>
    <r>
      <rPr>
        <i/>
        <sz val="10"/>
        <color theme="1"/>
        <rFont val="Times New Roman"/>
        <family val="1"/>
      </rPr>
      <t>Thalasseus sandvicensis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Eurasian
spoonbill, </t>
    </r>
    <r>
      <rPr>
        <i/>
        <sz val="10"/>
        <color theme="1"/>
        <rFont val="Times New Roman"/>
        <family val="1"/>
      </rPr>
      <t>Platalea leucorodia</t>
    </r>
    <r>
      <rPr>
        <sz val="10"/>
        <color theme="1"/>
        <rFont val="Times New Roman"/>
        <family val="1"/>
      </rPr>
      <t xml:space="preserve">, great cormorant, </t>
    </r>
    <r>
      <rPr>
        <i/>
        <sz val="10"/>
        <color theme="1"/>
        <rFont val="Times New Roman"/>
        <family val="1"/>
      </rPr>
      <t>Phalacrocorax carbo</t>
    </r>
  </si>
  <si>
    <t>Laridae, Threskiornithidae, Phalacrocoracidae</t>
  </si>
  <si>
    <t>DJI Air 2S, DJI Matrice 210 RTK</t>
  </si>
  <si>
    <t>DJI 20-MP camera, DJI Zenmuse X5s camera</t>
  </si>
  <si>
    <t>Quantifying microhabitat selection of snowshoe hares using forest metrics from UAS-based LiDAR</t>
  </si>
  <si>
    <r>
      <t xml:space="preserve">snowshoe hare, </t>
    </r>
    <r>
      <rPr>
        <i/>
        <sz val="10"/>
        <color theme="1"/>
        <rFont val="Times New Roman"/>
        <family val="1"/>
      </rPr>
      <t>Lepus americanus</t>
    </r>
  </si>
  <si>
    <t>USA-VT, USA-NH</t>
  </si>
  <si>
    <t>Sirén, A.P.K., F. Sullivan, R. Cliché, J. Goetz, L.S. Prout, J. Kilborn, K. Courtot, and M. Palace</t>
  </si>
  <si>
    <t>Sirén, A.P.K., F. Sullivan, R. Cliché, J. Goetz, L.S. Prout, J. Kilborn, K. Courtot, and M. Palace. 2025. Quantifying microhabitat selection of snowshoe hares using forest metrics from UAS-based LiDAR. Wildlife Biology https://doi.org/10.1002/wlb3.01529.</t>
  </si>
  <si>
    <t>LiAir V70 LiDAR sensor</t>
  </si>
  <si>
    <t>Tarasov, V.V. and A.V. Ryabitsev</t>
  </si>
  <si>
    <r>
      <t>An Exponential Increase in the Abundance of the Dalmatian Pelican (</t>
    </r>
    <r>
      <rPr>
        <i/>
        <sz val="10"/>
        <color theme="1"/>
        <rFont val="Times New Roman"/>
        <family val="1"/>
      </rPr>
      <t>Pelecanus crispus</t>
    </r>
    <r>
      <rPr>
        <sz val="10"/>
        <color theme="1"/>
        <rFont val="Times New Roman"/>
        <family val="1"/>
      </rPr>
      <t>) in the Kurgan and Tyumen Regions</t>
    </r>
  </si>
  <si>
    <t>Biology Bulletin</t>
  </si>
  <si>
    <r>
      <t>Tarasov, V.V. and A.V. Ryabitsev. 2019. An Exponential Increase in the Abundance of the Dalmatian Pelican (</t>
    </r>
    <r>
      <rPr>
        <i/>
        <sz val="10"/>
        <color theme="1"/>
        <rFont val="Times New Roman"/>
        <family val="1"/>
      </rPr>
      <t>Pelecanus crispus</t>
    </r>
    <r>
      <rPr>
        <sz val="10"/>
        <color theme="1"/>
        <rFont val="Times New Roman"/>
        <family val="1"/>
      </rPr>
      <t>) in the Kurgan and Tyumen Regions. Biology Bulletin https://doi.org/10.1134/S1062359019080156.</t>
    </r>
  </si>
  <si>
    <t>Fine spatial scale assessment of structure and configuration of vegetation cover for northern bobwhites in grazed pastures</t>
  </si>
  <si>
    <t>Avila‑Sanchez, J.S., H.L. Perotto‑Baldivieso, L.D. Massey, J.A. Ortega‑S, L.A. Brennan, and F. Hernández</t>
  </si>
  <si>
    <t>Avila‑Sanchez, J.S., H.L. Perotto‑Baldivieso, L.D. Massey, J.A. Ortega‑S, L.A. Brennan, and F. Hernández. 2024. Fine spatial scale assessment of structure and configuration of vegetation cover for northern bobwhites in grazed pastures. Ecological Processes https://doi.org/10.1186/s13717-024-00546-0.</t>
  </si>
  <si>
    <t>DJI enterprise Phantom 4 RTK</t>
  </si>
  <si>
    <r>
      <t>Commerson’s dolphins (</t>
    </r>
    <r>
      <rPr>
        <i/>
        <sz val="10"/>
        <color theme="1"/>
        <rFont val="Times New Roman"/>
        <family val="1"/>
      </rPr>
      <t>Cephalorhynchus</t>
    </r>
    <r>
      <rPr>
        <sz val="10"/>
        <color theme="1"/>
        <rFont val="Times New Roman"/>
        <family val="1"/>
      </rPr>
      <t xml:space="preserve"> </t>
    </r>
    <r>
      <rPr>
        <i/>
        <sz val="10"/>
        <color theme="1"/>
        <rFont val="Times New Roman"/>
        <family val="1"/>
      </rPr>
      <t>commersonii</t>
    </r>
    <r>
      <rPr>
        <sz val="10"/>
        <color theme="1"/>
        <rFont val="Times New Roman"/>
        <family val="1"/>
      </rPr>
      <t>) can relax acoustic crypsis</t>
    </r>
  </si>
  <si>
    <t>Martin, M.J., S.T. Ortiz, M.V.R. Reyes, A. Marino, M.I. Bessega, and M. Wahlberg</t>
  </si>
  <si>
    <r>
      <t xml:space="preserve">Commerson’s dolphin, </t>
    </r>
    <r>
      <rPr>
        <i/>
        <sz val="10"/>
        <color theme="1"/>
        <rFont val="Times New Roman"/>
        <family val="1"/>
      </rPr>
      <t>Cephalorhynchus</t>
    </r>
    <r>
      <rPr>
        <sz val="10"/>
        <color theme="1"/>
        <rFont val="Times New Roman"/>
        <family val="1"/>
      </rPr>
      <t xml:space="preserve"> </t>
    </r>
    <r>
      <rPr>
        <i/>
        <sz val="10"/>
        <color theme="1"/>
        <rFont val="Times New Roman"/>
        <family val="1"/>
      </rPr>
      <t>commersonii</t>
    </r>
  </si>
  <si>
    <t>DJI Phantom 4 pro V2</t>
  </si>
  <si>
    <t>Neary, T.</t>
  </si>
  <si>
    <t>The Effect of Forest Cover Changes on Wild Boar Damage to Grass Fields in the Western Carpathians</t>
  </si>
  <si>
    <t>DJI Mavic S2, DJI Phantom 4 RTK</t>
  </si>
  <si>
    <t>Neary, T. 2025. The Effect of Forest Cover Changes on Wild Boar Damage to Grass Fields in the Western Carpathians. Thesis. Utrecht University, Netherlands.</t>
  </si>
  <si>
    <t>First Detection of an Alphaherpesvirus Gene in Humpback Whale Blow Samples Collected Noninvasively Using Unmanned Aerial Vehicles</t>
  </si>
  <si>
    <t>Sekine, W., J. Kawasaki, K. Ohira, K. Li, M. Katayama, A. Ichikawa, Y. Wakabayashi, A. Takenaka-Uema, S. Murakami. and T. Horimoto</t>
  </si>
  <si>
    <t>Sekine, W., J. Kawasaki, K. Ohira, K. Li, M. Katayama, A. Ichikawa, Y. Wakabayashi, A. Takenaka-Uema, S. Murakami. and T. Horimoto. 2025. First Detection of an Alphaherpesvirus Gene in Humpback Whale Blow Samples Collected Noninvasively Using Unmanned Aerial Vehicles. Viruses https://doi.org/10.3390/v17111411.</t>
  </si>
  <si>
    <t>health, blow sampling</t>
  </si>
  <si>
    <t>Phantom 4 Pro, Matrice 300 RTK</t>
  </si>
  <si>
    <t>Entanglement of Fin and Humpback Whales in Arraial do Cabo, Brazil: Emerging Challenges</t>
  </si>
  <si>
    <t>Advances in Oceanography &amp; Marine Biology</t>
  </si>
  <si>
    <r>
      <t xml:space="preserve">fin whale, </t>
    </r>
    <r>
      <rPr>
        <i/>
        <sz val="10"/>
        <color theme="1"/>
        <rFont val="Times New Roman"/>
        <family val="1"/>
      </rPr>
      <t>Balaenoptera physalus</t>
    </r>
    <r>
      <rPr>
        <sz val="10"/>
        <color theme="1"/>
        <rFont val="Times New Roman"/>
        <family val="1"/>
      </rPr>
      <t xml:space="preserve">, humpback whale, </t>
    </r>
    <r>
      <rPr>
        <i/>
        <sz val="10"/>
        <color theme="1"/>
        <rFont val="Times New Roman"/>
        <family val="1"/>
      </rPr>
      <t>Megaptera novaeangliae</t>
    </r>
  </si>
  <si>
    <t>Alvarez, Y.G., D.B. Barreiros, T.B.D. da Silva, M.F. de Lima, S.R. Pessoa, K.R.V.M. Ferreira, and J.G.N. Lobo</t>
  </si>
  <si>
    <t>Alvarez, Y.G., D.B. Barreiros, T.B.D. da Silva, M.F. de Lima, S.R. Pessoa, K.R.V.M. Ferreira, and J.G.N. Lobo. 2025. Entanglement of Fin and Humpback Whales in Arraial do Cabo, Brazil: Emerging Challenges. Advances in Oceanography &amp; Marine Biology https://doi.org/10.33552/AOMB.2025.05.000598.</t>
  </si>
  <si>
    <t>human-wildlife conflict, health</t>
  </si>
  <si>
    <t>Raza, A., F. Hanif, and H.A. Mohammed</t>
  </si>
  <si>
    <t>Analyzing the enhancement of CNN-YOLO and transformer based architectures for real-time animal detection in complex ecological environments</t>
  </si>
  <si>
    <t>Raza, A., F. Hanif, and H.A. Mohammed. 2025. Analyzing the enhancement of CNN-YOLO and transformer based architectures for real-time animal detection in complex ecological environments. Scientific Reports https://doi.org/10.1038/s41598-025-26645-2.</t>
  </si>
  <si>
    <t>review, species ID, image analysis, CNN</t>
  </si>
  <si>
    <t>Respiratory microbiomes reflect whale health</t>
  </si>
  <si>
    <t>The ISME Journal</t>
  </si>
  <si>
    <t>Miller, C.A., E. Pirotta, S. Grim, M.J. Moore, J.W. Durban, P.L. Tyack, H. Fearnbach, S.G.M. Leander, A.R. Knowlton, A.M. Warren, M.A. Zani, R. Asmutis-Silvia, H.M. Pettis, and A. Apprill</t>
  </si>
  <si>
    <t>Miller, C.A., E. Pirotta, S. Grim, M.J. Moore, J.W. Durban, P.L. Tyack, H. Fearnbach, S.G.M. Leander, A.R. Knowlton, A.M. Warren, M.A. Zani, R. Asmutis-Silvia, H.M. Pettis, and A. Apprill. 2025. Respiratory microbiomes reflect whale health. The ISME Journal https://doi.org/10.1093/ismejo/wraf231.</t>
  </si>
  <si>
    <t>health, photogrammetry, blow sampling</t>
  </si>
  <si>
    <t>Bamford, C.C.G., N. Fenney, J. Coleman, C. Fox-Clarke, J. Dickens, M. Fedak, P. Fretwell, L. Hückstädt, and P. Hollyman</t>
  </si>
  <si>
    <t>Highly Pathogenic Avian Influenza Viruses (HPAIV) Associated with Major Southern Elephant Seal Decline at South Georgia</t>
  </si>
  <si>
    <t>Bamford, C.C.G., N. Fenney, J. Coleman, C. Fox-Clarke, J. Dickens, M. Fedak, P. Fretwell, L. Hückstädt, and P. Hollyman. 2025. Highly Pathogenic Avian Influenza Viruses (HPAIV) Associated with Major Southern Elephant Seal Decline at South Georgia. Communications Biology https://doi.org/10.1038/s42003-025-09014-7.</t>
  </si>
  <si>
    <t>AgEagle eBee X</t>
  </si>
  <si>
    <t>population monitoring, health</t>
  </si>
  <si>
    <t>24-MP Aeria X RGB camera</t>
  </si>
  <si>
    <t>RGB and Multispectral UAV Mapping of Dugong Foraging Hotspots and Seagrass Beds in Thailand and Mozambique</t>
  </si>
  <si>
    <t>Panyawai, J., M. Stankovic, E. Infantes, D. Cossa, K. Kaewutai, and A. Prathep</t>
  </si>
  <si>
    <t>Panyawai, J., M. Stankovic, E. Infantes, D. Cossa, K. Kaewutai, and A. Prathep. 2025. RGB and Multispectral UAV Mapping of Dugong Foraging Hotspots and Seagrass Beds in Thailand and Mozambique. Aquatic Mammals https://doi.org/10.1578/AM.51.6.2025.464.</t>
  </si>
  <si>
    <t>Mozambique, Thailand</t>
  </si>
  <si>
    <t>habitat, feeding behavior</t>
  </si>
  <si>
    <t>DJI RGB camera, Micasense Red Edge multispec</t>
  </si>
  <si>
    <t>DJI Phantom 4 Pro, V2, DJI Matrice 200</t>
  </si>
  <si>
    <t>King, J.</t>
  </si>
  <si>
    <t>The Wildlife Drone Monitoring Handbook: A Beginner’s Guide to Drone-Based Conservation, Animal Tracking, and Habitat Protection</t>
  </si>
  <si>
    <t>King, J. 2025. The Wildlife Drone Monitoring Handbook: A Beginner’s Guide to Drone-Based Conservation, Animal Tracking, and Habitat Protection. Self Published.</t>
  </si>
  <si>
    <t>platform, best practices, sensors, flight planning</t>
  </si>
  <si>
    <t>Jones, IV, G.P.</t>
  </si>
  <si>
    <t>Jones, IV, G.P. 2003. The Feasibility of Using Small Unmanned Aerial Vehicles for Wildlife Research. MS Thesis. University of Florida, Gainesville, FL.</t>
  </si>
  <si>
    <t>Chabot, D. 2009. Systematic Evaluation of a Stock Unmanned Aerial Vehicle (UAV) System for Small-Scale Wildlife Survey Applications. MS Thesis. Department of Natural Resource Sciences, McGill University, Montreal, Quebec, Canada.</t>
  </si>
  <si>
    <t>Lee, K.</t>
  </si>
  <si>
    <t>Development of Unmanned Aerial Vehicle (UAV) for Wildlife Surveillance</t>
  </si>
  <si>
    <t>Lee, K. 2004. Development of Unmanned Aerial Vehicle (UAV) for Wildlife Surveillance. Thesis. University of Florida</t>
  </si>
  <si>
    <t>platform, sensors</t>
  </si>
  <si>
    <t>Individual and environmental effects on the extent of the post-fledging dependence period in an Endangered neotropical raptor</t>
  </si>
  <si>
    <t>Gallego-García, D., B.D. Watts, and J.H. Sarasola</t>
  </si>
  <si>
    <t>Gallego-García, D., B.D. Watts, and J.H. Sarasola. 2025. Individual and environmental effects on the extent of the post-fledging dependence period in an Endangered neotropical raptor. Endangered Species Research https://doi.org/10.3354/esr01451.</t>
  </si>
  <si>
    <t>population monitoring, nest detection</t>
  </si>
  <si>
    <t xml:space="preserve"> </t>
  </si>
  <si>
    <t>Using Drone Footage to Analyze the Effect of Diver Presence on Juvenile Manta Ray Behavior</t>
  </si>
  <si>
    <t>Gómez-García, M.d.J., A.L. O’Brien, and J.H. Pate</t>
  </si>
  <si>
    <t>Gómez-García, M.d.J., A.L. O’Brien, and J.H. Pate. 2025. Using Drone Footage to Analyze the Effect of Diver Presence on Juvenile Manta Ray Behavior. Drones https://doi.org/10.3390/drones9110781.</t>
  </si>
  <si>
    <r>
      <t xml:space="preserve">Atlantic manta ray, </t>
    </r>
    <r>
      <rPr>
        <i/>
        <sz val="10"/>
        <color theme="1"/>
        <rFont val="Times New Roman"/>
        <family val="1"/>
      </rPr>
      <t>Mobula yarae</t>
    </r>
  </si>
  <si>
    <t xml:space="preserve">Mobulidae
</t>
  </si>
  <si>
    <t>DJI Mavic Pro 2, DJI Mavic 3</t>
  </si>
  <si>
    <t>Eyes in the Sky: Using Drones to Measure Sea Turtles</t>
  </si>
  <si>
    <t>Southeast Fisheries Science Center</t>
  </si>
  <si>
    <t xml:space="preserve">Southeast Fisheries Science Center. 2024. Eyes in the Sky: Using Drones to Measure Sea Turtles. Southeast Fisheries Science Center, National Marine Fisheries, Miami, FL.  https://www.fisheries.noaa.gov/feature-story/eyes-sky-using-drones-measure-sea-turtles. </t>
  </si>
  <si>
    <r>
      <t xml:space="preserve">green turtle, </t>
    </r>
    <r>
      <rPr>
        <i/>
        <sz val="10"/>
        <color theme="1"/>
        <rFont val="Times New Roman"/>
        <family val="1"/>
      </rPr>
      <t>Chelonia mydas</t>
    </r>
    <r>
      <rPr>
        <sz val="10"/>
        <color theme="1"/>
        <rFont val="Times New Roman"/>
        <family val="1"/>
      </rPr>
      <t xml:space="preserve">, loggerhead turtle, </t>
    </r>
    <r>
      <rPr>
        <i/>
        <sz val="10"/>
        <color theme="1"/>
        <rFont val="Times New Roman"/>
        <family val="1"/>
      </rPr>
      <t>Dermochelys coriacea</t>
    </r>
  </si>
  <si>
    <t>USA-CA, USA-FL</t>
  </si>
  <si>
    <t>Quantifying the behavioural consequences of shark ecotourism</t>
  </si>
  <si>
    <t>Gayford, J.H., W.D. Pearse, R.D.L.P. Venegas, and D.A. Whitehead</t>
  </si>
  <si>
    <t>Gayford, J.H., W.D. Pearse, R.D.L.P. Venegas, and D.A. Whitehead. 2023. Quantifying the behavioural consequences of shark ecotourism. Scientific Reports https://doi.org/10.1038/s41598-023-39560-1.</t>
  </si>
  <si>
    <t>DJI Phantom 3SE</t>
  </si>
  <si>
    <t>review, image analysis</t>
  </si>
  <si>
    <t>A Comprehensive Review of Deep Learning Approaches for Animal Detection on Video Data</t>
  </si>
  <si>
    <t>Kumar, P., S. Luo, and K. Shaukat</t>
  </si>
  <si>
    <t>Kumar, P., S. Luo, and K. Shaukat. 2023. A Comprehensive Review of Deep Learning Approaches for Animal Detection on Video Data. International Journal of Advanced Computer Science and Applications https://doi.org/10.14569/IJACSA.2023.01411144.</t>
  </si>
  <si>
    <t>Weakly Supervised Detection of Marine Animals in High Resolution Aerial Images</t>
  </si>
  <si>
    <t>Berg, P., D.S. Maia, M.-T. Pham, and S. Lefèvre</t>
  </si>
  <si>
    <t>Berg, P., D.S. Maia, M.-T. Pham, and S. Lefèvre. 2022. Weakly Supervised Detection of Marine Animals in High Resolution Aerial Images. Remote Sensing https://doi.org/10.3390/rs14020339.</t>
  </si>
  <si>
    <t>image analysis, deep learning, CNN</t>
  </si>
  <si>
    <t>Pfeiffer, M.B.</t>
  </si>
  <si>
    <t>Federal Laboratory Consortium Industry and Tech Event</t>
  </si>
  <si>
    <t>human-wildlife conflict, hazing, BASH</t>
  </si>
  <si>
    <t>Relief Displacement &amp; Computer Vision Techniques for Tracking Gulls</t>
  </si>
  <si>
    <t>Crumpton, J., M. Drabik-Hamshare, and S. Samiappan</t>
  </si>
  <si>
    <t>Crumpton, J., M. Drabik-Hamshare, and S. Samiappan. 2022. Relief Displacement &amp; Computer Vision Techniques for Tracking Gulls. Federal Laboratory Consortium Industry and Tech Event Webinar: UAS Technology for Wildlife and Land Management, 21 September 2022.</t>
  </si>
  <si>
    <t>Pan, J. 2022. Small Business Innovation Research(SBIR): A Remote Egg‐oiling System with Autonomous and Automated Target Object Identification for Bird Management. Federal Laboratory Consortium Industry and Tech Event Webinar: UAS Technology for Wildlife and Land Management, 21 September 2022.</t>
  </si>
  <si>
    <t>Unknown. 2022. Drone technologies for sterile insect release: Private Public Partnerships in US Agriculture. Federal Laboratory Consortium Industry and Tech Event Webinar: UAS Technology for Wildlife and Land Management, 21 September 2022.</t>
  </si>
  <si>
    <t>Evaluating UAS technology for wildlife hazing</t>
  </si>
  <si>
    <t>Pfeiffer, M.B. 2022. Evaluating UAS technology for wildlife hazing. Federal Laboratory Consortium Industry and Tech Event Webinar: UAS Technology for Wildlife and Land Management, 21 September 2022.</t>
  </si>
  <si>
    <t>Island Conservation</t>
  </si>
  <si>
    <t>Development and demonstration of heavy-lift drones for conservation bait dispersal on islands</t>
  </si>
  <si>
    <t>Island Conservation. 2022. Development and demonstration of heavy-lift drones for conservation bait dispersal on islands. Federal Laboratory Consortium Industry and Tech Event Webinar: UAS Technology for Wildlife and Land Management, 21 September 2022.</t>
  </si>
  <si>
    <t>Same-sex socio-sexual interactions among male narwhal</t>
  </si>
  <si>
    <t>Ghazal, M., C.J.D. Matthews, N.E. Hussey, J. Guay, and M. Marcoux</t>
  </si>
  <si>
    <t>Ghazal, M., C.J.D. Matthews, N.E. Hussey, J. Guay, and M. Marcoux. 2025. Behavioral Ecology and Sociobiology https://doi.org/10.1007/s00265-025-03662-9.</t>
  </si>
  <si>
    <t>Artificial intelligence-driven solutions for mitigating human–wildlife conflict in biodiversity hotspots</t>
  </si>
  <si>
    <t>Science Progress</t>
  </si>
  <si>
    <t>Ojija, F., M.C Ogwu, J. Ally, J.P John, A. Stephano, N. Felix, and R. Tekka</t>
  </si>
  <si>
    <t>Ojija, F., M.C Ogwu, J. Ally, J.P John, A. Stephano, N. Felix, and R. Tekka. 2025. Artificial intelligence-driven solutions for mitigating human–wildlife conflict in biodiversity hotspots. Science Progress https://doi.org/10.1177/00368504251394584.</t>
  </si>
  <si>
    <t>human-wildlife conflict, data analysis, image analysis</t>
  </si>
  <si>
    <t>Multi-perspective monitoring of wildlife and human activities from camera traps and drones with deep learning models</t>
  </si>
  <si>
    <t>Chen, H., F. Qiu, L. An, D. Stow, E. Bohnett, H. Lyu, and S. Tian</t>
  </si>
  <si>
    <t>Chen, H., F. Qiu, L. An, D. Stow, E. Bohnett, H. Lyu, and S. Tian. 2025. Multi-perspective monitoring of wildlife and human activities from camera traps and drones with deep learning models.
arXiv https://doi.org/10.48550/arXiv.2508.15629.</t>
  </si>
  <si>
    <t>thermal infrared and 12-MP RGB</t>
  </si>
  <si>
    <r>
      <t>Humpback whale (</t>
    </r>
    <r>
      <rPr>
        <i/>
        <sz val="10"/>
        <color theme="1"/>
        <rFont val="Times New Roman"/>
        <family val="1"/>
      </rPr>
      <t>Megaptera novaeangliae</t>
    </r>
    <r>
      <rPr>
        <sz val="10"/>
        <color theme="1"/>
        <rFont val="Times New Roman"/>
        <family val="1"/>
      </rPr>
      <t>) maturity and body condition in Ireland, Norway and Cabo Verde based on UAS photogrammetry data</t>
    </r>
  </si>
  <si>
    <t>Blazquez, M., N. Massett, S. O’Callaghan, M. Hogan, P, Lopez-Suarez, K. Lopes, P. Whooley, J.M. O’Brien, F.W. Wenzel, I. O’Connor, and S.D. Berrow</t>
  </si>
  <si>
    <r>
      <t>Blazquez, M., N. Massett, S. O’Callaghan, M. Hogan, P, Lopez-Suarez, K. Lopes, P. Whooley, J.M. O’Brien, F.W. Wenzel, I. O’Connor, and S.D. Berrow. 2025. Humpback whale (</t>
    </r>
    <r>
      <rPr>
        <i/>
        <sz val="10"/>
        <color theme="1"/>
        <rFont val="Times New Roman"/>
        <family val="1"/>
      </rPr>
      <t>Megaptera novaeangliae</t>
    </r>
    <r>
      <rPr>
        <sz val="10"/>
        <color theme="1"/>
        <rFont val="Times New Roman"/>
        <family val="1"/>
      </rPr>
      <t>) maturity and body condition in Ireland, Norway and Cabo Verde based on UAS photogrammetry data. Frontiers in Marine Science https://doi.org/10.3389/fmars.2025.1604106.</t>
    </r>
  </si>
  <si>
    <t>health, morphometrics, photogrammetry</t>
  </si>
  <si>
    <t>Ireland, Norway, Cabo Verde</t>
  </si>
  <si>
    <t>DJI Phantom 4 Pro, DJI Mavic 2 Pro, DJI Mavic 2 Zoom, DJI Mavic Air 2S, DJI Mavic 3 Classic, DJI Mini 2</t>
  </si>
  <si>
    <t xml:space="preserve">quadcopter, quadcopter, quadcopter, quadcopter, quadcopter, quadcopter, </t>
  </si>
  <si>
    <t>Kotik, C. and J.R. Towers</t>
  </si>
  <si>
    <t>Observations on the Death of a Northern Resident Killer Whale</t>
  </si>
  <si>
    <t>Kotik, C. and J.R. Towers. 2025. Observations on the Death of a Northern Resident Killer Whale. Marine Mammal Science https://doi.org/10.1111/mms.70095.</t>
  </si>
  <si>
    <t>Multi-Scale Habitat Selection of Greater Caribbean Manatees in Sian Ka'an Biosphere Reserve, Mexico</t>
  </si>
  <si>
    <t>Gagnon, E., N. Castelblanco-Martínez, E.A. Ramos, I.D. Aguilera-Miranda, J.A. Velasco, B. Brady, G. Rieucau, and J.G.A. Martin</t>
  </si>
  <si>
    <t>Gagnon, E., N. Castelblanco-Martínez, E.A. Ramos, I.D. Aguilera-Miranda, J.A. Velasco, B. Brady, G. Rieucau, and J.G.A. Martin. 2025. Multi-Scale Habitat Selection of Greater Caribbean Manatees in Sian Ka'an Biosphere Reserve, Mexico. Marine Mammal Science https://doi.org/10.1111/mms.70072.</t>
  </si>
  <si>
    <t>DJI Phantom 3 Pro, DJI Phantom 4 Pro, DJI Mavic Pro 2</t>
  </si>
  <si>
    <t>Scouting with drones to increase efficiency of locating wild pigs for removal</t>
  </si>
  <si>
    <t>Fischer, J.W., L.J. Miller, T. Guerrant, K.C. VerCauteren, and K.M. Pepin</t>
  </si>
  <si>
    <t>Fischer, J.W., L.J. Miller, T. Guerrant, K.C. VerCauteren, and K.M. Pepin. 2025. Scouting with drones to increase efficiency of locating wild pigs for removal. Wildlife Society Bulletin https://doi.org/10.1002/wsb.1619.</t>
  </si>
  <si>
    <t>USA-AK, USA-MO</t>
  </si>
  <si>
    <t>Autel Evo II</t>
  </si>
  <si>
    <t>FLIR model Boson thermal camera, 48-MP RGB camera</t>
  </si>
  <si>
    <t>Durand, S., S. Foucher, A. Delplanque, J. Taillon, and J. Théau</t>
  </si>
  <si>
    <r>
      <t>Lacking Data? No worries! How synthetic images can alleviate image scarcity in wildlife surveys: a case study with muskox (</t>
    </r>
    <r>
      <rPr>
        <i/>
        <sz val="10"/>
        <color theme="1"/>
        <rFont val="Times New Roman"/>
        <family val="1"/>
      </rPr>
      <t>Ovibos moschatus</t>
    </r>
    <r>
      <rPr>
        <sz val="10"/>
        <color theme="1"/>
        <rFont val="Times New Roman"/>
        <family val="1"/>
      </rPr>
      <t>)</t>
    </r>
  </si>
  <si>
    <r>
      <t xml:space="preserve">muskox, </t>
    </r>
    <r>
      <rPr>
        <i/>
        <sz val="10"/>
        <color theme="1"/>
        <rFont val="Times New Roman"/>
        <family val="1"/>
      </rPr>
      <t>Ovibos moschatus</t>
    </r>
    <r>
      <rPr>
        <sz val="10"/>
        <color theme="1"/>
        <rFont val="Times New Roman"/>
        <family val="1"/>
      </rPr>
      <t>)</t>
    </r>
  </si>
  <si>
    <r>
      <t>Durand, S., S. Foucher, A. Delplanque, J. Taillon, and J. Théau. 2025. Lacking Data? No worries! How synthetic images can alleviate image scarcity in wildlife surveys: a case study with muskox (</t>
    </r>
    <r>
      <rPr>
        <i/>
        <sz val="10"/>
        <color theme="1"/>
        <rFont val="Times New Roman"/>
        <family val="1"/>
      </rPr>
      <t>Ovibos moschatus</t>
    </r>
    <r>
      <rPr>
        <sz val="10"/>
        <color theme="1"/>
        <rFont val="Times New Roman"/>
        <family val="1"/>
      </rPr>
      <t>). arXiv
https://doi.org/10.48550/arXiv.2511.11882.</t>
    </r>
  </si>
  <si>
    <t>data analysis, image analysis, machine learning</t>
  </si>
  <si>
    <t>CAI Workshop on AI for Environmental Intelligence</t>
  </si>
  <si>
    <t>Kim, D., W. Jeon, J. Lee, M. Lim, H. Park, S. Yang, J. Kang, H. Lee, J. Choi, D. Chung, M.Y. Kim, S. Jang, and S. Han</t>
  </si>
  <si>
    <t>Deep Learning for Overseeing Indo-Pacific Bottlenose Dolphin Tourism Law Enforcement</t>
  </si>
  <si>
    <t>human-wildlife conflict, image analysis, AI</t>
  </si>
  <si>
    <t>Kim, D., W. Jeon, J. Lee, M. Lim, H. Park, S. Yang, J. Kang, H. Lee, J. Choi, D. Chung, M.Y. Kim, S. Jang, and S. Han. 2024. Deep Learning for Overseeing Indo-Pacific Bottlenose Dolphin Tourism Law Enforcement. CAI Workshop on AI for Environmental Intelligence: The Past, The Present, and The Future, Marina Bay Sands, Singapore; 25 June 2024. https://openreview.net/forum?id=bnduW0yJrV.</t>
  </si>
  <si>
    <t>An evaluation of line transect sampling using drones with thermal sensors for estimating deer abundance</t>
  </si>
  <si>
    <t>Gerena, K.R., C.H. Newbolt, R.A. Gitzen, and S.S. Ditchkoff</t>
  </si>
  <si>
    <t>thermal sensor, 48-MP RGB camera</t>
  </si>
  <si>
    <t>Policy Recommendations for Unoccupied Aircraft Systems (UAS) Operations in the North Carolina Coastal Reserve and National Estuarine Research Reserve (NERR)</t>
  </si>
  <si>
    <t>Parkman, J.</t>
  </si>
  <si>
    <t>Parkman, J. 2021. Policy Recommendations for Unoccupied Aircraft Systems (UAS) Operations in the North Carolina Coastal Reserve and National Estuarine Research Reserve (NERR). Thesis. Nicholas School of the Environment, Duke University, NC.</t>
  </si>
  <si>
    <t>platform, sensors, best practices, policies, safety, permits, data management</t>
  </si>
  <si>
    <t>Managing Conflicts between Birds and Unmanned Aerial Systems (UAS)</t>
  </si>
  <si>
    <t>National Audubon Society</t>
  </si>
  <si>
    <t xml:space="preserve">National Audubon Society. 2015. Managing Conflicts between Birds and Unmanned Aerial Systems (UAS). Best Practices Brief. National Audubon Society, Science Division. 12 June. https://goldengatebirdalliance.org/wp-content/uploads/ManagingDroneConflicts.pdf. </t>
  </si>
  <si>
    <t>Innovative Bird Strike Mitigation Strategies: Integrating Drones and Cutting-Edge Technologies to Enhance Airport Safety</t>
  </si>
  <si>
    <t>Hanine, A. and A. Elbarkany. 2025. Innovative Bird Strike Mitigation Strategies: Integrating Drones and Cutting-Edge Technologies to Enhance Airport Safety. International Journal of Aviation, Aeronautics, and Aerospace https://doi.org/10.58940/2374-6793.1988.</t>
  </si>
  <si>
    <t>human-wildlife conflict, safety, BASH</t>
  </si>
  <si>
    <t>Hanine, A. and A. Elbarkany</t>
  </si>
  <si>
    <t>Workshop</t>
  </si>
  <si>
    <t>Drones in the Coastal Zone: Report from a Regional Workshop for the US Southeast and Caribbean</t>
  </si>
  <si>
    <t>Taylor, J.C., D.W. Johnston, J.T. Ridge, W. Jenkins, A. Wakely, D. Hernandez, S. Robinson, J. McCombs, S. Eastman, and K. Dietz</t>
  </si>
  <si>
    <t>Taylor, J.C., D.W. Johnston, J.T. Ridge, W. Jenkins, A. Wakely, D. Hernandez, S. Robinson, J. McCombs, S. Eastman, and K. Dietz, editors. 2021. Drones in the Coastal Zone: Report from a Regional Workshop for the US Southeast and Caribbean, 14-29 October 2020. Prepared by Marine Robotics and Remote Sensing Lab, Duke University, NC and NOAA National Ocean Service, National Centers for Coastal Ocean Science. NOAA NOS NCCOS Technical Memorandum 294. https://doi.org/10.25923/g9m4-ts27.</t>
  </si>
  <si>
    <t>platform, sensors, regulations, safety, mission planning</t>
  </si>
  <si>
    <t>Fossorial Form of Water Voles Select and Overexploit High-Quality Habitats, Hindering Future Colonizations Evidence From Drone-Based Monitoring of Dandelion-Vole Interactions in Mountain Meadows</t>
  </si>
  <si>
    <t>Buronfosse, M., H. Lisse, G. Couval, A. Levret, F. Gillet, V. Lattard, and A. Pinot</t>
  </si>
  <si>
    <t>Buronfosse, M., H. Lisse, G. Couval, A. Levret, F. Gillet, V. Lattard, and A. Pinot. 2025. Fossorial Form of Water Voles Select and Overexploit High-Quality Habitats, Hindering Future Colonizations Evidence From Drone-Based Monitoring of Dandelion-Vole Interactions in Mountain Meadows. Ecology and Evolution https://doi.org/10.1002/ece3.72208.</t>
  </si>
  <si>
    <r>
      <t xml:space="preserve">water vole, </t>
    </r>
    <r>
      <rPr>
        <i/>
        <sz val="10"/>
        <color theme="1"/>
        <rFont val="Times New Roman"/>
        <family val="1"/>
      </rPr>
      <t>Arvicola amphibius</t>
    </r>
  </si>
  <si>
    <t>21-MP RGB camera</t>
  </si>
  <si>
    <t>Drones for Conservation</t>
  </si>
  <si>
    <t>Wich, S.A., M. Hudson, H. Andrianandrasana, and S.N. Longmore</t>
  </si>
  <si>
    <t>Wich, S.A., M. Hudson, H. Andrianandrasana, and S.N. Longmore. 2021. Chapter 3. Drones for Conservation. Pages 35-51 in S.A. Wich and A.K. Piel, editors. Conservation Technology. Oxford University Press, UK. https://doi.org/10.1093/oso/9780198850243.003.0003.</t>
  </si>
  <si>
    <t xml:space="preserve">Wich, S.A. and L.P. Koh. 2018. Conservation Drones: Mapping and Measuring Biodiversity. Oxford University Press, UK. https://doi.org/10.1093/oso/9780198787617.001.0001. </t>
  </si>
  <si>
    <t>Localization and tracking of beluga whales in aerial video using deep learning</t>
  </si>
  <si>
    <t>Alsaidi, M., M.G. Al-Jassani, C. Bang, G. O’Corry-Crowe, C. Watt, M. Ghazal, and H. Zhuang</t>
  </si>
  <si>
    <t>Alsaidi, M., M.G. Al-Jassani, C. Bang, G. O’Corry-Crowe, C. Watt, M. Ghazal, and H. Zhuang. 2024. Localization and tracking of beluga whales in aerial video using deep learning. Frontiers in Marine Science https://doi.org/10.3389/fmars.2024.1445698.</t>
  </si>
  <si>
    <t>individual ID, species ID, population monitoring</t>
  </si>
  <si>
    <t>DJI Phantom 4, DJI Mavik 2</t>
  </si>
  <si>
    <t>Chacon, Y.N.S., C.R. Whitcraft, J.M. Anderson, E. Spurgeon, P. Rex, E.E. Jahn, Z.S. Merson, and C.G. Lowe</t>
  </si>
  <si>
    <r>
      <t>Differences in juvenile white sharks’ (</t>
    </r>
    <r>
      <rPr>
        <i/>
        <sz val="10"/>
        <color theme="1"/>
        <rFont val="Times New Roman"/>
        <family val="1"/>
      </rPr>
      <t>Carcharodon carcharias</t>
    </r>
    <r>
      <rPr>
        <sz val="10"/>
        <color theme="1"/>
        <rFont val="Times New Roman"/>
        <family val="1"/>
      </rPr>
      <t>) resource use in southern California waters</t>
    </r>
  </si>
  <si>
    <t>habitat use, population monitoring</t>
  </si>
  <si>
    <r>
      <t>Chacon, Y.N.S., C.R. Whitcraft, J.M. Anderson, E. Spurgeon, P. Rex, E.E. Jahn, Z.S. Merson, and C.G. Lowe. 2025. Differences in juvenile white sharks’ (</t>
    </r>
    <r>
      <rPr>
        <i/>
        <sz val="10"/>
        <color theme="1"/>
        <rFont val="Times New Roman"/>
        <family val="1"/>
      </rPr>
      <t>Carcharodon carcharias</t>
    </r>
    <r>
      <rPr>
        <sz val="10"/>
        <color theme="1"/>
        <rFont val="Times New Roman"/>
        <family val="1"/>
      </rPr>
      <t>) resource use in southern California waters. Wildlife Research https://doi.org/10.1071/WR24183,</t>
    </r>
  </si>
  <si>
    <t>Operational field trialling of Felixer™ grooming traps for the control of feral cats in the Strzelecki Desert, Australia</t>
  </si>
  <si>
    <t>Pedler, R.D., J.L. Read, K.E. Moseby, T.J. Hunt, C.E. Lynch, D.B. Cullen, B. Coulter, R.T. Kingsford, and R.S. West</t>
  </si>
  <si>
    <t>Pedler, R.D., J.L. Read, K.E. Moseby, T.J. Hunt, C.E. Lynch, D.B. Cullen, B. Coulter, R.T. Kingsford, and R.S. West. 2024. Operational field trialling of Felixer™ grooming traps for the control of feral cats in the Strzelecki Desert, Australia. Wildlife Research https://doi.org/10.1071/WR24021.</t>
  </si>
  <si>
    <t>Elephant habituation to drones as a behavioural observation tool</t>
  </si>
  <si>
    <t>Carey-Douglas, A., L. Jasperse-Sjolander, P. Kokiro, G.G. Ilterewa, D. Lolchuragi, J.E. Scrase, F. Pope, F. Vollrath, and G. D’Ammando</t>
  </si>
  <si>
    <t>Carey-Douglas, A., L. Jasperse-Sjolander, P. Kokiro, G.G. Ilterewa, D. Lolchuragi, J.E. Scrase, F. Pope, F. Vollrath, and G. D’Ammando. 2025. Elephant habituation to drones as a behavioural observation tool. Scientific Reports https://doi.org/10.1038/s41598-025-25762-2.</t>
  </si>
  <si>
    <r>
      <t xml:space="preserve">African savannah elephant, </t>
    </r>
    <r>
      <rPr>
        <i/>
        <sz val="10"/>
        <color theme="1"/>
        <rFont val="Times New Roman"/>
        <family val="1"/>
      </rPr>
      <t>Loxodonta</t>
    </r>
    <r>
      <rPr>
        <sz val="10"/>
        <color theme="1"/>
        <rFont val="Times New Roman"/>
        <family val="1"/>
      </rPr>
      <t xml:space="preserve"> </t>
    </r>
    <r>
      <rPr>
        <i/>
        <sz val="10"/>
        <color theme="1"/>
        <rFont val="Times New Roman"/>
        <family val="1"/>
      </rPr>
      <t>africana</t>
    </r>
  </si>
  <si>
    <t>DJI Matrice 30 T</t>
  </si>
  <si>
    <t>Sony FDR-AX40 or Sony RX10iii camera</t>
  </si>
  <si>
    <t>Hartmann, D., V. Palmqvist, and J. Stedt</t>
  </si>
  <si>
    <t>Programmed unmanned aerial vehicles show great potential for monitoring marine megafauna in specific areas of interest</t>
  </si>
  <si>
    <t>Hartmann, D., V. Palmqvist, and J. Stedt. 2025. Programmed unmanned aerial vehicles show great potential for monitoring marine megafauna in specific areas of interest. Remote Sensing in Ecology and Conservation https://doi.org/10.1002/rse2.70043.</t>
  </si>
  <si>
    <t>Saving Bambi from the mower? Using a drone with thermal camera to evaluate a low-tech scaring technique to reduce roe deer fawn mortality during grass harvest</t>
  </si>
  <si>
    <t>Vogler, T., N.H Thorsen, and S. Pedersen</t>
  </si>
  <si>
    <t>Vogler, T., N.H Thorsen, and S. Pedersen. 2025. Saving Bambi from the mower? Using a drone with thermal camera to evaluate a low-tech scaring technique to reduce roe deer fawn mortality during grass harvest. Wildlife Biology https://doi.org/10.1002/wlb3.01450.</t>
  </si>
  <si>
    <t>FLIR TAU 2 640 LWIR thermal camera</t>
  </si>
  <si>
    <t>Harbour Porpoises Are Flexible Predators Displaying Context-Dependent Foraging Behaviours</t>
  </si>
  <si>
    <t>Stedt, J., H. Hamel, S.T. Ortiz, J.H. Kristensen, and M. Wahlberg</t>
  </si>
  <si>
    <t>Stedt, J., H. Hamel, S.T. Ortiz, J.H. Kristensen, and M. Wahlberg. 2024. Harbour Porpoises Are Flexible Predators Displaying Context-Dependent Foraging Behaviours. Ecology and Evolution https://doi.org/10.1002/ece3.70671.</t>
  </si>
  <si>
    <t>DJI Phantom 3, DJI Phantom 4, DJI Phantom Pro, Mavic III Classic</t>
  </si>
  <si>
    <t>Effects of whale-watching activities on southern right whales in Encounter Bay, South Australia</t>
  </si>
  <si>
    <t>Sprogis, K.R., D. Holman, P. Arranz, and F. Christiansen</t>
  </si>
  <si>
    <t>Sprogis, K.R., D. Holman, P. Arranz, and F. Christiansen. 2023. Effects of whale-watching activities on southern right whales in Encounter Bay, South Australia. Marine Policy https://doi.org/10.1016/j.marpol.2023.105525.</t>
  </si>
  <si>
    <t>Australia-SA</t>
  </si>
  <si>
    <t>human-wildlife conflict, disturbance</t>
  </si>
  <si>
    <t>Canadian Journal of Zoology</t>
  </si>
  <si>
    <t>Ortiz, S.T., J. Stedt, H.S. Midtiby, H.D. Egemose, and M. Wahlberg</t>
  </si>
  <si>
    <r>
      <t>Group hunting in harbour porpoises (</t>
    </r>
    <r>
      <rPr>
        <i/>
        <sz val="10"/>
        <color theme="1"/>
        <rFont val="Times New Roman"/>
        <family val="1"/>
      </rPr>
      <t>Phocoena phocoena</t>
    </r>
    <r>
      <rPr>
        <sz val="10"/>
        <color theme="1"/>
        <rFont val="Times New Roman"/>
        <family val="1"/>
      </rPr>
      <t>)</t>
    </r>
  </si>
  <si>
    <r>
      <t>Ortiz, S.T., J. Stedt, H.S. Midtiby, H.D. Egemose, and M. Wahlberg. 2021. Group hunting in harbour porpoises (</t>
    </r>
    <r>
      <rPr>
        <i/>
        <sz val="10"/>
        <color theme="1"/>
        <rFont val="Times New Roman"/>
        <family val="1"/>
      </rPr>
      <t>Phocoena phocoena</t>
    </r>
    <r>
      <rPr>
        <sz val="10"/>
        <color theme="1"/>
        <rFont val="Times New Roman"/>
        <family val="1"/>
      </rPr>
      <t>). Canadian Journal of Zoology https://doi.org/10.1139/cjz-2020-0289.</t>
    </r>
  </si>
  <si>
    <t>Sexual Behavior and Anatomy in Porpoises</t>
  </si>
  <si>
    <t>Webber, M.A., W. Keener, M. Wahlberg, C.R. Elliser, K. MacIver, S.T. Ortiz, F. Jakobsen, H. Hamel, A. Rieger, U. Siebert, H. Dunn, D. Anderson, A.M. Hall, C. Birdsall, K. Pielmeier, R.-M. Paiu, D.D.B. Tobin, and D.N. Orbach</t>
  </si>
  <si>
    <r>
      <t xml:space="preserve">Webber, M.A., W. Keener, M. Wahlberg, C.R. Elliser, K. MacIver, S.T. Ortiz, F. Jakobsen, H. Hamel, A. Rieger, U. Siebert, H. Dunn, D. Anderson, A.M. Hall, C. Birdsall, K. Pielmeier, R.-M. Paiu, D.D.B. Tobin, and D.N. Orbach. 2023. Sexual Behavior and Anatomy in Porpoises. Pages 415-441 </t>
    </r>
    <r>
      <rPr>
        <i/>
        <sz val="10"/>
        <color theme="1"/>
        <rFont val="Times New Roman"/>
        <family val="1"/>
      </rPr>
      <t>in</t>
    </r>
    <r>
      <rPr>
        <sz val="10"/>
        <color theme="1"/>
        <rFont val="Times New Roman"/>
        <family val="1"/>
      </rPr>
      <t xml:space="preserve"> B. Würsig and D.N. Orbach, editors. Sex in Cetaceans. Springer, Cham. https://doi.org/10.1007/978-3-031-35651-3_18. </t>
    </r>
  </si>
  <si>
    <r>
      <t xml:space="preserve">narrow-ridged finless porpoise, </t>
    </r>
    <r>
      <rPr>
        <i/>
        <sz val="10"/>
        <color theme="1"/>
        <rFont val="Times New Roman"/>
        <family val="1"/>
      </rPr>
      <t>Neophocaena asiaeorientalis asiaeorientalis</t>
    </r>
    <r>
      <rPr>
        <sz val="10"/>
        <color theme="1"/>
        <rFont val="Times New Roman"/>
        <family val="1"/>
      </rPr>
      <t xml:space="preserve">, Dall's porpoise, </t>
    </r>
    <r>
      <rPr>
        <i/>
        <sz val="10"/>
        <color theme="1"/>
        <rFont val="Times New Roman"/>
        <family val="1"/>
      </rPr>
      <t>Phocoena</t>
    </r>
    <r>
      <rPr>
        <sz val="10"/>
        <color theme="1"/>
        <rFont val="Times New Roman"/>
        <family val="1"/>
      </rPr>
      <t xml:space="preserve"> </t>
    </r>
    <r>
      <rPr>
        <i/>
        <sz val="10"/>
        <color theme="1"/>
        <rFont val="Times New Roman"/>
        <family val="1"/>
      </rPr>
      <t>dalli</t>
    </r>
    <r>
      <rPr>
        <sz val="10"/>
        <color theme="1"/>
        <rFont val="Times New Roman"/>
        <family val="1"/>
      </rPr>
      <t xml:space="preserve">, harbor porpoise, </t>
    </r>
    <r>
      <rPr>
        <i/>
        <sz val="10"/>
        <color theme="1"/>
        <rFont val="Times New Roman"/>
        <family val="1"/>
      </rPr>
      <t>Phocoena phocoena</t>
    </r>
    <r>
      <rPr>
        <sz val="10"/>
        <color theme="1"/>
        <rFont val="Times New Roman"/>
        <family val="1"/>
      </rPr>
      <t xml:space="preserve">, vaquita, </t>
    </r>
    <r>
      <rPr>
        <i/>
        <sz val="10"/>
        <color theme="1"/>
        <rFont val="Times New Roman"/>
        <family val="1"/>
      </rPr>
      <t>Phocoena sinus</t>
    </r>
  </si>
  <si>
    <t>Jordan-Fragstein, C.C., M.G. Müller, N. Bielefeld, R. Georgi, and R. Friedrich</t>
  </si>
  <si>
    <t>thermal IR camera</t>
  </si>
  <si>
    <t>habitat, population monitoring</t>
  </si>
  <si>
    <t>mammals, birds</t>
  </si>
  <si>
    <r>
      <t xml:space="preserve">roe deer, </t>
    </r>
    <r>
      <rPr>
        <i/>
        <sz val="10"/>
        <color theme="1"/>
        <rFont val="Times New Roman"/>
        <family val="1"/>
      </rPr>
      <t>Capreolus capreolus</t>
    </r>
    <r>
      <rPr>
        <sz val="10"/>
        <color theme="1"/>
        <rFont val="Times New Roman"/>
        <family val="1"/>
      </rPr>
      <t xml:space="preserve">, red deer, </t>
    </r>
    <r>
      <rPr>
        <i/>
        <sz val="10"/>
        <color theme="1"/>
        <rFont val="Times New Roman"/>
        <family val="1"/>
      </rPr>
      <t>Cervus elaphus</t>
    </r>
    <r>
      <rPr>
        <sz val="10"/>
        <color theme="1"/>
        <rFont val="Times New Roman"/>
        <family val="1"/>
      </rPr>
      <t xml:space="preserve">, wild boar, </t>
    </r>
    <r>
      <rPr>
        <i/>
        <sz val="10"/>
        <color theme="1"/>
        <rFont val="Times New Roman"/>
        <family val="1"/>
      </rPr>
      <t>Sus scrofa</t>
    </r>
    <r>
      <rPr>
        <sz val="10"/>
        <color theme="1"/>
        <rFont val="Times New Roman"/>
        <family val="1"/>
      </rPr>
      <t xml:space="preserve">, European hare, </t>
    </r>
    <r>
      <rPr>
        <i/>
        <sz val="10"/>
        <color theme="1"/>
        <rFont val="Times New Roman"/>
        <family val="1"/>
      </rPr>
      <t>Lepus europaeus</t>
    </r>
    <r>
      <rPr>
        <sz val="10"/>
        <color theme="1"/>
        <rFont val="Times New Roman"/>
        <family val="1"/>
      </rPr>
      <t xml:space="preserve">, red fox, </t>
    </r>
    <r>
      <rPr>
        <i/>
        <sz val="10"/>
        <color theme="1"/>
        <rFont val="Times New Roman"/>
        <family val="1"/>
      </rPr>
      <t>Vulpes vulpes</t>
    </r>
    <r>
      <rPr>
        <sz val="10"/>
        <color theme="1"/>
        <rFont val="Times New Roman"/>
        <family val="1"/>
      </rPr>
      <t xml:space="preserve">, raccoon, </t>
    </r>
    <r>
      <rPr>
        <i/>
        <sz val="10"/>
        <color theme="1"/>
        <rFont val="Times New Roman"/>
        <family val="1"/>
      </rPr>
      <t>Procyon lotor</t>
    </r>
    <r>
      <rPr>
        <sz val="10"/>
        <color theme="1"/>
        <rFont val="Times New Roman"/>
        <family val="1"/>
      </rPr>
      <t xml:space="preserve">, western capercaillie, </t>
    </r>
    <r>
      <rPr>
        <i/>
        <sz val="10"/>
        <color theme="1"/>
        <rFont val="Times New Roman"/>
        <family val="1"/>
      </rPr>
      <t>Tetrao urogallus</t>
    </r>
  </si>
  <si>
    <t>Canidae, Cervidae, Leporidae, Procyonidae, Suidae, Phasianidae</t>
  </si>
  <si>
    <t>Maiga, H., A. Zambrana, N. Somda, W. Mamai, T. Wallner, S. Kotla, H. Yamada, R.O. Machado, N. Matias, A. Diabate, J. Bouyer, and C. Beer</t>
  </si>
  <si>
    <r>
      <t xml:space="preserve">A 3D-printed adult release system compatible with a drone for aerial deployment of </t>
    </r>
    <r>
      <rPr>
        <i/>
        <sz val="10"/>
        <color theme="1"/>
        <rFont val="Times New Roman"/>
        <family val="1"/>
      </rPr>
      <t>Aedes aegypti</t>
    </r>
    <r>
      <rPr>
        <sz val="10"/>
        <color theme="1"/>
        <rFont val="Times New Roman"/>
        <family val="1"/>
      </rPr>
      <t xml:space="preserve"> and </t>
    </r>
    <r>
      <rPr>
        <i/>
        <sz val="10"/>
        <color theme="1"/>
        <rFont val="Times New Roman"/>
        <family val="1"/>
      </rPr>
      <t>Glossina palpalis gambiensis</t>
    </r>
  </si>
  <si>
    <t>human-wildlife conflict, disease, health</t>
  </si>
  <si>
    <r>
      <t xml:space="preserve">Egyptian mosquito, </t>
    </r>
    <r>
      <rPr>
        <i/>
        <sz val="10"/>
        <color theme="1"/>
        <rFont val="Times New Roman"/>
        <family val="1"/>
      </rPr>
      <t>Aedes aegypti</t>
    </r>
    <r>
      <rPr>
        <sz val="10"/>
        <color theme="1"/>
        <rFont val="Times New Roman"/>
        <family val="1"/>
      </rPr>
      <t xml:space="preserve">, Tsetse fly, </t>
    </r>
    <r>
      <rPr>
        <i/>
        <sz val="10"/>
        <color theme="1"/>
        <rFont val="Times New Roman"/>
        <family val="1"/>
      </rPr>
      <t>Glossina palpalis gambiensis</t>
    </r>
  </si>
  <si>
    <t>Culicidae, Glossinidae</t>
  </si>
  <si>
    <t>Estimating ground surface visibility on thermal images from drone wildlife surveys in forests</t>
  </si>
  <si>
    <t>Taxus SI AVI-1</t>
  </si>
  <si>
    <t>Vigo System thermal infrared radiometric camera IRMOD v640</t>
  </si>
  <si>
    <t>Afridi, S., L. Laporte-Devylder, G. Maalouf, J.M. Kline, S.G. Penny, K. Hlebowicz, D. Cawthorne, and U.P.S. Lundquist</t>
  </si>
  <si>
    <t>Afridi, S., L. Laporte-Devylder, G. Maalouf, J.M. Kline, S.G. Penny, K. Hlebowicz, D. Cawthorne, and U.P.S. Lundquist. 2025. Impact of Drone Disturbances on Wildlife: A Review. Drones https://doi.org/10.3390/drones9040311.</t>
  </si>
  <si>
    <t>Chabot, D. and D.M. Bird. 2015. Wildlife research and management methods in the 21st century: Where do unmanned aircraft fit in? Journal of Unmanned Vehicle Systems 3:137–155. https://doi.org/10.1139/juvs-2015-0021.</t>
  </si>
  <si>
    <r>
      <t xml:space="preserve">Mazumdar, S. 2022. Drone Applications in Wildlife Research—A Synoptic Review. Pages 237-257 </t>
    </r>
    <r>
      <rPr>
        <i/>
        <sz val="10"/>
        <color theme="1"/>
        <rFont val="Times New Roman"/>
        <family val="1"/>
      </rPr>
      <t>in</t>
    </r>
    <r>
      <rPr>
        <sz val="10"/>
        <color theme="1"/>
        <rFont val="Times New Roman"/>
        <family val="1"/>
      </rPr>
      <t xml:space="preserve"> P.K. Paul, A. Choudhury, A. Biswas, and B.K. Singh, eds. Environmental Informatics: Challenges and Solutions. Springer, Singapore.</t>
    </r>
  </si>
  <si>
    <t>Pagacz, S. and J. Witczuk. 2025. Estimating ground surface visibility on thermal images from drone wildlife surveys in forests. Ecological Informatics https://doi.org/10.1016/j.ecoinf.2023.102379.</t>
  </si>
  <si>
    <t>Fusion or Confusion? Assessing the impact of visible-thermal image fusion for automated wildlife detection</t>
  </si>
  <si>
    <t>Dionne-Pierre, C., S. Foucher, J. Théau, J. Lemaître, P. Charbonneau, M. Brousseau, and M. Varin</t>
  </si>
  <si>
    <t>image analysis, CNN, deep learning, sensors, disturbance</t>
  </si>
  <si>
    <t>Hammill, M.O., J. Dale, G.B. Stenson, C. den Heyer, J.-F. Gosselin, P. Leblanc, and D.W. Johnston. 2017. Comparison of methods to estimate grey seal pup production at different colonies.  Research Document 2017/041. Department of Fisheries and Oceans Canada, Canadian Science Advisory Secretariat, Ottawa, ON, Canada,</t>
  </si>
  <si>
    <t>Anatidae, Charadriidae, Haematopodidae, Laridae, Recurvirostridae, Scolopacidae</t>
  </si>
  <si>
    <r>
      <t xml:space="preserve">tufted duck, </t>
    </r>
    <r>
      <rPr>
        <i/>
        <sz val="10"/>
        <color theme="1"/>
        <rFont val="Times New Roman"/>
        <family val="1"/>
      </rPr>
      <t>Aythya fuligula</t>
    </r>
    <r>
      <rPr>
        <sz val="10"/>
        <color theme="1"/>
        <rFont val="Times New Roman"/>
        <family val="1"/>
      </rPr>
      <t xml:space="preserve">, mallard, </t>
    </r>
    <r>
      <rPr>
        <i/>
        <sz val="10"/>
        <color theme="1"/>
        <rFont val="Times New Roman"/>
        <family val="1"/>
      </rPr>
      <t>Anas platyrhynchos</t>
    </r>
    <r>
      <rPr>
        <sz val="10"/>
        <color theme="1"/>
        <rFont val="Times New Roman"/>
        <family val="1"/>
      </rPr>
      <t xml:space="preserve">, Goosander, </t>
    </r>
    <r>
      <rPr>
        <i/>
        <sz val="10"/>
        <color theme="1"/>
        <rFont val="Times New Roman"/>
        <family val="1"/>
      </rPr>
      <t>Mergus</t>
    </r>
    <r>
      <rPr>
        <sz val="10"/>
        <color theme="1"/>
        <rFont val="Times New Roman"/>
        <family val="1"/>
      </rPr>
      <t xml:space="preserve"> </t>
    </r>
    <r>
      <rPr>
        <i/>
        <sz val="10"/>
        <color theme="1"/>
        <rFont val="Times New Roman"/>
        <family val="1"/>
      </rPr>
      <t>merganser</t>
    </r>
    <r>
      <rPr>
        <sz val="10"/>
        <color theme="1"/>
        <rFont val="Times New Roman"/>
        <family val="1"/>
      </rPr>
      <t xml:space="preserve">, Mute swan, </t>
    </r>
    <r>
      <rPr>
        <i/>
        <sz val="10"/>
        <color theme="1"/>
        <rFont val="Times New Roman"/>
        <family val="1"/>
      </rPr>
      <t>Cygnus olor</t>
    </r>
    <r>
      <rPr>
        <sz val="10"/>
        <color theme="1"/>
        <rFont val="Times New Roman"/>
        <family val="1"/>
      </rPr>
      <t xml:space="preserve">, goldeneye, </t>
    </r>
    <r>
      <rPr>
        <i/>
        <sz val="10"/>
        <color theme="1"/>
        <rFont val="Times New Roman"/>
        <family val="1"/>
      </rPr>
      <t>Bucephala clangula</t>
    </r>
    <r>
      <rPr>
        <sz val="10"/>
        <color theme="1"/>
        <rFont val="Times New Roman"/>
        <family val="1"/>
      </rPr>
      <t xml:space="preserve">, Eurasian curlew, </t>
    </r>
    <r>
      <rPr>
        <i/>
        <sz val="10"/>
        <color theme="1"/>
        <rFont val="Times New Roman"/>
        <family val="1"/>
      </rPr>
      <t>Numenius arquata</t>
    </r>
    <r>
      <rPr>
        <sz val="10"/>
        <color theme="1"/>
        <rFont val="Times New Roman"/>
        <family val="1"/>
      </rPr>
      <t xml:space="preserve">, redshank, </t>
    </r>
    <r>
      <rPr>
        <i/>
        <sz val="10"/>
        <color theme="1"/>
        <rFont val="Times New Roman"/>
        <family val="1"/>
      </rPr>
      <t>Tringa</t>
    </r>
    <r>
      <rPr>
        <sz val="10"/>
        <color theme="1"/>
        <rFont val="Times New Roman"/>
        <family val="1"/>
      </rPr>
      <t xml:space="preserve"> </t>
    </r>
    <r>
      <rPr>
        <i/>
        <sz val="10"/>
        <color theme="1"/>
        <rFont val="Times New Roman"/>
        <family val="1"/>
      </rPr>
      <t>totanus</t>
    </r>
    <r>
      <rPr>
        <sz val="10"/>
        <color theme="1"/>
        <rFont val="Times New Roman"/>
        <family val="1"/>
      </rPr>
      <t xml:space="preserve">, shelduck, </t>
    </r>
    <r>
      <rPr>
        <i/>
        <sz val="10"/>
        <color theme="1"/>
        <rFont val="Times New Roman"/>
        <family val="1"/>
      </rPr>
      <t>Tadorna tadorna</t>
    </r>
    <r>
      <rPr>
        <sz val="10"/>
        <color theme="1"/>
        <rFont val="Times New Roman"/>
        <family val="1"/>
      </rPr>
      <t xml:space="preserve">, Eurasian oystercatcher, </t>
    </r>
    <r>
      <rPr>
        <i/>
        <sz val="10"/>
        <color theme="1"/>
        <rFont val="Times New Roman"/>
        <family val="1"/>
      </rPr>
      <t>Haematopus ostralegus</t>
    </r>
    <r>
      <rPr>
        <sz val="10"/>
        <color theme="1"/>
        <rFont val="Times New Roman"/>
        <family val="1"/>
      </rPr>
      <t xml:space="preserve">, European golden plover, </t>
    </r>
    <r>
      <rPr>
        <i/>
        <sz val="10"/>
        <color theme="1"/>
        <rFont val="Times New Roman"/>
        <family val="1"/>
      </rPr>
      <t>Pluvialis apricaria</t>
    </r>
    <r>
      <rPr>
        <sz val="10"/>
        <color theme="1"/>
        <rFont val="Times New Roman"/>
        <family val="1"/>
      </rPr>
      <t xml:space="preserve">, pink-footed goose, </t>
    </r>
    <r>
      <rPr>
        <i/>
        <sz val="10"/>
        <color theme="1"/>
        <rFont val="Times New Roman"/>
        <family val="1"/>
      </rPr>
      <t>Anser brachyrhynchus</t>
    </r>
    <r>
      <rPr>
        <sz val="10"/>
        <color theme="1"/>
        <rFont val="Times New Roman"/>
        <family val="1"/>
      </rPr>
      <t xml:space="preserve">, black-tailed godwit, </t>
    </r>
    <r>
      <rPr>
        <i/>
        <sz val="10"/>
        <color theme="1"/>
        <rFont val="Times New Roman"/>
        <family val="1"/>
      </rPr>
      <t>Limosa limosa</t>
    </r>
    <r>
      <rPr>
        <sz val="10"/>
        <color theme="1"/>
        <rFont val="Times New Roman"/>
        <family val="1"/>
      </rPr>
      <t xml:space="preserve">, Canada goose, </t>
    </r>
    <r>
      <rPr>
        <i/>
        <sz val="10"/>
        <color theme="1"/>
        <rFont val="Times New Roman"/>
        <family val="1"/>
      </rPr>
      <t>Branta canadensis</t>
    </r>
  </si>
  <si>
    <t>Anatidae, Charadriidae, Haematopodidae, Scolopacidae</t>
  </si>
  <si>
    <t>Assessing the potential of unoccupied aerial vehicles and deep learning to survey wild turkey populations. Wildlife Society Bulletin https://doi.org/10.1002/wsb.1639.</t>
  </si>
  <si>
    <r>
      <t xml:space="preserve">wild turkey, </t>
    </r>
    <r>
      <rPr>
        <i/>
        <sz val="10"/>
        <color theme="1"/>
        <rFont val="Times New Roman"/>
        <family val="1"/>
      </rPr>
      <t>Meleagris gallopavo</t>
    </r>
    <r>
      <rPr>
        <sz val="10"/>
        <color theme="1"/>
        <rFont val="Times New Roman"/>
        <family val="1"/>
      </rPr>
      <t xml:space="preserve">, turkey vulture, </t>
    </r>
    <r>
      <rPr>
        <i/>
        <sz val="10"/>
        <color theme="1"/>
        <rFont val="Times New Roman"/>
        <family val="1"/>
      </rPr>
      <t>Cathartes aura</t>
    </r>
    <r>
      <rPr>
        <sz val="10"/>
        <color theme="1"/>
        <rFont val="Times New Roman"/>
        <family val="1"/>
      </rPr>
      <t xml:space="preserve">, black vulture, </t>
    </r>
    <r>
      <rPr>
        <i/>
        <sz val="10"/>
        <color theme="1"/>
        <rFont val="Times New Roman"/>
        <family val="1"/>
      </rPr>
      <t>Coragyps atratus</t>
    </r>
  </si>
  <si>
    <t xml:space="preserve">species detection, species ID </t>
  </si>
  <si>
    <t>Kline, J., R. Katole, T. Berger-Wolf, and C. Stewart</t>
  </si>
  <si>
    <t>Edge-Native, Behavior-Adaptive Drone System for Wildlife Monitoring</t>
  </si>
  <si>
    <t>Kline, J., R. Katole, T. Berger-Wolf, and C. Stewart. Preprint. Edge-Native, Behavior-Adaptive Drone System for Wildlife Monitoring. 
https://doi.org/10.48550/arXiv.2512.02285.</t>
  </si>
  <si>
    <t xml:space="preserve">Deep learning, AI, animal tracking, </t>
  </si>
  <si>
    <t>Deep Learning for Environmental Monitoring and Conservation: Applications, Approaches, Challenges, and Future Perspectives</t>
  </si>
  <si>
    <t>Deep learning, AI</t>
  </si>
  <si>
    <t>Roman, J.J., L.T. Ramos, A.A. Ketbi, S.A. Dhaheri, and F. Rivas-Echeverr</t>
  </si>
  <si>
    <t>TechRxiv</t>
  </si>
  <si>
    <t>Roman, J.J., L.T. Ramos, A.A. Ketbi, S.A. Dhaheri, and F. Rivas-Echeverr. Preprint. Deep Learning for Environmental Monitoring and Conservation: Applications, Approaches, Challenges, and Future Perspectives. TechRxiv. https://doi.org/10.36227/techrxiv.176463786.63610597/v1.</t>
  </si>
  <si>
    <t>Biodiversity research requires more motors in air, water and on land</t>
  </si>
  <si>
    <t>Qi, M., M. Gadd, D. De Martini, K.J. Davis, B. Xiong, A. Rosen, S.M.K. Moorthy, N. Hawes, and R. Salguero-Gómez</t>
  </si>
  <si>
    <t>Qi, M., M. Gadd, D. De Martini, K.J. Davis, B. Xiong, A. Rosen, S.M.K. Moorthy, N. Hawes, and R. Salguero-Gómez. 2025. Biodiversity research requires more motors in air, water and on land. Methods in Ecology and Evolution https://doi.org/10.1111/2041-210x.70217.</t>
  </si>
  <si>
    <t>Yamato, C., T. Tanaka, K. Ichikawa, and T. Sato</t>
  </si>
  <si>
    <t>Localizing Japanese toads in a mountainous terrain using drone-based radiotelemetry</t>
  </si>
  <si>
    <t>Yamato, C., T. Tanaka, K. Ichikawa, and T. Sato. 2023. Localizing Japanese toads in a mountainous terrain using drone-based radiotelemetry. Drone Systems and Applications https://doi.org/10.1139/dsa-2022-0060.</t>
  </si>
  <si>
    <r>
      <t xml:space="preserve">Japanese toad, </t>
    </r>
    <r>
      <rPr>
        <i/>
        <sz val="10"/>
        <color theme="1"/>
        <rFont val="Times New Roman"/>
        <family val="1"/>
      </rPr>
      <t>Bufo japonicus</t>
    </r>
  </si>
  <si>
    <t>Bufonidae</t>
  </si>
  <si>
    <r>
      <t xml:space="preserve">Australian box jellyfish, </t>
    </r>
    <r>
      <rPr>
        <i/>
        <sz val="10"/>
        <color theme="1"/>
        <rFont val="Times New Roman"/>
        <family val="1"/>
      </rPr>
      <t>Chironex fleckeri</t>
    </r>
  </si>
  <si>
    <t>DJI Mavic 2 zoom</t>
  </si>
  <si>
    <r>
      <t xml:space="preserve">Rowley, O.C., R.L. Courtney, S.A. Browning, and J.E. Seymour. 2020. Bay watch: Using unmanned aerial vehicles (UAV’s) to survey the box jellyfish </t>
    </r>
    <r>
      <rPr>
        <i/>
        <sz val="10"/>
        <color theme="1"/>
        <rFont val="Times New Roman"/>
        <family val="1"/>
      </rPr>
      <t>Chironex fleckeri</t>
    </r>
    <r>
      <rPr>
        <sz val="10"/>
        <color theme="1"/>
        <rFont val="Times New Roman"/>
        <family val="1"/>
      </rPr>
      <t>. PLoS ONE
https://doi.org/10.1371/journal.pone.0241410.</t>
    </r>
  </si>
  <si>
    <t>Toward the automatic detection of effective gerbil holes in desert grasslands through unmanned aerial vehicle imagery</t>
  </si>
  <si>
    <t>Qi, G., Z. Yu, Z. Hou, Y. Guo, and B. Huth</t>
  </si>
  <si>
    <t>Geocarto International</t>
  </si>
  <si>
    <r>
      <t xml:space="preserve">Mongolian gerbil, </t>
    </r>
    <r>
      <rPr>
        <i/>
        <sz val="10"/>
        <color theme="1"/>
        <rFont val="Times New Roman"/>
        <family val="1"/>
      </rPr>
      <t>Meriones unguiculatus</t>
    </r>
  </si>
  <si>
    <t>Qi, G., Z. Yu, Z. Hou, Y. Guo, and B. Huth. 2023. Toward the automatic detection of effective gerbil holes in desert grasslands through unmanned aerial vehicle imagery. Geocarto International https://doi.org/10.1080/10106049.2023.2215722.</t>
  </si>
  <si>
    <t>Breeding Population and Nesting Habitat of Skuas in the Harmony Point Antarctic Specially Protected Area</t>
  </si>
  <si>
    <r>
      <t xml:space="preserve">brown skua, </t>
    </r>
    <r>
      <rPr>
        <i/>
        <sz val="10"/>
        <color theme="1"/>
        <rFont val="Times New Roman"/>
        <family val="1"/>
      </rPr>
      <t>Catharacta antarctica</t>
    </r>
    <r>
      <rPr>
        <sz val="10"/>
        <color theme="1"/>
        <rFont val="Times New Roman"/>
        <family val="1"/>
      </rPr>
      <t xml:space="preserve">, south polar skua, </t>
    </r>
    <r>
      <rPr>
        <i/>
        <sz val="10"/>
        <color theme="1"/>
        <rFont val="Times New Roman"/>
        <family val="1"/>
      </rPr>
      <t>Catharacta maccormicki</t>
    </r>
  </si>
  <si>
    <t>Stercorariidae</t>
  </si>
  <si>
    <t>20-MP RGB Hasselblad L1D-20c camera</t>
  </si>
  <si>
    <t>Using Drones to Measure Jellyfish Density in Shallow Estuaries</t>
  </si>
  <si>
    <t>Journal of Marine Science and Engineering</t>
  </si>
  <si>
    <t>Hamel, H., S. Lhoumeau, M. Wahlberg, and J. Javidpour</t>
  </si>
  <si>
    <t>Hamel, H., S. Lhoumeau, M. Wahlberg, and J. Javidpour. 2021. Using Drones to Measure Jellyfish Density in Shallow Estuaries. Journal of Marine Science and Engineering https://doi.org/10.3390/jmse9060659.</t>
  </si>
  <si>
    <r>
      <t xml:space="preserve">moon jellies, </t>
    </r>
    <r>
      <rPr>
        <i/>
        <sz val="10"/>
        <color theme="1"/>
        <rFont val="Times New Roman"/>
        <family val="1"/>
      </rPr>
      <t>Aurelia</t>
    </r>
    <r>
      <rPr>
        <sz val="10"/>
        <color theme="1"/>
        <rFont val="Times New Roman"/>
        <family val="1"/>
      </rPr>
      <t xml:space="preserve"> sp.</t>
    </r>
  </si>
  <si>
    <t>Teo, Y.V., D. Turner, J.C. Buettel, and B.W. Brook</t>
  </si>
  <si>
    <t>Evaluating drone-mounted thermal infrared sensors for macropod monitoring in Tasmania</t>
  </si>
  <si>
    <t>Teo, Y.V., D. Turner, J.C. Buettel, and B.W. Brook. Preprint. Evaluating drone-mounted thermal infrared sensors for macropod monitoring in Tasmania. https://doi.org/10.1101/2025.11.27.691070.</t>
  </si>
  <si>
    <t>species detection, species ID, population monitoring</t>
  </si>
  <si>
    <r>
      <t xml:space="preserve">Forester kangaroo, </t>
    </r>
    <r>
      <rPr>
        <i/>
        <sz val="10"/>
        <color theme="1"/>
        <rFont val="Times New Roman"/>
        <family val="1"/>
      </rPr>
      <t>Macropus giganteus</t>
    </r>
    <r>
      <rPr>
        <sz val="10"/>
        <color theme="1"/>
        <rFont val="Times New Roman"/>
        <family val="1"/>
      </rPr>
      <t xml:space="preserve"> </t>
    </r>
    <r>
      <rPr>
        <i/>
        <sz val="10"/>
        <color theme="1"/>
        <rFont val="Times New Roman"/>
        <family val="1"/>
      </rPr>
      <t>tasmaniensis</t>
    </r>
    <r>
      <rPr>
        <sz val="10"/>
        <color theme="1"/>
        <rFont val="Times New Roman"/>
        <family val="1"/>
      </rPr>
      <t xml:space="preserve">, Bennett’s wallaby, </t>
    </r>
    <r>
      <rPr>
        <i/>
        <sz val="10"/>
        <color theme="1"/>
        <rFont val="Times New Roman"/>
        <family val="1"/>
      </rPr>
      <t>Notamacropus rufogriseus</t>
    </r>
    <r>
      <rPr>
        <sz val="10"/>
        <color theme="1"/>
        <rFont val="Times New Roman"/>
        <family val="1"/>
      </rPr>
      <t xml:space="preserve">, Tasmanian pademelon, </t>
    </r>
    <r>
      <rPr>
        <i/>
        <sz val="10"/>
        <color theme="1"/>
        <rFont val="Times New Roman"/>
        <family val="1"/>
      </rPr>
      <t>Thylogale billardierii</t>
    </r>
  </si>
  <si>
    <r>
      <t xml:space="preserve">Burrow characteristics and ecological significance of </t>
    </r>
    <r>
      <rPr>
        <i/>
        <sz val="10"/>
        <color theme="1"/>
        <rFont val="Times New Roman"/>
        <family val="1"/>
      </rPr>
      <t>Marmota himalayana</t>
    </r>
    <r>
      <rPr>
        <sz val="10"/>
        <color theme="1"/>
        <rFont val="Times New Roman"/>
        <family val="1"/>
      </rPr>
      <t xml:space="preserve"> in the northeastern Qinghai-Tibetan Plateau</t>
    </r>
  </si>
  <si>
    <t>Wang, S.-L. and F.-J. Hou</t>
  </si>
  <si>
    <r>
      <t xml:space="preserve">Wang, S.-L. and F.-J. Hou. 2021. Burrow characteristics and ecological significance of </t>
    </r>
    <r>
      <rPr>
        <i/>
        <sz val="10"/>
        <color theme="1"/>
        <rFont val="Times New Roman"/>
        <family val="1"/>
      </rPr>
      <t>Marmota himalayana</t>
    </r>
    <r>
      <rPr>
        <sz val="10"/>
        <color theme="1"/>
        <rFont val="Times New Roman"/>
        <family val="1"/>
      </rPr>
      <t xml:space="preserve"> in the northeastern Qinghai-Tibetan Plateau. Ecology and Evolution https://doi.org/10.1002/ece3.7754.</t>
    </r>
  </si>
  <si>
    <r>
      <rPr>
        <sz val="10"/>
        <color theme="1"/>
        <rFont val="Times New Roman"/>
        <family val="1"/>
      </rPr>
      <t xml:space="preserve">Himalayan marmot, </t>
    </r>
    <r>
      <rPr>
        <i/>
        <sz val="10"/>
        <color theme="1"/>
        <rFont val="Times New Roman"/>
        <family val="1"/>
      </rPr>
      <t>Marmota himalayana</t>
    </r>
  </si>
  <si>
    <t>Thermal Drone Technology Used to Capture Thermoregulation in Wild Sumatran Elephants</t>
  </si>
  <si>
    <t>Wijayanto, R.D., A.A. Condro, and D.A. Rahman</t>
  </si>
  <si>
    <t>HAYATI Journal of Biosciences</t>
  </si>
  <si>
    <t>Wijayanto, R.D., A.A. Condro, and D.A. Rahman. 2023. Thermal Drone Technology Used to Capture Thermoregulation in Wild Sumatran Elephants. HAYATI Journal of Biosciences https://doi.org/10.4308/hjb.30.6.1061-1070.</t>
  </si>
  <si>
    <r>
      <t xml:space="preserve">Aerial release of </t>
    </r>
    <r>
      <rPr>
        <i/>
        <sz val="10"/>
        <color theme="1"/>
        <rFont val="Times New Roman"/>
        <family val="1"/>
      </rPr>
      <t xml:space="preserve">Rhinoncomimus latipes </t>
    </r>
    <r>
      <rPr>
        <sz val="10"/>
        <color theme="1"/>
        <rFont val="Times New Roman"/>
        <family val="1"/>
      </rPr>
      <t xml:space="preserve">(Coleoptera: Curculionidae) to control </t>
    </r>
    <r>
      <rPr>
        <i/>
        <sz val="10"/>
        <color theme="1"/>
        <rFont val="Times New Roman"/>
        <family val="1"/>
      </rPr>
      <t>Persicaria perfoliata</t>
    </r>
    <r>
      <rPr>
        <sz val="10"/>
        <color theme="1"/>
        <rFont val="Times New Roman"/>
        <family val="1"/>
      </rPr>
      <t xml:space="preserve"> (Polygonaceae) using an unmanned aerial system</t>
    </r>
  </si>
  <si>
    <t>Pest Management Science</t>
  </si>
  <si>
    <t>Park, Y.-L., S. Gururajan, H. Thistle, R. Chandran, and R. Reardonc</t>
  </si>
  <si>
    <r>
      <t xml:space="preserve">Park, Y.-L., S. Gururajan, H. Thistle, R. Chandran, and R. Reardonc. 2017. Aerial release of </t>
    </r>
    <r>
      <rPr>
        <i/>
        <sz val="10"/>
        <color theme="1"/>
        <rFont val="Times New Roman"/>
        <family val="1"/>
      </rPr>
      <t xml:space="preserve">Rhinoncomimus latipes </t>
    </r>
    <r>
      <rPr>
        <sz val="10"/>
        <color theme="1"/>
        <rFont val="Times New Roman"/>
        <family val="1"/>
      </rPr>
      <t xml:space="preserve">(Coleoptera: Curculionidae) to control </t>
    </r>
    <r>
      <rPr>
        <i/>
        <sz val="10"/>
        <color theme="1"/>
        <rFont val="Times New Roman"/>
        <family val="1"/>
      </rPr>
      <t>Persicaria perfoliata</t>
    </r>
    <r>
      <rPr>
        <sz val="10"/>
        <color theme="1"/>
        <rFont val="Times New Roman"/>
        <family val="1"/>
      </rPr>
      <t xml:space="preserve"> (Polygonaceae) using an unmanned aerial system. Pest Management Science https://doi.org/10.1002/ps.4670.</t>
    </r>
  </si>
  <si>
    <r>
      <rPr>
        <sz val="10"/>
        <color theme="1"/>
        <rFont val="Times New Roman"/>
        <family val="1"/>
      </rPr>
      <t xml:space="preserve">mile-a-minute weevil, </t>
    </r>
    <r>
      <rPr>
        <i/>
        <sz val="10"/>
        <color theme="1"/>
        <rFont val="Times New Roman"/>
        <family val="1"/>
      </rPr>
      <t>Rhinoncomimus latipes</t>
    </r>
  </si>
  <si>
    <t>STORM Drone 4, Rotorbits Tricopter</t>
  </si>
  <si>
    <t>Drones for butterfly conservation: larval habitat assessment with an unmanned aerial vehicle</t>
  </si>
  <si>
    <t>Habel, J.C., M. Teucher, W. Ulrich, M. Bauer, and D. Rodder</t>
  </si>
  <si>
    <r>
      <t xml:space="preserve">common blue, </t>
    </r>
    <r>
      <rPr>
        <i/>
        <sz val="10"/>
        <color theme="1"/>
        <rFont val="Times New Roman"/>
        <family val="1"/>
      </rPr>
      <t>Polyommatus icarus</t>
    </r>
    <r>
      <rPr>
        <sz val="10"/>
        <color theme="1"/>
        <rFont val="Times New Roman"/>
        <family val="1"/>
      </rPr>
      <t xml:space="preserve">, adonis blue, </t>
    </r>
    <r>
      <rPr>
        <i/>
        <sz val="10"/>
        <color theme="1"/>
        <rFont val="Times New Roman"/>
        <family val="1"/>
      </rPr>
      <t>Polyommatus bellargus</t>
    </r>
  </si>
  <si>
    <t>Lycaenidae</t>
  </si>
  <si>
    <t>GoPro HERO 4 Black</t>
  </si>
  <si>
    <t>Habel, J.C., M. Teucher, W. Ulrich, M. Bauer, and D. Rodder. 2016. Drones for butterfly conservation: larval habitat assessment with an unmanned aerial vehicle. Landscape Ecology https://doi.org/10.1007/s10980-016-0409-3.</t>
  </si>
  <si>
    <t>Effects of plateau pikas’ foraging and burrowing activities on vegetation biomass and soil organic carbon of alpine grasslands</t>
  </si>
  <si>
    <t>Qin, Y., S. Yi, Y. Ding, Y. Qin, W. Zhang, Y. Sun, X. Hou, H. Yu, B. Meng, H. Zhang, J. Chen, and Z. Wang</t>
  </si>
  <si>
    <t>Plant Soil</t>
  </si>
  <si>
    <t>Qin, Y., S. Yi, Y. Ding, Y. Qin, W. Zhang, Y. Sun, X. Hou, H. Yu, B. Meng, H. Zhang, J. Chen, and Z. Wang. 2020. Effects of plateau pikas’ foraging and burrowing activities on vegetation biomass and soil organic carbon of alpine grasslands. Plant Soil https://doi.org/10.1007/s11104-020-04489-1.</t>
  </si>
  <si>
    <t>Journal of Insect Conservation</t>
  </si>
  <si>
    <r>
      <t>Current distribution, microhabitat requirements and vulnerability of the Keeled Plump Bush‑cricket (</t>
    </r>
    <r>
      <rPr>
        <i/>
        <sz val="10"/>
        <color theme="1"/>
        <rFont val="Times New Roman"/>
        <family val="1"/>
      </rPr>
      <t>Isophya costata</t>
    </r>
    <r>
      <rPr>
        <sz val="10"/>
        <color theme="1"/>
        <rFont val="Times New Roman"/>
        <family val="1"/>
      </rPr>
      <t>) at the north‑western periphery of its range</t>
    </r>
  </si>
  <si>
    <r>
      <t xml:space="preserve">keeled plump bush‑cricket, </t>
    </r>
    <r>
      <rPr>
        <i/>
        <sz val="10"/>
        <color theme="1"/>
        <rFont val="Times New Roman"/>
        <family val="1"/>
      </rPr>
      <t>Isophya costata</t>
    </r>
  </si>
  <si>
    <t>Nuhlíčková, S., J. Svetlík, M. Šibíková, I. Jarolímek, and T. Zuna‑Kratky</t>
  </si>
  <si>
    <r>
      <t>Nuhlíčková, S., J. Svetlík, M. Šibíková, I. Jarolímek, and T. Zuna‑Kratky. 2021. Current distribution, microhabitat requirements and vulnerability of the Keeled Plump Bush‑cricket (</t>
    </r>
    <r>
      <rPr>
        <i/>
        <sz val="10"/>
        <color theme="1"/>
        <rFont val="Times New Roman"/>
        <family val="1"/>
      </rPr>
      <t>Isophya costata</t>
    </r>
    <r>
      <rPr>
        <sz val="10"/>
        <color theme="1"/>
        <rFont val="Times New Roman"/>
        <family val="1"/>
      </rPr>
      <t>) at the north‑western periphery of its range. Journal of Insect Conservation https://doi.org/10.1007/s10841-020-00280-w.</t>
    </r>
  </si>
  <si>
    <t>Tettigoniidae</t>
  </si>
  <si>
    <t>Austria, Slovakia</t>
  </si>
  <si>
    <t>Using unmanned aerial vehicles and machine learning to improve sea cucumber density estimation in shallow habitats</t>
  </si>
  <si>
    <t>Kilfoil, J.P., I. Rodriguez-Pinto, J.J. Kiszka, M.R. Heithaus, Y. Zhang, C.C. Roa, L.E. Ailloud, M.D. Campbell, and A.J. Wirsing</t>
  </si>
  <si>
    <t>Kilfoil, J.P., I. Rodriguez-Pinto, J.J. Kiszka, M.R. Heithaus, Y. Zhang, C.C. Roa, L.E. Ailloud, M.D. Campbell, and A.J. Wirsing. 2020. Using unmanned aerial vehicles and machine learning to improve sea cucumber density estimation in shallow habitats. ICES Journal of Marine Science https://doi.org/10.1093/icesjms/fsaa161.</t>
  </si>
  <si>
    <t>population monitoring, population estimate, image analysis, CNN</t>
  </si>
  <si>
    <t>Frence Polynesia</t>
  </si>
  <si>
    <t>sea cucumber</t>
  </si>
  <si>
    <t>Rodent hole detection in a typical steppe ecosystem using UAS and deep learning</t>
  </si>
  <si>
    <t>Du, M., D. Wang, S. Liu, C. Lv, and Y. Zhu</t>
  </si>
  <si>
    <t>Du, M., D. Wang, S. Liu, C. Lv, and Y. Zhu. 2022. Rodent hole detection in a typical steppe ecosystem using UAS and deep learning. Frontiers in Plant Science https://doi.org/10.3389/fpls.2022.992789.</t>
  </si>
  <si>
    <r>
      <t xml:space="preserve">Brandt’s vole, </t>
    </r>
    <r>
      <rPr>
        <i/>
        <sz val="10"/>
        <color theme="1"/>
        <rFont val="Times New Roman"/>
        <family val="1"/>
      </rPr>
      <t>Lasiopodomys brandtii</t>
    </r>
  </si>
  <si>
    <t>image analysis, CNN, population monitoring</t>
  </si>
  <si>
    <t>Tarasov, V.V.</t>
  </si>
  <si>
    <r>
      <t xml:space="preserve">A Sharp Decrease in the Number of Dalmatian Pelican </t>
    </r>
    <r>
      <rPr>
        <i/>
        <sz val="10"/>
        <color theme="1"/>
        <rFont val="Times New Roman"/>
        <family val="1"/>
      </rPr>
      <t>Pelecanus crispus</t>
    </r>
    <r>
      <rPr>
        <sz val="10"/>
        <color theme="1"/>
        <rFont val="Times New Roman"/>
        <family val="1"/>
      </rPr>
      <t xml:space="preserve"> (Aves: Pelecaniformes) in the Urals and Western Siberia in 2021</t>
    </r>
  </si>
  <si>
    <t>Tomsk State University Journal of Biology</t>
  </si>
  <si>
    <t>DJI Mavic-2 Zoom</t>
  </si>
  <si>
    <t>Parsons, M., D. Bratanov, K.J. Gaston, and F. Gonzalez</t>
  </si>
  <si>
    <t>UAVs, Hyperspectral Remote Sensing, and Machine Learning Revolutionizing Reef Monitoring</t>
  </si>
  <si>
    <t>Parsons, M., D. Bratanov, K.J. Gaston, and F. Gonzalez. 2018. UAVs, Hyperspectral Remote Sensing, and Machine Learning Revolutionizing Reef Monitoring. Sensors https://doi.org/10.3390/s18072026.</t>
  </si>
  <si>
    <t>population monitoring, health, species ID, image analysis</t>
  </si>
  <si>
    <t>50.6-MP Canon EOS 5DS R RGB camera, Headwall Nano-Hyperspec</t>
  </si>
  <si>
    <t>bioRxiv</t>
  </si>
  <si>
    <t>Foraging synchrony drives resilience in human–dolphin mutualism</t>
  </si>
  <si>
    <t>Proceedings of the National Academy of Sciences</t>
  </si>
  <si>
    <t>Cantora, M., D.R. Farined, and F.G. Daura-Jorgea</t>
  </si>
  <si>
    <t>Cantora, M., D.R. Farined, and F.G. Daura-Jorgea. 2023. Foraging synchrony drives resilience in human–dolphin mutualism. Proceedings of the National Academy of Sciences https://doi.org/10.1073/pnas.2207739120.</t>
  </si>
  <si>
    <r>
      <t xml:space="preserve">Lahille's bottlenose dolphin, </t>
    </r>
    <r>
      <rPr>
        <i/>
        <sz val="10"/>
        <color theme="1"/>
        <rFont val="Times New Roman"/>
        <family val="1"/>
      </rPr>
      <t>Tursiops</t>
    </r>
    <r>
      <rPr>
        <sz val="10"/>
        <color theme="1"/>
        <rFont val="Times New Roman"/>
        <family val="1"/>
      </rPr>
      <t xml:space="preserve"> </t>
    </r>
    <r>
      <rPr>
        <i/>
        <sz val="10"/>
        <color theme="1"/>
        <rFont val="Times New Roman"/>
        <family val="1"/>
      </rPr>
      <t>truncatus gephyreus</t>
    </r>
  </si>
  <si>
    <t>DJI Phantom3, DJI Mavic 3</t>
  </si>
  <si>
    <t>Alaska Fisheries Science Center Report</t>
  </si>
  <si>
    <t xml:space="preserve">Uncrewed surveys of pinnipeds in the Aleutian Islands (USPAI) Project: Final Report 
</t>
  </si>
  <si>
    <t xml:space="preserve">Dahle, S., E. Moreland, B. Hou, S. Koslovsky, T. Gelatt, and P. Boveng
</t>
  </si>
  <si>
    <t xml:space="preserve">Dahle, S., E. Moreland, B. Hou, S. Koslovsky, T. Gelatt, and P. Boveng. 2025. Uncrewed surveys of pinnipeds in the Aleutian Islands (USPAI) Project: Final Report. AFSC Processed Report 2025-11. Marine Mammal Laboratory, Alaska Fisheries Science Center, National Marine Fisheries Service, Seattle, WA. https://doi.org/10.25923/b8b7-6359.
</t>
  </si>
  <si>
    <t>NASA SIERRA-B</t>
  </si>
  <si>
    <t>population monitoring, species ID, disturbance</t>
  </si>
  <si>
    <r>
      <t xml:space="preserve">harbor seal, </t>
    </r>
    <r>
      <rPr>
        <i/>
        <sz val="10"/>
        <color theme="1"/>
        <rFont val="Times New Roman"/>
        <family val="1"/>
      </rPr>
      <t>Phoca vitulina</t>
    </r>
    <r>
      <rPr>
        <sz val="10"/>
        <color theme="1"/>
        <rFont val="Times New Roman"/>
        <family val="1"/>
      </rPr>
      <t xml:space="preserve">, Steller sea lion, </t>
    </r>
    <r>
      <rPr>
        <i/>
        <sz val="10"/>
        <color theme="1"/>
        <rFont val="Times New Roman"/>
        <family val="1"/>
      </rPr>
      <t>Eumetopias jubatus</t>
    </r>
  </si>
  <si>
    <t>FLIR SC645 cameras, Allied Vision Prosilica GT6600c RGB cameras</t>
  </si>
  <si>
    <t>Ecological Management &amp; Restoration</t>
  </si>
  <si>
    <t>Coulson, G., M.A. Snape, and J.K. Cripps</t>
  </si>
  <si>
    <t>How many macropods? A manager’s guide to small-scale population surveys of kangaroos and wallabies</t>
  </si>
  <si>
    <t>Coulson, G., M.A. Snape, and J.K. Cripps. 2021. How many macropods? A manager’s guide to small-scale population surveys of kangaroos and wallabies. Ecological Management &amp; Restoration https://doi.org/10.1111/emr.12485.</t>
  </si>
  <si>
    <t>Hunting Resource Management by Population Size Control by Remote Sensing Using an Unmanned Aerial Vehicle</t>
  </si>
  <si>
    <t>Ivanova, S. and A. Prosekov</t>
  </si>
  <si>
    <t>Nature Environment and Pollution Technology</t>
  </si>
  <si>
    <t>Ivanova, S. and A. Prosekov. 2024. Hunting Resource Management by Population Size Control by Remote Sensing Using an Unmanned Aerial Vehicle. Nature Environment and Pollution Technology https://doi.org/10.46488/NEPT.2024.v23i01.033.</t>
  </si>
  <si>
    <t>42-MP Sony RX1R II RGB camera, ATOM500 thermal imager</t>
  </si>
  <si>
    <t>Cervidae, Suidae, Ursidae, Canidae, Mustelidae, Leporidae</t>
  </si>
  <si>
    <r>
      <t xml:space="preserve">elk, </t>
    </r>
    <r>
      <rPr>
        <i/>
        <sz val="10"/>
        <color theme="1"/>
        <rFont val="Times New Roman"/>
        <family val="1"/>
      </rPr>
      <t>Alces alces</t>
    </r>
    <r>
      <rPr>
        <sz val="10"/>
        <color theme="1"/>
        <rFont val="Times New Roman"/>
        <family val="1"/>
      </rPr>
      <t xml:space="preserve">, Caspian red deer or maral, </t>
    </r>
    <r>
      <rPr>
        <i/>
        <sz val="10"/>
        <color theme="1"/>
        <rFont val="Times New Roman"/>
        <family val="1"/>
      </rPr>
      <t>Cervus elaphus maral</t>
    </r>
    <r>
      <rPr>
        <sz val="10"/>
        <color theme="1"/>
        <rFont val="Times New Roman"/>
        <family val="1"/>
      </rPr>
      <t xml:space="preserve">, Siberian roe deer, </t>
    </r>
    <r>
      <rPr>
        <i/>
        <sz val="10"/>
        <color theme="1"/>
        <rFont val="Times New Roman"/>
        <family val="1"/>
      </rPr>
      <t>Capeiolus pygargus</t>
    </r>
    <r>
      <rPr>
        <sz val="10"/>
        <color theme="1"/>
        <rFont val="Times New Roman"/>
        <family val="1"/>
      </rPr>
      <t xml:space="preserve">, wild boar, </t>
    </r>
    <r>
      <rPr>
        <i/>
        <sz val="10"/>
        <color theme="1"/>
        <rFont val="Times New Roman"/>
        <family val="1"/>
      </rPr>
      <t>Sus scrofa</t>
    </r>
    <r>
      <rPr>
        <sz val="10"/>
        <color theme="1"/>
        <rFont val="Times New Roman"/>
        <family val="1"/>
      </rPr>
      <t xml:space="preserve">, brown bear, </t>
    </r>
    <r>
      <rPr>
        <i/>
        <sz val="10"/>
        <color theme="1"/>
        <rFont val="Times New Roman"/>
        <family val="1"/>
      </rPr>
      <t>Ursus arctos</t>
    </r>
    <r>
      <rPr>
        <sz val="10"/>
        <color theme="1"/>
        <rFont val="Times New Roman"/>
        <family val="1"/>
      </rPr>
      <t xml:space="preserve">, grey wolf, </t>
    </r>
    <r>
      <rPr>
        <i/>
        <sz val="10"/>
        <color theme="1"/>
        <rFont val="Times New Roman"/>
        <family val="1"/>
      </rPr>
      <t>Canis</t>
    </r>
    <r>
      <rPr>
        <sz val="10"/>
        <color theme="1"/>
        <rFont val="Times New Roman"/>
        <family val="1"/>
      </rPr>
      <t xml:space="preserve"> </t>
    </r>
    <r>
      <rPr>
        <i/>
        <sz val="10"/>
        <color theme="1"/>
        <rFont val="Times New Roman"/>
        <family val="1"/>
      </rPr>
      <t>lupus</t>
    </r>
    <r>
      <rPr>
        <sz val="10"/>
        <color theme="1"/>
        <rFont val="Times New Roman"/>
        <family val="1"/>
      </rPr>
      <t xml:space="preserve">, sable, </t>
    </r>
    <r>
      <rPr>
        <i/>
        <sz val="10"/>
        <color theme="1"/>
        <rFont val="Times New Roman"/>
        <family val="1"/>
      </rPr>
      <t>Martes zibellina</t>
    </r>
    <r>
      <rPr>
        <sz val="10"/>
        <color theme="1"/>
        <rFont val="Times New Roman"/>
        <family val="1"/>
      </rPr>
      <t xml:space="preserve">, badger, </t>
    </r>
    <r>
      <rPr>
        <i/>
        <sz val="10"/>
        <color theme="1"/>
        <rFont val="Times New Roman"/>
        <family val="1"/>
      </rPr>
      <t>Meles meles</t>
    </r>
    <r>
      <rPr>
        <sz val="10"/>
        <color theme="1"/>
        <rFont val="Times New Roman"/>
        <family val="1"/>
      </rPr>
      <t xml:space="preserve">, European beaver, </t>
    </r>
    <r>
      <rPr>
        <i/>
        <sz val="10"/>
        <color theme="1"/>
        <rFont val="Times New Roman"/>
        <family val="1"/>
      </rPr>
      <t>Castor fiber</t>
    </r>
    <r>
      <rPr>
        <sz val="10"/>
        <color theme="1"/>
        <rFont val="Times New Roman"/>
        <family val="1"/>
      </rPr>
      <t xml:space="preserve">, red fox, </t>
    </r>
    <r>
      <rPr>
        <i/>
        <sz val="10"/>
        <color theme="1"/>
        <rFont val="Times New Roman"/>
        <family val="1"/>
      </rPr>
      <t>Vulpes vulpes</t>
    </r>
    <r>
      <rPr>
        <sz val="10"/>
        <color theme="1"/>
        <rFont val="Times New Roman"/>
        <family val="1"/>
      </rPr>
      <t xml:space="preserve">, Arctic hare, </t>
    </r>
    <r>
      <rPr>
        <i/>
        <sz val="10"/>
        <color theme="1"/>
        <rFont val="Times New Roman"/>
        <family val="1"/>
      </rPr>
      <t>Lepus timidus</t>
    </r>
  </si>
  <si>
    <t>Teo, Y.V., J.C. Buettel, D. Turner, E.M. Ringwaldt, and B.W. Brook</t>
  </si>
  <si>
    <t>Evaluating the behavioural responses of wildlife and domestic animals to drones: a Tasmanian case study</t>
  </si>
  <si>
    <t>Authorea</t>
  </si>
  <si>
    <t>Teo, Y.V., J.C. Buettel, D. Turner, E.M. Ringwaldt, and B.W. Brook. 2024. Evaluating the behavioural responses of wildlife and domestic animals to drones: a Tasmanian case study. Authorea 10.22541/au.169321871.15706342/v2.</t>
  </si>
  <si>
    <r>
      <t xml:space="preserve">Bennett's wallaby, </t>
    </r>
    <r>
      <rPr>
        <i/>
        <sz val="10"/>
        <color theme="1"/>
        <rFont val="Times New Roman"/>
        <family val="1"/>
      </rPr>
      <t>Notamacropus</t>
    </r>
    <r>
      <rPr>
        <sz val="10"/>
        <color theme="1"/>
        <rFont val="Times New Roman"/>
        <family val="1"/>
      </rPr>
      <t xml:space="preserve"> </t>
    </r>
    <r>
      <rPr>
        <i/>
        <sz val="10"/>
        <color theme="1"/>
        <rFont val="Times New Roman"/>
        <family val="1"/>
      </rPr>
      <t>rufogriseus</t>
    </r>
    <r>
      <rPr>
        <sz val="10"/>
        <color theme="1"/>
        <rFont val="Times New Roman"/>
        <family val="1"/>
      </rPr>
      <t xml:space="preserve">, Forester kangaroo, </t>
    </r>
    <r>
      <rPr>
        <i/>
        <sz val="10"/>
        <color theme="1"/>
        <rFont val="Times New Roman"/>
        <family val="1"/>
      </rPr>
      <t>Macropus giganteus tasmaniensis</t>
    </r>
    <r>
      <rPr>
        <sz val="10"/>
        <color theme="1"/>
        <rFont val="Times New Roman"/>
        <family val="1"/>
      </rPr>
      <t xml:space="preserve">, domestic chicken, </t>
    </r>
    <r>
      <rPr>
        <i/>
        <sz val="10"/>
        <color theme="1"/>
        <rFont val="Times New Roman"/>
        <family val="1"/>
      </rPr>
      <t>Gallus  gallus domesticus</t>
    </r>
  </si>
  <si>
    <t>Macropodidae, Phasianidae</t>
  </si>
  <si>
    <t>Wich, S., M. Ancrenaz, B. Goossens, M. Hennekam, S. Milne, D. Burslem, C. Knott, J. Martin, and P. Fergus</t>
  </si>
  <si>
    <t>Using Deep Learning to Automate Orangutan Nest Detections on Aerial Images Collected With Drones</t>
  </si>
  <si>
    <t>Wich, S., M. Ancrenaz, B. Goossens, M. Hennekam, S. Milne, D. Burslem, C. Knott, J. Martin, and P. Fergus. 2025. Using Deep Learning to Automate Orangutan Nest Detections on Aerial Images Collected With Drones. American Journal of Primatology https://doi.org/10.1002/ajp.70100.</t>
  </si>
  <si>
    <t>DJI Mavic 3E, DJI Phantom 4 Pro, Raptor</t>
  </si>
  <si>
    <t>20-MP camera, 20-MP camera, 12-MP Canon Powershot SX230 HS</t>
  </si>
  <si>
    <r>
      <t xml:space="preserve">Sumatran orangutan, </t>
    </r>
    <r>
      <rPr>
        <i/>
        <sz val="10"/>
        <color theme="1"/>
        <rFont val="Times New Roman"/>
        <family val="1"/>
      </rPr>
      <t>Pongo abelii</t>
    </r>
    <r>
      <rPr>
        <sz val="10"/>
        <color theme="1"/>
        <rFont val="Times New Roman"/>
        <family val="1"/>
      </rPr>
      <t xml:space="preserve">, Tapanuli orangutan, </t>
    </r>
    <r>
      <rPr>
        <i/>
        <sz val="10"/>
        <color theme="1"/>
        <rFont val="Times New Roman"/>
        <family val="1"/>
      </rPr>
      <t>Pongo tapanuliensis</t>
    </r>
    <r>
      <rPr>
        <sz val="10"/>
        <color theme="1"/>
        <rFont val="Times New Roman"/>
        <family val="1"/>
      </rPr>
      <t xml:space="preserve">, Bornean orangutan, </t>
    </r>
    <r>
      <rPr>
        <i/>
        <sz val="10"/>
        <color theme="1"/>
        <rFont val="Times New Roman"/>
        <family val="1"/>
      </rPr>
      <t>Pongo pygmaeus</t>
    </r>
  </si>
  <si>
    <t xml:space="preserve">image analysis, deep learning, nest detection, </t>
  </si>
  <si>
    <t>Malaysia-Borneo, Indonesia-Sumatra</t>
  </si>
  <si>
    <t>Observer Research Foundation</t>
  </si>
  <si>
    <t>Rajagopalan, R.P. and R. Krishna</t>
  </si>
  <si>
    <t>Drones: Guidelines, Regulations, and Policy Gaps in India</t>
  </si>
  <si>
    <t xml:space="preserve">Rajagopalan, R.P. and R. Krishna. 2018. Drones: Guidelines, Regulations, and Policy Gaps in India. ORF Occasional Paper #145. Observer Research Foundation, New Delhi, India. https://www.orfonline.org/research/drones-guidelines-regulations-and-policy-gaps-in-india. </t>
  </si>
  <si>
    <t>Using drones to monitor wildlife in India</t>
  </si>
  <si>
    <t>Vijayaraghavan, A.</t>
  </si>
  <si>
    <t>Vijayaraghavan, A. 2013. Using drones to monitor wildlife in India. https://news.mongabay.com/2013/04/using-drones-to-monitor-wildlife-in-india/.</t>
  </si>
  <si>
    <t>Mongabay.com</t>
  </si>
  <si>
    <r>
      <t xml:space="preserve">Indian rhinoceros, </t>
    </r>
    <r>
      <rPr>
        <i/>
        <sz val="10"/>
        <color theme="1"/>
        <rFont val="Times New Roman"/>
        <family val="1"/>
      </rPr>
      <t>Rhinoceros unicornis</t>
    </r>
  </si>
  <si>
    <t>Eye of the farmer in the sky: Drones</t>
  </si>
  <si>
    <t>Gül, S., Y.Z. Güzey, H. Yıldırım, and M. Keskin</t>
  </si>
  <si>
    <t>Turkish Journal of Unmanned Aerial Vehicles</t>
  </si>
  <si>
    <t>Gül, S., Y.Z. Güzey, H. Yıldırım, and M. Keskin. 2021. Eye of the farmer in the sky: Drones. Turkish Journal of Unmanned Aerial Vehicles https://doi.org/10.51534/tiha.943842.</t>
  </si>
  <si>
    <t>platform, best practices, sensors, flight planning, regulations</t>
  </si>
  <si>
    <t>Jose, L.</t>
  </si>
  <si>
    <t>Birds vs drones: Wedge-tailed eagles and unmanned aerial vehicles competing for airspace in the workplace</t>
  </si>
  <si>
    <t>abc.net</t>
  </si>
  <si>
    <t>disturbance, human-wildlife conflict</t>
  </si>
  <si>
    <t>Jose, L. 2017. Birds vs drones: Wedge-tailed eagles and unmanned aerial vehicles competing for airspace in the workplace. https://www.abc.net.au/news/rural/2017-05-29/wedge-tailed-eagles-and-drones-competing-for-airspace/8566912#lightbox-content-lightbox-24.</t>
  </si>
  <si>
    <t>The Ethics of Utilising Drones in Wildlife Conservation and Monitoring</t>
  </si>
  <si>
    <t>Kannan, A., P. Ranganathan, and S. T.V.</t>
  </si>
  <si>
    <t>ConservationIndia.org</t>
  </si>
  <si>
    <t>Kannan, A., P. Ranganathan, and S. T.V. 2020. The Ethics of Utilising Drones in Wildlife Conservation and Monitoring. https://www.conservationindia.org/articles/the-ethics-of-utilising-drones-in-wildlife-conservation-and-monitoring?fb_comment_id=3166085100143418_3%E2%80%A6.</t>
  </si>
  <si>
    <t>MaraElephantProject.org</t>
  </si>
  <si>
    <t>MEP is Once Again Deploying Drones</t>
  </si>
  <si>
    <t>Mara Elephant Project</t>
  </si>
  <si>
    <r>
      <t xml:space="preserve">African savannah elephant, </t>
    </r>
    <r>
      <rPr>
        <i/>
        <sz val="10"/>
        <color theme="1"/>
        <rFont val="Times New Roman"/>
        <family val="1"/>
      </rPr>
      <t>Loxodonta africana</t>
    </r>
  </si>
  <si>
    <t xml:space="preserve">Mara Elephant Project. 2021. MEP is Once Again Deploying Drones. https://maraelephantproject.org/mep-is-once-again-deploying-drones/. </t>
  </si>
  <si>
    <t>MEP September 2023 Report</t>
  </si>
  <si>
    <t>Mara Elephant Project. 2025. MEP November 2025 Report. https://maraelephantproject.org/wp-content/uploads/2025/12/November-2025-External-Report.pdf.</t>
  </si>
  <si>
    <t>MEP November 2025 Report</t>
  </si>
  <si>
    <t>Mara Elephant Project. 2023. MEP September 2023 Report. https://maraelephantproject.org/wp-content/uploads/2023/10/September-2023-External-Report.pdf.</t>
  </si>
  <si>
    <t>Introducing Drones for Conservation Section in MEP’s September Report</t>
  </si>
  <si>
    <t>Mara Elephant Project. 2023. Introducing Drones for Conservation Section in MEP’s September Report. https://maraelephantproject.org/introducing-drones-for-conservation-section-in-meps-september-report/.</t>
  </si>
  <si>
    <t>RPAS-derived orthomosaic dataset of Southern Elephant Seal breeding colonies on King George Island (2019–2024)</t>
  </si>
  <si>
    <t>population monitoring, photogrammetry, habitat</t>
  </si>
  <si>
    <t>DJI Inspire 2, DJI Phantom 4 Pro v2.0</t>
  </si>
  <si>
    <t>Zenmuse X5s camera, DJI RGB camera</t>
  </si>
  <si>
    <t>Facilitating macrosystem biology with organismal-scale airborne remote sensing: Challenges and opportunities</t>
  </si>
  <si>
    <t>Graves, S.J., R. Chowdhry, M. Zhou, I. Harmon, B. Weinstein, S.K.M. Ernest, A. Zare, E.P. White, and S.A.Bohlman</t>
  </si>
  <si>
    <t>Graves, S.J., R. Chowdhry, M. Zhou, I. Harmon, B. Weinstein, S.K.M. Ernest, A. Zare, E.P. White, and S.A.Bohlman. 2025. Facilitating macrosystem biology with organismal-scale airborne remote sensing: Challenges and opportunities. Functional Ecology https://doi.org/10.1111/1365-2435.70083.</t>
  </si>
  <si>
    <t>review, deep learning, data collection</t>
  </si>
  <si>
    <t>Towards a FAIR metadata framework for drone and uncrewed aerial vehicle data</t>
  </si>
  <si>
    <t>Ellsäßer, F.J. and A. Nikuze</t>
  </si>
  <si>
    <t>Ellsäßer, F.J. and A. Nikuze. In press. Towards a FAIR metadata framework for drone and uncrewed aerial vehicle data. Scientific Data https://doi.org/10.1038/s41597-025-06376-9.</t>
  </si>
  <si>
    <t>Method matters: Use of thermal-imaging drones to assess the assumptions of density estimation techniques</t>
  </si>
  <si>
    <t>Delaney, D.M., T.M. Harms, and S.J. Dinsmore</t>
  </si>
  <si>
    <t>Delaney, D.M., T.M. Harms, and S.J. Dinsmore. 2025. Method matters: Use of thermal-imaging drones to assess the assumptions of density estimation techniques. Ecological Applications https://doi.org/10.1002/eap.70164.</t>
  </si>
  <si>
    <t xml:space="preserve">Aubert, A., G. Le Moguedec, C. Assio, R. Blatrix, M. N. Ahizi, G.C. Hedegbetan, N.G. Kpera, V. Lapeyre, D. Martin, P. Labbe, and M.H. Shirley. 2022. Evaluation of the use of drones to monitor a diverse crocodylian assemblage in West Africa. Wildlife Research https://doi.org/10.1071/WR20170. </t>
  </si>
  <si>
    <t>Kachamakova, M., P.K. Nikova, V. Todorov, B. Zheleva, and Y. Koshev</t>
  </si>
  <si>
    <t>Characteristics of Beaver Activity in Bulgaria and Testing of a UAV-Based Method for Its Detection</t>
  </si>
  <si>
    <t>Kachamakova, M., P.K. Nikova, V. Todorov, B. Zheleva, and Y. Koshev. 2025. Characteristics of Beaver Activity in Bulgaria and Testing of a UAV-Based Method for Its Detection. Conservation https://doi.org/10.3390/conservation5040074.</t>
  </si>
  <si>
    <t>DJI Mavic Air 2, DJI mini 3 pro</t>
  </si>
  <si>
    <t>population monitoring, species detection, habitat disturbance, ground vs aerial survey</t>
  </si>
  <si>
    <t>Data Collection Schemes for Animal Monitoring Using WSNs-Assisted by UAVs: WSNs-Oriented or UAV-Oriented</t>
  </si>
  <si>
    <t>Vera-Amaro, R., M.E. Rivero-Ángeles, and A. Luviano-Juárez</t>
  </si>
  <si>
    <t>Vera-Amaro, R., M.E. Rivero-Ángeles, and A. Luviano-Juárez. 2020. Data Collection Schemes for Animal Monitoring Using WSNs-Assisted by UAVs: WSNs-Oriented or UAV-Oriented. Sensors https://doi.org/10.3390/s20010262.</t>
  </si>
  <si>
    <t>An account of an extreme heat event at a flying-fox roost in New South Wales, Australia: impacts and mitigation</t>
  </si>
  <si>
    <t>Yabsley, S.H., J. Meade, C. Turbill, M. Mo, E.D. McCarthy, S.C. Grady, and J.A. Welbergen</t>
  </si>
  <si>
    <t>Yabsley, S.H., J. Meade, C. Turbill, M. Mo, E.D. McCarthy, S.C. Grady, and J.A. Welbergen. 2025. An account of an extreme heat event at a flying-fox roost in New South Wales, Australia: impacts and mitigation. Australian Zoologist https://doi.org/10.7882/AZ.2025.039.</t>
  </si>
  <si>
    <r>
      <t xml:space="preserve">grey-headed flying fox, </t>
    </r>
    <r>
      <rPr>
        <i/>
        <sz val="10"/>
        <color theme="1"/>
        <rFont val="Times New Roman"/>
        <family val="1"/>
      </rPr>
      <t>Pteropus poliocephalus</t>
    </r>
  </si>
  <si>
    <t>population monitoring, population estimate, health</t>
  </si>
  <si>
    <t>Breunig, K.R.</t>
  </si>
  <si>
    <r>
      <t>Environmental factors influencing American Woodcock (</t>
    </r>
    <r>
      <rPr>
        <i/>
        <sz val="10"/>
        <color theme="1"/>
        <rFont val="Times New Roman"/>
        <family val="1"/>
      </rPr>
      <t>Scolopax minor</t>
    </r>
    <r>
      <rPr>
        <sz val="10"/>
        <color theme="1"/>
        <rFont val="Times New Roman"/>
        <family val="1"/>
      </rPr>
      <t>) movements on wintering grounds in northeast Louisiana</t>
    </r>
  </si>
  <si>
    <r>
      <t xml:space="preserve">American woodcock, </t>
    </r>
    <r>
      <rPr>
        <i/>
        <sz val="10"/>
        <color theme="1"/>
        <rFont val="Times New Roman"/>
        <family val="1"/>
      </rPr>
      <t>Scolopax minor</t>
    </r>
  </si>
  <si>
    <r>
      <t xml:space="preserve">western grebe, </t>
    </r>
    <r>
      <rPr>
        <i/>
        <sz val="10"/>
        <color theme="1"/>
        <rFont val="Times New Roman"/>
        <family val="1"/>
      </rPr>
      <t>Aechmophorus occidentalis</t>
    </r>
    <r>
      <rPr>
        <sz val="10"/>
        <color theme="1"/>
        <rFont val="Times New Roman"/>
        <family val="1"/>
      </rPr>
      <t>, Franklin’s gull, L</t>
    </r>
    <r>
      <rPr>
        <i/>
        <sz val="10"/>
        <color theme="1"/>
        <rFont val="Times New Roman"/>
        <family val="1"/>
      </rPr>
      <t>eucophaeus pipixcan</t>
    </r>
    <r>
      <rPr>
        <sz val="10"/>
        <color theme="1"/>
        <rFont val="Times New Roman"/>
        <family val="1"/>
      </rPr>
      <t xml:space="preserve">, Forster’s tern, </t>
    </r>
    <r>
      <rPr>
        <i/>
        <sz val="10"/>
        <color theme="1"/>
        <rFont val="Times New Roman"/>
        <family val="1"/>
      </rPr>
      <t>Sterna forsteri</t>
    </r>
    <r>
      <rPr>
        <sz val="10"/>
        <color theme="1"/>
        <rFont val="Times New Roman"/>
        <family val="1"/>
      </rPr>
      <t xml:space="preserve">, black tern, </t>
    </r>
    <r>
      <rPr>
        <i/>
        <sz val="10"/>
        <color theme="1"/>
        <rFont val="Times New Roman"/>
        <family val="1"/>
      </rPr>
      <t>Chlidonias niger</t>
    </r>
  </si>
  <si>
    <t>Using drone-based infrared thermography for monitoring vital signs in dolphins</t>
  </si>
  <si>
    <t>preproof</t>
  </si>
  <si>
    <t>White, C., A.P. Colefax, and G.J. Parra</t>
  </si>
  <si>
    <t>health, physiology</t>
  </si>
  <si>
    <t>stock DJI thermal and RGB cameras</t>
  </si>
  <si>
    <t>Fischbach, A.S., R.L. Taylor, and D.C. Douglas</t>
  </si>
  <si>
    <t>Monitoring Pacific walrus coastal haulouts by satellite to estimate herd abundance and distribution</t>
  </si>
  <si>
    <t>Fischbach, A.S., R.L. Taylor, and D.C. Douglas. 2025. Monitoring Pacific walrus coastal haulouts by satellite to estimate herd abundance and distribution. Wildlife Society Bulletin https://doi.org/10.1002/wsb.1614.</t>
  </si>
  <si>
    <t>Solo 3D Robotics, various DJI models</t>
  </si>
  <si>
    <r>
      <t xml:space="preserve">Tarasov, V.V. 2022. A Sharp Decrease in the Number of Dalmatian Pelican </t>
    </r>
    <r>
      <rPr>
        <i/>
        <sz val="10"/>
        <color theme="1"/>
        <rFont val="Times New Roman"/>
        <family val="1"/>
      </rPr>
      <t>Pelecanus crispus</t>
    </r>
    <r>
      <rPr>
        <sz val="10"/>
        <color theme="1"/>
        <rFont val="Times New Roman"/>
        <family val="1"/>
      </rPr>
      <t xml:space="preserve"> (Aves: Pelecaniformes) in the Urals and Western Siberia in 2021. Tomsk State University Journal of Biology https://doi.org/10.17223/19988591/59/6. [In Russian with English abstract &amp; translation]</t>
    </r>
  </si>
  <si>
    <r>
      <t>Feasibility of nocturnal thermal drone surveys for detecting endangered mahogany gliders (</t>
    </r>
    <r>
      <rPr>
        <i/>
        <sz val="10"/>
        <color theme="1"/>
        <rFont val="Times New Roman"/>
        <family val="1"/>
      </rPr>
      <t>Petaurus</t>
    </r>
    <r>
      <rPr>
        <sz val="10"/>
        <color theme="1"/>
        <rFont val="Times New Roman"/>
        <family val="1"/>
      </rPr>
      <t xml:space="preserve"> </t>
    </r>
    <r>
      <rPr>
        <i/>
        <sz val="10"/>
        <color theme="1"/>
        <rFont val="Times New Roman"/>
        <family val="1"/>
      </rPr>
      <t>gracilis</t>
    </r>
    <r>
      <rPr>
        <sz val="10"/>
        <color theme="1"/>
        <rFont val="Times New Roman"/>
        <family val="1"/>
      </rPr>
      <t>) in tropical lowland woodlands</t>
    </r>
  </si>
  <si>
    <t>Norris, E.B.B., Y. Chang, S. Jackson, and C.J. Hoskin</t>
  </si>
  <si>
    <r>
      <t xml:space="preserve">mahogany glider, </t>
    </r>
    <r>
      <rPr>
        <i/>
        <sz val="10"/>
        <color theme="1"/>
        <rFont val="Times New Roman"/>
        <family val="1"/>
      </rPr>
      <t>Petaurus</t>
    </r>
    <r>
      <rPr>
        <sz val="10"/>
        <color theme="1"/>
        <rFont val="Times New Roman"/>
        <family val="1"/>
      </rPr>
      <t xml:space="preserve"> </t>
    </r>
    <r>
      <rPr>
        <i/>
        <sz val="10"/>
        <color theme="1"/>
        <rFont val="Times New Roman"/>
        <family val="1"/>
      </rPr>
      <t>gracilis</t>
    </r>
  </si>
  <si>
    <t>Petauridae</t>
  </si>
  <si>
    <t>species detection, species ID, population monitoring, population estimate</t>
  </si>
  <si>
    <t>DJI Matrice 350 RTK</t>
  </si>
  <si>
    <t>DJI Zenmuse H30T IR</t>
  </si>
  <si>
    <t>Ecological Exposure History Shapes Giraffe Vigilance Responses to Anthropogenic Noise: A Multisite Playback Experiment</t>
  </si>
  <si>
    <t>Taylor, K., S. van der Merwe, F. Deacon, A. Grobbelaar, and A. Baotic</t>
  </si>
  <si>
    <t>Taylor, K., S. van der Merwe, F. Deacon, A. Grobbelaar, and A. Baotic. 2025. Ecological Exposure History Shapes Giraffe Vigilance Responses to Anthropogenic Noise: A Multisite Playback Experiment. Ecology and Evolution https://doi.org/10.1002/ece3.72763.</t>
  </si>
  <si>
    <t>human-wildlife conflict, acoustic impacts, disturbance</t>
  </si>
  <si>
    <r>
      <t xml:space="preserve">southern giraffe, </t>
    </r>
    <r>
      <rPr>
        <i/>
        <sz val="10"/>
        <color theme="1"/>
        <rFont val="Times New Roman"/>
        <family val="1"/>
      </rPr>
      <t>Giraffa giraffa</t>
    </r>
  </si>
  <si>
    <t>Toward Decentralized Ecological Monitoring: A Local-First Web-Based AI Platform for Sea Turtle Detection</t>
  </si>
  <si>
    <t>Placitelli, A.P., S. Hochscheid, F. Maffucci, A.F. Rees, G. Treglia, and A. Staiano</t>
  </si>
  <si>
    <t>Placitelli, A.P., S. Hochscheid, F. Maffucci, A.F. Rees, G. Treglia, and A. Staiano. Preproof. Toward Decentralized Ecological Monitoring: A Local-First Web-Based AI Platform for Sea Turtle Detection. Ecological Informatics https://doi.org/10.1016/j.ecoinf.2025.103569.</t>
  </si>
  <si>
    <t>DJI Phantom 4 Pro V2, DJI Phantom 4 Pro</t>
  </si>
  <si>
    <t>stock DJI RGB cameras</t>
  </si>
  <si>
    <t>On The Use of Non-Invasive Methods in Mammal Studies</t>
  </si>
  <si>
    <t>Proulx, G.</t>
  </si>
  <si>
    <t>Canadian Wildlife Biology &amp; Management</t>
  </si>
  <si>
    <t>Proulx, G. 2025. On The Use of Non-Invasive Methods in Mammal Studies. Canadian Wildlife Biology &amp; Management 14(2):1-34.</t>
  </si>
  <si>
    <t>Ocean and Coastal Research</t>
  </si>
  <si>
    <t>Miranda, A., T. Foucart, A. Lima, K. Ramos, and Y. Le Pendu</t>
  </si>
  <si>
    <t>From a boat and from the air: size and composition of humpback whale groups estimated by onboard observers and drone videos</t>
  </si>
  <si>
    <t>Miranda, A., T. Foucart, A. Lima, K. Ramos, and Y. Le Pendu. 2025. From a boat and from the air: size and composition of humpback whale groups estimated by onboard observers and drone videos. Ocean and Coastal Research http://doi.org/10.1590/2675-2824073.25041.</t>
  </si>
  <si>
    <t>aerial vs ground surveys, population monitoring</t>
  </si>
  <si>
    <t>Batmobile—Using Nocturnal Drone Imagery to Assess the Habitat Use and Population Size of a Tropical Island-Endemic Flying-Fox</t>
  </si>
  <si>
    <t>Dorrestein, A., E.M. McCarthy, J.M. Martin, S.H. Yabsley, and J.A. Welbergen</t>
  </si>
  <si>
    <t>Dorrestein, A., E.M. McCarthy, J.M. Martin, S.H. Yabsley, and J.A. Welbergen. 2025. Batmobile—Using Nocturnal Drone Imagery to Assess the Habitat Use and Population Size of a Tropical Island-Endemic Flying-Fox. Austral Ecology https://doi.org/10.1111/aec.70147.</t>
  </si>
  <si>
    <r>
      <t xml:space="preserve">Christmas Island flying-fox, </t>
    </r>
    <r>
      <rPr>
        <i/>
        <sz val="10"/>
        <color theme="1"/>
        <rFont val="Times New Roman"/>
        <family val="1"/>
      </rPr>
      <t>Pteropus natalis</t>
    </r>
  </si>
  <si>
    <t>Australia-Christmas Island</t>
  </si>
  <si>
    <t>Monitoring wildlife using long-endurance solar-electric UAVs</t>
  </si>
  <si>
    <t>Bramesfeld, G., W. Bissonnette, M. Rahaman-Noronha, and K. Johal</t>
  </si>
  <si>
    <t>Bramesfeld, G., W. Bissonnette, M. Rahaman-Noronha, and K. Johal. 2025. Monitoring wildlife using long-endurance solar-electric UAVs. Wildlife Biology https://doi.org/10.1002/wlb3.01502.</t>
  </si>
  <si>
    <t>Superwake SW-117</t>
  </si>
  <si>
    <t>RGB camera, IR camera</t>
  </si>
  <si>
    <r>
      <t xml:space="preserve">moose, </t>
    </r>
    <r>
      <rPr>
        <i/>
        <sz val="10"/>
        <color theme="1"/>
        <rFont val="Times New Roman"/>
        <family val="1"/>
      </rPr>
      <t>Alces alces</t>
    </r>
    <r>
      <rPr>
        <sz val="10"/>
        <color theme="1"/>
        <rFont val="Times New Roman"/>
        <family val="1"/>
      </rPr>
      <t xml:space="preserve">, elk, </t>
    </r>
    <r>
      <rPr>
        <i/>
        <sz val="10"/>
        <color theme="1"/>
        <rFont val="Times New Roman"/>
        <family val="1"/>
      </rPr>
      <t>Cervus elaphus</t>
    </r>
    <r>
      <rPr>
        <sz val="10"/>
        <color theme="1"/>
        <rFont val="Times New Roman"/>
        <family val="1"/>
      </rPr>
      <t xml:space="preserve">, mule deer, </t>
    </r>
    <r>
      <rPr>
        <i/>
        <sz val="10"/>
        <color theme="1"/>
        <rFont val="Times New Roman"/>
        <family val="1"/>
      </rPr>
      <t>Odocoileus hemionus</t>
    </r>
  </si>
  <si>
    <t>species detection, species ID, disturbance, platform</t>
  </si>
  <si>
    <t>From pictures to numbers: Multi-species seabird surveys using drone imagery and neural networks</t>
  </si>
  <si>
    <t>Arnberg, M.P., A.C. Jensen, J. Sample, A.-B. Salberg, K. Hancke, H. Gundersen, and S. Molværsmyr</t>
  </si>
  <si>
    <t>Arnberg, M.P., A.C. Jensen, J. Sample, A.-B. Salberg, K. Hancke, H. Gundersen, and S. Molværsmyr. Preproof. From pictures to numbers: Multi-species seabird surveys using drone imagery and neural networks. Ecological Informatics https://doi.org/10.1016/j.ecoinf.2025.103583.</t>
  </si>
  <si>
    <r>
      <t xml:space="preserve">European herring gull, </t>
    </r>
    <r>
      <rPr>
        <i/>
        <sz val="10"/>
        <color theme="1"/>
        <rFont val="Times New Roman"/>
        <family val="1"/>
      </rPr>
      <t>Larus argentatus</t>
    </r>
    <r>
      <rPr>
        <sz val="10"/>
        <color theme="1"/>
        <rFont val="Times New Roman"/>
        <family val="1"/>
      </rPr>
      <t xml:space="preserve">, great black-backed gull, </t>
    </r>
    <r>
      <rPr>
        <i/>
        <sz val="10"/>
        <color theme="1"/>
        <rFont val="Times New Roman"/>
        <family val="1"/>
      </rPr>
      <t>Larus marinus</t>
    </r>
    <r>
      <rPr>
        <sz val="10"/>
        <color theme="1"/>
        <rFont val="Times New Roman"/>
        <family val="1"/>
      </rPr>
      <t xml:space="preserve">, lesser black-backed gull, </t>
    </r>
    <r>
      <rPr>
        <i/>
        <sz val="10"/>
        <color theme="1"/>
        <rFont val="Times New Roman"/>
        <family val="1"/>
      </rPr>
      <t>Larus fuscus</t>
    </r>
    <r>
      <rPr>
        <sz val="10"/>
        <color theme="1"/>
        <rFont val="Times New Roman"/>
        <family val="1"/>
      </rPr>
      <t xml:space="preserve">, common gull, </t>
    </r>
    <r>
      <rPr>
        <i/>
        <sz val="10"/>
        <color theme="1"/>
        <rFont val="Times New Roman"/>
        <family val="1"/>
      </rPr>
      <t>Larus canus</t>
    </r>
    <r>
      <rPr>
        <sz val="10"/>
        <color theme="1"/>
        <rFont val="Times New Roman"/>
        <family val="1"/>
      </rPr>
      <t xml:space="preserve">, black-headed gull, </t>
    </r>
    <r>
      <rPr>
        <i/>
        <sz val="10"/>
        <color theme="1"/>
        <rFont val="Times New Roman"/>
        <family val="1"/>
      </rPr>
      <t>Chroicocephalus ridibundus</t>
    </r>
    <r>
      <rPr>
        <sz val="10"/>
        <color theme="1"/>
        <rFont val="Times New Roman"/>
        <family val="1"/>
      </rPr>
      <t xml:space="preserve">, Arctic tern, </t>
    </r>
    <r>
      <rPr>
        <i/>
        <sz val="10"/>
        <color theme="1"/>
        <rFont val="Times New Roman"/>
        <family val="1"/>
      </rPr>
      <t>Sterna paradisaea</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European shag, </t>
    </r>
    <r>
      <rPr>
        <i/>
        <sz val="10"/>
        <color theme="1"/>
        <rFont val="Times New Roman"/>
        <family val="1"/>
      </rPr>
      <t>Phalacrocorax aristotelis</t>
    </r>
    <r>
      <rPr>
        <sz val="10"/>
        <color theme="1"/>
        <rFont val="Times New Roman"/>
        <family val="1"/>
      </rPr>
      <t xml:space="preserve">, great cormorant, </t>
    </r>
    <r>
      <rPr>
        <i/>
        <sz val="10"/>
        <color theme="1"/>
        <rFont val="Times New Roman"/>
        <family val="1"/>
      </rPr>
      <t>Phalacrocorax carbo</t>
    </r>
  </si>
  <si>
    <t>Laridae, Phalacrocoracidae</t>
  </si>
  <si>
    <t>DJI Mavic 3M, DJI Mavic 3E, DJI Mavic 2 Pro, DJI Phantom 4 Pro, DJI Mini 2, DJI Matrice 300 RTK</t>
  </si>
  <si>
    <t>image analysis, population monitoring, population estimate, CNN, disturbance</t>
  </si>
  <si>
    <t>Estimating ungulate abundance in Riding Mountain National Park using a Remotely Piloted Aerial System</t>
  </si>
  <si>
    <t>Superwake Ltd.</t>
  </si>
  <si>
    <r>
      <t xml:space="preserve">moose, </t>
    </r>
    <r>
      <rPr>
        <i/>
        <sz val="10"/>
        <color theme="1"/>
        <rFont val="Times New Roman"/>
        <family val="1"/>
      </rPr>
      <t>Alces alces</t>
    </r>
    <r>
      <rPr>
        <sz val="10"/>
        <color theme="1"/>
        <rFont val="Times New Roman"/>
        <family val="1"/>
      </rPr>
      <t xml:space="preserve">, elk, </t>
    </r>
    <r>
      <rPr>
        <i/>
        <sz val="10"/>
        <color theme="1"/>
        <rFont val="Times New Roman"/>
        <family val="1"/>
      </rPr>
      <t>Cervus elaphus</t>
    </r>
    <r>
      <rPr>
        <sz val="10"/>
        <color theme="1"/>
        <rFont val="Times New Roman"/>
        <family val="1"/>
      </rPr>
      <t xml:space="preserve">, white-tailed deer, </t>
    </r>
    <r>
      <rPr>
        <i/>
        <sz val="10"/>
        <color theme="1"/>
        <rFont val="Times New Roman"/>
        <family val="1"/>
      </rPr>
      <t>Odocoileus virginianus</t>
    </r>
  </si>
  <si>
    <t>Superwake Ltd.. 2025. Estimating ungulate abundance in Riding Mountain National Park using a Remotely Piloted Aerial System. https://www.superwake.ca/s/RMNP-Report.html.</t>
  </si>
  <si>
    <t>From pixels to peaks: integrating LiDAR and RGB drone imagery to map mussel spat on intertidal rocky shores</t>
  </si>
  <si>
    <t>Roman, M., B.F.R. Davies, P. Rosa, S. Oiry, P. Gernez, J.A. Santiago, C. Olabarria, and L. Barille</t>
  </si>
  <si>
    <t>Roman, M., B.F.R. Davies, P. Rosa, S. Oiry, P. Gernez, J.A. Santiago, C. Olabarria, and L. Barille. 2026. From pixels to peaks: integrating LiDAR and RGB drone imagery to map mussel spat on intertidal rocky shores. Estuarine, Coastal and Shelf Science https://doi.org/10.1016/j.ecss.2025.109671.</t>
  </si>
  <si>
    <t xml:space="preserve">population monitoring, population estimate, </t>
  </si>
  <si>
    <t>RGB camera, DJI Zenmuse L1 LiDAR</t>
  </si>
  <si>
    <t>DJI Mavic 3 Classic, DJI Matrice 300 RTK</t>
  </si>
  <si>
    <t>Journal of Coastal Research</t>
  </si>
  <si>
    <t>Klemas, V.V.</t>
  </si>
  <si>
    <t>Coastal and Environmental Remote Sensing from Unmanned Aerial Vehicles: An Overview</t>
  </si>
  <si>
    <t>Klemas, V.V. 2015. Coastal and Environmental Remote Sensing from Unmanned Aerial Vehicles: An Overview. Journal of Coastal Research https://doi.org/10.2112/JCOASTRES-D-15-00005.1.</t>
  </si>
  <si>
    <t>Arnberg, M.P. and S. Molværsmyr</t>
  </si>
  <si>
    <t>data collection, flight planning, best practices</t>
  </si>
  <si>
    <t>DJI Mavic 3E/3M RTK</t>
  </si>
  <si>
    <t>Drone data collection protocol using DJI Mavic 3E/3M RTK: Seabird mapping with SeaBee</t>
  </si>
  <si>
    <t>Arnberg, M.P. and S. Molværsmyr. 2025. Drone data collection protocol using DJI Mavic 3E/3M RTK: Seabird mapping with SeaBee. Version 1.1. SeaBee Research Infrastructure and Norwegian Institute for Nature Research. https://doi.org/10.5281/zenodo.14832608.</t>
  </si>
  <si>
    <r>
      <t xml:space="preserve">European herring gull, </t>
    </r>
    <r>
      <rPr>
        <i/>
        <sz val="10"/>
        <color theme="1"/>
        <rFont val="Times New Roman"/>
        <family val="1"/>
      </rPr>
      <t>Larus argentatus</t>
    </r>
    <r>
      <rPr>
        <sz val="10"/>
        <color theme="1"/>
        <rFont val="Times New Roman"/>
        <family val="1"/>
      </rPr>
      <t xml:space="preserve">, great black-backed gull, </t>
    </r>
    <r>
      <rPr>
        <i/>
        <sz val="10"/>
        <color theme="1"/>
        <rFont val="Times New Roman"/>
        <family val="1"/>
      </rPr>
      <t>Larus marinus</t>
    </r>
    <r>
      <rPr>
        <sz val="10"/>
        <color theme="1"/>
        <rFont val="Times New Roman"/>
        <family val="1"/>
      </rPr>
      <t xml:space="preserve">, lesser black-backed gull, </t>
    </r>
    <r>
      <rPr>
        <i/>
        <sz val="10"/>
        <color theme="1"/>
        <rFont val="Times New Roman"/>
        <family val="1"/>
      </rPr>
      <t>Larus fuscus</t>
    </r>
    <r>
      <rPr>
        <sz val="10"/>
        <color theme="1"/>
        <rFont val="Times New Roman"/>
        <family val="1"/>
      </rPr>
      <t xml:space="preserve">, common gull, </t>
    </r>
    <r>
      <rPr>
        <i/>
        <sz val="10"/>
        <color theme="1"/>
        <rFont val="Times New Roman"/>
        <family val="1"/>
      </rPr>
      <t>Larus canus</t>
    </r>
    <r>
      <rPr>
        <sz val="10"/>
        <color theme="1"/>
        <rFont val="Times New Roman"/>
        <family val="1"/>
      </rPr>
      <t xml:space="preserve">, black-headed gull, </t>
    </r>
    <r>
      <rPr>
        <i/>
        <sz val="10"/>
        <color theme="1"/>
        <rFont val="Times New Roman"/>
        <family val="1"/>
      </rPr>
      <t>Chroicocephalus ridibundus</t>
    </r>
    <r>
      <rPr>
        <sz val="10"/>
        <color theme="1"/>
        <rFont val="Times New Roman"/>
        <family val="1"/>
      </rPr>
      <t xml:space="preserve">, Arctic tern, </t>
    </r>
    <r>
      <rPr>
        <i/>
        <sz val="10"/>
        <color theme="1"/>
        <rFont val="Times New Roman"/>
        <family val="1"/>
      </rPr>
      <t>Sterna paradisaea</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great cormorant, </t>
    </r>
    <r>
      <rPr>
        <i/>
        <sz val="10"/>
        <color theme="1"/>
        <rFont val="Times New Roman"/>
        <family val="1"/>
      </rPr>
      <t>Phalacrocorax carbo</t>
    </r>
  </si>
  <si>
    <t>Ernest, S.K.M., L.A. Garner, B.G. Weinstein, P. Frederick, H. Senyondo, G.M. Yenni, and E.P. White. 2025. Using time-series remote sensing to identify and track individual bird nests at large scales. https://doi.org/10.1002/rse2.70046.</t>
  </si>
  <si>
    <t>Estimating waterfowl breeding pair and brood densities using distance sampling with uncrewed aerial systems</t>
  </si>
  <si>
    <t>Griswold, A.E., B.S. Sedinger, and A.A. Shipley</t>
  </si>
  <si>
    <t>Griswold, A.E., B.S. Sedinger, and A.A. Shipley. 2025. Estimating waterfowl breeding pair and brood densities using distance sampling with uncrewed aerial systems. Ecological Solutions and Evidence https://doi.org/10.1002/2688-8319.70177.</t>
  </si>
  <si>
    <t>Automized segmentation of animal paths in UAS Imagery using deep learning - a case study from the Kruger National Park</t>
  </si>
  <si>
    <t>Müller, K., L. Sonntag, M. Bevanda, A.J. Castañeda-Gomez, M. Wegmann, B. Wigley, C. Coetsee, D. Klein, S. Dech, and J. Schwalb-Willmann</t>
  </si>
  <si>
    <t>Müller, K., L. Sonntag, M. Bevanda, A.J. Castañeda-Gomez, M. Wegmann, B. Wigley, C. Coetsee, D. Klein, S. Dech, and J. Schwalb-Willmann. Preproof. Automized segmentation of animal paths in UAS Imagery using deep learning - a case study from the Kruger National Park. Ecological Informatics https://doi.org/10.1016/j.ecoinf.2025.103570.</t>
  </si>
  <si>
    <t>image analysis, deep learning, radio tracking</t>
  </si>
  <si>
    <t>Multispec</t>
  </si>
  <si>
    <t xml:space="preserve">Edney, A.J., T. Hart, M.J. Jessopp, A. Banks, L.E. Clarke, L. Cugnière, K.H. Elliot, I.J. Martinez, A. Kilcoyne, M. Murphy, R.G. Nager, N. Ratcliffe, D.L. Thompson, R.M. Ward, and M.J. Wood. 2023. Best practices for using drones in seabird monitoring and research. Marine Ornithology 51:265-280. https://doi.org/10.5038/2074-1235.51.2.1544. </t>
  </si>
  <si>
    <t>Edney, A.J. and M.J. Wood. 2021. Applications of digital imaging and analysis in seabird monitoring and research. Ibis 163:317–337. https://doi.org/10.1111/ibi.12871.</t>
  </si>
  <si>
    <r>
      <t>Jensen, L.L., C. Pertoldi, and S. Pagh. 2025. The Use of Open Vegetation by Red Deer (</t>
    </r>
    <r>
      <rPr>
        <i/>
        <sz val="10"/>
        <color theme="1"/>
        <rFont val="Times New Roman"/>
        <family val="1"/>
      </rPr>
      <t>Cervus</t>
    </r>
    <r>
      <rPr>
        <sz val="10"/>
        <color theme="1"/>
        <rFont val="Times New Roman"/>
        <family val="1"/>
      </rPr>
      <t xml:space="preserve"> </t>
    </r>
    <r>
      <rPr>
        <i/>
        <sz val="10"/>
        <color theme="1"/>
        <rFont val="Times New Roman"/>
        <family val="1"/>
      </rPr>
      <t>elaphus</t>
    </r>
    <r>
      <rPr>
        <sz val="10"/>
        <color theme="1"/>
        <rFont val="Times New Roman"/>
        <family val="1"/>
      </rPr>
      <t>) and Fallow Deer (</t>
    </r>
    <r>
      <rPr>
        <i/>
        <sz val="10"/>
        <color theme="1"/>
        <rFont val="Times New Roman"/>
        <family val="1"/>
      </rPr>
      <t>Dama dama</t>
    </r>
    <r>
      <rPr>
        <sz val="10"/>
        <color theme="1"/>
        <rFont val="Times New Roman"/>
        <family val="1"/>
      </rPr>
      <t>) Determined by Object Detection Models. Drones https://doi.org/10.3390/drones9040240.</t>
    </r>
  </si>
  <si>
    <t>McClelland, G.T.W., A.L. Bond, A. Sardana, and T. Glass. 2016. Rapid population estimate of a surface-nesting seabird on a remote island using a low-cost unmanned aerial vehicle. Marine Ornithology 44:215–220. https://doi.org/10.5038/2074-1235.44.2.1180.</t>
  </si>
  <si>
    <r>
      <t>Oosthuizen, W.C., L. Krüger, W. Jouanneau, and A.D. Lowther. 2020. Unmanned aerial vehicle (UAV) survey of the Antarctic shag (</t>
    </r>
    <r>
      <rPr>
        <i/>
        <sz val="10"/>
        <color theme="1"/>
        <rFont val="Times New Roman"/>
        <family val="1"/>
      </rPr>
      <t>Leucocarbo bransfieldensis</t>
    </r>
    <r>
      <rPr>
        <sz val="10"/>
        <color theme="1"/>
        <rFont val="Times New Roman"/>
        <family val="1"/>
      </rPr>
      <t>) breeding colony at Harmony Point, Nelson Island, South Shetland Islands. Polar Biology 43:187–191. https://doi.org/10.1007/s00300-019-02616-y.</t>
    </r>
  </si>
  <si>
    <t>Prosser, D.J., J.D. Sullivan, C.J. Gilbert, D.F. Brinker, P.C. McGowan, C.R. Callahan, B. Hutzell, and L.E. Smith. 2022. A Comparison of Direct &amp; Indirect Survey Methods for Estimating Colonial Nesting Waterbird Populations. Waterbirds https://doi.org/10.1675/063.045.0209.</t>
  </si>
  <si>
    <t>Opportunities and challenges for new technologies in seabird population monitoring</t>
  </si>
  <si>
    <t>Frederiksen, M., K. Layton-Matthews, S. Bennett, J.H. Funder Castenschiold, M. Cruz-Flores, A.J. Edney, P. Fauchald, K.A. Franklin, H.R. Guímaro, H.F.R. Hereward, D.T. Johnston, B. Merkel, S. Molværsmyr, C. Sauser, K.R.S. Snell, and E.M. Humphreys</t>
  </si>
  <si>
    <t>Frederiksen, M., K. Layton-Matthews, S. Bennett, J.H. Funder Castenschiold, M. Cruz-Flores, A.J. Edney, P. Fauchald, K.A. Franklin, H.R. Guímaro, H.F.R. Hereward, D.T. Johnston, B. Merkel, S. Molværsmyr, C. Sauser, K.R.S. Snell, and E.M. Humphreys. 2025. Opportunities and challenges for new technologies in seabird population monitoring. ICES Journal of Marine Science https://doi.org/10.1093/icesjms/fsaf115.</t>
  </si>
  <si>
    <t>data collection, review</t>
  </si>
  <si>
    <t xml:space="preserve">Barnas, A., R. Newman, C.J. Felege, M.P. Corcoran, S.D. Hervey, T.J. Stechmann, R.F. Rockwell, and S.N. Ellis-Felege. 2018. Evaluating behavioral responses of nesting lesser snow geese to unmanned aircraft surveys. Ecology and Evolution 8:1328–1338. https://doi.org/10.1002/ece3.3731. </t>
  </si>
  <si>
    <t>Bech-Hansen, M., R.M. Kallehauge, J.M.S. Lauritzen, M.H. Sørensen, B. Laubek, L.F. Jensen, C. Pertoldi, and D. Bruhn. 2020. Evaluation of disturbance effect on geese caused by an approaching unmanned aerial vehicle. Bird Conservation International 30:169-175. https://doi.org/10.1017/S0959270919000364.</t>
  </si>
  <si>
    <t>Chabot, D. and D.M. Bird. 2012. Evaluation of an Off-the-shelf Unmanned Aircraft System for Surveying Flocks of Geese. Waterbirds 35:170-174. https://doi.org/10.1675/063.035.0119.</t>
  </si>
  <si>
    <t xml:space="preserve">Dulava, S., W.T. Bean, and O.M.W. Richmond. 2015. Applications of Unmanned Aircraft Systems (UAS) for Waterbird Surveys. Environmental Practice 17:201–210. https://doi.org/10.1017/S1466046615000186. </t>
  </si>
  <si>
    <r>
      <t>Jech, J.M., J.J. Johnson, M. Lutcavage, A.S.M. Vanderlaan, Y. Rzhanov, and D. LeRoi. 2020. Measurements of juvenile Atlantic bluefin tuna (</t>
    </r>
    <r>
      <rPr>
        <i/>
        <sz val="10"/>
        <color theme="1"/>
        <rFont val="Times New Roman"/>
        <family val="1"/>
      </rPr>
      <t>Thunnus thynnus</t>
    </r>
    <r>
      <rPr>
        <sz val="10"/>
        <color theme="1"/>
        <rFont val="Times New Roman"/>
        <family val="1"/>
      </rPr>
      <t>) size using an unmanned aerial system. Journal of Unmanned Vehicle Systems 8:140–160.</t>
    </r>
  </si>
  <si>
    <t>Jarrett, D., J. Calladine, A. Cotton, M.W. Wilson, and E. Humphreys. 2020. Behavioural responses of non-breeding waterbirds to drone approach are associated with flock size and habitat. Bird Study 67:190-196. https://doi.org/10.1080/00063657.2020.1808587.</t>
  </si>
  <si>
    <t>Valle, R.G. and F. Scarton. 2024. Do Oystercatchers hate drones? A comparison of flight initiation distances of four wader species in response to drone intrusion. Wader Study https://doi.org/10.18194/ws.00358.</t>
  </si>
  <si>
    <r>
      <t xml:space="preserve">Zhao, H., L. Jia, Y.i Wang, and F. Yan. 2025. Autonomous UAV Detection of </t>
    </r>
    <r>
      <rPr>
        <i/>
        <sz val="10"/>
        <color theme="1"/>
        <rFont val="Times New Roman"/>
        <family val="1"/>
      </rPr>
      <t>Ochotona curzoniae</t>
    </r>
    <r>
      <rPr>
        <sz val="10"/>
        <color theme="1"/>
        <rFont val="Times New Roman"/>
        <family val="1"/>
      </rPr>
      <t xml:space="preserve"> Burrows with Enhanced YOLOv11. Drones https://doi.org/10.3390/drones9050340.</t>
    </r>
  </si>
  <si>
    <t xml:space="preserve">Chabot, D., V. Carignan, and D.M. Bird. 2014. Measuring Habitat Quality for Least Bitterns in a Created Wetland with Use of a Small Unmanned Aircraft. Wetlands 34:527-533. https://doi.org/10.1007/s13157-014-0518-1. </t>
  </si>
  <si>
    <r>
      <t xml:space="preserve">Collins, M.D. 2018. Using a Drone to Search for the Ivory-Billed Woodpecker </t>
    </r>
    <r>
      <rPr>
        <i/>
        <sz val="10"/>
        <color theme="1"/>
        <rFont val="Times New Roman"/>
        <family val="1"/>
      </rPr>
      <t>(Campephilus principalis</t>
    </r>
    <r>
      <rPr>
        <sz val="10"/>
        <color theme="1"/>
        <rFont val="Times New Roman"/>
        <family val="1"/>
      </rPr>
      <t>). Drones https://doi.org/10.3390/drones2010011.</t>
    </r>
  </si>
  <si>
    <t>Contreras, K., E.A. Ramos, F. Merchan, H. Poveda,
H.M. Guzman, and J.E. Sánchez-Galán. 2022. Poster: LatinX in Computer Vision (LXCV) Workshop at the European Conference on Computer Vision (ECCV) 2022.</t>
  </si>
  <si>
    <t>Marzioli, P., R. Garofalo, L. Frezza , A. Nyawade, G. Santilli, M. JahJah, F. Santoni, and F. Piergentili. 2024. Performance Analysis of a Wildlife Tracking CubeSat Mission Extension to Drones and Stratospheric Vehicles. Drones https://doi.org/10.3390/drones804012</t>
  </si>
  <si>
    <r>
      <t xml:space="preserve">Valle, R.G. and F. Scarton. 2019. Effectiveness, efficiency, and safety of censusing Eurasian Oystercatchers </t>
    </r>
    <r>
      <rPr>
        <i/>
        <sz val="10"/>
        <color theme="1"/>
        <rFont val="Times New Roman"/>
        <family val="1"/>
      </rPr>
      <t>Haematopus</t>
    </r>
    <r>
      <rPr>
        <sz val="10"/>
        <color theme="1"/>
        <rFont val="Times New Roman"/>
        <family val="1"/>
      </rPr>
      <t xml:space="preserve"> </t>
    </r>
    <r>
      <rPr>
        <i/>
        <sz val="10"/>
        <color theme="1"/>
        <rFont val="Times New Roman"/>
        <family val="1"/>
      </rPr>
      <t>ostralegus</t>
    </r>
    <r>
      <rPr>
        <sz val="10"/>
        <color theme="1"/>
        <rFont val="Times New Roman"/>
        <family val="1"/>
      </rPr>
      <t xml:space="preserve"> by unmanned aircraft. Marine Ornithology 47:81–87. 
https://doi.org/10.5038/2074-1235.47.1.1296.</t>
    </r>
  </si>
  <si>
    <t>Mitterbacher, M. 2022. Neue Perspektiven aus der Luft: Einsatz von Drohnen im Vogelschutz (New perspectives from the air: Use of drones in bird protection). Der Falke 11/2022:20-25. [in German w/English translation]</t>
  </si>
  <si>
    <t xml:space="preserve">Mirzadi, R.E. 2022. Evaluating the Use of Drones for Monitoring Waterbird Nest Abundance and Nest Survival. MS Thesis. Department of Biology, Texas A&amp;M University-Corpus Christi, TX. </t>
  </si>
  <si>
    <t>Understanding Post-Release Dispersal and Habitat Selection Helps Refine Management of Translocated Populations</t>
  </si>
  <si>
    <t>Stone, Z., D. Armstrong, and K. Parker</t>
  </si>
  <si>
    <t>Stone, Z., D. Armstrong, and K. Parker. 2025. Understanding Post-Release Dispersal and Habitat Selection Helps Refine Management of Translocated Populations. Animal Conservation 28:156–168. https://doi.org/10.1111/acv.13019.</t>
  </si>
  <si>
    <r>
      <t xml:space="preserve">toutouwai/North Island robin, </t>
    </r>
    <r>
      <rPr>
        <i/>
        <sz val="10"/>
        <color theme="1"/>
        <rFont val="Times New Roman"/>
        <family val="1"/>
      </rPr>
      <t>Petroica</t>
    </r>
    <r>
      <rPr>
        <sz val="10"/>
        <color theme="1"/>
        <rFont val="Times New Roman"/>
        <family val="1"/>
      </rPr>
      <t xml:space="preserve"> </t>
    </r>
    <r>
      <rPr>
        <i/>
        <sz val="10"/>
        <color theme="1"/>
        <rFont val="Times New Roman"/>
        <family val="1"/>
      </rPr>
      <t>longipes</t>
    </r>
  </si>
  <si>
    <t>radiotracking</t>
  </si>
  <si>
    <t>receiver</t>
  </si>
  <si>
    <t>John, J., D. Irmamasita, S.-Y. Park, and C.-Y. Choi</t>
  </si>
  <si>
    <t>Notes on Two, Inland and Island, Multi-Species Heronries in the Northern Part of Nyerere National Park, Tanzania</t>
  </si>
  <si>
    <t>John, J., D. Irmamasita, S.-Y. Park, and C.-Y. Choi. 2024. Notes on Two, Inland and Island, Multi-Species Heronries in the Northern Part of Nyerere National Park, Tanzania. African Journal of Ecology 62:e13348. https://doi.org/10.1111/aje.13348.</t>
  </si>
  <si>
    <r>
      <t xml:space="preserve">African sacred ibis, </t>
    </r>
    <r>
      <rPr>
        <i/>
        <sz val="10"/>
        <color theme="1"/>
        <rFont val="Times New Roman"/>
        <family val="1"/>
      </rPr>
      <t>Threskiornis</t>
    </r>
    <r>
      <rPr>
        <sz val="10"/>
        <color theme="1"/>
        <rFont val="Times New Roman"/>
        <family val="1"/>
      </rPr>
      <t xml:space="preserve"> </t>
    </r>
    <r>
      <rPr>
        <i/>
        <sz val="10"/>
        <color theme="1"/>
        <rFont val="Times New Roman"/>
        <family val="1"/>
      </rPr>
      <t>aethiopicus</t>
    </r>
    <r>
      <rPr>
        <sz val="10"/>
        <color theme="1"/>
        <rFont val="Times New Roman"/>
        <family val="1"/>
      </rPr>
      <t xml:space="preserve">, yellow-billed egret, </t>
    </r>
    <r>
      <rPr>
        <i/>
        <sz val="10"/>
        <color theme="1"/>
        <rFont val="Times New Roman"/>
        <family val="1"/>
      </rPr>
      <t>Ardea</t>
    </r>
    <r>
      <rPr>
        <sz val="10"/>
        <color theme="1"/>
        <rFont val="Times New Roman"/>
        <family val="1"/>
      </rPr>
      <t xml:space="preserve"> </t>
    </r>
    <r>
      <rPr>
        <i/>
        <sz val="10"/>
        <color theme="1"/>
        <rFont val="Times New Roman"/>
        <family val="1"/>
      </rPr>
      <t>brachyrhyncha</t>
    </r>
    <r>
      <rPr>
        <sz val="10"/>
        <color theme="1"/>
        <rFont val="Times New Roman"/>
        <family val="1"/>
      </rPr>
      <t xml:space="preserve">, great white egret, </t>
    </r>
    <r>
      <rPr>
        <i/>
        <sz val="10"/>
        <color theme="1"/>
        <rFont val="Times New Roman"/>
        <family val="1"/>
      </rPr>
      <t>Ardea</t>
    </r>
    <r>
      <rPr>
        <sz val="10"/>
        <color theme="1"/>
        <rFont val="Times New Roman"/>
        <family val="1"/>
      </rPr>
      <t xml:space="preserve"> </t>
    </r>
    <r>
      <rPr>
        <i/>
        <sz val="10"/>
        <color theme="1"/>
        <rFont val="Times New Roman"/>
        <family val="1"/>
      </rPr>
      <t>alba</t>
    </r>
    <r>
      <rPr>
        <sz val="10"/>
        <color theme="1"/>
        <rFont val="Times New Roman"/>
        <family val="1"/>
      </rPr>
      <t xml:space="preserve">, little egret, </t>
    </r>
    <r>
      <rPr>
        <i/>
        <sz val="10"/>
        <color theme="1"/>
        <rFont val="Times New Roman"/>
        <family val="1"/>
      </rPr>
      <t>Egretta garzetta</t>
    </r>
    <r>
      <rPr>
        <sz val="10"/>
        <color theme="1"/>
        <rFont val="Times New Roman"/>
        <family val="1"/>
      </rPr>
      <t xml:space="preserve">, cattle egret, </t>
    </r>
    <r>
      <rPr>
        <i/>
        <sz val="10"/>
        <color theme="1"/>
        <rFont val="Times New Roman"/>
        <family val="1"/>
      </rPr>
      <t>Bubulcus ibis</t>
    </r>
    <r>
      <rPr>
        <sz val="10"/>
        <color theme="1"/>
        <rFont val="Times New Roman"/>
        <family val="1"/>
      </rPr>
      <t xml:space="preserve">, black-crowned
night-heron, </t>
    </r>
    <r>
      <rPr>
        <i/>
        <sz val="10"/>
        <color theme="1"/>
        <rFont val="Times New Roman"/>
        <family val="1"/>
      </rPr>
      <t>Nycticorax nycticorax</t>
    </r>
    <r>
      <rPr>
        <sz val="10"/>
        <color theme="1"/>
        <rFont val="Times New Roman"/>
        <family val="1"/>
      </rPr>
      <t xml:space="preserve">, black-headed heron, </t>
    </r>
    <r>
      <rPr>
        <i/>
        <sz val="10"/>
        <color theme="1"/>
        <rFont val="Times New Roman"/>
        <family val="1"/>
      </rPr>
      <t>Ardea melanocephala</t>
    </r>
    <r>
      <rPr>
        <sz val="10"/>
        <color theme="1"/>
        <rFont val="Times New Roman"/>
        <family val="1"/>
      </rPr>
      <t xml:space="preserve">, green-backed heron, </t>
    </r>
    <r>
      <rPr>
        <i/>
        <sz val="10"/>
        <color theme="1"/>
        <rFont val="Times New Roman"/>
        <family val="1"/>
      </rPr>
      <t>Butorides striata</t>
    </r>
    <r>
      <rPr>
        <sz val="10"/>
        <color theme="1"/>
        <rFont val="Times New Roman"/>
        <family val="1"/>
      </rPr>
      <t xml:space="preserve">, purple heron, </t>
    </r>
    <r>
      <rPr>
        <i/>
        <sz val="10"/>
        <color theme="1"/>
        <rFont val="Times New Roman"/>
        <family val="1"/>
      </rPr>
      <t>Ardea purpurea</t>
    </r>
    <r>
      <rPr>
        <sz val="10"/>
        <color theme="1"/>
        <rFont val="Times New Roman"/>
        <family val="1"/>
      </rPr>
      <t xml:space="preserve">, grey heron, </t>
    </r>
    <r>
      <rPr>
        <i/>
        <sz val="10"/>
        <color theme="1"/>
        <rFont val="Times New Roman"/>
        <family val="1"/>
      </rPr>
      <t>Ardea</t>
    </r>
    <r>
      <rPr>
        <sz val="10"/>
        <color theme="1"/>
        <rFont val="Times New Roman"/>
        <family val="1"/>
      </rPr>
      <t xml:space="preserve"> </t>
    </r>
    <r>
      <rPr>
        <i/>
        <sz val="10"/>
        <color theme="1"/>
        <rFont val="Times New Roman"/>
        <family val="1"/>
      </rPr>
      <t>cinerea</t>
    </r>
    <r>
      <rPr>
        <sz val="10"/>
        <color theme="1"/>
        <rFont val="Times New Roman"/>
        <family val="1"/>
      </rPr>
      <t xml:space="preserve">, African spoonbill, </t>
    </r>
    <r>
      <rPr>
        <i/>
        <sz val="10"/>
        <color theme="1"/>
        <rFont val="Times New Roman"/>
        <family val="1"/>
      </rPr>
      <t>Platalea alba</t>
    </r>
    <r>
      <rPr>
        <sz val="10"/>
        <color theme="1"/>
        <rFont val="Times New Roman"/>
        <family val="1"/>
      </rPr>
      <t xml:space="preserve">, African openbill, </t>
    </r>
    <r>
      <rPr>
        <i/>
        <sz val="10"/>
        <color theme="1"/>
        <rFont val="Times New Roman"/>
        <family val="1"/>
      </rPr>
      <t>Anastomus lamelligerus</t>
    </r>
  </si>
  <si>
    <r>
      <t>Dwyer, J.F. and M.C. Tincher. 2019. sUAS Facilitate Cost-Effective Assessment of Entanglement Hazards in Osprey (</t>
    </r>
    <r>
      <rPr>
        <i/>
        <sz val="10"/>
        <color theme="1"/>
        <rFont val="Times New Roman"/>
        <family val="1"/>
      </rPr>
      <t>Pandion haliaetus</t>
    </r>
    <r>
      <rPr>
        <sz val="10"/>
        <color theme="1"/>
        <rFont val="Times New Roman"/>
        <family val="1"/>
      </rPr>
      <t xml:space="preserve">) Nest Platforms. Pages 641-645 </t>
    </r>
    <r>
      <rPr>
        <i/>
        <sz val="10"/>
        <color theme="1"/>
        <rFont val="Times New Roman"/>
        <family val="1"/>
      </rPr>
      <t>in</t>
    </r>
    <r>
      <rPr>
        <sz val="10"/>
        <color theme="1"/>
        <rFont val="Times New Roman"/>
        <family val="1"/>
      </rPr>
      <t xml:space="preserve"> Proceedings of the 12th International Symposium on the Environmental Concerns in Rights-of-Way Management, 23-26 September, 2018, Denver, CO.</t>
    </r>
  </si>
  <si>
    <t>Lyons, M., K. Brandis, C. Callaghan, J. McCann, C. Mills, S. Ryall, and R. Kingsford. 2018. Bird interactions with drones, from individuals to large colonies. Australian Field Ornithology 35:51–56. https://afo.birdlife.org.au/afo/index.php/afo/article/view/2109.</t>
  </si>
  <si>
    <t>Integrating Drone-Based Thermal Imaging and AI Tracking to Monitor Population Dynamics of Elusive Aquatic Megafauna</t>
  </si>
  <si>
    <t>Balasubramanian, R. and N. Anand</t>
  </si>
  <si>
    <t>Journal of Animal Environment</t>
  </si>
  <si>
    <t>Balasubramanian, R. and N. Anand. 2025. Integrating Drone-Based Thermal Imaging and AI Tracking to Monitor Population Dynamics of Elusive Aquatic Megafauna. Journal of Animal Environment https://doi.org/10.70102/AEJ.2025.17.3.8.</t>
  </si>
  <si>
    <t>image analysis, deep learning, CNN, boat vs aerial survey</t>
  </si>
  <si>
    <r>
      <t xml:space="preserve">bottlenose dolphin, </t>
    </r>
    <r>
      <rPr>
        <i/>
        <sz val="10"/>
        <color theme="1"/>
        <rFont val="Times New Roman"/>
        <family val="1"/>
      </rPr>
      <t>Tursiops</t>
    </r>
    <r>
      <rPr>
        <sz val="10"/>
        <color theme="1"/>
        <rFont val="Times New Roman"/>
        <family val="1"/>
      </rPr>
      <t xml:space="preserve"> sp.</t>
    </r>
  </si>
  <si>
    <t>Public Acceptance of Remotely Piloted Aircraft (RPA) Operations in Sydney Harbour</t>
  </si>
  <si>
    <t>Teo, Y., T.T.R. Koo, R.U.K. Kuok, M. Dunn, K. Sumaja, and V. D</t>
  </si>
  <si>
    <t>Teo, Y., T.T.R. Koo, R.U.K. Kuok, M. Dunn, K. Sumaja, and V. D. 2025. Public Acceptance of Remotely Piloted Aircraft (RPA) Operations in Sydney Harbour. Drones https://doi.org/10.3390/drones10010019.</t>
  </si>
  <si>
    <t>ethics, social responsibility, safety, review</t>
  </si>
  <si>
    <t>Deep Learning Models forWaterfowl Detection and Classification in Aerial Images</t>
  </si>
  <si>
    <t>Information</t>
  </si>
  <si>
    <t>Zhang, Y., Y. Feng, S. Wang, Z. Tang, Z. Zhai, R. Viegut, L. Webb, A. Raedeke, and Y. Shang</t>
  </si>
  <si>
    <t>image analysis, deep learning CNN</t>
  </si>
  <si>
    <t>Li, J.Y.Q., S. Duce, K.E. Joyce, and W. Xiang. 2021. SeeCucumbers: Using Deep Learning and Drone Imagery to Detect Sea Cucumbers on Coral Reef Flats. Drones https://doi.org/10.3390/drones5020028.</t>
  </si>
  <si>
    <r>
      <t>Latta, S.C., M.A. Michaels, T.C. Michot, P.L. Shrum, P. Johnson, J. Tischendorf, M. Weeks, J. Trochet, D. Scheifler, and B. Ford. 2023. Multiple lines of evidence suggest the persistence of the Ivory-billed Woodpecker (</t>
    </r>
    <r>
      <rPr>
        <i/>
        <sz val="10"/>
        <color theme="1"/>
        <rFont val="Times New Roman"/>
        <family val="1"/>
      </rPr>
      <t>Campephilus principalis</t>
    </r>
    <r>
      <rPr>
        <sz val="10"/>
        <color theme="1"/>
        <rFont val="Times New Roman"/>
        <family val="1"/>
      </rPr>
      <t>) in Louisiana. Ecology and Evolution https://doi.org/10.1002/ece3.10017.</t>
    </r>
  </si>
  <si>
    <t>Latta, S.C., M.A. Michaels, T.C. Michot, P.L. Shrum, P. Johnson, J. Tischendorf, M. Weeks, J. Trochet, D. Scheifler, and B. Ford</t>
  </si>
  <si>
    <t>Gibson, C. and W. Bicks. 2021. Winter Crow Roost Counting Guide: Methods for Counting Crows  in a Winter Roost. http://www.wintercrowroost.com/.</t>
  </si>
  <si>
    <t>Winter Crow Roost Counting Guide: Methods for Counting Crows  in a Winter Roost</t>
  </si>
  <si>
    <t>Shields, T., A. Currylow, B. Hanley, S. Boland, W. Boarman, and M. Vaughn. 2019. Novel management tools for subsidized avian predators and a case study in the conservation of a threatened species. Ecosphere https://doi.org/10.1002/ecs2.2895.</t>
  </si>
  <si>
    <r>
      <t>Breunig, K.R. 2025. Environmental factors influencing American Woodcock (</t>
    </r>
    <r>
      <rPr>
        <i/>
        <sz val="10"/>
        <color theme="1"/>
        <rFont val="Times New Roman"/>
        <family val="1"/>
      </rPr>
      <t>Scolopax minor</t>
    </r>
    <r>
      <rPr>
        <sz val="10"/>
        <color theme="1"/>
        <rFont val="Times New Roman"/>
        <family val="1"/>
      </rPr>
      <t>) movements on wintering grounds in northeast Louisiana. Thesis. College of Arts, Education, and Sciences, University of Louisiana, Monroe, LA.</t>
    </r>
  </si>
  <si>
    <t>Broset, S. 2018. Assessment of UAV Potential for Bioacoustic Monitoring of Birds and Bats: Tests under Controlled Conditions in Belgium. Thesis. Bioengineering, University of Liège, Gembloux Agro-Bio Tech, Gembloux, Belgium.</t>
  </si>
  <si>
    <t>Tremblay, J.A., A. Desrochers, Y. Aubry, P. Pace, and D.M. Bird. 2017. A low-cost technique for radio-tracking wildlife using a small standard unmanned aerial vehicle. Journal of Unmanned Vehicle Systems 5:102–108. https://doi.org/10.1139/juvs-2016-0021.</t>
  </si>
  <si>
    <t>Egan, C.C., B.F. Blackwell, E. Fernández‐Juricic, and P.E. Klug. 2023. Dispersal of blackbird flocks from sunflower fields: efficacy influenced by flock and field size but not drone platform. Wildlife Society Bulletin https://doi.org/10.1002/wsb.1478.</t>
  </si>
  <si>
    <t>Egan, C.C., B.F. Blackwell, E. Fernández‐Juricic, and P.E. Klug</t>
  </si>
  <si>
    <t>Wandrie, L.J., P.E. Klug, and M.E. Clark. 2019. Evaluation of two unmanned aircraft systems as tools for protecting crops from blackbird damage. Crop Protection 117:15-19. https://doi.org/10.1016/j.cropro.2018.11.008.</t>
  </si>
  <si>
    <t>Orange, J.P., R.R. Bielefeld, W.A. Cox, and A.L. Sylvia. 2023. Impacts of Drone Flight Altitude on Behaviors and Species Identification of Marsh Birds in Florida. Drones https://doi.org/10.3390/drones7090584.</t>
  </si>
  <si>
    <t>Orange, J.P., R.R. Bielefeld, W.A. Cox, and A.L. Sylvia</t>
  </si>
  <si>
    <r>
      <t xml:space="preserve">Oruka, I., G.M Malinga, S.S Kato, D. Ogada, and D. Pomeroy. 2025. Breeding dynamics and threats identified at a small colony of Critically Endangered Rüppell’s Vultures </t>
    </r>
    <r>
      <rPr>
        <i/>
        <sz val="10"/>
        <color theme="1"/>
        <rFont val="Times New Roman"/>
        <family val="1"/>
      </rPr>
      <t>Gyps rueppellii</t>
    </r>
    <r>
      <rPr>
        <sz val="10"/>
        <color theme="1"/>
        <rFont val="Times New Roman"/>
        <family val="1"/>
      </rPr>
      <t xml:space="preserve"> in a Ugandan Forest Reserve. Ostrich https://doi.org/10.2989/00306525.2025.2540269.</t>
    </r>
  </si>
  <si>
    <t>Glasko, H.E. 2023. Using an Unoccupied Aerial Vehicle to Study Clapper Rail Demography in the Salt Marshes of Coastal Delaware, USA. Thesis. Department of Entomology and Wildlife Ecology, University of Delaware, Newark.</t>
  </si>
  <si>
    <t>National Wildlife Research Center</t>
  </si>
  <si>
    <t>Animal and Plant Health Inspection Service Miscellaneous Publication</t>
  </si>
  <si>
    <t>Forbey, J.S., G.L. Patricelli, D.M. Delparte, A.H. Krakauer, P.J. Olsoy, M.R. Fremgen, J.D. Nobler, L.P. Spaete, L.A. Shipley, J.L. Rachlow, A.K. Dirksen, A. Perry, B.A. Richardson, and N.F. Glenn. 2017. Emerging technology to measure habitat quality and behavior of grouse: examples from studies of greater sage-grouse. Wildlife Biology https://doi.org/10.2981/wlb.00238.</t>
  </si>
  <si>
    <r>
      <t>Liang, Y.-J., H. Kuo, A.J. Giordano, and K. Jai-Chyi Pei. 2020. Seasonal variation in herd composition of the Formosan sika deer (</t>
    </r>
    <r>
      <rPr>
        <i/>
        <sz val="10"/>
        <color theme="1"/>
        <rFont val="Times New Roman"/>
        <family val="1"/>
      </rPr>
      <t>Cervus nippon taiouanus</t>
    </r>
    <r>
      <rPr>
        <sz val="10"/>
        <color theme="1"/>
        <rFont val="Times New Roman"/>
        <family val="1"/>
      </rPr>
      <t>) in a forest-grassland mosaic habitat of southern Taiwan. Global Ecology and Conservation https://doi.org/10.1016/j.gecco.2020.e01283.</t>
    </r>
  </si>
  <si>
    <t>Mitterbacher, M. 2022. Einsatz von Drohnen im Natur- und Artenschutz und bei der Wildtierrettung, Jahresbericht 2021 (Use of drones in nature and species protection and wildlife rescue, Annual Report 2021). Bavarian State Office for the Environment, Department 55: Species and habitat protection, State Bird Observatory. [in German w/English translation]</t>
  </si>
  <si>
    <t>Einsatz von Drohnen im Natur- und Artenschutz und bei der Wildtierrettung, Jahresbericht 2021 (Use of drones in nature and species protection and wildlife rescue, Annual Report 2021)</t>
  </si>
  <si>
    <t xml:space="preserve">Schumacher, A.R., I.E. Toubal, G. Rahmon, T. Krock, J.B. Hardin, K. Palaniappan, and M.E. Byrne. 2025. Assessing the potential of unoccupied aerial vehicles and deep learning to survey wild turkey populations. Wildlife Society Bulletin https://doi.org/10.1002/wsb.1639. </t>
  </si>
  <si>
    <t>Schumacher, A.R., I.E. Toubal, G. Rahmon, T. Krock, J.B. Hardin, K. Palaniappan, and M.E. Byrne</t>
  </si>
  <si>
    <t>Wallace, P., R. Martin, and I. White. 2018. Keeping pace with technology: drones, disturbance and policy deficiency. Journal of Environmental Planning and Management 61:1271-1288.</t>
  </si>
  <si>
    <t>Oiling Common Raven Eggs as a Conservation Management Action</t>
  </si>
  <si>
    <t>Sanchez, C.A.</t>
  </si>
  <si>
    <t>Sanchez, C.A. 2022. Oiling Common Raven Eggs as a Conservation Management Action. Thesis. Department of Biology, Idaho State University, Pocatello, ID, USA.</t>
  </si>
  <si>
    <r>
      <t xml:space="preserve">common raven, </t>
    </r>
    <r>
      <rPr>
        <i/>
        <sz val="10"/>
        <color theme="1"/>
        <rFont val="Times New Roman"/>
        <family val="1"/>
      </rPr>
      <t>Corvus corax</t>
    </r>
    <r>
      <rPr>
        <sz val="10"/>
        <color theme="1"/>
        <rFont val="Times New Roman"/>
        <family val="1"/>
      </rPr>
      <t xml:space="preserve">, greater sage-grouse, </t>
    </r>
    <r>
      <rPr>
        <i/>
        <sz val="10"/>
        <color theme="1"/>
        <rFont val="Times New Roman"/>
        <family val="1"/>
      </rPr>
      <t>Centrocercus urophasianus</t>
    </r>
  </si>
  <si>
    <t>Corvidae, Phasianidae</t>
  </si>
  <si>
    <t>human-wildlife conflict, deterence, predator control</t>
  </si>
  <si>
    <t>SeaBee’s Drone and Sensor Infrastructure: Norwegian Infrastructure for Drone-Based Research, Mapping and Monitoring in the Coastal Zone</t>
  </si>
  <si>
    <t>Hagen, A.G., M. Ghareeb, T. Heide, K. Hancke, O.T. Ødegaard, K.O. Kvile, S. Marty, H. Gundersen, P. Kvaløy, and T.A. Johansen</t>
  </si>
  <si>
    <t xml:space="preserve">Hagen, A.G., M. Ghareeb, T. Heide, K. Hancke, O.T. Ødegaard, K.O. Kvile, S. Marty, H. Gundersen, P. Kvaløy, and T.A. Johansen. 2025. SeaBee’s Drone and Sensor Infrastructure: Norwegian Infrastructure for Drone-Based Research, Mapping and Monitoring in the Coastal Zone. Report 8120-2025. Norwegian Institute for Water Research, Oslo, Norway.  https://www.niva.no/en/publications/publication?cristinid=10256114. </t>
  </si>
  <si>
    <t>Norwegian Institute for Water Research Report</t>
  </si>
  <si>
    <t>Estimating Total Body Lipid Store of Free-Ranging Whales In Vivo Using Drone Photogrammetry and Biologging Tags</t>
  </si>
  <si>
    <t>Burslem, A., S. Isojunno, R. Prieto, M.A. Silva, and P.J.O. Miller</t>
  </si>
  <si>
    <t>Burslem, A., S. Isojunno, R. Prieto, M.A. Silva, and P.J.O. Miller. 2025. Estimating Total Body Lipid Store of Free-Ranging Whales In Vivo Using Drone Photogrammetry and Biologging Tags. Ecology and Evolution https://doi.org/10.1002/ece3.72472.</t>
  </si>
  <si>
    <t>health, physiology, photogrammetry</t>
  </si>
  <si>
    <t>Accipitridae, Anatidae, Ardeidae, Charadriidae, Phalacrocoracidae, Scolopacidae</t>
  </si>
  <si>
    <t>Anatidae, Corvidae, Diomedeidae, Laridae, Phoenicopteridae, Scolopacidae, Spheniscidae</t>
  </si>
  <si>
    <r>
      <t xml:space="preserve">Eurasian wren, </t>
    </r>
    <r>
      <rPr>
        <i/>
        <sz val="10"/>
        <color theme="1"/>
        <rFont val="Times New Roman"/>
        <family val="1"/>
      </rPr>
      <t>Troglodytes troglodytes</t>
    </r>
    <r>
      <rPr>
        <sz val="10"/>
        <color theme="1"/>
        <rFont val="Times New Roman"/>
        <family val="1"/>
      </rPr>
      <t xml:space="preserve">, sedge warbler, </t>
    </r>
    <r>
      <rPr>
        <i/>
        <sz val="10"/>
        <color theme="1"/>
        <rFont val="Times New Roman"/>
        <family val="1"/>
      </rPr>
      <t>Acrocephalus schoenobaenus</t>
    </r>
    <r>
      <rPr>
        <sz val="10"/>
        <color theme="1"/>
        <rFont val="Times New Roman"/>
        <family val="1"/>
      </rPr>
      <t xml:space="preserve">, common reed bunting, </t>
    </r>
    <r>
      <rPr>
        <i/>
        <sz val="10"/>
        <color theme="1"/>
        <rFont val="Times New Roman"/>
        <family val="1"/>
      </rPr>
      <t>Emberiza schoeniclus</t>
    </r>
    <r>
      <rPr>
        <sz val="10"/>
        <color theme="1"/>
        <rFont val="Times New Roman"/>
        <family val="1"/>
      </rPr>
      <t xml:space="preserve">, common blackbird, </t>
    </r>
    <r>
      <rPr>
        <i/>
        <sz val="10"/>
        <color theme="1"/>
        <rFont val="Times New Roman"/>
        <family val="1"/>
      </rPr>
      <t>Turdus merula</t>
    </r>
    <r>
      <rPr>
        <sz val="10"/>
        <color theme="1"/>
        <rFont val="Times New Roman"/>
        <family val="1"/>
      </rPr>
      <t xml:space="preserve">, Eurasian blackcap, </t>
    </r>
    <r>
      <rPr>
        <i/>
        <sz val="10"/>
        <color theme="1"/>
        <rFont val="Times New Roman"/>
        <family val="1"/>
      </rPr>
      <t>Sylvia</t>
    </r>
    <r>
      <rPr>
        <sz val="10"/>
        <color theme="1"/>
        <rFont val="Times New Roman"/>
        <family val="1"/>
      </rPr>
      <t xml:space="preserve"> </t>
    </r>
    <r>
      <rPr>
        <i/>
        <sz val="10"/>
        <color theme="1"/>
        <rFont val="Times New Roman"/>
        <family val="1"/>
      </rPr>
      <t>atricapilla</t>
    </r>
    <r>
      <rPr>
        <sz val="10"/>
        <color theme="1"/>
        <rFont val="Times New Roman"/>
        <family val="1"/>
      </rPr>
      <t xml:space="preserve">, common chaffinch, </t>
    </r>
    <r>
      <rPr>
        <i/>
        <sz val="10"/>
        <color theme="1"/>
        <rFont val="Times New Roman"/>
        <family val="1"/>
      </rPr>
      <t>Fringilla coelebs</t>
    </r>
    <r>
      <rPr>
        <sz val="10"/>
        <color theme="1"/>
        <rFont val="Times New Roman"/>
        <family val="1"/>
      </rPr>
      <t xml:space="preserve">, song thrush, </t>
    </r>
    <r>
      <rPr>
        <i/>
        <sz val="10"/>
        <color theme="1"/>
        <rFont val="Times New Roman"/>
        <family val="1"/>
      </rPr>
      <t>Turdus philomelos</t>
    </r>
    <r>
      <rPr>
        <sz val="10"/>
        <color theme="1"/>
        <rFont val="Times New Roman"/>
        <family val="1"/>
      </rPr>
      <t xml:space="preserve">, goldcrest, </t>
    </r>
    <r>
      <rPr>
        <i/>
        <sz val="10"/>
        <color theme="1"/>
        <rFont val="Times New Roman"/>
        <family val="1"/>
      </rPr>
      <t>Regulus regulus</t>
    </r>
    <r>
      <rPr>
        <sz val="10"/>
        <color theme="1"/>
        <rFont val="Times New Roman"/>
        <family val="1"/>
      </rPr>
      <t xml:space="preserve">, common wood pigeon, </t>
    </r>
    <r>
      <rPr>
        <i/>
        <sz val="10"/>
        <color theme="1"/>
        <rFont val="Times New Roman"/>
        <family val="1"/>
      </rPr>
      <t>Columba palumbus</t>
    </r>
    <r>
      <rPr>
        <sz val="10"/>
        <color theme="1"/>
        <rFont val="Times New Roman"/>
        <family val="1"/>
      </rPr>
      <t xml:space="preserve">, common noctule, </t>
    </r>
    <r>
      <rPr>
        <i/>
        <sz val="10"/>
        <color theme="1"/>
        <rFont val="Times New Roman"/>
        <family val="1"/>
      </rPr>
      <t>Nyctalus noctula</t>
    </r>
    <r>
      <rPr>
        <sz val="10"/>
        <color theme="1"/>
        <rFont val="Times New Roman"/>
        <family val="1"/>
      </rPr>
      <t xml:space="preserve">, serotine bat, </t>
    </r>
    <r>
      <rPr>
        <i/>
        <sz val="10"/>
        <color theme="1"/>
        <rFont val="Times New Roman"/>
        <family val="1"/>
      </rPr>
      <t>Eptesicus</t>
    </r>
    <r>
      <rPr>
        <sz val="10"/>
        <color theme="1"/>
        <rFont val="Times New Roman"/>
        <family val="1"/>
      </rPr>
      <t xml:space="preserve"> </t>
    </r>
    <r>
      <rPr>
        <i/>
        <sz val="10"/>
        <color theme="1"/>
        <rFont val="Times New Roman"/>
        <family val="1"/>
      </rPr>
      <t>serotinus</t>
    </r>
    <r>
      <rPr>
        <sz val="10"/>
        <color theme="1"/>
        <rFont val="Times New Roman"/>
        <family val="1"/>
      </rPr>
      <t xml:space="preserve">, western barbastelle, </t>
    </r>
    <r>
      <rPr>
        <i/>
        <sz val="10"/>
        <color theme="1"/>
        <rFont val="Times New Roman"/>
        <family val="1"/>
      </rPr>
      <t>Barbastella</t>
    </r>
    <r>
      <rPr>
        <sz val="10"/>
        <color theme="1"/>
        <rFont val="Times New Roman"/>
        <family val="1"/>
      </rPr>
      <t xml:space="preserve"> </t>
    </r>
    <r>
      <rPr>
        <i/>
        <sz val="10"/>
        <color theme="1"/>
        <rFont val="Times New Roman"/>
        <family val="1"/>
      </rPr>
      <t>barbastellus</t>
    </r>
    <r>
      <rPr>
        <sz val="10"/>
        <color theme="1"/>
        <rFont val="Times New Roman"/>
        <family val="1"/>
      </rPr>
      <t xml:space="preserve">, common pipistrelle, </t>
    </r>
    <r>
      <rPr>
        <i/>
        <sz val="10"/>
        <color theme="1"/>
        <rFont val="Times New Roman"/>
        <family val="1"/>
      </rPr>
      <t>Pipistrellus pipistrellus</t>
    </r>
    <r>
      <rPr>
        <sz val="10"/>
        <color theme="1"/>
        <rFont val="Times New Roman"/>
        <family val="1"/>
      </rPr>
      <t xml:space="preserve">, Natterer’s bat, </t>
    </r>
    <r>
      <rPr>
        <i/>
        <sz val="10"/>
        <color theme="1"/>
        <rFont val="Times New Roman"/>
        <family val="1"/>
      </rPr>
      <t>Myotis nattereri</t>
    </r>
  </si>
  <si>
    <r>
      <t xml:space="preserve">Green turtle, </t>
    </r>
    <r>
      <rPr>
        <i/>
        <sz val="10"/>
        <color theme="1"/>
        <rFont val="Times New Roman"/>
        <family val="1"/>
      </rPr>
      <t>Chelonia mydas</t>
    </r>
    <r>
      <rPr>
        <sz val="10"/>
        <color theme="1"/>
        <rFont val="Times New Roman"/>
        <family val="1"/>
      </rPr>
      <t xml:space="preserve">, red-tailed tropicbird, </t>
    </r>
    <r>
      <rPr>
        <i/>
        <sz val="10"/>
        <color theme="1"/>
        <rFont val="Times New Roman"/>
        <family val="1"/>
      </rPr>
      <t>Phaethon rubricauda</t>
    </r>
  </si>
  <si>
    <t>Cheloniidae, Phaethontidae</t>
  </si>
  <si>
    <r>
      <t xml:space="preserve">black-naped tern, </t>
    </r>
    <r>
      <rPr>
        <i/>
        <sz val="10"/>
        <color theme="1"/>
        <rFont val="Times New Roman"/>
        <family val="1"/>
      </rPr>
      <t>Sterna sumatrana</t>
    </r>
    <r>
      <rPr>
        <sz val="10"/>
        <color theme="1"/>
        <rFont val="Times New Roman"/>
        <family val="1"/>
      </rPr>
      <t xml:space="preserve">, bridled tern, </t>
    </r>
    <r>
      <rPr>
        <i/>
        <sz val="10"/>
        <color theme="1"/>
        <rFont val="Times New Roman"/>
        <family val="1"/>
      </rPr>
      <t>Onychoprion anaethetu</t>
    </r>
    <r>
      <rPr>
        <sz val="10"/>
        <color theme="1"/>
        <rFont val="Times New Roman"/>
        <family val="1"/>
      </rPr>
      <t xml:space="preserve">s, sooty tern, </t>
    </r>
    <r>
      <rPr>
        <i/>
        <sz val="10"/>
        <color theme="1"/>
        <rFont val="Times New Roman"/>
        <family val="1"/>
      </rPr>
      <t>Pnychoprion fuscatus</t>
    </r>
    <r>
      <rPr>
        <sz val="10"/>
        <color theme="1"/>
        <rFont val="Times New Roman"/>
        <family val="1"/>
      </rPr>
      <t xml:space="preserve">, brown booby, </t>
    </r>
    <r>
      <rPr>
        <i/>
        <sz val="10"/>
        <color theme="1"/>
        <rFont val="Times New Roman"/>
        <family val="1"/>
      </rPr>
      <t>Sula leucogaster</t>
    </r>
    <r>
      <rPr>
        <sz val="10"/>
        <color theme="1"/>
        <rFont val="Times New Roman"/>
        <family val="1"/>
      </rPr>
      <t xml:space="preserve">, common noddy, </t>
    </r>
    <r>
      <rPr>
        <i/>
        <sz val="10"/>
        <color theme="1"/>
        <rFont val="Times New Roman"/>
        <family val="1"/>
      </rPr>
      <t>Anous stolidus</t>
    </r>
    <r>
      <rPr>
        <sz val="10"/>
        <color theme="1"/>
        <rFont val="Times New Roman"/>
        <family val="1"/>
      </rPr>
      <t xml:space="preserve">, crested tern, </t>
    </r>
    <r>
      <rPr>
        <i/>
        <sz val="10"/>
        <color theme="1"/>
        <rFont val="Times New Roman"/>
        <family val="1"/>
      </rPr>
      <t>Thalasseus</t>
    </r>
    <r>
      <rPr>
        <sz val="10"/>
        <color theme="1"/>
        <rFont val="Times New Roman"/>
        <family val="1"/>
      </rPr>
      <t xml:space="preserve"> </t>
    </r>
    <r>
      <rPr>
        <i/>
        <sz val="10"/>
        <color theme="1"/>
        <rFont val="Times New Roman"/>
        <family val="1"/>
      </rPr>
      <t>bergii</t>
    </r>
    <r>
      <rPr>
        <sz val="10"/>
        <color theme="1"/>
        <rFont val="Times New Roman"/>
        <family val="1"/>
      </rPr>
      <t xml:space="preserve">, greater frigatebird, </t>
    </r>
    <r>
      <rPr>
        <i/>
        <sz val="10"/>
        <color theme="1"/>
        <rFont val="Times New Roman"/>
        <family val="1"/>
      </rPr>
      <t>Fregata minor</t>
    </r>
    <r>
      <rPr>
        <sz val="10"/>
        <color theme="1"/>
        <rFont val="Times New Roman"/>
        <family val="1"/>
      </rPr>
      <t>, lesser frigatebird,</t>
    </r>
    <r>
      <rPr>
        <i/>
        <sz val="10"/>
        <color theme="1"/>
        <rFont val="Times New Roman"/>
        <family val="1"/>
      </rPr>
      <t xml:space="preserve"> Fregata ariel</t>
    </r>
    <r>
      <rPr>
        <sz val="10"/>
        <color theme="1"/>
        <rFont val="Times New Roman"/>
        <family val="1"/>
      </rPr>
      <t xml:space="preserve">, Herald petrel, </t>
    </r>
    <r>
      <rPr>
        <i/>
        <sz val="10"/>
        <color theme="1"/>
        <rFont val="Times New Roman"/>
        <family val="1"/>
      </rPr>
      <t>Pterodroma heraldica</t>
    </r>
    <r>
      <rPr>
        <sz val="10"/>
        <color theme="1"/>
        <rFont val="Times New Roman"/>
        <family val="1"/>
      </rPr>
      <t xml:space="preserve">, masked booby, </t>
    </r>
    <r>
      <rPr>
        <i/>
        <sz val="10"/>
        <color theme="1"/>
        <rFont val="Times New Roman"/>
        <family val="1"/>
      </rPr>
      <t>Sula dactylatra</t>
    </r>
    <r>
      <rPr>
        <sz val="10"/>
        <color theme="1"/>
        <rFont val="Times New Roman"/>
        <family val="1"/>
      </rPr>
      <t xml:space="preserve">, red-footed booby, </t>
    </r>
    <r>
      <rPr>
        <i/>
        <sz val="10"/>
        <color theme="1"/>
        <rFont val="Times New Roman"/>
        <family val="1"/>
      </rPr>
      <t>Sula sula</t>
    </r>
    <r>
      <rPr>
        <sz val="10"/>
        <color theme="1"/>
        <rFont val="Times New Roman"/>
        <family val="1"/>
      </rPr>
      <t xml:space="preserve">, red-tailed tropicbird, </t>
    </r>
    <r>
      <rPr>
        <i/>
        <sz val="10"/>
        <color theme="1"/>
        <rFont val="Times New Roman"/>
        <family val="1"/>
      </rPr>
      <t>Phaethon</t>
    </r>
    <r>
      <rPr>
        <sz val="10"/>
        <color theme="1"/>
        <rFont val="Times New Roman"/>
        <family val="1"/>
      </rPr>
      <t xml:space="preserve"> </t>
    </r>
    <r>
      <rPr>
        <i/>
        <sz val="10"/>
        <color theme="1"/>
        <rFont val="Times New Roman"/>
        <family val="1"/>
      </rPr>
      <t>rubricauda</t>
    </r>
    <r>
      <rPr>
        <sz val="10"/>
        <color theme="1"/>
        <rFont val="Times New Roman"/>
        <family val="1"/>
      </rPr>
      <t xml:space="preserve">, silver gull, </t>
    </r>
    <r>
      <rPr>
        <i/>
        <sz val="10"/>
        <color theme="1"/>
        <rFont val="Times New Roman"/>
        <family val="1"/>
      </rPr>
      <t>Chroicocephalus</t>
    </r>
    <r>
      <rPr>
        <sz val="10"/>
        <color theme="1"/>
        <rFont val="Times New Roman"/>
        <family val="1"/>
      </rPr>
      <t xml:space="preserve"> </t>
    </r>
    <r>
      <rPr>
        <i/>
        <sz val="10"/>
        <color theme="1"/>
        <rFont val="Times New Roman"/>
        <family val="1"/>
      </rPr>
      <t>novaehollandiae</t>
    </r>
    <r>
      <rPr>
        <sz val="10"/>
        <color theme="1"/>
        <rFont val="Times New Roman"/>
        <family val="1"/>
      </rPr>
      <t xml:space="preserve">, wedge-tailed shearwater, </t>
    </r>
    <r>
      <rPr>
        <i/>
        <sz val="10"/>
        <color theme="1"/>
        <rFont val="Times New Roman"/>
        <family val="1"/>
      </rPr>
      <t>Ardenna pacifica</t>
    </r>
  </si>
  <si>
    <t>Fregatidae, Laridae, Phaethontidae, Procellariidae, Sulidae</t>
  </si>
  <si>
    <t>Anatidae, Anhingidae, Ardeidae, Artamidae, Cacatuidae, Campephagidae, Charadriidae, Columbidae, Corvidae,  Hirundinidae,  Maluridae, Meliphagidae, Monarchidae, Motacillidae, Pelecanidae, Petroicidae, Phalacrocoracidae, Podicipedidae, Psittaculidae, Rallidae, Recurvirostridae, Rhipiduridae, Threskiornithidae</t>
  </si>
  <si>
    <t>Alcidae, Gaviidae, Haematopodidae, Laridae, Pelecanidae, Phalacrocoracidae, Phocidae, Mustelidae, Otariidae</t>
  </si>
  <si>
    <t>Anatidae, Ardeidae, Cacatuidae, Campephagidae, Charadriidae, Columbidae, Corvidae, Haematopodidae, Laridae, Meliphagidae, Monarchidae, Passeridae, Pelecanidae, Phalacrocoracidae, Psittaculidae, Rallidae, Recurvirostridae, Rhipiduridae, Sturnidae, Threskiornithidae</t>
  </si>
  <si>
    <t>1.3-MP thermal camera</t>
  </si>
  <si>
    <t>Risi, M.M., C.W.  Jones, S. Oppel, C.A. Bristol, M. O’Brien, F. Fleischer-Dogley, and N. Bunbury</t>
  </si>
  <si>
    <t>Red-footed booby population thriving at globally significant Aldabra Atoll: insights from unmanned
aerial vehicle surveys</t>
  </si>
  <si>
    <t>Risi, M.M., C.W.  Jones, S. Oppel, C.A. Bristol, M. O’Brien, F. Fleischer-Dogley, and N. Bunbury. 2025. Red-footed booby population thriving at globally significant Aldabra Atoll: insights from unmanned aerial vehicle surveys. Oryx https://doi.org/10.1017/S0030605325000201.</t>
  </si>
  <si>
    <t>population monitoring, population estimate, aerial vs ground surveys</t>
  </si>
  <si>
    <t>Wingtra One GENII</t>
  </si>
  <si>
    <t>42-MP Sony Cyber-shot DSC RX1RII camera</t>
  </si>
  <si>
    <t>1) VTOL
2) fixed-wing</t>
  </si>
  <si>
    <t>Nimbus V2</t>
  </si>
  <si>
    <t>Fighter</t>
  </si>
  <si>
    <t>Wingtra Tail-Sitter</t>
  </si>
  <si>
    <t>Duttenhefner, J.L., A.A. ElSaid, and P.E. Klug. 2025. Machine learning to detect, classify, and count blackbirds damaging agriculture using drone-based imagery: Supporting AI-driven automation for deployment of damage management tools. Ecological Informatics https://doi.org/10.1016/j.ecoinf.2025.103495.</t>
  </si>
  <si>
    <t>Fudala, K. and R.J. Bialik. 2025. RPAS-derived orthomosaic dataset of Southern Elephant Seal breeding colonies on King George Island (2019–2024). Scientific Data https://doi.org/10.1038/s41597-025-06230-y.</t>
  </si>
  <si>
    <r>
      <t xml:space="preserve">Maiga, H., A. Zambrana, N. Somda, W. Mamai, T. Wallner, S. Kotla, H. Yamada, R.O. Machado, N. Matias, A. Diabate, J. Bouyer, and C. Beer. 2026. A 3D-printed adult release system compatible with a drone for aerial deployment of </t>
    </r>
    <r>
      <rPr>
        <i/>
        <sz val="10"/>
        <color theme="1"/>
        <rFont val="Times New Roman"/>
        <family val="1"/>
      </rPr>
      <t>Aedes aegypti</t>
    </r>
    <r>
      <rPr>
        <sz val="10"/>
        <color theme="1"/>
        <rFont val="Times New Roman"/>
        <family val="1"/>
      </rPr>
      <t xml:space="preserve"> and </t>
    </r>
    <r>
      <rPr>
        <i/>
        <sz val="10"/>
        <color theme="1"/>
        <rFont val="Times New Roman"/>
        <family val="1"/>
      </rPr>
      <t>Glossina palpalis gambiensis</t>
    </r>
    <r>
      <rPr>
        <sz val="10"/>
        <color theme="1"/>
        <rFont val="Times New Roman"/>
        <family val="1"/>
      </rPr>
      <t>. Parasites &amp; Vectors https://doi.org/10.1186/s13071-025-07146-7.</t>
    </r>
  </si>
  <si>
    <t>White, C., A.P. Colefax, and G.J. Parra. 2026. Using drone-based infrared thermography for monitoring vital signs in dolphins. Journal of Thermal Biology https://doi.org/10.1016/j.jtherbio.2025.104353.</t>
  </si>
  <si>
    <t>Krause, D.J., J.T. Hinke, M.E. Goebel, and W.L. Perryman. 2021. Drones Minimize Antarctic Predator Responses Relative to Ground Survey Methods: An Appeal for Context in Policy Advice. Frontiers in Marine Science 8:648772. https://doi.org/10.3389/fmars.2021.648772.</t>
  </si>
  <si>
    <t>quadcopter; quadcopter; quadcopter</t>
  </si>
  <si>
    <t>DJI Mavic 2 Pro; DJI Air 2; DJI Phantom 3; custom Rotorama</t>
  </si>
  <si>
    <t>DJI Phantom 4; DJI Mavic 2 Pro; DJI Mavic Mini</t>
  </si>
  <si>
    <t>quadcopter; quadcopter</t>
  </si>
  <si>
    <t>DJI Phantom 3 Pro; DJI Phantom 4</t>
  </si>
  <si>
    <t>SenseFly eBee; SenseFly eBee Plus; DJI Phantom 4 Pro</t>
  </si>
  <si>
    <t>DJI Mavic Pro Platinum; Phantom 4 Pro v2.0; Inspire 1 Pro</t>
  </si>
  <si>
    <t>DJI Mavic Pro Platinum; DJI Mavic 2 Pro</t>
  </si>
  <si>
    <t>DJI Phantom 3 Pro; DJI Phantom 4; DJI Phantom 4 Pro</t>
  </si>
  <si>
    <t>The use of multi-sensor drone data for the
development and validation of methods to track
and characterize marine animals</t>
  </si>
  <si>
    <t>Sexton, K.J., E.F. Danko, A. Boesch, N. Cheung, A.E. DiGiacomo, and R.W. Holt</t>
  </si>
  <si>
    <t>Sexton, K.J., E.F. Danko, A. Boesch, N. Cheung, A.E. DiGiacomo, and R.W. Holt. In press. The use of multi-sensor drone data for the development and validation of methods to track and characterize marine animals. Scientific Reports https://doi.org/10.1038/s41598-025-31975-2.</t>
  </si>
  <si>
    <r>
      <t>white shark,</t>
    </r>
    <r>
      <rPr>
        <i/>
        <sz val="10"/>
        <color theme="1"/>
        <rFont val="Times New Roman"/>
        <family val="1"/>
      </rPr>
      <t xml:space="preserve"> Carcharodon carcharias</t>
    </r>
  </si>
  <si>
    <t>BEHAVE-UAV: A Behaviour-Aware Synthetic Data Pipeline for Wildlife Detection from UAV Imagery</t>
  </si>
  <si>
    <t>Taskina, L., K. Vorobyev, L. Abakumov, and T. Kazarkin</t>
  </si>
  <si>
    <t>Taskina, L., K. Vorobyev, L. Abakumov, and T. Kazarkin. 2026. BEHAVE-UAV: A Behaviour-Aware Synthetic Data Pipeline for Wildlife Detection from UAV Imagery. Drones https://doi.org/10.3390/drones10010029.</t>
  </si>
  <si>
    <t>image analysis, deep learning, flight parameters, tracking</t>
  </si>
  <si>
    <t>Wildlife
Group</t>
  </si>
  <si>
    <r>
      <t xml:space="preserve">swamp deer, </t>
    </r>
    <r>
      <rPr>
        <i/>
        <sz val="10"/>
        <color theme="1"/>
        <rFont val="Times New Roman"/>
        <family val="1"/>
      </rPr>
      <t>Rucervus duvaucelii</t>
    </r>
  </si>
  <si>
    <t>DJI Mavic 2 Zoom; DJI Mavic 2 Enterprise; DJI Mavic Pro</t>
  </si>
  <si>
    <t>Evaluation of drones as a tool for multi‐species nest surveys on linear rights‐of‐way</t>
  </si>
  <si>
    <t>Pearson, K.E., J.K. Swenson, N. Bartok, N. Maye, K. Kosciuch, and J.D. Lloyd</t>
  </si>
  <si>
    <t>Pearson, K.E., J.K. Swenson, N. Bartok, N. Maye, K. Kosciuch, and J.D. Lloyd. 2026. Evaluation of drones as a tool for multi‐species nest surveys on linear rights‐of‐way. Wildlife Society Bulletin https://doi.org/10.1002/wsb.70018.</t>
  </si>
  <si>
    <t>IR, RGB</t>
  </si>
  <si>
    <r>
      <t xml:space="preserve">mourning dove, </t>
    </r>
    <r>
      <rPr>
        <i/>
        <sz val="10"/>
        <color theme="1"/>
        <rFont val="Times New Roman"/>
        <family val="1"/>
      </rPr>
      <t>Zenaida macroura</t>
    </r>
    <r>
      <rPr>
        <sz val="10"/>
        <color theme="1"/>
        <rFont val="Times New Roman"/>
        <family val="1"/>
      </rPr>
      <t xml:space="preserve">, sora, </t>
    </r>
    <r>
      <rPr>
        <i/>
        <sz val="10"/>
        <color theme="1"/>
        <rFont val="Times New Roman"/>
        <family val="1"/>
      </rPr>
      <t>Porzana carolina</t>
    </r>
    <r>
      <rPr>
        <sz val="10"/>
        <color theme="1"/>
        <rFont val="Times New Roman"/>
        <family val="1"/>
      </rPr>
      <t xml:space="preserve">, Swainson's hawk, </t>
    </r>
    <r>
      <rPr>
        <i/>
        <sz val="10"/>
        <color theme="1"/>
        <rFont val="Times New Roman"/>
        <family val="1"/>
      </rPr>
      <t>Buteo</t>
    </r>
    <r>
      <rPr>
        <sz val="10"/>
        <color theme="1"/>
        <rFont val="Times New Roman"/>
        <family val="1"/>
      </rPr>
      <t xml:space="preserve"> </t>
    </r>
    <r>
      <rPr>
        <i/>
        <sz val="10"/>
        <color theme="1"/>
        <rFont val="Times New Roman"/>
        <family val="1"/>
      </rPr>
      <t>swainsoni</t>
    </r>
    <r>
      <rPr>
        <sz val="10"/>
        <color theme="1"/>
        <rFont val="Times New Roman"/>
        <family val="1"/>
      </rPr>
      <t xml:space="preserve">, least flycatcher, </t>
    </r>
    <r>
      <rPr>
        <i/>
        <sz val="10"/>
        <color theme="1"/>
        <rFont val="Times New Roman"/>
        <family val="1"/>
      </rPr>
      <t>Empidonax</t>
    </r>
    <r>
      <rPr>
        <sz val="10"/>
        <color theme="1"/>
        <rFont val="Times New Roman"/>
        <family val="1"/>
      </rPr>
      <t xml:space="preserve"> </t>
    </r>
    <r>
      <rPr>
        <i/>
        <sz val="10"/>
        <color theme="1"/>
        <rFont val="Times New Roman"/>
        <family val="1"/>
      </rPr>
      <t>minimus</t>
    </r>
    <r>
      <rPr>
        <sz val="10"/>
        <color theme="1"/>
        <rFont val="Times New Roman"/>
        <family val="1"/>
      </rPr>
      <t xml:space="preserve">, eastern kingbird, </t>
    </r>
    <r>
      <rPr>
        <i/>
        <sz val="10"/>
        <color theme="1"/>
        <rFont val="Times New Roman"/>
        <family val="1"/>
      </rPr>
      <t>Tyrannus</t>
    </r>
    <r>
      <rPr>
        <sz val="10"/>
        <color theme="1"/>
        <rFont val="Times New Roman"/>
        <family val="1"/>
      </rPr>
      <t xml:space="preserve"> </t>
    </r>
    <r>
      <rPr>
        <i/>
        <sz val="10"/>
        <color theme="1"/>
        <rFont val="Times New Roman"/>
        <family val="1"/>
      </rPr>
      <t>tyrannus</t>
    </r>
    <r>
      <rPr>
        <sz val="10"/>
        <color theme="1"/>
        <rFont val="Times New Roman"/>
        <family val="1"/>
      </rPr>
      <t xml:space="preserve">, loggerhead shrike, </t>
    </r>
    <r>
      <rPr>
        <i/>
        <sz val="10"/>
        <color theme="1"/>
        <rFont val="Times New Roman"/>
        <family val="1"/>
      </rPr>
      <t>Lanius</t>
    </r>
    <r>
      <rPr>
        <sz val="10"/>
        <color theme="1"/>
        <rFont val="Times New Roman"/>
        <family val="1"/>
      </rPr>
      <t xml:space="preserve"> </t>
    </r>
    <r>
      <rPr>
        <i/>
        <sz val="10"/>
        <color theme="1"/>
        <rFont val="Times New Roman"/>
        <family val="1"/>
      </rPr>
      <t>ludovicianus</t>
    </r>
    <r>
      <rPr>
        <sz val="10"/>
        <color theme="1"/>
        <rFont val="Times New Roman"/>
        <family val="1"/>
      </rPr>
      <t xml:space="preserve">, northern house wren, </t>
    </r>
    <r>
      <rPr>
        <i/>
        <sz val="10"/>
        <color theme="1"/>
        <rFont val="Times New Roman"/>
        <family val="1"/>
      </rPr>
      <t>Troglodytes aedon</t>
    </r>
    <r>
      <rPr>
        <sz val="10"/>
        <color theme="1"/>
        <rFont val="Times New Roman"/>
        <family val="1"/>
      </rPr>
      <t xml:space="preserve">, American robin, </t>
    </r>
    <r>
      <rPr>
        <i/>
        <sz val="10"/>
        <color theme="1"/>
        <rFont val="Times New Roman"/>
        <family val="1"/>
      </rPr>
      <t>Turdus</t>
    </r>
    <r>
      <rPr>
        <sz val="10"/>
        <color theme="1"/>
        <rFont val="Times New Roman"/>
        <family val="1"/>
      </rPr>
      <t xml:space="preserve"> </t>
    </r>
    <r>
      <rPr>
        <i/>
        <sz val="10"/>
        <color theme="1"/>
        <rFont val="Times New Roman"/>
        <family val="1"/>
      </rPr>
      <t>migratorius</t>
    </r>
    <r>
      <rPr>
        <sz val="10"/>
        <color theme="1"/>
        <rFont val="Times New Roman"/>
        <family val="1"/>
      </rPr>
      <t xml:space="preserve">, Sprague's pipit, </t>
    </r>
    <r>
      <rPr>
        <i/>
        <sz val="10"/>
        <color theme="1"/>
        <rFont val="Times New Roman"/>
        <family val="1"/>
      </rPr>
      <t>Anthus</t>
    </r>
    <r>
      <rPr>
        <sz val="10"/>
        <color theme="1"/>
        <rFont val="Times New Roman"/>
        <family val="1"/>
      </rPr>
      <t xml:space="preserve"> </t>
    </r>
    <r>
      <rPr>
        <i/>
        <sz val="10"/>
        <color theme="1"/>
        <rFont val="Times New Roman"/>
        <family val="1"/>
      </rPr>
      <t>spragueii</t>
    </r>
    <r>
      <rPr>
        <sz val="10"/>
        <color theme="1"/>
        <rFont val="Times New Roman"/>
        <family val="1"/>
      </rPr>
      <t xml:space="preserve">, clay-colored sparrow, </t>
    </r>
    <r>
      <rPr>
        <i/>
        <sz val="10"/>
        <color theme="1"/>
        <rFont val="Times New Roman"/>
        <family val="1"/>
      </rPr>
      <t>Spizella</t>
    </r>
    <r>
      <rPr>
        <sz val="10"/>
        <color theme="1"/>
        <rFont val="Times New Roman"/>
        <family val="1"/>
      </rPr>
      <t xml:space="preserve"> </t>
    </r>
    <r>
      <rPr>
        <i/>
        <sz val="10"/>
        <color theme="1"/>
        <rFont val="Times New Roman"/>
        <family val="1"/>
      </rPr>
      <t>pallida</t>
    </r>
    <r>
      <rPr>
        <sz val="10"/>
        <color theme="1"/>
        <rFont val="Times New Roman"/>
        <family val="1"/>
      </rPr>
      <t xml:space="preserve">, savannah sparrow, </t>
    </r>
    <r>
      <rPr>
        <i/>
        <sz val="10"/>
        <color theme="1"/>
        <rFont val="Times New Roman"/>
        <family val="1"/>
      </rPr>
      <t>Passerculus</t>
    </r>
    <r>
      <rPr>
        <sz val="10"/>
        <color theme="1"/>
        <rFont val="Times New Roman"/>
        <family val="1"/>
      </rPr>
      <t xml:space="preserve"> </t>
    </r>
    <r>
      <rPr>
        <i/>
        <sz val="10"/>
        <color theme="1"/>
        <rFont val="Times New Roman"/>
        <family val="1"/>
      </rPr>
      <t>sandwichensis</t>
    </r>
    <r>
      <rPr>
        <sz val="10"/>
        <color theme="1"/>
        <rFont val="Times New Roman"/>
        <family val="1"/>
      </rPr>
      <t xml:space="preserve">, western meadowlark, </t>
    </r>
    <r>
      <rPr>
        <i/>
        <sz val="10"/>
        <color theme="1"/>
        <rFont val="Times New Roman"/>
        <family val="1"/>
      </rPr>
      <t>Sturnella neglecta</t>
    </r>
    <r>
      <rPr>
        <sz val="10"/>
        <color theme="1"/>
        <rFont val="Times New Roman"/>
        <family val="1"/>
      </rPr>
      <t xml:space="preserve">, red-winged blackbird, </t>
    </r>
    <r>
      <rPr>
        <i/>
        <sz val="10"/>
        <color theme="1"/>
        <rFont val="Times New Roman"/>
        <family val="1"/>
      </rPr>
      <t>Agelaius phoeniceus</t>
    </r>
    <r>
      <rPr>
        <sz val="10"/>
        <color theme="1"/>
        <rFont val="Times New Roman"/>
        <family val="1"/>
      </rPr>
      <t xml:space="preserve">, Brewer's blackbird, </t>
    </r>
    <r>
      <rPr>
        <i/>
        <sz val="10"/>
        <color theme="1"/>
        <rFont val="Times New Roman"/>
        <family val="1"/>
      </rPr>
      <t>Euphagus cyanocephalus</t>
    </r>
    <r>
      <rPr>
        <sz val="10"/>
        <color theme="1"/>
        <rFont val="Times New Roman"/>
        <family val="1"/>
      </rPr>
      <t xml:space="preserve">, yellow warbler, </t>
    </r>
    <r>
      <rPr>
        <i/>
        <sz val="10"/>
        <color theme="1"/>
        <rFont val="Times New Roman"/>
        <family val="1"/>
      </rPr>
      <t>Setophaga petechia</t>
    </r>
  </si>
  <si>
    <t>species detection, species ID, ground vs aerial surveys</t>
  </si>
  <si>
    <t>Accipitridae, Columbidae, Icteridae, Lanidae, Motacillidae, Parulidae, Passerellidae, Rallidae, Troglodytidae, Turdidae, Tyrannidae</t>
  </si>
  <si>
    <t>Bovidae, Cervidae, Equidae, Anatidae</t>
  </si>
  <si>
    <t>Anatidae, Ardeidae, Charadriidae, Haematopodidae, Laridae, Pelecanidae, Recurvirostridae, Scolopacidae, Threskiornithidae</t>
  </si>
  <si>
    <t>Anatidae, Haematopodidae, Laridae, Recurvirostridae, Scolopacidae</t>
  </si>
  <si>
    <t>Cardinalidae, Parulidae, Passerellidae, Turdidae</t>
  </si>
  <si>
    <t>Cardinalidae, Parulidae, Passerellidae, Troglodytidae, Turdidae, Tyrannidae</t>
  </si>
  <si>
    <t>human-wildlife conflict, hazing, deterence</t>
  </si>
  <si>
    <t>Ardeidae, Ciconiidae. Sulidae, Threskiornithidae</t>
  </si>
  <si>
    <t>Accipitridae, Charadriidae, Phasianidae</t>
  </si>
  <si>
    <t>Acrobatidae, Petauridae, Phalangeridae, Phascolarctidae, Pseudocheiridae</t>
  </si>
  <si>
    <t>Ardeidae, Charadriidae, Scolopacidae</t>
  </si>
  <si>
    <t>Charadriidae, Corvidae, Laridae, Sturnidae</t>
  </si>
  <si>
    <t>Acanthisittidae, Acanthizidae, Accipitridae, Alaudidae, Anatidae, Artamidae, Cacatuidae, Charadriidae, Columbidae, Cuculidae, Emberizidae, Falconidae, Fringillidae, Hirundinidae, Meliphagidae, Motacillidae, Pachycephalidae, Petroicidae, Phalacrocoracidae, Prunellidae, Psittacidae, Rhipiduridae, Sturnidae, Turdidae, Zosteropidae</t>
  </si>
  <si>
    <t>Otariidae, Diomedeidae, Phalacrocoracidae, Procellariidae, Spheniscidae</t>
  </si>
  <si>
    <t>Diomedeidae, Procellariidae, Spheniscidae</t>
  </si>
  <si>
    <t xml:space="preserve">Anatidae, Charadridae, Passerelidae, Phasianidae, </t>
  </si>
  <si>
    <t xml:space="preserve">Anatidae, Charadriidae, Phasianidae, Rallidae, </t>
  </si>
  <si>
    <t xml:space="preserve">Anatidae, Haematopodidae, Laridae, Scolopacidae, Threskiornithidae, </t>
  </si>
  <si>
    <t>Fregatidae, Laridae, Phaethontidae, Sulidae</t>
  </si>
  <si>
    <t>Charadriidae, Scolopacidae</t>
  </si>
  <si>
    <r>
      <t xml:space="preserve">common raven, </t>
    </r>
    <r>
      <rPr>
        <i/>
        <sz val="10"/>
        <color theme="1"/>
        <rFont val="Times New Roman"/>
        <family val="1"/>
      </rPr>
      <t>Corvus corax</t>
    </r>
    <r>
      <rPr>
        <sz val="10"/>
        <color theme="1"/>
        <rFont val="Times New Roman"/>
        <family val="1"/>
      </rPr>
      <t xml:space="preserve">, greater sage grouse, </t>
    </r>
    <r>
      <rPr>
        <i/>
        <sz val="10"/>
        <color theme="1"/>
        <rFont val="Times New Roman"/>
        <family val="1"/>
      </rPr>
      <t>Centrocercus urophasianus</t>
    </r>
    <r>
      <rPr>
        <sz val="10"/>
        <color theme="1"/>
        <rFont val="Times New Roman"/>
        <family val="1"/>
      </rPr>
      <t xml:space="preserve">, desert tortoise, </t>
    </r>
    <r>
      <rPr>
        <i/>
        <sz val="10"/>
        <color theme="1"/>
        <rFont val="Times New Roman"/>
        <family val="1"/>
      </rPr>
      <t xml:space="preserve">Gopherus agassizii, </t>
    </r>
  </si>
  <si>
    <t>Laomediidae, Macrophthalmidae, Ocypodidae</t>
  </si>
  <si>
    <t>Cathartidae, Phasianidae</t>
  </si>
  <si>
    <t>Ardeidae, Pelecanidae, Phalacrocoracidae</t>
  </si>
  <si>
    <t>Ardeidae, Laridae, Threskiornithidae</t>
  </si>
  <si>
    <t>Balaenidae, Delphinidae, Eschrichtiidae, Phocoenidae</t>
  </si>
  <si>
    <t>Cercopithecidae, Cervidae</t>
  </si>
  <si>
    <t>Accipitridae, Laridae</t>
  </si>
  <si>
    <t xml:space="preserve">Bovidae, Elephantidae, Equidae, Giraffidae, Rhinocerotidae,  </t>
  </si>
  <si>
    <t>Lamnidae, Galeocerdonidae,  Sphyrnidae, Stegostomatidae</t>
  </si>
  <si>
    <t>Anatidae, Anhingidae, Aramidae, Ardeidae, Ciconiidae, Icteridae, Phalacrocoracidae, Rallidae, Recurvirostridae, Threskiornithidae</t>
  </si>
  <si>
    <t>Emballonuridae, Vespertilionidae</t>
  </si>
  <si>
    <t>Carcharhinidae, Carchariidae, Lamnidae, Sphyrnidae, Rhinobatidae, Triakidae</t>
  </si>
  <si>
    <t>Alaudidae, Ardeidae, Emberizidae, Otididae, Phalacrocoracidae, Scolopacidae</t>
  </si>
  <si>
    <t>Accipitridae, Ardeidae, Corvidae, Laridae, Muscicapidae, Phalacrocoracidae, Rallidae, Scolopacidae</t>
  </si>
  <si>
    <t>amphibians, birds, mammals, reptiles</t>
  </si>
  <si>
    <t>Best practice guidance for recreational and professional drones near colonial breeding birds</t>
  </si>
  <si>
    <t>Velilla, E., N. Hijner, A. van Ginkel, M. Zwarts, J.H.T. Heusinkveld, K. Koffijberg, K. Oosterbeek, J. Stahl, S. Duijns, and L.L. Govers. 2025. Best practice guidance for recreational and professional drones near colonial breeding birds. PLoS One https://doi.org/10.1371/journal.pone.0332619.</t>
  </si>
  <si>
    <t>de Leija, A.C., R.E. Mirzadi, J.M. Randall, M.D. Portmann, E.J. Mueller, and D.E. Gawlik</t>
  </si>
  <si>
    <t>de Leija, A.C., R.E. Mirzadi, J.M. Randall, M.D. Portmann, E.J. Mueller, and D.E. Gawlik. 2023. A meta-analysis of disturbance caused by drones on nesting birds. Journal of Field Ornithology https://doi.org/10.5751/JFO-00259-940203.</t>
  </si>
  <si>
    <t>review, disturbance, flight protocols, best practices</t>
  </si>
  <si>
    <r>
      <t>Valle, R.G. 2022. Rapid drone semiautomated counts of wintering Greater Flamingos (</t>
    </r>
    <r>
      <rPr>
        <i/>
        <sz val="10"/>
        <color theme="1"/>
        <rFont val="Times New Roman"/>
        <family val="1"/>
      </rPr>
      <t>Phoenicopterus roseus</t>
    </r>
    <r>
      <rPr>
        <sz val="10"/>
        <color theme="1"/>
        <rFont val="Times New Roman"/>
        <family val="1"/>
      </rPr>
      <t>) as a tool for amateur researchers. Ibis https://doi.org/10.1111/ibi.12993.</t>
    </r>
  </si>
  <si>
    <t>Barnas, A.F., D. Chabot, A.J. Hodgson, D.W. Johnston, D.M. Bird, and S.N. Ellis-Felege. 2020. A standardized protocol for reporting methods when using drones for wildlife research. Journal of Unmanned Vehicle Systems https://doi.org/10.1139/juvs-2019-0011.</t>
  </si>
  <si>
    <t>A Standardized Drone-Based Protocol for Monitoring Freshwater Turtles</t>
  </si>
  <si>
    <t>Dobie, L. and G. Blouin-Demers</t>
  </si>
  <si>
    <t>Dobie, L. and G. Blouin-Demers. 2026. A Standardized Drone-Based Protocol for Monitoring Freshwater Turtles. MethodsX https://doi.org/10.1016/j.mex.2026.</t>
  </si>
  <si>
    <t>pre-proof</t>
  </si>
  <si>
    <r>
      <t xml:space="preserve">painted turtle, </t>
    </r>
    <r>
      <rPr>
        <i/>
        <sz val="10"/>
        <color theme="1"/>
        <rFont val="Times New Roman"/>
        <family val="1"/>
      </rPr>
      <t>Chrysemys picta</t>
    </r>
  </si>
  <si>
    <t>species detection, species ID, disturbance, best practices</t>
  </si>
  <si>
    <t>DJI Mini 4 Pro</t>
  </si>
  <si>
    <t>Survey bias in sampling François’s langur in the Karst mountains: An unmanned aerial vehicle (UAV) and accessibility perspective</t>
  </si>
  <si>
    <t>Gou, W., Y. Yang, L. Hu, M. He, W. Wang, Z. Wei, G. Yang, H. Su, and Y. Diao</t>
  </si>
  <si>
    <t>Gou, W., Y. Yang, L. Hu, M. He, W. Wang, Z. Wei, G. Yang, H. Su, and Y. Diao. 2026. Survey bias in sampling François’s langur in the Karst mountains: An unmanned aerial vehicle (UAV) and accessibility perspective. Global Ecology and Conservation https://doi.org/10.1016/j.gecco.2025.e04049.</t>
  </si>
  <si>
    <r>
      <t xml:space="preserve">François's langur, </t>
    </r>
    <r>
      <rPr>
        <i/>
        <sz val="10"/>
        <color theme="1"/>
        <rFont val="Times New Roman"/>
        <family val="1"/>
      </rPr>
      <t>Trachypithecus francoisi</t>
    </r>
  </si>
  <si>
    <t>The performance of drones and artificial intelligence for monitoring sage-grouse at leks</t>
  </si>
  <si>
    <t>McNew, L.B., J. Hanlon, and I. Buzytsky</t>
  </si>
  <si>
    <t>McNew, L.B., J. Hanlon, and I. Buzytsky. 2025. The performance of drones and artificial intelligence for monitoring sage-grouse at leks. Wildlife Biology https://doi.org/10.1002/wlb3.01482.</t>
  </si>
  <si>
    <t>Zenmuse XT2 thermal camera</t>
  </si>
  <si>
    <t>species detection, disturbance, ground vs aerial surveys</t>
  </si>
  <si>
    <t>WildDrone: autonomous drone technology for monitoring wildlife populations</t>
  </si>
  <si>
    <t>Frontiers in Robotics and AI</t>
  </si>
  <si>
    <t>Lundquist, U.P.S., S. Afridi, C. Berthelot, N.N. Dat, K. Hlebowicz, E. Iannino, L. Laporte-Devylder, G. Maalouf, G. May, K. Meier, C.A.M. Catricheo, E.G.A. Rolland, C.R. Saint-Jean, V. Shukla, T. Burghardt, A.L. Christensen, B.R. Costelloe, M. Damen, A. Flack, K. Jensen, H.S. Midtiby, M. Mirmehdi, F. Remondino, T. Richardson, B. Risse, D. Tuia, M. Wahlberg, D. Cawthorne, S. Bullock, W. Njoroge, S. Mutisya, M. Watson, and E. Pastucha</t>
  </si>
  <si>
    <t xml:space="preserve">review, monitoring, image analysis, tracking, drone operations, acoustic disturbance, </t>
  </si>
  <si>
    <t xml:space="preserve">Lundquist, U.P.S., S. Afridi, C. Berthelot, N.N. Dat, K. Hlebowicz, E. Iannino, L. Laporte-Devylder, G. Maalouf, G. May, K. Meier, C.A.M. Catricheo, E.G.A. Rolland, C.R. Saint-Jean, V. Shukla, T. Burghardt, A.L. Christensen, B.R. Costelloe, M. Damen, A. Flack, K. Jensen, H.S. Midtiby, M. Mirmehdi, F. Remondino, T. Richardson, B. Risse, D. Tuia, M. Wahlberg, D. Cawthorne, S. Bullock, W. Njoroge, S. Mutisya, M. Watson, and E. Pastucha. 2026. WildDrone: autonomous drone technology for monitoring wildlife populations. Frontiers in Robotics and AI https://doi.org/10.3389/frobt.2025.1695319. </t>
  </si>
  <si>
    <t>Drones, sensors, and their potential utility for mountain sheep surveys</t>
  </si>
  <si>
    <t>Blum, M.E., J. Blum, and V.C. Bleich</t>
  </si>
  <si>
    <t>California Fish and Wildlife Journal</t>
  </si>
  <si>
    <t>Blum, M. E., J. Blum, and V. C. Bleich. 2025. Drones, sensors, and their potential utility for mountain sheep surveys. California Fish and Wildlife Journal https://doi.org/10.51492/cfwj.111.17.</t>
  </si>
  <si>
    <t>review, platforms, sensors, disturbance, regulations</t>
  </si>
  <si>
    <r>
      <t xml:space="preserve">Dall's or thinhorn sheep, </t>
    </r>
    <r>
      <rPr>
        <i/>
        <sz val="10"/>
        <color theme="1"/>
        <rFont val="Times New Roman"/>
        <family val="1"/>
      </rPr>
      <t>Ovis dalli</t>
    </r>
    <r>
      <rPr>
        <sz val="10"/>
        <color theme="1"/>
        <rFont val="Times New Roman"/>
        <family val="1"/>
      </rPr>
      <t xml:space="preserve">, bighorn sheep, </t>
    </r>
    <r>
      <rPr>
        <i/>
        <sz val="10"/>
        <color theme="1"/>
        <rFont val="Times New Roman"/>
        <family val="1"/>
      </rPr>
      <t>Ovis canadensis</t>
    </r>
  </si>
  <si>
    <t>Understanding the efficacy and efficiency of thermal infrared UAV for wildlife monitoring</t>
  </si>
  <si>
    <t>Bohnett, E., B.R. Lamichanne, S. Chaudhary, K. Pokhrel, L. Coulter, G. Dormann, A. Flores, R.L. Lewison, F. Qiu, D. Stow, and L. An</t>
  </si>
  <si>
    <t>Bohnett, E., B.R. Lamichanne, S. Chaudhary, K. Pokhrel, L. Coulter, G. Dormann, A. Flores, R.L. Lewison, F. Qiu, D. Stow, and L. An. 2026. Understanding the efficacy and efficiency of thermal infrared UAV for wildlife monitoring. Environmental Monitoring and Assessment https://doi.org/10.1007/s10661-025-14891-w.</t>
  </si>
  <si>
    <t>48-MP RGB camera, FLIR Boson thermal</t>
  </si>
  <si>
    <t>Cervidae, Felidae, Rhinocerotidae, Suidae, Ursidae</t>
  </si>
  <si>
    <r>
      <t xml:space="preserve">sambar deer, </t>
    </r>
    <r>
      <rPr>
        <i/>
        <sz val="10"/>
        <color theme="1"/>
        <rFont val="Times New Roman"/>
        <family val="1"/>
      </rPr>
      <t>Rusa unicolor</t>
    </r>
    <r>
      <rPr>
        <sz val="10"/>
        <color theme="1"/>
        <rFont val="Times New Roman"/>
        <family val="1"/>
      </rPr>
      <t xml:space="preserve">, hog deer, </t>
    </r>
    <r>
      <rPr>
        <i/>
        <sz val="10"/>
        <color theme="1"/>
        <rFont val="Times New Roman"/>
        <family val="1"/>
      </rPr>
      <t>Axis porcinus</t>
    </r>
    <r>
      <rPr>
        <sz val="10"/>
        <color theme="1"/>
        <rFont val="Times New Roman"/>
        <family val="1"/>
      </rPr>
      <t xml:space="preserve">, spotted deer, </t>
    </r>
    <r>
      <rPr>
        <i/>
        <sz val="10"/>
        <color theme="1"/>
        <rFont val="Times New Roman"/>
        <family val="1"/>
      </rPr>
      <t>Axis axis</t>
    </r>
    <r>
      <rPr>
        <sz val="10"/>
        <color theme="1"/>
        <rFont val="Times New Roman"/>
        <family val="1"/>
      </rPr>
      <t xml:space="preserve">, northern red muntjac, </t>
    </r>
    <r>
      <rPr>
        <i/>
        <sz val="10"/>
        <color theme="1"/>
        <rFont val="Times New Roman"/>
        <family val="1"/>
      </rPr>
      <t>Muntiacus vaginalis</t>
    </r>
    <r>
      <rPr>
        <sz val="10"/>
        <color theme="1"/>
        <rFont val="Times New Roman"/>
        <family val="1"/>
      </rPr>
      <t xml:space="preserve">, Bengal tiger, </t>
    </r>
    <r>
      <rPr>
        <i/>
        <sz val="10"/>
        <color theme="1"/>
        <rFont val="Times New Roman"/>
        <family val="1"/>
      </rPr>
      <t>Panthera tigris</t>
    </r>
    <r>
      <rPr>
        <sz val="10"/>
        <color theme="1"/>
        <rFont val="Times New Roman"/>
        <family val="1"/>
      </rPr>
      <t xml:space="preserve">, greater one-horned rhinoceros, </t>
    </r>
    <r>
      <rPr>
        <i/>
        <sz val="10"/>
        <color theme="1"/>
        <rFont val="Times New Roman"/>
        <family val="1"/>
      </rPr>
      <t>Rhinoceros unicornis</t>
    </r>
    <r>
      <rPr>
        <sz val="10"/>
        <color theme="1"/>
        <rFont val="Times New Roman"/>
        <family val="1"/>
      </rPr>
      <t xml:space="preserve">, wild boar, </t>
    </r>
    <r>
      <rPr>
        <i/>
        <sz val="10"/>
        <color theme="1"/>
        <rFont val="Times New Roman"/>
        <family val="1"/>
      </rPr>
      <t>Sus scrofa</t>
    </r>
    <r>
      <rPr>
        <sz val="10"/>
        <color theme="1"/>
        <rFont val="Times New Roman"/>
        <family val="1"/>
      </rPr>
      <t xml:space="preserve">, sloth bear, </t>
    </r>
    <r>
      <rPr>
        <i/>
        <sz val="10"/>
        <color theme="1"/>
        <rFont val="Times New Roman"/>
        <family val="1"/>
      </rPr>
      <t>Melursus ursinus</t>
    </r>
  </si>
  <si>
    <t>López-López, P., J. Capó, and F. de Pablo-Pons</t>
  </si>
  <si>
    <r>
      <t>A Successful Breeding Case of an Egyptian Vulture (</t>
    </r>
    <r>
      <rPr>
        <i/>
        <sz val="10"/>
        <color theme="1"/>
        <rFont val="Times New Roman"/>
        <family val="1"/>
      </rPr>
      <t>Neophron percnopterus</t>
    </r>
    <r>
      <rPr>
        <sz val="10"/>
        <color theme="1"/>
        <rFont val="Times New Roman"/>
        <family val="1"/>
      </rPr>
      <t>) Nest with Three Nestlings</t>
    </r>
  </si>
  <si>
    <r>
      <t xml:space="preserve">Egyptian vulture, </t>
    </r>
    <r>
      <rPr>
        <i/>
        <sz val="10"/>
        <color theme="1"/>
        <rFont val="Times New Roman"/>
        <family val="1"/>
      </rPr>
      <t>Neophron percnopterus</t>
    </r>
  </si>
  <si>
    <t>DJI Mavic Mini 4</t>
  </si>
  <si>
    <t>High sea turtle density in a Mediterranean foraging ground revealed by UAV surveys and machine learning</t>
  </si>
  <si>
    <t>Agabiti, C., G. Baldi, G. Moscoloni, G.A.A. Pandocchi, E. Gonzalez-Bernando, and P. Casale</t>
  </si>
  <si>
    <t>Agabiti, C., G. Baldi, G. Moscoloni, G.A.A. Pandocchi, E. Gonzalez-Bernando, and P. Casale. 2025. High sea turtle density in a Mediterranean foraging ground revealed by UAV surveys and machine learning. Endangered Species Research https://doi.org/10.3354/esr01450.</t>
  </si>
  <si>
    <t>image analysis, population monitoring, population estimate, CNN</t>
  </si>
  <si>
    <t>DJI Phantom 4 Pro; DJI Mini 2; DJI Mini 4 Pro</t>
  </si>
  <si>
    <t>8.8-MP RGB camera; 8.3-MP RGB camera; 8.3-MP RGB camera</t>
  </si>
  <si>
    <t>Automated Detection and Monitoring of Ground-Nesting Bee Nests Using Drone Imagery and Deep Learning</t>
  </si>
  <si>
    <t>Tschanz, P. T. Renggli, J. Winizki, A. Walter, M. Albrecht, and T. Keller</t>
  </si>
  <si>
    <t>Tschanz, P. T. Renggli, J. Winizki, A. Walter, M. Albrecht, and T. Keller. 2026. Automated Detection and Monitoring of Ground-Nesting Bee Nests Using Drone Imagery and Deep Learning. Ecology and Evolution https://doi.org/10.1002/ece3.72856.</t>
  </si>
  <si>
    <r>
      <t>sharp-collared furrow bee,</t>
    </r>
    <r>
      <rPr>
        <i/>
        <sz val="10"/>
        <color theme="1"/>
        <rFont val="Times New Roman"/>
        <family val="1"/>
      </rPr>
      <t xml:space="preserve"> Lasioglossum malachurum</t>
    </r>
  </si>
  <si>
    <t>Halictidae</t>
  </si>
  <si>
    <t>population monitoring, habitat assessment, image analysis</t>
  </si>
  <si>
    <t>20-MP E90 RGB camera</t>
  </si>
  <si>
    <t>Insights into site fidelity of a low-density dugong population using small-drone imagery and photo-identification</t>
  </si>
  <si>
    <t>Newman, R., A. Asseri, W.D. Paterson, D. Porej, H. Clark, M. Alghrair, W. Cowie, D.C. Wells, and A.J. Hodgson</t>
  </si>
  <si>
    <t>Newman, R., A. Asseri, W.D. Paterson, D. Porej, H. Clark, M. Alghrair, W. Cowie, D.C. Wells, and A.J. Hodgson. 2026. Insights into site fidelity of a low-density dugong population using small-drone imagery and photo-identification. Frontiers in Marine Science https://doi.org/10.3389/fmars.2025.1721628.</t>
  </si>
  <si>
    <t>population monitoring, individual ID</t>
  </si>
  <si>
    <t>Drone surveys of birds foraging in intertidal habitats: a proof-of-concept in Moreton Bay, Australia</t>
  </si>
  <si>
    <t>Wilson, J.P. and R.A. Fuller</t>
  </si>
  <si>
    <t>Wilson, J.P. and R.A. Fuller. 2026. Drone surveys of birds foraging in intertidal habitats: a proof-of-concept in Moreton Bay, Australia. Emu - Austral Ornithology https://doi.org/10.1080/01584197.2025.2600491.</t>
  </si>
  <si>
    <t>Anatidae, Anhingidae, Ardeidae, Burhinidae, Charadriidae, Haematopodidae, Laridae, Pelecanidae, Phalacrocoracidae, Scolopacidae, Threskiornithidae</t>
  </si>
  <si>
    <r>
      <t xml:space="preserve">Australian Wood Duck, </t>
    </r>
    <r>
      <rPr>
        <i/>
        <sz val="10"/>
        <color theme="1"/>
        <rFont val="Times New Roman"/>
        <family val="1"/>
      </rPr>
      <t>Chenonetta jubata</t>
    </r>
    <r>
      <rPr>
        <sz val="10"/>
        <color theme="1"/>
        <rFont val="Times New Roman"/>
        <family val="1"/>
      </rPr>
      <t xml:space="preserve">, Hardhead, </t>
    </r>
    <r>
      <rPr>
        <i/>
        <sz val="10"/>
        <color theme="1"/>
        <rFont val="Times New Roman"/>
        <family val="1"/>
      </rPr>
      <t>Aythya australis</t>
    </r>
    <r>
      <rPr>
        <sz val="10"/>
        <color theme="1"/>
        <rFont val="Times New Roman"/>
        <family val="1"/>
      </rPr>
      <t xml:space="preserve">, Chestnut Teal, </t>
    </r>
    <r>
      <rPr>
        <i/>
        <sz val="10"/>
        <color theme="1"/>
        <rFont val="Times New Roman"/>
        <family val="1"/>
      </rPr>
      <t>Anas castanea</t>
    </r>
    <r>
      <rPr>
        <sz val="10"/>
        <color theme="1"/>
        <rFont val="Times New Roman"/>
        <family val="1"/>
      </rPr>
      <t xml:space="preserve">, Pacific Black Duck, </t>
    </r>
    <r>
      <rPr>
        <i/>
        <sz val="10"/>
        <color theme="1"/>
        <rFont val="Times New Roman"/>
        <family val="1"/>
      </rPr>
      <t>Anas</t>
    </r>
    <r>
      <rPr>
        <sz val="10"/>
        <color theme="1"/>
        <rFont val="Times New Roman"/>
        <family val="1"/>
      </rPr>
      <t xml:space="preserve"> </t>
    </r>
    <r>
      <rPr>
        <i/>
        <sz val="10"/>
        <color theme="1"/>
        <rFont val="Times New Roman"/>
        <family val="1"/>
      </rPr>
      <t>superciliosa</t>
    </r>
    <r>
      <rPr>
        <sz val="10"/>
        <color theme="1"/>
        <rFont val="Times New Roman"/>
        <family val="1"/>
      </rPr>
      <t xml:space="preserve">, Australasian Darter, </t>
    </r>
    <r>
      <rPr>
        <i/>
        <sz val="10"/>
        <color theme="1"/>
        <rFont val="Times New Roman"/>
        <family val="1"/>
      </rPr>
      <t>Anhinga</t>
    </r>
    <r>
      <rPr>
        <sz val="10"/>
        <color theme="1"/>
        <rFont val="Times New Roman"/>
        <family val="1"/>
      </rPr>
      <t xml:space="preserve"> </t>
    </r>
    <r>
      <rPr>
        <i/>
        <sz val="10"/>
        <color theme="1"/>
        <rFont val="Times New Roman"/>
        <family val="1"/>
      </rPr>
      <t>novaehollandiae</t>
    </r>
    <r>
      <rPr>
        <sz val="10"/>
        <color theme="1"/>
        <rFont val="Times New Roman"/>
        <family val="1"/>
      </rPr>
      <t xml:space="preserve">, Little Egret, </t>
    </r>
    <r>
      <rPr>
        <i/>
        <sz val="10"/>
        <color theme="1"/>
        <rFont val="Times New Roman"/>
        <family val="1"/>
      </rPr>
      <t>Egretta</t>
    </r>
    <r>
      <rPr>
        <sz val="10"/>
        <color theme="1"/>
        <rFont val="Times New Roman"/>
        <family val="1"/>
      </rPr>
      <t xml:space="preserve"> </t>
    </r>
    <r>
      <rPr>
        <i/>
        <sz val="10"/>
        <color theme="1"/>
        <rFont val="Times New Roman"/>
        <family val="1"/>
      </rPr>
      <t>garzetta</t>
    </r>
    <r>
      <rPr>
        <sz val="10"/>
        <color theme="1"/>
        <rFont val="Times New Roman"/>
        <family val="1"/>
      </rPr>
      <t xml:space="preserve">, Great Egret, </t>
    </r>
    <r>
      <rPr>
        <i/>
        <sz val="10"/>
        <color theme="1"/>
        <rFont val="Times New Roman"/>
        <family val="1"/>
      </rPr>
      <t>Ardea alba modesta</t>
    </r>
    <r>
      <rPr>
        <sz val="10"/>
        <color theme="1"/>
        <rFont val="Times New Roman"/>
        <family val="1"/>
      </rPr>
      <t xml:space="preserve">, Little Heron, </t>
    </r>
    <r>
      <rPr>
        <i/>
        <sz val="10"/>
        <color theme="1"/>
        <rFont val="Times New Roman"/>
        <family val="1"/>
      </rPr>
      <t>Butorides atricapilla</t>
    </r>
    <r>
      <rPr>
        <sz val="10"/>
        <color theme="1"/>
        <rFont val="Times New Roman"/>
        <family val="1"/>
      </rPr>
      <t xml:space="preserve">, White-faced Heron, </t>
    </r>
    <r>
      <rPr>
        <i/>
        <sz val="10"/>
        <color theme="1"/>
        <rFont val="Times New Roman"/>
        <family val="1"/>
      </rPr>
      <t>Egretta novaehollandiae</t>
    </r>
    <r>
      <rPr>
        <sz val="10"/>
        <color theme="1"/>
        <rFont val="Times New Roman"/>
        <family val="1"/>
      </rPr>
      <t xml:space="preserve">, Pacific Reef Heron, </t>
    </r>
    <r>
      <rPr>
        <i/>
        <sz val="10"/>
        <color theme="1"/>
        <rFont val="Times New Roman"/>
        <family val="1"/>
      </rPr>
      <t>Egretta sacra</t>
    </r>
    <r>
      <rPr>
        <sz val="10"/>
        <color theme="1"/>
        <rFont val="Times New Roman"/>
        <family val="1"/>
      </rPr>
      <t xml:space="preserve">, Intermediate Egret, </t>
    </r>
    <r>
      <rPr>
        <i/>
        <sz val="10"/>
        <color theme="1"/>
        <rFont val="Times New Roman"/>
        <family val="1"/>
      </rPr>
      <t>Ardea intermedia</t>
    </r>
    <r>
      <rPr>
        <sz val="10"/>
        <color theme="1"/>
        <rFont val="Times New Roman"/>
        <family val="1"/>
      </rPr>
      <t xml:space="preserve">, Nankeen Night Heron, </t>
    </r>
    <r>
      <rPr>
        <i/>
        <sz val="10"/>
        <color theme="1"/>
        <rFont val="Times New Roman"/>
        <family val="1"/>
      </rPr>
      <t>Nycticorax</t>
    </r>
    <r>
      <rPr>
        <sz val="10"/>
        <color theme="1"/>
        <rFont val="Times New Roman"/>
        <family val="1"/>
      </rPr>
      <t xml:space="preserve"> </t>
    </r>
    <r>
      <rPr>
        <i/>
        <sz val="10"/>
        <color theme="1"/>
        <rFont val="Times New Roman"/>
        <family val="1"/>
      </rPr>
      <t>caledonicus</t>
    </r>
    <r>
      <rPr>
        <sz val="10"/>
        <color theme="1"/>
        <rFont val="Times New Roman"/>
        <family val="1"/>
      </rPr>
      <t xml:space="preserve">, Beach Stone-curlew, </t>
    </r>
    <r>
      <rPr>
        <i/>
        <sz val="10"/>
        <color theme="1"/>
        <rFont val="Times New Roman"/>
        <family val="1"/>
      </rPr>
      <t>Esacus</t>
    </r>
    <r>
      <rPr>
        <sz val="10"/>
        <color theme="1"/>
        <rFont val="Times New Roman"/>
        <family val="1"/>
      </rPr>
      <t xml:space="preserve"> </t>
    </r>
    <r>
      <rPr>
        <i/>
        <sz val="10"/>
        <color theme="1"/>
        <rFont val="Times New Roman"/>
        <family val="1"/>
      </rPr>
      <t>magnirostris</t>
    </r>
    <r>
      <rPr>
        <sz val="10"/>
        <color theme="1"/>
        <rFont val="Times New Roman"/>
        <family val="1"/>
      </rPr>
      <t xml:space="preserve">, Masked Lapwing, </t>
    </r>
    <r>
      <rPr>
        <i/>
        <sz val="10"/>
        <color theme="1"/>
        <rFont val="Times New Roman"/>
        <family val="1"/>
      </rPr>
      <t>Vanellus</t>
    </r>
    <r>
      <rPr>
        <sz val="10"/>
        <color theme="1"/>
        <rFont val="Times New Roman"/>
        <family val="1"/>
      </rPr>
      <t xml:space="preserve"> </t>
    </r>
    <r>
      <rPr>
        <i/>
        <sz val="10"/>
        <color theme="1"/>
        <rFont val="Times New Roman"/>
        <family val="1"/>
      </rPr>
      <t>miles</t>
    </r>
    <r>
      <rPr>
        <sz val="10"/>
        <color theme="1"/>
        <rFont val="Times New Roman"/>
        <family val="1"/>
      </rPr>
      <t xml:space="preserve">, Double-banded Plover, </t>
    </r>
    <r>
      <rPr>
        <i/>
        <sz val="10"/>
        <color theme="1"/>
        <rFont val="Times New Roman"/>
        <family val="1"/>
      </rPr>
      <t>Charadrius</t>
    </r>
    <r>
      <rPr>
        <sz val="10"/>
        <color theme="1"/>
        <rFont val="Times New Roman"/>
        <family val="1"/>
      </rPr>
      <t xml:space="preserve"> </t>
    </r>
    <r>
      <rPr>
        <i/>
        <sz val="10"/>
        <color theme="1"/>
        <rFont val="Times New Roman"/>
        <family val="1"/>
      </rPr>
      <t>bicinctus</t>
    </r>
    <r>
      <rPr>
        <sz val="10"/>
        <color theme="1"/>
        <rFont val="Times New Roman"/>
        <family val="1"/>
      </rPr>
      <t xml:space="preserve">, Pacific Golden Plover, </t>
    </r>
    <r>
      <rPr>
        <i/>
        <sz val="10"/>
        <color theme="1"/>
        <rFont val="Times New Roman"/>
        <family val="1"/>
      </rPr>
      <t>Pluvialis</t>
    </r>
    <r>
      <rPr>
        <sz val="10"/>
        <color theme="1"/>
        <rFont val="Times New Roman"/>
        <family val="1"/>
      </rPr>
      <t xml:space="preserve"> </t>
    </r>
    <r>
      <rPr>
        <i/>
        <sz val="10"/>
        <color theme="1"/>
        <rFont val="Times New Roman"/>
        <family val="1"/>
      </rPr>
      <t>fulva</t>
    </r>
    <r>
      <rPr>
        <sz val="10"/>
        <color theme="1"/>
        <rFont val="Times New Roman"/>
        <family val="1"/>
      </rPr>
      <t xml:space="preserve">, Pied Oystercatcher, </t>
    </r>
    <r>
      <rPr>
        <i/>
        <sz val="10"/>
        <color theme="1"/>
        <rFont val="Times New Roman"/>
        <family val="1"/>
      </rPr>
      <t>Haematopus</t>
    </r>
    <r>
      <rPr>
        <sz val="10"/>
        <color theme="1"/>
        <rFont val="Times New Roman"/>
        <family val="1"/>
      </rPr>
      <t xml:space="preserve"> </t>
    </r>
    <r>
      <rPr>
        <i/>
        <sz val="10"/>
        <color theme="1"/>
        <rFont val="Times New Roman"/>
        <family val="1"/>
      </rPr>
      <t>longirostris</t>
    </r>
    <r>
      <rPr>
        <sz val="10"/>
        <color theme="1"/>
        <rFont val="Times New Roman"/>
        <family val="1"/>
      </rPr>
      <t xml:space="preserve">, Sooty Oystercatcher, </t>
    </r>
    <r>
      <rPr>
        <i/>
        <sz val="10"/>
        <color theme="1"/>
        <rFont val="Times New Roman"/>
        <family val="1"/>
      </rPr>
      <t>Haematopus fuliginosus</t>
    </r>
    <r>
      <rPr>
        <sz val="10"/>
        <color theme="1"/>
        <rFont val="Times New Roman"/>
        <family val="1"/>
      </rPr>
      <t xml:space="preserve">, Silver Gull, </t>
    </r>
    <r>
      <rPr>
        <i/>
        <sz val="10"/>
        <color theme="1"/>
        <rFont val="Times New Roman"/>
        <family val="1"/>
      </rPr>
      <t>Chroicocephalus novaehollandiae</t>
    </r>
    <r>
      <rPr>
        <sz val="10"/>
        <color theme="1"/>
        <rFont val="Times New Roman"/>
        <family val="1"/>
      </rPr>
      <t xml:space="preserve">, Caspian Tern, </t>
    </r>
    <r>
      <rPr>
        <i/>
        <sz val="10"/>
        <color theme="1"/>
        <rFont val="Times New Roman"/>
        <family val="1"/>
      </rPr>
      <t>Hydroprogne caspia</t>
    </r>
    <r>
      <rPr>
        <sz val="10"/>
        <color theme="1"/>
        <rFont val="Times New Roman"/>
        <family val="1"/>
      </rPr>
      <t xml:space="preserve">, Crested Tern, </t>
    </r>
    <r>
      <rPr>
        <i/>
        <sz val="10"/>
        <color theme="1"/>
        <rFont val="Times New Roman"/>
        <family val="1"/>
      </rPr>
      <t>Thalasseus bergii</t>
    </r>
    <r>
      <rPr>
        <sz val="10"/>
        <color theme="1"/>
        <rFont val="Times New Roman"/>
        <family val="1"/>
      </rPr>
      <t xml:space="preserve">, Gull-billed Tern, </t>
    </r>
    <r>
      <rPr>
        <i/>
        <sz val="10"/>
        <color theme="1"/>
        <rFont val="Times New Roman"/>
        <family val="1"/>
      </rPr>
      <t>Gelochelidon nilotica</t>
    </r>
    <r>
      <rPr>
        <sz val="10"/>
        <color theme="1"/>
        <rFont val="Times New Roman"/>
        <family val="1"/>
      </rPr>
      <t xml:space="preserve">, Little Tern, </t>
    </r>
    <r>
      <rPr>
        <i/>
        <sz val="10"/>
        <color theme="1"/>
        <rFont val="Times New Roman"/>
        <family val="1"/>
      </rPr>
      <t>Sternula</t>
    </r>
    <r>
      <rPr>
        <sz val="10"/>
        <color theme="1"/>
        <rFont val="Times New Roman"/>
        <family val="1"/>
      </rPr>
      <t xml:space="preserve"> </t>
    </r>
    <r>
      <rPr>
        <i/>
        <sz val="10"/>
        <color theme="1"/>
        <rFont val="Times New Roman"/>
        <family val="1"/>
      </rPr>
      <t>albifrons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Lesser Crested Tern, </t>
    </r>
    <r>
      <rPr>
        <i/>
        <sz val="10"/>
        <color theme="1"/>
        <rFont val="Times New Roman"/>
        <family val="1"/>
      </rPr>
      <t>Thalasseus</t>
    </r>
    <r>
      <rPr>
        <sz val="10"/>
        <color theme="1"/>
        <rFont val="Times New Roman"/>
        <family val="1"/>
      </rPr>
      <t xml:space="preserve"> </t>
    </r>
    <r>
      <rPr>
        <i/>
        <sz val="10"/>
        <color theme="1"/>
        <rFont val="Times New Roman"/>
        <family val="1"/>
      </rPr>
      <t>bengalensis</t>
    </r>
    <r>
      <rPr>
        <sz val="10"/>
        <color theme="1"/>
        <rFont val="Times New Roman"/>
        <family val="1"/>
      </rPr>
      <t xml:space="preserve">, Australian Pelican, </t>
    </r>
    <r>
      <rPr>
        <i/>
        <sz val="10"/>
        <color theme="1"/>
        <rFont val="Times New Roman"/>
        <family val="1"/>
      </rPr>
      <t>Pelecanus</t>
    </r>
    <r>
      <rPr>
        <sz val="10"/>
        <color theme="1"/>
        <rFont val="Times New Roman"/>
        <family val="1"/>
      </rPr>
      <t xml:space="preserve"> </t>
    </r>
    <r>
      <rPr>
        <i/>
        <sz val="10"/>
        <color theme="1"/>
        <rFont val="Times New Roman"/>
        <family val="1"/>
      </rPr>
      <t>conspicillatus</t>
    </r>
    <r>
      <rPr>
        <sz val="10"/>
        <color theme="1"/>
        <rFont val="Times New Roman"/>
        <family val="1"/>
      </rPr>
      <t xml:space="preserve">, Little Pied Cormorant, </t>
    </r>
    <r>
      <rPr>
        <i/>
        <sz val="10"/>
        <color theme="1"/>
        <rFont val="Times New Roman"/>
        <family val="1"/>
      </rPr>
      <t>Microcarbo melanoleucos</t>
    </r>
    <r>
      <rPr>
        <sz val="10"/>
        <color theme="1"/>
        <rFont val="Times New Roman"/>
        <family val="1"/>
      </rPr>
      <t xml:space="preserve">, Little Black Cormorant, </t>
    </r>
    <r>
      <rPr>
        <i/>
        <sz val="10"/>
        <color theme="1"/>
        <rFont val="Times New Roman"/>
        <family val="1"/>
      </rPr>
      <t>Phalacrocorax sulcirostris</t>
    </r>
    <r>
      <rPr>
        <sz val="10"/>
        <color theme="1"/>
        <rFont val="Times New Roman"/>
        <family val="1"/>
      </rPr>
      <t xml:space="preserve">, Australian Pied Cormorant, </t>
    </r>
    <r>
      <rPr>
        <i/>
        <sz val="10"/>
        <color theme="1"/>
        <rFont val="Times New Roman"/>
        <family val="1"/>
      </rPr>
      <t>Phalacrocorax</t>
    </r>
    <r>
      <rPr>
        <sz val="10"/>
        <color theme="1"/>
        <rFont val="Times New Roman"/>
        <family val="1"/>
      </rPr>
      <t xml:space="preserve"> </t>
    </r>
    <r>
      <rPr>
        <i/>
        <sz val="10"/>
        <color theme="1"/>
        <rFont val="Times New Roman"/>
        <family val="1"/>
      </rPr>
      <t>varius</t>
    </r>
    <r>
      <rPr>
        <sz val="10"/>
        <color theme="1"/>
        <rFont val="Times New Roman"/>
        <family val="1"/>
      </rPr>
      <t xml:space="preserve">, Eastern Curlew, </t>
    </r>
    <r>
      <rPr>
        <i/>
        <sz val="10"/>
        <color theme="1"/>
        <rFont val="Times New Roman"/>
        <family val="1"/>
      </rPr>
      <t>Numenius</t>
    </r>
    <r>
      <rPr>
        <sz val="10"/>
        <color theme="1"/>
        <rFont val="Times New Roman"/>
        <family val="1"/>
      </rPr>
      <t xml:space="preserve"> </t>
    </r>
    <r>
      <rPr>
        <i/>
        <sz val="10"/>
        <color theme="1"/>
        <rFont val="Times New Roman"/>
        <family val="1"/>
      </rPr>
      <t>madagascariensis</t>
    </r>
    <r>
      <rPr>
        <sz val="10"/>
        <color theme="1"/>
        <rFont val="Times New Roman"/>
        <family val="1"/>
      </rPr>
      <t xml:space="preserve">, Eurasian Whimbrel, </t>
    </r>
    <r>
      <rPr>
        <i/>
        <sz val="10"/>
        <color theme="1"/>
        <rFont val="Times New Roman"/>
        <family val="1"/>
      </rPr>
      <t>Numenius phaeopus</t>
    </r>
    <r>
      <rPr>
        <sz val="10"/>
        <color theme="1"/>
        <rFont val="Times New Roman"/>
        <family val="1"/>
      </rPr>
      <t xml:space="preserve">, Grey-tailed Tattler, </t>
    </r>
    <r>
      <rPr>
        <i/>
        <sz val="10"/>
        <color theme="1"/>
        <rFont val="Times New Roman"/>
        <family val="1"/>
      </rPr>
      <t>Tringa brevipes</t>
    </r>
    <r>
      <rPr>
        <sz val="10"/>
        <color theme="1"/>
        <rFont val="Times New Roman"/>
        <family val="1"/>
      </rPr>
      <t xml:space="preserve">, Bar-tailed Godwit, </t>
    </r>
    <r>
      <rPr>
        <i/>
        <sz val="10"/>
        <color theme="1"/>
        <rFont val="Times New Roman"/>
        <family val="1"/>
      </rPr>
      <t>Limosa</t>
    </r>
    <r>
      <rPr>
        <sz val="10"/>
        <color theme="1"/>
        <rFont val="Times New Roman"/>
        <family val="1"/>
      </rPr>
      <t xml:space="preserve"> </t>
    </r>
    <r>
      <rPr>
        <i/>
        <sz val="10"/>
        <color theme="1"/>
        <rFont val="Times New Roman"/>
        <family val="1"/>
      </rPr>
      <t>lapponica baueri</t>
    </r>
    <r>
      <rPr>
        <sz val="10"/>
        <color theme="1"/>
        <rFont val="Times New Roman"/>
        <family val="1"/>
      </rPr>
      <t xml:space="preserve">, Common Greenshank, </t>
    </r>
    <r>
      <rPr>
        <i/>
        <sz val="10"/>
        <color theme="1"/>
        <rFont val="Times New Roman"/>
        <family val="1"/>
      </rPr>
      <t>Tringa nebularia</t>
    </r>
    <r>
      <rPr>
        <sz val="10"/>
        <color theme="1"/>
        <rFont val="Times New Roman"/>
        <family val="1"/>
      </rPr>
      <t xml:space="preserve">, Royal Spoonbill, </t>
    </r>
    <r>
      <rPr>
        <i/>
        <sz val="10"/>
        <color theme="1"/>
        <rFont val="Times New Roman"/>
        <family val="1"/>
      </rPr>
      <t>Platalea</t>
    </r>
    <r>
      <rPr>
        <sz val="10"/>
        <color theme="1"/>
        <rFont val="Times New Roman"/>
        <family val="1"/>
      </rPr>
      <t xml:space="preserve"> </t>
    </r>
    <r>
      <rPr>
        <i/>
        <sz val="10"/>
        <color theme="1"/>
        <rFont val="Times New Roman"/>
        <family val="1"/>
      </rPr>
      <t>regia</t>
    </r>
    <r>
      <rPr>
        <sz val="10"/>
        <color theme="1"/>
        <rFont val="Times New Roman"/>
        <family val="1"/>
      </rPr>
      <t xml:space="preserve">, Yellow-billed Spoonbill, </t>
    </r>
    <r>
      <rPr>
        <i/>
        <sz val="10"/>
        <color theme="1"/>
        <rFont val="Times New Roman"/>
        <family val="1"/>
      </rPr>
      <t>Platalea</t>
    </r>
    <r>
      <rPr>
        <sz val="10"/>
        <color theme="1"/>
        <rFont val="Times New Roman"/>
        <family val="1"/>
      </rPr>
      <t xml:space="preserve"> </t>
    </r>
    <r>
      <rPr>
        <i/>
        <sz val="10"/>
        <color theme="1"/>
        <rFont val="Times New Roman"/>
        <family val="1"/>
      </rPr>
      <t>flavipes</t>
    </r>
    <r>
      <rPr>
        <sz val="10"/>
        <color theme="1"/>
        <rFont val="Times New Roman"/>
        <family val="1"/>
      </rPr>
      <t xml:space="preserve">, Australian White Ibis, </t>
    </r>
    <r>
      <rPr>
        <i/>
        <sz val="10"/>
        <color theme="1"/>
        <rFont val="Times New Roman"/>
        <family val="1"/>
      </rPr>
      <t>Threskiornis</t>
    </r>
    <r>
      <rPr>
        <sz val="10"/>
        <color theme="1"/>
        <rFont val="Times New Roman"/>
        <family val="1"/>
      </rPr>
      <t xml:space="preserve"> </t>
    </r>
    <r>
      <rPr>
        <i/>
        <sz val="10"/>
        <color theme="1"/>
        <rFont val="Times New Roman"/>
        <family val="1"/>
      </rPr>
      <t>molucca</t>
    </r>
  </si>
  <si>
    <t>ground vs aerial surveys, disturbance, population monitoring, flight parameters</t>
  </si>
  <si>
    <t>The DroneHub: a multi-environment testbed for sustainability robotics</t>
  </si>
  <si>
    <t>Kaya, Y.F., D. Häusermann, P.H. Nguyen, L. Orr, and M, Kovač</t>
  </si>
  <si>
    <t>npj Robotics</t>
  </si>
  <si>
    <t>Kaya, Y.F., D. Häusermann, P.H. Nguyen, L. Orr, and M, Kovač. 2026. The DroneHub: a multi-environment testbed for sustainability robotics. npj Robotics https://doi.org/10.1038/s44182-025-00054-z.</t>
  </si>
  <si>
    <t>flight testing, platform, sensors</t>
  </si>
  <si>
    <r>
      <t xml:space="preserve">black-fronted titi monkey, </t>
    </r>
    <r>
      <rPr>
        <i/>
        <sz val="10"/>
        <color theme="1"/>
        <rFont val="Times New Roman"/>
        <family val="1"/>
      </rPr>
      <t>Callicebus</t>
    </r>
    <r>
      <rPr>
        <sz val="10"/>
        <color theme="1"/>
        <rFont val="Times New Roman"/>
        <family val="1"/>
      </rPr>
      <t xml:space="preserve"> </t>
    </r>
    <r>
      <rPr>
        <i/>
        <sz val="10"/>
        <color theme="1"/>
        <rFont val="Times New Roman"/>
        <family val="1"/>
      </rPr>
      <t>nigrifrons</t>
    </r>
  </si>
  <si>
    <t>Pitheciidae</t>
  </si>
  <si>
    <t>First record of albinism in the black-fronted titi monkey using a dual-sensor drone: an unprecedented case in Neotropical primates</t>
  </si>
  <si>
    <t>stock RGB camera, stock thermal IR camera</t>
  </si>
  <si>
    <t>Guimarães-Lopes, V.d.P., C. Rezende, M.A. de Melo Fortes, T.R. Olegário, F.R. de Melo, L.G. da Silva, and N.G. Loureiro. 2026. First record of albinism in the black-fronted titi monkey using a dual-sensor drone: an unprecedented case in Neotropical primates. Primates https://doi.org/10.1007/s10329-025-01235-y.</t>
  </si>
  <si>
    <t>Guimarães-Lopes, V.d.P., C. Rezende, M.A. de Melo Fortes, T.R. Olegário, F.R. de Melo, L.G. da Silva, and N.G. Loureiro</t>
  </si>
  <si>
    <t>review, platforms, sensors, radiotracking</t>
  </si>
  <si>
    <r>
      <t>Muller, C.G., B.L. Chilvers, Z. Barker, K.P. Barnsdale, P.F. Battley, R.K. French, J. McCullough, and F. Samandari. 2019. Aerial VHF tracking of wildlife using an unmanned aerial vehicle (UAV): comparing efﬁciency of yellow-eyed penguin (</t>
    </r>
    <r>
      <rPr>
        <i/>
        <sz val="10"/>
        <color theme="1"/>
        <rFont val="Times New Roman"/>
        <family val="1"/>
      </rPr>
      <t>Megadyptes antipodes</t>
    </r>
    <r>
      <rPr>
        <sz val="10"/>
        <color theme="1"/>
        <rFont val="Times New Roman"/>
        <family val="1"/>
      </rPr>
      <t>) nest location methods. Wildlife Research https://doi.org/10.1071/WR17147.</t>
    </r>
  </si>
  <si>
    <t>Adaptive morphing of wing and tail for stable, resilient, and energy-efficient flight of avian-inspired drones</t>
  </si>
  <si>
    <t>Jeger, S.L., V. Wüest, C. Toumieh, and D. Floreano</t>
  </si>
  <si>
    <t>Jeger, S.L., V. Wüest, C. Toumieh, and D. Floreano. 2024. Adaptive morphing of wing and tail for stable, resilient, and energy-efficient flight of avian-inspired drones. npj Robotics https://doi.org/10.1038/s44182-024-00015-y.</t>
  </si>
  <si>
    <t>LisEagle</t>
  </si>
  <si>
    <t>Agile perching maneuvers in birds and morphing-wing drones</t>
  </si>
  <si>
    <t>Wüest, V., S. Jeger, M. Feroskhan, E. Ajanic, F. Bergonti, and D. Floreano</t>
  </si>
  <si>
    <t>Wüest, V., S. Jeger, M. Feroskhan, E. Ajanic, F. Bergonti, and D. Floreano. 2024. Agile perching maneuvers in birds and morphing-wing drones. Nature Communications https://doi.org/10.1038/s41467-024-52369-4.</t>
  </si>
  <si>
    <t>How ornithopters can perch autonomously on a branch</t>
  </si>
  <si>
    <t>Zufferey, R., J. Tormo-Barbero, D. Feliu-Talegón, S.R. Nekoo, J.Á. Acosta, and A. Ollero</t>
  </si>
  <si>
    <t>Zufferey, R., J. Tormo-Barbero, D. Feliu-Talegón, S.R. Nekoo, J.Á. Acosta, and A. Ollero. 2022. How ornithopters can perch autonomously on a branch. Nature Communications https://doi.org/10.1038/s41467-022-35356-5.</t>
  </si>
  <si>
    <t>ornithocopter</t>
  </si>
  <si>
    <t>Bird-inspired dynamic grasping and perching in arboreal environments</t>
  </si>
  <si>
    <t>Roderick, W.R.T., M.R. Cutkosky, and D. Lentink</t>
  </si>
  <si>
    <t>Roderick, W.R.T., M.R. Cutkosky, and D. Lentink. 2021. Bird-inspired dynamic grasping and perching in arboreal environments. Science Robotics https://doi.org/10.1126/scirobotics.abj7562.</t>
  </si>
  <si>
    <t>Thompson, P.D., E.A. Vasquez, I. Gowing, T. Edgar, A. Neville, and A. Jones</t>
  </si>
  <si>
    <t>Rosario, R.G., M.K. Clayton, and I.T. Gates</t>
  </si>
  <si>
    <t>Use of Unmanned Aerial Vehicles in Wildlife Ecology</t>
  </si>
  <si>
    <t>Rosario, R.G., M.K. Clayton, and I.T. Gates. 2020. Use of Unmanned Aerial Vehicles in Wildlife Ecology, Pages 387-394 in N.J. Silvy, editor. The Wildlife Techinques Manual. Volume 1: Research. Eighth edition. Johns Hopkins University Press, Baltimore, MD, USA.</t>
  </si>
  <si>
    <t>RareSpot: Spotting Small and Rare Wildlife in Aerial Imagery with Multi-Scale Consistency and Context-Aware Augmentation</t>
  </si>
  <si>
    <t>Zhang, B., J.T. Boulerice, N, Kuniyil, C. Mendiratta, S. Kumar, H. Shamon, and B.S. Manjunath</t>
  </si>
  <si>
    <t>Zhang, B., J.T. Boulerice, N, Kuniyil, C. Mendiratta, S. Kumar, H. Shamon, and B.S. Manjunath. 2025. RareSpot: Spotting Small and Rare Wildlife in Aerial Imagery with Multi-Scale Consistency and Context-Aware Augmentation. arXiv https://doi.org/10.48550/arXiv.2506.19087.</t>
  </si>
  <si>
    <t>Automated Detection of Animals in Low-Resolution Airborne Thermal Imagery</t>
  </si>
  <si>
    <t>Ulhaq, A., P. Adams, T.E. Cox, A. Khan, T. Low, and M. Paul</t>
  </si>
  <si>
    <t>Ulhaq, A., P. Adams, T.E. Cox, A. Khan, T. Low, and M. Paul. 2021. Automated Detection of Animals in Low-Resolution Airborne Thermal Imagery. Remote Sensung https://doi.org/10.3390/rs13163276.</t>
  </si>
  <si>
    <r>
      <t xml:space="preserve">European rabbit, </t>
    </r>
    <r>
      <rPr>
        <i/>
        <sz val="10"/>
        <color theme="1"/>
        <rFont val="Times New Roman"/>
        <family val="1"/>
      </rPr>
      <t>Oryctolagus cuniculus</t>
    </r>
    <r>
      <rPr>
        <sz val="10"/>
        <color theme="1"/>
        <rFont val="Times New Roman"/>
        <family val="1"/>
      </rPr>
      <t xml:space="preserve">, feral pig, </t>
    </r>
    <r>
      <rPr>
        <i/>
        <sz val="10"/>
        <color theme="1"/>
        <rFont val="Times New Roman"/>
        <family val="1"/>
      </rPr>
      <t>Sus scrofa</t>
    </r>
    <r>
      <rPr>
        <sz val="10"/>
        <color theme="1"/>
        <rFont val="Times New Roman"/>
        <family val="1"/>
      </rPr>
      <t>, kangaroos ().</t>
    </r>
  </si>
  <si>
    <t>Leporidae, Macropodidae, Suidae</t>
  </si>
  <si>
    <t>quadcopter; quadcopter; quadcopter; quadcopter</t>
  </si>
  <si>
    <t>DJI Inspire 1; DJI S1000; DJI Matrice 600; DJI Matrice 210</t>
  </si>
  <si>
    <t>FLIR Zenmuse thermal; Janoptik Vario thermal; Sierra Olympic Vayu thermal; FLIR Zenmuse XT 640 thermal</t>
  </si>
  <si>
    <t>Review of systems and technologies for automated counting of animals</t>
  </si>
  <si>
    <t>Paneva, M. and P. Panev</t>
  </si>
  <si>
    <t>AIP Conference Proceedings</t>
  </si>
  <si>
    <t>Paneva, M. and P. Panev. 2025. Review of systems and technologies for automated counting of animals. 13th International Scientific Conference TECHSYS 2024 – Engineering, Technologies and Systems. 16–18 May 2024, Plovdiv, Bulgaria. AIP Conference Proceedings https://doi.org/10.1063/5.0258733.</t>
  </si>
  <si>
    <t>cow, Bos taurus</t>
  </si>
  <si>
    <t>Using virtual reality and thermal imagery to improve statistical modelling of vulnerable and protected species</t>
  </si>
  <si>
    <t>Leigh, C., G. Heron, E. Wilson, T. Gregory, S. Clifford, J. Holloway, M. McBain, F. Gonzalez, J. McGree, R. Brown, K. Mengersen, and E.E. Peterson</t>
  </si>
  <si>
    <t>Leigh, C., G. Heron, E. Wilson, T. Gregory, S. Clifford, J. Holloway, M. McBain, F. Gonzalez, J. McGree, R. Brown, K. Mengersen, and E.E. Peterson. 2019. Using virtual reality and thermal imagery to improve statistical modelling of vulnerable and protected species. PLoS ONE https://doi.org/10.1371/journal.pone.0217809.</t>
  </si>
  <si>
    <t>Tau-2 640 FLIR camera, Sony NEX5 RGB camera</t>
  </si>
  <si>
    <t>Biology and Environment:
Proceedings of the Royal
Irish Academy</t>
  </si>
  <si>
    <r>
      <t>Density dependence effects on demographic parameters - A case study of Père David’s deer
(</t>
    </r>
    <r>
      <rPr>
        <i/>
        <sz val="10"/>
        <color theme="1"/>
        <rFont val="Times New Roman"/>
        <family val="1"/>
      </rPr>
      <t>Elaphurus davidianus</t>
    </r>
    <r>
      <rPr>
        <sz val="10"/>
        <color theme="1"/>
        <rFont val="Times New Roman"/>
        <family val="1"/>
      </rPr>
      <t>) in captive and wild habitats</t>
    </r>
  </si>
  <si>
    <t>Yuan, B., L. Wang, S. Xie, Y. Ren, B. Liu, Y. Jia, H. Shen, D. Sun, and H. Ruan</t>
  </si>
  <si>
    <r>
      <t>Yuan, B., L. Wang, S. Xie, Y. Ren, B. Liu, Y. Jia, H. Shen, D. Sun, and H. Ruan. 2017. Density dependence effects on demographic parameters - A case study of Père David’s deer
(</t>
    </r>
    <r>
      <rPr>
        <i/>
        <sz val="10"/>
        <color theme="1"/>
        <rFont val="Times New Roman"/>
        <family val="1"/>
      </rPr>
      <t>Elaphurus davidianus</t>
    </r>
    <r>
      <rPr>
        <sz val="10"/>
        <color theme="1"/>
        <rFont val="Times New Roman"/>
        <family val="1"/>
      </rPr>
      <t>) in captive and wild habitats. Biology and Environment: Proceedings of the Royal Irish Academy https:doi.org/10.3318/BIOE.2017.15.</t>
    </r>
  </si>
  <si>
    <r>
      <t xml:space="preserve">Père David’s deer, </t>
    </r>
    <r>
      <rPr>
        <i/>
        <sz val="10"/>
        <color theme="1"/>
        <rFont val="Times New Roman"/>
        <family val="1"/>
      </rPr>
      <t>Elaphurus davidianus</t>
    </r>
  </si>
  <si>
    <t>Automated crocodile detection using deep learning and synthetic data</t>
  </si>
  <si>
    <t>Fourie, M., A. de Freitas, A. Myburgh, and H.C. Myburgh</t>
  </si>
  <si>
    <t>Fourie, M., A. de Freitas, A. Myburgh, and H.C. Myburgh. 2026. Automated crocodile detection using deep learning and synthetic data. Ecological Informatics https://doi.org/10.1016/j.ecoinf.2025.103588.</t>
  </si>
  <si>
    <t>Myburgh, H.A.</t>
  </si>
  <si>
    <r>
      <t>Aspects of monitoring wild and captive Nile crocodile (</t>
    </r>
    <r>
      <rPr>
        <i/>
        <sz val="10"/>
        <color theme="1"/>
        <rFont val="Times New Roman"/>
        <family val="1"/>
      </rPr>
      <t>Crocodylus niloticus</t>
    </r>
    <r>
      <rPr>
        <sz val="10"/>
        <color theme="1"/>
        <rFont val="Times New Roman"/>
        <family val="1"/>
      </rPr>
      <t>) populations in southern Africa</t>
    </r>
  </si>
  <si>
    <r>
      <t>Myburgh, H.A. 2021. Aspects of monitoring wild and captive Nile crocodile (</t>
    </r>
    <r>
      <rPr>
        <i/>
        <sz val="10"/>
        <color theme="1"/>
        <rFont val="Times New Roman"/>
        <family val="1"/>
      </rPr>
      <t>Crocodylus niloticus</t>
    </r>
    <r>
      <rPr>
        <sz val="10"/>
        <color theme="1"/>
        <rFont val="Times New Roman"/>
        <family val="1"/>
      </rPr>
      <t xml:space="preserve">) populations in southern Africa. Dissertation. School of Life Sciences, College of Agriculture, Science and Engineering, University of KwaZulu-Natal, Pietermaritzburg Campus, South Africa. https://researchspace.ukzn.ac.za/items/e877a341-2edd-4b33-b5f3-2ff41038cc38. </t>
    </r>
  </si>
  <si>
    <t>population monitoring, population estimate, crewed vs UAV surveys</t>
  </si>
  <si>
    <t>Campbell, C., P. Worth, D. Bratanov, and G. Hamilton</t>
  </si>
  <si>
    <t>A Single Drone as Two Observers: Increasing Wildlife Detection Availability in Complex Environments Using Repeated Drone Flights with Offset Paths</t>
  </si>
  <si>
    <t>Campbell, C., P. Worth, D. Bratanov, and G. Hamilton. 2026. A Single Drone as Two Observers: Increasing Wildlife Detection Availability in Complex Environments Using Repeated Drone Flights with Offset Paths. Remote Sensing https://doi.org/10.3390/rs18020327.</t>
  </si>
  <si>
    <t>data collection, flight planning</t>
  </si>
  <si>
    <t>de la Paz, M.E.L., H. Sato, T. Oyama, A. Macario, and Y. Sakai</t>
  </si>
  <si>
    <t>Mating, Sociosexual, and Nursing Behavior of Wild East Asian Finless Porpoises in the Seto Inland Sea, Japan</t>
  </si>
  <si>
    <t>de la Paz, M.E.L., H. Sato, T. Oyama, A. Macario, and Y. Sakai. 2026. Mating, Sociosexual, and Nursing Behavior of Wild East Asian Finless Porpoises in the Seto Inland Sea, Japan. Marine Mammal Science https://doi.org/10.1111/mms.70116.</t>
  </si>
  <si>
    <r>
      <t xml:space="preserve">narrow-ridged finless porpoise, </t>
    </r>
    <r>
      <rPr>
        <i/>
        <sz val="10"/>
        <color theme="1"/>
        <rFont val="Times New Roman"/>
        <family val="1"/>
      </rPr>
      <t>Neophocaena</t>
    </r>
    <r>
      <rPr>
        <sz val="10"/>
        <color theme="1"/>
        <rFont val="Times New Roman"/>
        <family val="1"/>
      </rPr>
      <t xml:space="preserve"> </t>
    </r>
    <r>
      <rPr>
        <i/>
        <sz val="10"/>
        <color theme="1"/>
        <rFont val="Times New Roman"/>
        <family val="1"/>
      </rPr>
      <t>asiaeorientalis</t>
    </r>
  </si>
  <si>
    <t>Habitat use of the East Asian finless porpoise in the northern Aki Nada of the western Seto Inland Sea, Japan</t>
  </si>
  <si>
    <t>de la Paz, M.E.L., H. Sato, T. Oyama, A. Macario, S. Iwasaki, and Y. Sakai</t>
  </si>
  <si>
    <t>de la Paz, M.E.L., H. Sato, T. Oyama, A. Macario, S. Iwasaki, and Y. Sakai. 2024. Habitat use of the East Asian finless porpoise in the northern Aki Nada of the western Seto Inland Sea, Japan. Journal of Cetacean Research and Management https://doi.org/10.47536/jcrm.v25i1.1057.</t>
  </si>
  <si>
    <t>van Aswegen, M., A. Szabo, J.J. Currie, S.H. Stack, K.L. West, N. Hofmann, F. Christiansen, and L. Bejder. 2025. Energetic cost of gestation and prenatal growth in humpback whales. Journal of Physiology https://doi.org/10.1113/JP287304.</t>
  </si>
  <si>
    <t>van Aswegen, M., A. Szabo, J.J. Currie, S.H. Stack, K.L. West, N. Hofmann, F. Christiansen, and L. Bejder</t>
  </si>
  <si>
    <t>Bierlich, K.C., J. Hewitt, R.S. Schick, L. Pallin, J. Dale, A.S. Friedlaender, F. Christiansen, K.R. Sprogis, A.H. Dawn, C.N. Bird, G.D. Larsen, R. Nichols, M.R. Shero, J. Goldbogen, A.J. Read, and D.W. Johnston. 2022. Seasonal gain in body condition of foraging humpback whales along the Western Antarctic Peninsula. Frontiers in Marine Science 9:1036860. https://doi.org/10.3389/fmars.2022.1036860.</t>
  </si>
  <si>
    <r>
      <t xml:space="preserve">Koski, W.R., G. Gamage, A.R. Davis, T. Mathews,
B. LeBlanc, and S.H. Ferguson. 2015. Evaluation of UAS for photographic re-identification of bowhead whales, </t>
    </r>
    <r>
      <rPr>
        <i/>
        <sz val="10"/>
        <color theme="1"/>
        <rFont val="Times New Roman"/>
        <family val="1"/>
      </rPr>
      <t>Balaena</t>
    </r>
    <r>
      <rPr>
        <sz val="10"/>
        <color theme="1"/>
        <rFont val="Times New Roman"/>
        <family val="1"/>
      </rPr>
      <t xml:space="preserve"> </t>
    </r>
    <r>
      <rPr>
        <i/>
        <sz val="10"/>
        <color theme="1"/>
        <rFont val="Times New Roman"/>
        <family val="1"/>
      </rPr>
      <t>mysticetus</t>
    </r>
    <r>
      <rPr>
        <sz val="10"/>
        <color theme="1"/>
        <rFont val="Times New Roman"/>
        <family val="1"/>
      </rPr>
      <t>. Journal of Unmanned Vehicle Systems 3:22-29.</t>
    </r>
  </si>
  <si>
    <t>Koski, W.R., P. Abgrall, amd S.B. Yazvenko. 2010. An inventory and evaluation of unmanned aerial systems for offshore surveys of marine mammals. Journal of Cetacean Research and Management 11:239–247.</t>
  </si>
  <si>
    <t>Koski, W.R., T. Allen, D. Ireland, G. Buck, P.R. Smith, A.M. Macrander, M.A. Halick, C. Rushing, D.J. Sliwa, and T.L. McDonald. 2009. Evaluation of an Unmanned Airborne System for Monitoring Marine Mammals. Aquatic Mammals 35:347-357.</t>
  </si>
  <si>
    <r>
      <t>Martin, M.J., S.T. Ortiz, M.V.R. Reyes, A. Marino, M.I. Bessega, and M. Wahlberg. 2021. Commerson’s dolphins (</t>
    </r>
    <r>
      <rPr>
        <i/>
        <sz val="10"/>
        <color theme="1"/>
        <rFont val="Times New Roman"/>
        <family val="1"/>
      </rPr>
      <t>Cephalorhynchus</t>
    </r>
    <r>
      <rPr>
        <sz val="10"/>
        <color theme="1"/>
        <rFont val="Times New Roman"/>
        <family val="1"/>
      </rPr>
      <t xml:space="preserve"> </t>
    </r>
    <r>
      <rPr>
        <i/>
        <sz val="10"/>
        <color theme="1"/>
        <rFont val="Times New Roman"/>
        <family val="1"/>
      </rPr>
      <t>commersonii</t>
    </r>
    <r>
      <rPr>
        <sz val="10"/>
        <color theme="1"/>
        <rFont val="Times New Roman"/>
        <family val="1"/>
      </rPr>
      <t>) can relax acoustic crypsis. Behavioral Ecology and Sociobiology https://doi.org/10.1007/s00265-021-03035-y.</t>
    </r>
  </si>
  <si>
    <t>Oliveira-da-Costa, M., M. Marmontel, D.S.X. da-Rosa, A. Coelho, S. Wich, F. Mosquera-Guerra, and F. Otrujillo. 2019. Effectiveness of unmanned aerial vehicles to detect Amazon dolphins. Oryx 54:696-698. https://doi.org/10.1017/S0030605319000279.</t>
  </si>
  <si>
    <r>
      <t>Orbach, D.M., J. Eaton, L. Fiori, S. Piwetz, J.S. Weir, M. Würsig, and B. Würsig. 2020. Mating patterns of dusky dolphins (</t>
    </r>
    <r>
      <rPr>
        <i/>
        <sz val="10"/>
        <color theme="1"/>
        <rFont val="Times New Roman"/>
        <family val="1"/>
      </rPr>
      <t>Lagenorhynchus obscurus</t>
    </r>
    <r>
      <rPr>
        <sz val="10"/>
        <color theme="1"/>
        <rFont val="Times New Roman"/>
        <family val="1"/>
      </rPr>
      <t>) explored using an unmanned aerial vehicle. Marine Mammal Science https://doi.org/10.1111/mms.12695.</t>
    </r>
  </si>
  <si>
    <r>
      <t>Spotted Seal (</t>
    </r>
    <r>
      <rPr>
        <i/>
        <sz val="10"/>
        <color theme="1"/>
        <rFont val="Times New Roman"/>
        <family val="1"/>
      </rPr>
      <t>Phoca largha</t>
    </r>
    <r>
      <rPr>
        <sz val="10"/>
        <color theme="1"/>
        <rFont val="Times New Roman"/>
        <family val="1"/>
      </rPr>
      <t>) Abundance and Size Composition at Summer Haulouts in the Southwestern Bering Sea</t>
    </r>
  </si>
  <si>
    <t>Trukhanova, I.S., A.V. Altukhov, and V.N. Burkanov</t>
  </si>
  <si>
    <r>
      <t>Trukhanova, I.S., A.V. Altukhov, and V.N. Burkanov. 2026. Spotted Seal (</t>
    </r>
    <r>
      <rPr>
        <i/>
        <sz val="10"/>
        <color theme="1"/>
        <rFont val="Times New Roman"/>
        <family val="1"/>
      </rPr>
      <t>Phoca largha</t>
    </r>
    <r>
      <rPr>
        <sz val="10"/>
        <color theme="1"/>
        <rFont val="Times New Roman"/>
        <family val="1"/>
      </rPr>
      <t xml:space="preserve">) Abundance and Size Composition at Summer Haulouts in the Southwestern Bering Sea. Aquatic Mammals 52:54-69. https://doi.org/10.1578/AM.52.1.2026.54. </t>
    </r>
  </si>
  <si>
    <t>DJI Mavic Air; DJI Mavic 2 Pro</t>
  </si>
  <si>
    <t>12-MP RGB camera; 20-MP RGB camera</t>
  </si>
  <si>
    <t>population monitoring, population estimate, disturbance, morphometrics</t>
  </si>
  <si>
    <t xml:space="preserve">Hodgson, J.C., D. Holman, A. Terauds, L.P. Koh, and S.D. Goldsworthy. 2020. Rapid condition monitoring of an endangered marine vertebrate using precise, non-invasive morphometrics. Biological Conservation https://doi.org/10.1016/j.biocon.2019.108402. </t>
  </si>
  <si>
    <t>LORAX: AN AI Powered Wildlife Poaching
Detection System</t>
  </si>
  <si>
    <t>Manaf, I.A., F.P. Kamaruddin, R. Abid, N.F. VN, and N. VN</t>
  </si>
  <si>
    <t>International Journal of Engineering Development and Research</t>
  </si>
  <si>
    <t xml:space="preserve">Manaf, I.A., F.P. Kamaruddin, R. Abid, N.F. VN, and N. VN. 2025. LORAX: AN AI Powered Wildlife Poaching
Detection System. International Journal of Engineering Development and Research 13(4):50-57. https://rjwave.org/IJEDR/papers/IJEDR2504504.pdf. </t>
  </si>
  <si>
    <t xml:space="preserve">For further information, request a copy of a listed publication, or to submit papers, reports, etc. for inclusion in the database, please contact: Rick Spaulding @ AstraeusES@gmail.com.  </t>
  </si>
  <si>
    <t>Mueller, T.G., and M.A. Buckner</t>
  </si>
  <si>
    <t>UAV-based remote sensing of bee nesting aggregations with computer vision for object detection</t>
  </si>
  <si>
    <t>Mueller, T.G., and M.A. Buckner. 2026. UAV-based remote sensing of bee nesting aggregations with computer vision for object detection. Journal of Applied Ecology https://doi.org/10.1111/1365-2664.70285.</t>
  </si>
  <si>
    <r>
      <t xml:space="preserve">unequal cellophane bee, </t>
    </r>
    <r>
      <rPr>
        <i/>
        <sz val="10"/>
        <color theme="1"/>
        <rFont val="Times New Roman"/>
        <family val="1"/>
      </rPr>
      <t>Colletes inaequalis</t>
    </r>
  </si>
  <si>
    <t>Colletidae</t>
  </si>
  <si>
    <t xml:space="preserve">population monitoring, population estimate, species detection, </t>
  </si>
  <si>
    <t>Large Whale Entanglement Response Best Practices</t>
  </si>
  <si>
    <t>NOAA report</t>
  </si>
  <si>
    <t>human-wildlife conflict, safety, platform, best practices</t>
  </si>
  <si>
    <t xml:space="preserve">NMFS. 2022. Large Whale Entanglement Response Best Practices. Marine Mammal Health and Stranding Response Program, Office of Protected Resources, NMFS, Silver Spring, MD, USA. https://doi.org/10.25923/sbk0-5p45. </t>
  </si>
  <si>
    <t>image analysis, poaching, human-wildlife conflict</t>
  </si>
  <si>
    <t>Sreekrishna, M., A.A. Micheal, K.I. Osamah, M. Chitra, G.S. Gopika, amd A.N. Kumar</t>
  </si>
  <si>
    <t>Multiclass animal detection in high altitude drone images using LCS-enhanced YOLOv8 with SAHI</t>
  </si>
  <si>
    <t>Sreekrishna, M., A.A. Micheal, K.I. Osamah, M. Chitra, G.S. Gopika, amd A.N. Kumar. 2026. Multiclass animal detection in high altitude drone images using LCS-enhanced YOLOv8 with SAHI. Journal of Integrated Science and Technology https://doi.org/10.62110/sciencein.jist.2026.v14.1515.</t>
  </si>
  <si>
    <t>Journal of Integrated Science and Technology</t>
  </si>
  <si>
    <t>Bovidae, Equidae, Giraffidae</t>
  </si>
  <si>
    <r>
      <t xml:space="preserve">giraffe, </t>
    </r>
    <r>
      <rPr>
        <i/>
        <sz val="10"/>
        <color theme="1"/>
        <rFont val="Times New Roman"/>
        <family val="1"/>
      </rPr>
      <t>Giraffa</t>
    </r>
    <r>
      <rPr>
        <sz val="10"/>
        <color theme="1"/>
        <rFont val="Times New Roman"/>
        <family val="1"/>
      </rPr>
      <t xml:space="preserve"> sp., wildebeest, </t>
    </r>
    <r>
      <rPr>
        <i/>
        <sz val="10"/>
        <color theme="1"/>
        <rFont val="Times New Roman"/>
        <family val="1"/>
      </rPr>
      <t>Connochaetes</t>
    </r>
    <r>
      <rPr>
        <sz val="10"/>
        <color theme="1"/>
        <rFont val="Times New Roman"/>
        <family val="1"/>
      </rPr>
      <t xml:space="preserve"> sp,, zebra, </t>
    </r>
    <r>
      <rPr>
        <i/>
        <sz val="10"/>
        <color theme="1"/>
        <rFont val="Times New Roman"/>
        <family val="1"/>
      </rPr>
      <t>Equus</t>
    </r>
    <r>
      <rPr>
        <sz val="10"/>
        <color theme="1"/>
        <rFont val="Times New Roman"/>
        <family val="1"/>
      </rPr>
      <t xml:space="preserve"> sp., impala, </t>
    </r>
    <r>
      <rPr>
        <i/>
        <sz val="10"/>
        <color theme="1"/>
        <rFont val="Times New Roman"/>
        <family val="1"/>
      </rPr>
      <t>Aepyceros melampus</t>
    </r>
  </si>
  <si>
    <t>Spatial strategies in non-territorial societies: how feral horses maintain boundaries with other groups</t>
  </si>
  <si>
    <t>Maeda, T., S. Inoue, M. Ringhofer, S. Hirata, and S. Yamamoto</t>
  </si>
  <si>
    <t>Maeda, T., S. Inoue, M. Ringhofer, S. Hirata, and S. Yamamoto. 2026. Spatial strategies in non-territorial societies: how feral horses maintain boundaries with other groups. Proceedings of the Royal Society B https://doi.org/10.1098/rspb.2025.2468.</t>
  </si>
  <si>
    <r>
      <t xml:space="preserve">feral horse, </t>
    </r>
    <r>
      <rPr>
        <i/>
        <sz val="10"/>
        <color theme="1"/>
        <rFont val="Times New Roman"/>
        <family val="1"/>
      </rPr>
      <t>Equus ferus caballus</t>
    </r>
  </si>
  <si>
    <t>foraging behavior, habitat, ground vs aerial surveys</t>
  </si>
  <si>
    <t>Thailand, Mozambique</t>
  </si>
  <si>
    <t>Phantom 4 Pro; DJI Matrice 200</t>
  </si>
  <si>
    <t>RGB camera; Red Edge Micasense multispec</t>
  </si>
  <si>
    <t>Mitchell, C.</t>
  </si>
  <si>
    <t>Drone Wildlife Surveys in Challenging Conditions</t>
  </si>
  <si>
    <t>LandWildlifeReport.com</t>
  </si>
  <si>
    <t xml:space="preserve">Mitchell, C. 2026. Drone Wildlife Surveys in Challenging Conditions. https://landwildlifereport.com/2026/01/13/drone-wildlife-surveys-limitations/. </t>
  </si>
  <si>
    <t>best practices, flight planning, safety, environment</t>
  </si>
  <si>
    <r>
      <t xml:space="preserve">Beuch, S. and R. Gwóźdź. 2018. Rekordowo liczna kolonia lęgowa mew czarnogłowych </t>
    </r>
    <r>
      <rPr>
        <i/>
        <sz val="10"/>
        <color theme="1"/>
        <rFont val="Times New Roman"/>
        <family val="1"/>
      </rPr>
      <t>Ichthyaetus melanocephalus</t>
    </r>
    <r>
      <rPr>
        <sz val="10"/>
        <color theme="1"/>
        <rFont val="Times New Roman"/>
        <family val="1"/>
      </rPr>
      <t xml:space="preserve"> na żwirowni Bieńkowice w dolinie górnej Odry w 2018 roku (The largest breeding colony of Mediterranean Gulls </t>
    </r>
    <r>
      <rPr>
        <i/>
        <sz val="10"/>
        <color theme="1"/>
        <rFont val="Times New Roman"/>
        <family val="1"/>
      </rPr>
      <t>Ichthyaetus melanocephalus</t>
    </r>
    <r>
      <rPr>
        <sz val="10"/>
        <color theme="1"/>
        <rFont val="Times New Roman"/>
        <family val="1"/>
      </rPr>
      <t xml:space="preserve"> in a gravel-pit in Bieńkowice, upper Odra valley, in 2018). Ptaki Śląska 25:133-138. [in Polish]</t>
    </r>
  </si>
  <si>
    <t>Bevan, E., T. Wibbels, B.M.Z. Najera, M.A.C. Martinez, L.A.S. Martinez, F.I. Martinez, J.M. Cuevas, T. Anderson, A. Bonka, M.H. Hernandez, L.J. Pena, and P.M. Burchfield. 2015. Unmanned Aerial Vehicles (UAVs) for Monitoring Sea Turtles in Near-Shore Waters. Marine Turtle Newsletter 145:19-22.</t>
  </si>
  <si>
    <t>Bevan, E., S. Whiting, T. Tucker, M. Guinea, A. Raith, and R. Douglas. 2018. Measuring behavioral responses of sea turtles, saltwater crocodiles, and crested terns to drone disturbance to define ethical operating thresholds. PLoS ONE 13(3): e0194460. https://doi.org/10.1371/journal.pone.0194460.</t>
  </si>
  <si>
    <t>Biserkov, V.Y. and S.P. Lukanov. 2017. Unmanned Aerial Vehicles (UAVs) for Surveying Freshwater Turtle Populations: Methodology Adjustment. Acta Zoologica Bulgarica (Supplement 10): 161-163.</t>
  </si>
  <si>
    <t>Brack, I.V., A. Kindel, L. Flamarion, and B. Oliveira. 2018. Detection errors in wildlife abundance estimates from Unmanned Aerial Systems (UAS) surveys: Synthesis, solutions, and challenges. Methods in Ecology and Evolution 9:1864–1873. https://doi.org/10.1111/2041-210X.13026.</t>
  </si>
  <si>
    <t xml:space="preserve">Brooke, S., D. Graham, T. Jacobs, C. Littnan, M. Manuel, and R. O’Conner. 2015. Testing marine conservation applications of unmanned aerial systems (UAS) in a remote marine protected area. Journal of Unmanned Vehicle Systems 3:237-251. https://doi.org/10.1139/juvs-2015-0011. </t>
  </si>
  <si>
    <t>Chabot, D. 2018. Trends in drone research and applications as the Journal of Unmanned Vehicle Systems turns five. Journal of Unmanned Vehicle Systems 6: vi–xv. https://doi.org/10.1139/juvs-2018-0005.</t>
  </si>
  <si>
    <t xml:space="preserve">Chambers, S., J. von Nonn, M.A. Burgess, L.R. Brady, J. Bracewell, D.A. Guerram, and M.L. Villarreal. 2025. The tortoise and the antilocaprid: adapting GPS tracking and terrain data to model wildlife walking functions. Landscape Ecology https://doi.org/10.1007/s10980-025-02092-2. </t>
  </si>
  <si>
    <t>Christie, K.S., S.L. Gilbert, C.L. Brown, M. Hatfield, and L. Hanson. 2016. Unmanned aircraft systems in wildlife research: current and future applications of a transformative technology. Frontiers in Ecology and the Environment 14:241–251. https://doi.org/10.1002/fee.1281.</t>
  </si>
  <si>
    <r>
      <t>Colefax, A.P., B.P. Kelaher, D.E. Pagendam, and P.A. Butcher. 2020. Assessing White Shark (</t>
    </r>
    <r>
      <rPr>
        <i/>
        <sz val="10"/>
        <color theme="1"/>
        <rFont val="Times New Roman"/>
        <family val="1"/>
      </rPr>
      <t>Carcharodon carcharias</t>
    </r>
    <r>
      <rPr>
        <sz val="10"/>
        <color theme="1"/>
        <rFont val="Times New Roman"/>
        <family val="1"/>
      </rPr>
      <t>) Behavior Along Coastal Beaches for Conservation-Focused Shark Mitigation. Frontiers in Marine Science 7:268. https://doi.org/10.3389/fmars.2020.00268.</t>
    </r>
  </si>
  <si>
    <t>Colefax, A.P., P.A. Butcher, and B.P. Kelaher. 2018. The potential for unmanned aerial vehicles (UAVs) to conduct marine fauna surveys in place of manned aircraft. ICES Journal of Marine Science 75:1–8. https://doi.org/10.1093/icesjms/fsx100.</t>
  </si>
  <si>
    <t>Colefax, A.P., P.A. Butcher, D.E. Pagendam, and B.P. Kelaher. 2019. Reliability of marine faunal detections in drone-based monitoring. Ocean and Coastal Management 174:108–115. https://doi.org/10.1016/j.ocecoaman.2019.03.008.</t>
  </si>
  <si>
    <t>Colomina, I. and P. Molina. 2014. Unmanned aerial systems for photogrammetry and remote sensing: A review. ISPRS Journal of Photogrammetry and Remote Sensing 92:79-97. http://dx.doi.org/10.1016/j.isprsjprs.2014.02.013.</t>
  </si>
  <si>
    <t xml:space="preserve">Dujon, A.M., D. Ierodiaconou, J.J. Geeson, J.P.Y. Arnould, B.M. Allan, K.A. Katselidis, and G. Schofield. 2021. Machine learning to detect marine animals in UAV imagery: effect of morphology, spacing, behaviour and habitat. Remote Sensing in Ecology and Conservation https://doi.org/10.1002/rse2.205. </t>
  </si>
  <si>
    <t>Dujon, A.M. and G. Schofield. 2019. Importance of machine learning for enhancing ecological studies using information-rich imagery. Endangered Species Research 39:91–104. https://doi.org/10.3354/esr00958.</t>
  </si>
  <si>
    <t>Elsey, R.M. and P.L. Trosclair, III. 2016. The Use of an Unmanned Aerial Vehicle to Locate Alligator Nests. Southeastern Naturalist 15:76-82. https://doi.org/10.1656/058.015.0106.</t>
  </si>
  <si>
    <t>Escobar, J.E.C., M. Rollins, and S. Unger. 2021. Preliminary data on an affordable UAV system to survey for freshwater turtles: advantages and disadvantages of low-cost drones. Journal of Unmanned Vehicle Systems 9:67–74. https://doi.org/10.1139/juvs-2018-0037.</t>
  </si>
  <si>
    <r>
      <t>Evans, L.J., T.H. Jones, K. Pang, S. Saimin, and B. Goossens. 2016. Spatial Ecology of Estuarine Crocodile (</t>
    </r>
    <r>
      <rPr>
        <i/>
        <sz val="10"/>
        <color theme="1"/>
        <rFont val="Times New Roman"/>
        <family val="1"/>
      </rPr>
      <t>Crocodylus</t>
    </r>
    <r>
      <rPr>
        <sz val="10"/>
        <color theme="1"/>
        <rFont val="Times New Roman"/>
        <family val="1"/>
      </rPr>
      <t xml:space="preserve"> </t>
    </r>
    <r>
      <rPr>
        <i/>
        <sz val="10"/>
        <color theme="1"/>
        <rFont val="Times New Roman"/>
        <family val="1"/>
      </rPr>
      <t>porosus</t>
    </r>
    <r>
      <rPr>
        <sz val="10"/>
        <color theme="1"/>
        <rFont val="Times New Roman"/>
        <family val="1"/>
      </rPr>
      <t>) Nesting in a Fragmented Landscape. Sensors 16, 1527. https://doi.org/10.3390/s16091527.</t>
    </r>
  </si>
  <si>
    <t>Evans, L.J., T.H. Jones, K. Pang, M.N. Evans, S. Saimin, and B. Goossens. 2015. Use of Drone Technology as a Tool for Behavioral Research: A Case Study of Crocodilian Nesting. Herpetological Conservation and Biology 10:90-98.</t>
  </si>
  <si>
    <t>Ezat, M.A., C.J. Fritsch, and C.T. Downs. 2018. Use of an unmanned aerial vehicle (drone) to survey Nile crocodile populations: A case study at Lake Nyamithi, Ndumo game reserve, South Africa. Biological Conservation 223:76-81. https://doi.org/10.1016/j.biocon.2018.04.032.</t>
  </si>
  <si>
    <r>
      <t xml:space="preserve">Flores, J.G.E., S. Sandoval, and I. Sosa-Cornejo. 2020. Image Analysis of a Sea Turtle Nesting Beach Using Unmanned Aerial Vehicles (UAVs). Pages 6313-6316 </t>
    </r>
    <r>
      <rPr>
        <i/>
        <sz val="10"/>
        <color theme="1"/>
        <rFont val="Times New Roman"/>
        <family val="1"/>
      </rPr>
      <t>in</t>
    </r>
    <r>
      <rPr>
        <sz val="10"/>
        <color theme="1"/>
        <rFont val="Times New Roman"/>
        <family val="1"/>
      </rPr>
      <t xml:space="preserve"> IGARSS 2020 - 2020 IEEE International Geoscience and Remote Sensing Symposium, Sep 26-Oct 2, 2020, Waikoloa, HI. https://doi.org/10.1109/IGARSS39084.2020.9323393.</t>
    </r>
  </si>
  <si>
    <t>Gallagher, A.J., Y.P. Papastamatiou, and A. Barnett. 2018. Apex predatory sharks and crocodiles simultaneously scavenge a whale carcass. Journal of Ethology 36:205-209. https://doi.org/10.1007/s10164-018-0543-2.</t>
  </si>
  <si>
    <r>
      <t>Gordon, M., J. Nagro, D. DeChellis, J. Oakley, and G. Guillen. 2023. Distribution and Habitat Association of Western Chicken Turtles (</t>
    </r>
    <r>
      <rPr>
        <i/>
        <sz val="10"/>
        <color theme="1"/>
        <rFont val="Times New Roman"/>
        <family val="1"/>
      </rPr>
      <t>Deirochelys reticularia miaria</t>
    </r>
    <r>
      <rPr>
        <sz val="10"/>
        <color theme="1"/>
        <rFont val="Times New Roman"/>
        <family val="1"/>
      </rPr>
      <t>) in Texas. Final Report. Report No. EIH23-001. Prepared by the Environmental Institute of Houston at the University of Houston–Clear Lake, Houston, TX in cooperation with the Texas Comptroller of Public Accounts, Austin, TX.</t>
    </r>
  </si>
  <si>
    <t xml:space="preserve">Hensel, E., S. Wenclawski, and C.A. Layman. 2018. Using a small, consumer-grade drone to identify and count marine megafauna in shallow habitats. Latin American Journal of Aquatic Research 46: 1025-1033. https://doi.org/10.3856/vol46-issue5-fulltext-15. </t>
  </si>
  <si>
    <t>Huerta, J.O., S.E. Henke, H.L. Perotto-Baldivieso, D.B. Wester, and M.T. Page. 2020. Ability of Observers to Detect Herpetofaunal Models Using Video from Unmanned Aerial Vehicles. Herpetological Review 51:11–17.</t>
  </si>
  <si>
    <t>Hui, N. 2019. Efficient Drone-based Radio Tracking of Wildlife. Thesis. Electrical Engineering, University of California, San Diego.</t>
  </si>
  <si>
    <r>
      <t>Jewitt, D., R. Van Der Westhuisen, and A.J. Armstrong. 2024. An assessment of survey techniques using Unmanned Aerial Vehicles to monitor Nile Crocodiles (</t>
    </r>
    <r>
      <rPr>
        <i/>
        <sz val="10"/>
        <color theme="1"/>
        <rFont val="Times New Roman"/>
        <family val="1"/>
      </rPr>
      <t>Crocodylus niloticus</t>
    </r>
    <r>
      <rPr>
        <sz val="10"/>
        <color theme="1"/>
        <rFont val="Times New Roman"/>
        <family val="1"/>
      </rPr>
      <t>). Drone Systems and Applications https://doi.org/10.1139/dsa-2023-0124.</t>
    </r>
  </si>
  <si>
    <t xml:space="preserve">Jones, IV, G.P., L.G. Pearlstine, and H.F. Percival. 2006. An Assessment of Small Unmanned Aerial Vehicles for Wildlife Research. Wildlife Society Bulletin 34:750-758. https://doi.org/10.2193/0091-7648(2006)34[750:AAOSUA]2.0.CO;2. </t>
  </si>
  <si>
    <t xml:space="preserve">Johnston, D.W. 2019. Unoccupied Aircraft Systems in Marine Science and Conservation. Annual Review of Marine Science 11:439-463. https://doi.org/10.1146/annurev-marine-010318-095323. </t>
  </si>
  <si>
    <t>Kelaher, B.P., V.M. Peddemors, B. Hoade, A.P. Colefax, and P.A. Butcher. 2020. Comparison of sampling precision for nearshore marine wildlife using unmanned and manned aerial surveys. Journal of Unmanned Vehicle Systems 8:30-43. https://doi.org/10.1139/juvs-2018-0023.</t>
  </si>
  <si>
    <t>Kelaher, B.P., A.P. Colefax, A. Tagliafico, M.J. Bishop, A. Giles, and P.A. Butcher. 2020. Assessing variation in assemblages of large marine fauna off ocean beaches using drones. Marine and Freshwater Research 71:68–77. https://doi.org/10.1071/MF18375.</t>
  </si>
  <si>
    <t xml:space="preserve">Linchant, J., J. Lisein, J. Semeki, P. Lejeune, and C. Vermeulen. 2015. Are unmanned aircraft systems (UASs) the future of wildlife monitoring? A review of accomplishments and challenges. Mammal Review 45:239–252. https://doi.org/10.1111/mam.12046. </t>
  </si>
  <si>
    <t>López, J.J. and M. Mulero-Pázmány. 2019. Drones for Conservation in Protected Areas: Present and Future. Drones https://doi.org/10.3390/drones3010010.</t>
  </si>
  <si>
    <t>Monks, J.M., H.P. Wills, and C.D. Knox. 2022. Testing Drones as a Tool for Surveying Lizards. Drones https://doi.org/10.3390/drones6080199.</t>
  </si>
  <si>
    <r>
      <t xml:space="preserve">Moya-Ramírez, J., D. Chacón-Chaverri, B. Naranjo-Elizondo, J. Cortés, and J. Samper-Villarreal. 2025. Relación de la herbivoría de la tortuga verde </t>
    </r>
    <r>
      <rPr>
        <i/>
        <sz val="10"/>
        <color theme="1"/>
        <rFont val="Times New Roman"/>
        <family val="1"/>
      </rPr>
      <t>Chelonia mydas</t>
    </r>
    <r>
      <rPr>
        <sz val="10"/>
        <color theme="1"/>
        <rFont val="Times New Roman"/>
        <family val="1"/>
      </rPr>
      <t xml:space="preserve"> (Testudines: Cheloniidae) con la complejidad estructural de la pradera de pastos marinos del Parque Nacional Cahuita, Limón, Costa Rica (Relationship between herbivory of the green turtle </t>
    </r>
    <r>
      <rPr>
        <i/>
        <sz val="10"/>
        <color theme="1"/>
        <rFont val="Times New Roman"/>
        <family val="1"/>
      </rPr>
      <t>Chelonia mydas</t>
    </r>
    <r>
      <rPr>
        <sz val="10"/>
        <color theme="1"/>
        <rFont val="Times New Roman"/>
        <family val="1"/>
      </rPr>
      <t xml:space="preserve"> (Testudines: Cheloniidae) with seagrass meadow structural complexity at Cahuita National Park, Limón, Costa Rica). Revista de Biología Tropical 73(S1):e64145. [In Spanish with English translation]</t>
    </r>
  </si>
  <si>
    <t>Piacenza, S.E.H., J.R. Piacenza, K.J. Faller II, N.J. Robinson, and T.R. Siegfried. 2022. Design and fabrication of a stereo-video camera equipped unoccupied aerial vehicle for measuring sea turtles, sharks, and other marine fauna. PLoS ONE https://doi.org/10.1371/journal.pone.0276382.</t>
  </si>
  <si>
    <t xml:space="preserve">Piovani, B., C. Monteiro-Neto, L.L. de Oliveira, S.M. Guimaraes. 2025. Use of unmanned aerial system for monitoring sea turtles in coastal areas. Regional Studies in Marine Science https://doi.org/10.1016/j.rsma.2024.104002. </t>
  </si>
  <si>
    <t xml:space="preserve">Rees, A.F., L. Avens, K. Ballorain, E. Bevan, A.C. Broderick, R.R. Carthy, M.J.A. Christianen, G. Duclos, M.R. Heithaus, D.W. Johnston, J.C. Mangel, F. Paladino, K. Pendoley, R.D. Reina, N.J. Robinson, R. Ryan, S.T. Sykora-Bodie, D. Tilley, M.R. Varela, E.R. Whitman, P.A. Whittock, T. Wibbels, and B.J. Godley. 2018. The potential of unmanned aerial systems for sea turtle research and conservation: a review and future directions. Endangered Species Research 35: 81-100. https://doi.org/10.3354/esr00877. </t>
  </si>
  <si>
    <r>
      <t>Rees, A.F., N. Papathanasopoulou, P. Papoulias, G. Samlidou, P. Theodorou, and D. Margaritoulis. 2023. Internesting Habitat Preference and Updated Clutch Frequency Values for Loggerhead Turtles (</t>
    </r>
    <r>
      <rPr>
        <i/>
        <sz val="10"/>
        <color theme="1"/>
        <rFont val="Times New Roman"/>
        <family val="1"/>
      </rPr>
      <t>Caretta caretta</t>
    </r>
    <r>
      <rPr>
        <sz val="10"/>
        <color theme="1"/>
        <rFont val="Times New Roman"/>
        <family val="1"/>
      </rPr>
      <t>) Nesting in Kyparissia Bay, Greece. Herpetological Conservation and Biology 18:551–559.</t>
    </r>
  </si>
  <si>
    <t>Schofield, G., K. Papafitsoros, R. Haughey, and K. Katselidis. 2017. Aerial and underwater surveys reveal temporal variation in cleaning-station use by sea turtles at a temperate breeding area. Marine Ecology Progress Series 575: 153–164. https://doi.org/10.3354/meps12193.</t>
  </si>
  <si>
    <t xml:space="preserve">Schofield, G., K.A. Katselidis, M.K.S. Lilley, R.D. Reina, and G.C. Hays. 2017. Detecting elusive aspects of wildlife ecology using drones: New insights on the mating dynamics and operational sex ratios of sea turtles. Functional Ecology 31: 2310-2319. https://doi.org/10.1111/1365-2435.12930. </t>
  </si>
  <si>
    <t>Schofield, G., N. Esteban, K.A. Katselidis, and G.C. Hays. 2019. Drones for research on sea turtles and other marine vertebrates – A review. Biological Conservation https://doi.org/10.1016/j.biocon.2019.108214.</t>
  </si>
  <si>
    <t>Sykora-Bodie, S.T., V. Bezy, D.W. Johnston, E. Newton, and K.J. Lohmann. 2017. Quantifying Nearshore Sea Turtle Densities: Applications of Unmanned Aerial Systems for Population Assessments. Scientific Reports https://doi.org/10.1038/s41598-017-17719-x.</t>
  </si>
  <si>
    <r>
      <t>Sweeney, K.L., V.T. Helker, W.L. Perryman, D.J. LeRoi, L.W. Fritz, T.S. Gelatt, and R.P. Angliss. 2016. Flying beneath the clouds at the edge of the world: using a hexacopter to supplement abundance surveys of Steller sea lions (</t>
    </r>
    <r>
      <rPr>
        <i/>
        <sz val="10"/>
        <color theme="1"/>
        <rFont val="Times New Roman"/>
        <family val="1"/>
      </rPr>
      <t>Eumetopias jubatus</t>
    </r>
    <r>
      <rPr>
        <sz val="10"/>
        <color theme="1"/>
        <rFont val="Times New Roman"/>
        <family val="1"/>
      </rPr>
      <t xml:space="preserve">) in Alaska. Journal of Unmanned Vehicle Systems 4:70–81. https://doi.org/10.1139/juvs-2015-0010. </t>
    </r>
  </si>
  <si>
    <r>
      <t>Swerdfeger, M. 2023. Comparison of damage from wild pigs</t>
    </r>
    <r>
      <rPr>
        <i/>
        <sz val="10"/>
        <color theme="1"/>
        <rFont val="Times New Roman"/>
        <family val="1"/>
      </rPr>
      <t xml:space="preserve"> Sus scrofa</t>
    </r>
    <r>
      <rPr>
        <sz val="10"/>
        <color theme="1"/>
        <rFont val="Times New Roman"/>
        <family val="1"/>
      </rPr>
      <t xml:space="preserve"> in northeast Texas using UAV Imaging. Thesis. Texas A&amp;M University-Commerce, TX.</t>
    </r>
  </si>
  <si>
    <t>Tapilatu, R.F., A.N. Bonka, W.G. Iwanggin, H. Wona, T. Ampnir, R. Rumbiak, R. Bawole, and T. Wibbels. 2019. Unmanned Aerial Vehicle (UAV) Use as a Tool to Assess Crawling and Swimming Speeds in Hatchling Sea Turtles. Herpetological Review 50:722–726.</t>
  </si>
  <si>
    <r>
      <t>Thapa, G.J., K. Thapa, R. Thapa, S.R. Jnawali, S.A. Wich, L.P. Poudyal, and S. Karki. 2018. Counting crocodiles from the sky: monitoring the critically endangered gharial (</t>
    </r>
    <r>
      <rPr>
        <i/>
        <sz val="10"/>
        <color theme="1"/>
        <rFont val="Times New Roman"/>
        <family val="1"/>
      </rPr>
      <t>Gavialis gangeticus</t>
    </r>
    <r>
      <rPr>
        <sz val="10"/>
        <color theme="1"/>
        <rFont val="Times New Roman"/>
        <family val="1"/>
      </rPr>
      <t>) population with an unmanned aerial vehicle (UAV). Journal of Unmanned Vehicle Systems 6:71–82. https://doi.org/10.1139/juvs-2017-0026.</t>
    </r>
  </si>
  <si>
    <t>Thapa, G.J., K. Thapa, S. Poudel, D.B.P. Pun, S. Shrestha, P. Poudel, H.B. Acharya, B.K. Lamsal, R. Sada, and S.A. Wich. 2025. Eyes in the sky: Drone monitoring of the largest gharial and mugger populations in the East Rapti River, Chitwan National Park. PLoS One https://doi.org/10.1371/journal.pone.0330350.</t>
  </si>
  <si>
    <t>Varela, M.R., A.R. Patrício, K. Anderson, A.C. Broderick, L. DeBell, L.A. Hawkes, D. Tilley, R.T.E. Snape, M.J. Westoby, and B.J. Godley. 2018. Assessing climate change associated sea‐level rise impacts on sea turtle nesting beaches using drones, photogrammetry and a novel GPS system. Global Change Biology 25:753–762. https://doi.org/10.1111/gcb.14526.</t>
  </si>
  <si>
    <r>
      <t xml:space="preserve">Wójcik, M., S. Beeger, and P. Czyżowski. 2024. Use of drones in the monitoring of the European pond turtle </t>
    </r>
    <r>
      <rPr>
        <i/>
        <sz val="10"/>
        <color theme="1"/>
        <rFont val="Times New Roman"/>
        <family val="1"/>
      </rPr>
      <t>Emys orbicularis</t>
    </r>
    <r>
      <rPr>
        <sz val="10"/>
        <color theme="1"/>
        <rFont val="Times New Roman"/>
        <family val="1"/>
      </rPr>
      <t xml:space="preserve"> in habitats of the Poleski National Park (Poland). Polish Journal for Sustainable Development 28(1):223-230. </t>
    </r>
  </si>
  <si>
    <t>Charbonneau, P., J. Lemaître, and G. Tremblay. 2024. Contribution du drone aux suivis de la productivité de l’aigle royal et du faucon pèlerin [Contribution of the drone to monitoring the productivity of the golden eagle and the peregrine falcon]. Le Naturaliste Canadien 148:25-41. https://doi.org/10.7202/1110196ar. [in French w/English abstract &amp;  translation]</t>
  </si>
  <si>
    <t>Dinkel, T.M. 2025. Harbour porpoise behaviour near bottom set nets and acoustic bycatch mitigation devices. Dissertation. Department of Mathematics, Computer Science and Natural Sciences, University of Hamburg, Germany.</t>
  </si>
  <si>
    <t xml:space="preserve">Hadjikyriakou, T.G., N. Kassinis, D. Skarlatos, P. Charilaou, and A.N.G. Kirschel. 2020. Breeding success of Eleonora’s Falcon in Cyprus revisited using survey techniques for cliff-nesting species. Ornithological Applications 122:1–13. </t>
  </si>
  <si>
    <t>Hadjikyriakou, T.G., N. Kassinis, D. Skarlatos, P. Charilaou, and A.N.G. Kirschel</t>
  </si>
  <si>
    <t>Junda, J., E. Greene, and D.M. Bird. 2015. Proper flight technique for using a small rotary-winged drone aircraft to safely, quickly, and accurately survey raptor nests. Journal of Unmanned Vehicle Systems 3:222-236. https://doi.org/10.1139/juvs-2015-0003.</t>
  </si>
  <si>
    <t>Junda, J.H., E. Greene, D. Zazelenchuk, and D.M. Bird. 2016. Nest defense behaviour of four raptor species (osprey, bald eagle, ferruginous hawk, and red-tailed hawk) to a novel aerial intruder – a small rotary-winged drone. Journal of Unmanned Vehicle Systems 4:217–227. https://doi.org/10.1139/juvs-2016-0004.</t>
  </si>
  <si>
    <t>Rebolo-Ifrán N, M.G. Grilli, and S.A. Lambertucci. 2019. Drones as a Threat to Wildlife: YouTube Complements Science in Providing Evidence about Their Effect. Environmental Conservation 46:205-210. https://doi.org/10.1017/S0376892919000080.</t>
  </si>
  <si>
    <t>Scholten, C.N., A.J. Kamphuis, K.J. Vredevoogd, K.G. Lee-Strydhorst, J.L. Atma, C.B. Shea, O.N. Lamberg, and D.S. Proppe. 2019. Real-time thermal imagery from an unmanned aerial vehicle can locate ground nests of a grassland songbird at rates similar to traditional methods. Biological Conservation 233:241-246. https://doi.org/10.1016/j.biocon.2019.03.001.</t>
  </si>
  <si>
    <t xml:space="preserve">Weston, M.A., C. O’Brien, K.N. Kostoglou, and M.R.E. Symonds. 2020. Escape responses of terrestrial and aquatic birds to drones: Towards a code of practice to minimize disturbance.  Journal of Applied Ecology 57:777-785. https://doi.org/10.1111/1365-2664.13575. </t>
  </si>
  <si>
    <t>Kamm, M. and J.M. Reed</t>
  </si>
  <si>
    <r>
      <t>Use of visible spectrum sUAS photography for land cover classification at nest sites of a declining bird species (</t>
    </r>
    <r>
      <rPr>
        <i/>
        <sz val="10"/>
        <color theme="1"/>
        <rFont val="Times New Roman"/>
        <family val="1"/>
      </rPr>
      <t>Falco sparverius</t>
    </r>
    <r>
      <rPr>
        <sz val="10"/>
        <color theme="1"/>
        <rFont val="Times New Roman"/>
        <family val="1"/>
      </rPr>
      <t>)</t>
    </r>
  </si>
  <si>
    <r>
      <t>Kamm, M. and J.M. Reed. 2019. Use of visible spectrum sUAS photography for land cover classification at nest sites of a declining bird species (</t>
    </r>
    <r>
      <rPr>
        <i/>
        <sz val="10"/>
        <color theme="1"/>
        <rFont val="Times New Roman"/>
        <family val="1"/>
      </rPr>
      <t>Falco sparverius</t>
    </r>
    <r>
      <rPr>
        <sz val="10"/>
        <color theme="1"/>
        <rFont val="Times New Roman"/>
        <family val="1"/>
      </rPr>
      <t xml:space="preserve">). Remote Sensing in Ecology and Conservation 5:259–271. https://doi.org/10.1002/rse2.104.
</t>
    </r>
  </si>
  <si>
    <t>habitat, image analysis</t>
  </si>
  <si>
    <t>DJI Phantom Vision 2 Plus</t>
  </si>
  <si>
    <r>
      <t>Black-and -white Hawk-Eagle (</t>
    </r>
    <r>
      <rPr>
        <i/>
        <sz val="10"/>
        <color theme="1"/>
        <rFont val="Times New Roman"/>
        <family val="1"/>
      </rPr>
      <t>Spizaetus</t>
    </r>
    <r>
      <rPr>
        <sz val="10"/>
        <color theme="1"/>
        <rFont val="Times New Roman"/>
        <family val="1"/>
      </rPr>
      <t xml:space="preserve"> </t>
    </r>
    <r>
      <rPr>
        <i/>
        <sz val="10"/>
        <color theme="1"/>
        <rFont val="Times New Roman"/>
        <family val="1"/>
      </rPr>
      <t>melanoleucus</t>
    </r>
    <r>
      <rPr>
        <sz val="10"/>
        <color theme="1"/>
        <rFont val="Times New Roman"/>
        <family val="1"/>
      </rPr>
      <t>) attack on an Unmann ed Aerial Vehicle in Venezuela</t>
    </r>
  </si>
  <si>
    <r>
      <t xml:space="preserve">black-and-white hawk-eagle, </t>
    </r>
    <r>
      <rPr>
        <i/>
        <sz val="10"/>
        <color theme="1"/>
        <rFont val="Times New Roman"/>
        <family val="1"/>
      </rPr>
      <t>Spizaetus</t>
    </r>
    <r>
      <rPr>
        <sz val="10"/>
        <color theme="1"/>
        <rFont val="Times New Roman"/>
        <family val="1"/>
      </rPr>
      <t xml:space="preserve"> </t>
    </r>
    <r>
      <rPr>
        <i/>
        <sz val="10"/>
        <color theme="1"/>
        <rFont val="Times New Roman"/>
        <family val="1"/>
      </rPr>
      <t>melanoleucus</t>
    </r>
  </si>
  <si>
    <t>Saavedra, L.A. and A.L. Peña</t>
  </si>
  <si>
    <t>Spizaetus:  Neotropical Raptor Network Newsletter</t>
  </si>
  <si>
    <r>
      <t>Saavedra, L.A. and A.L. Peña. 2025. Black-and -white Hawk-Eagle (</t>
    </r>
    <r>
      <rPr>
        <i/>
        <sz val="10"/>
        <color theme="1"/>
        <rFont val="Times New Roman"/>
        <family val="1"/>
      </rPr>
      <t>Spizaetus</t>
    </r>
    <r>
      <rPr>
        <sz val="10"/>
        <color theme="1"/>
        <rFont val="Times New Roman"/>
        <family val="1"/>
      </rPr>
      <t xml:space="preserve"> </t>
    </r>
    <r>
      <rPr>
        <i/>
        <sz val="10"/>
        <color theme="1"/>
        <rFont val="Times New Roman"/>
        <family val="1"/>
      </rPr>
      <t>melanoleucus</t>
    </r>
    <r>
      <rPr>
        <sz val="10"/>
        <color theme="1"/>
        <rFont val="Times New Roman"/>
        <family val="1"/>
      </rPr>
      <t xml:space="preserve">) attack on an Unmann ed Aerial Vehicle in Venezuela. Spizaetus: Neotropical Raptor Network Newsletter 40:4-7. https://neotropicalraptors.org/newsletter/en. </t>
    </r>
  </si>
  <si>
    <t>Venezuela</t>
  </si>
  <si>
    <t>DJI Avatar 2</t>
  </si>
  <si>
    <t>Grenzdorffer, G.J. 2013. UAS-based automatic bird count of a common gull colony. International Archives of the Photogrammetry, Remote Sensing and Spatial Information Sciences, Volume XL-1/W2, UAV-g2013:169-174. https://doi.org/10.5194/isprsarchives-XL-1-W2-169-2013.</t>
  </si>
  <si>
    <t>Drone Infrared Thermography for Detecting Skin Thermal Anomalies in Bottlenose Dolphins: Preliminary Insights</t>
  </si>
  <si>
    <t>White, C., A.P. Colefax, and G.J. Parra. 2026. Drone Infrared Thermography for Detecting Skin Thermal Anomalies in Bottlenose Dolphins: Preliminary Insights. Ecology and Evolution https://doi.org/10.1002/ece3.72892.</t>
  </si>
  <si>
    <t>Integration of UAS-based spatial surveys and bio-logging tracking enhances precision in population size estimation</t>
  </si>
  <si>
    <t>Inoue, S., Y. Mizutani, H. Sugiyama, Y. Goto, and K. Yoda</t>
  </si>
  <si>
    <r>
      <t xml:space="preserve">black-tailed gull, </t>
    </r>
    <r>
      <rPr>
        <i/>
        <sz val="10"/>
        <color theme="1"/>
        <rFont val="Times New Roman"/>
        <family val="1"/>
      </rPr>
      <t>Larus crassirostris</t>
    </r>
  </si>
  <si>
    <t xml:space="preserve">Borrelle, S.B. and A.T. Fletcher. 2017. Will drones reduce investigator disturbance to surface-nesting seabirds? Marine Ornithology 45:89–94. https://doi.org/10.5038/2074-1235.45.1.1205. </t>
  </si>
  <si>
    <t>Bowley, C., M. Bowley, A. Barnas, S. Ellis-Felege, and T.  Desell. 2018. Detecting wildlife in unmanned aerial
systems imagery using convolutional neural networks trained with an automated feedback loop. Computer Science Faculty Publications 21. Department of Computer Science, University of North Dakota, Grand Forks. https://commons.und.edu/cs-fac/21.</t>
  </si>
  <si>
    <t xml:space="preserve">Bushaw, J.D., K.M. Ringelman, M.K. Johnson, T. Rohrer, and F.C. Rohwer. 2020. Applications of an unmanned aerial vehicle and thermal-imaging camera to study ducks nesting over water. Journal of Field Ornithology 91:409-420. https://doi.org/10.1111/jofo.12346. </t>
  </si>
  <si>
    <t xml:space="preserve">Chabot, D. and C.M. Francis. 2016. Computer-automated bird detection and counts in high-resolution aerial images: a review. Journal of Field Ornithology 87: 343-359. https//doi.org/10.1111/jofo.12171. </t>
  </si>
  <si>
    <t xml:space="preserve">Corcoran, E., M. Winsen, A. Sudholz, and G. Hamilton. 2021. Automated detection of wildlife using drones: Synthesis, opportunities and constraints. Methods in Ecology and Evolution https:doi.org/10.1111/2041-210X.13581. </t>
  </si>
  <si>
    <t xml:space="preserve">Hodgson, A., N. Kelly, and D. Peel. 2013. Unmanned Aerial Vehicles (UAVs) for Surveying Marine Fauna: A Dugong Case Study. PLoS ONE 8(11):e79556. https://doi.org/10.1371/journal.pone.0079556. </t>
  </si>
  <si>
    <t>Löcken, H., O.W. Fischer, J. Selz, and M. Boppré. 2020. ‘Drone-Netting’ for Sampling Live Insects. Journal of Insect Science 20(5):1–3. https://doi.org/10.1093/jisesa/ieaa086.</t>
  </si>
  <si>
    <t xml:space="preserve">McEvoy, J.F., G.P. Hall, and P.G. McDonald. 2016. Evaluation of unmanned aerial vehicle shape, flight path and camera type for waterfowl surveys: disturbance effects and species recognition. PeerJ 4:e1831. https://doi.org/10.7717/peerj.1831. </t>
  </si>
  <si>
    <t>Pöysä, H., J. Kotilainen, V.M. Väänänen, and M. Kunnasranta. 2018. Estimating production in ducks: a comparison between ground surveys and unmanned aircraft surveys. European Journal of Wildlife Research 64:74. https://doi.org/10.1007/s10344-018-1238-2.</t>
  </si>
  <si>
    <t>Viegut, R.A., E.B. Webb, A.H. Raedeke, Z. Tang, Y. Zhang, and Y. Shang. 2024. Nonbreeding Waterfowl Behavioral Response to Crewed and Uncrewed Aerial Surveys on Conservation Areas in Missouri. Journal of the Southeastern Association of Fish and Wildlife Agencies 11:127–136. https://seafwa.org/node/5337.</t>
  </si>
  <si>
    <t xml:space="preserve">Watts, A.C., J.H. Perry, S.E. Smith, M.A. Burgess, B.E. Wilkinson, Z. Szantoi, P.G. Ifju, and H.F. Percival. 2010. Small Unmanned Aircraft Systems for Low-Altitude Aerial Surveys. Journal of Wildlife Management 74:1614-1619. https://doi.org/10.1111/j.1937-2817.2010.tb01292.x. </t>
  </si>
  <si>
    <t>Zhang, G., W. Luo, Q. Shao, G. Li, X. Zhu, Y. Zhao, D. Wang, and J. Liu. 2025. A multi-target tracking method for UAV monitoring wildlife in Qinghai. ONE 20(4):e0317286. https://doi.org/10.1371/journal.pone.03172.</t>
  </si>
  <si>
    <t>Zhang, Y., Y. Feng, S. Wang, Z. Tang, Z. Zhai, R. Viegut, L. Webb, A. Raedeke, and Y. Shang. 2024. Deep Learning Models for Waterfowl Detection and Classification in Aerial Images. Information https://doi.org/10.3390/info15030157.</t>
  </si>
  <si>
    <r>
      <t xml:space="preserve">domestic sheep, </t>
    </r>
    <r>
      <rPr>
        <i/>
        <sz val="10"/>
        <color theme="1"/>
        <rFont val="Times New Roman"/>
        <family val="1"/>
      </rPr>
      <t>Ovis aries</t>
    </r>
  </si>
  <si>
    <t>Brunton, E.A., J.X. Leon, and S.E. Burnett. 2020. Evaluating the Efficacy and Optimal Deployment of Thermal Infrared and True-Colour Imaging When Using Drones for Monitoring Kangaroos. Drones https://doi.org/10.3390/drones4020020.</t>
  </si>
  <si>
    <r>
      <t xml:space="preserve">Boulerice, J., K. Bly, S. Jepson, P. Mahoney, J. Alexander, T. Messerly, and H. Shamon. 2025. Detection of the Endangered black-footed ferret </t>
    </r>
    <r>
      <rPr>
        <i/>
        <sz val="10"/>
        <color theme="1"/>
        <rFont val="Times New Roman"/>
        <family val="1"/>
      </rPr>
      <t>Mustela nigripes</t>
    </r>
    <r>
      <rPr>
        <sz val="10"/>
        <color theme="1"/>
        <rFont val="Times New Roman"/>
        <family val="1"/>
      </rPr>
      <t xml:space="preserve"> using thermal-infrared cameras. Endangered Species Research https://doi.org/10.3354/esr01387. </t>
    </r>
  </si>
  <si>
    <t>Borowicz, A., P. McDowall, C. Youngflesh, T. Sayre-McCord, G. Clucas, R. Herman, S. Forrest, M. Rider, M. Schwaller, T. Hart, S. Jenouvrier, M.J. Polito, H. Singh, and H.J. Lynch. 2018. Multi-modal survey of Adelie penguin mega-colonies reveals the Danger Islands as a seabird hotspot. Scientific Reports https://doi.org/10.1038/s41598-018-22313-w.</t>
  </si>
  <si>
    <t>Bonnin, N., A.C. Van Andel, J.T. Kerby, A.K. Piel, L. Pintea, and S.A. Wich. 2018. Assessment of Chimpanzee Nest Detectability in Drone-Acquired Images. Drones https://doi.org/10.3390/drones2020017.</t>
  </si>
  <si>
    <t xml:space="preserve">Burke, C., M. Rashman, S. Wich, A. Symons, C. Theron, and S. Longmore. 2019. Optimizing observing strategies for monitoring animals using drone-mounted thermal infrared cameras. International Journal of Remote Sensing 40:439–467. https://doi.org/10.1080/01431161.2018.1558372. </t>
  </si>
  <si>
    <t xml:space="preserve">Burke, C., M.F. Rashman, S.N. Longmore, O. McAree, P. Glover-Kapfer, M. Ancrenaz, and S.A. Wich. 2019. Successful observation of orangutans in the wild with thermal-equipped drones. Journal of Unmanned Vehicle Systems 7:235–257. 
https://doi.org/10.1139/juvs-2018-0035. </t>
  </si>
  <si>
    <t xml:space="preserve">Chalmers, C., P. Fergus, and C.A.C. Montanez, S.N. Longmore, and S.A. Wich. 2021. Video analysis for the detection of animals using convolutional neural networks and consumer-grade drones. Journal of Unmanned Vehicle Systems https://doi.org/10.1139/juvs-2020-0018. </t>
  </si>
  <si>
    <t xml:space="preserve">Ditmer, M.A., J.B. Vincent, L.K. Werden, J.C. Tanner, T.G. Laske, P.A. Iaizzo, D.L. Garshelis, and J.R. Fieberg. 2015. Bears Show a Physiological but Limited Behavioral Response to Unmanned Aerial Vehicles. Current Biology 25:2278–2283. https://doi.org/10.1016/j.cub.2015.07.024. </t>
  </si>
  <si>
    <t>Ditmer, M.A., L.K. Werden, J.C. Tanner, J.B. Vincent, P. Callahan, P.A. Iaizzo, T.G. Laske, and D.L. Garshelis. 2018. Bears habituate to the repeated exposure of a novel stimulus, unmanned aircraft systems. Conservation Physiology https://doi.org/10.1093/conphys/coy067.</t>
  </si>
  <si>
    <t>Fudala, K. and R.J. Bialik. 2020. Breeding Colony Dynamics of Southern Elephant Seals at Patelnia Point, King George Island, Antarctica. Remote Sensing https://doi.org/10.3390/rs12182964.</t>
  </si>
  <si>
    <t xml:space="preserve">Fu, Y., M. Kinniry, and L.N. Kloepper. 2018. The Chirocopter: A UAV for recording sound and video of bats at altitude. Methods in Ecology and Evolution 9:1531–1535. https://doi.org/10.1111/2041-210X.12992. </t>
  </si>
  <si>
    <t>Gentle, M., N. Finch, J. Speed, and A. Pople. 2018. A comparison of unmanned aerial vehicles (drones) and manned helicopters for monitoring macropod populations. Wildlife Research 45:586-594.</t>
  </si>
  <si>
    <r>
      <t xml:space="preserve">Hu, J., X. Wu, and M. Dai. 2020. Estimating the population size of migrating Tibetan antelopes </t>
    </r>
    <r>
      <rPr>
        <i/>
        <sz val="10"/>
        <color theme="1"/>
        <rFont val="Times New Roman"/>
        <family val="1"/>
      </rPr>
      <t>Pantholops hodgsonii</t>
    </r>
    <r>
      <rPr>
        <sz val="10"/>
        <color theme="1"/>
        <rFont val="Times New Roman"/>
        <family val="1"/>
      </rPr>
      <t xml:space="preserve"> with unmanned aerial vehicles. Oryx 54:101–109. https://doi.org/10.1017/S0030605317001673.</t>
    </r>
  </si>
  <si>
    <t xml:space="preserve">Kays, R., J. Sheppard, K. Mclean, C. Welch, C. Paunescu, V. Wang, G. Kravit, and M. Crofoot. 2019. Hot monkey, cold reality: surveying rainforest canopy mammals using drone-mounted thermal infrared sensors. International Journal of Remote Sensing 40:407-419. https://doi.org/10.1080/01431161.2018.1523580. </t>
  </si>
  <si>
    <t xml:space="preserve">Kloepper, L.N. and M. Kinniry. 2018. Recording animal vocalizations from a UAV: bat echolocation during roost re-entry. Scientific Reports 8:7779. https://doi.org/10.1038/s41598-018-26122-z. </t>
  </si>
  <si>
    <t xml:space="preserve">Marris, E. 2019. Drones unleashed against invasive Galapagos rats. Nature 565:543-544. https://www.nature.com/articles/d41586-019-00176-z. </t>
  </si>
  <si>
    <r>
      <t>Morley, C.G., J. Broadley, R. Hartley, D. Herries, D. McMorran, and I.G. McLean. 2017. The potential of using Unmanned Aerial Vehicles (UAVs) for precision pest control of possums (</t>
    </r>
    <r>
      <rPr>
        <i/>
        <sz val="10"/>
        <color theme="1"/>
        <rFont val="Times New Roman"/>
        <family val="1"/>
      </rPr>
      <t>Trichosurus vulpecula</t>
    </r>
    <r>
      <rPr>
        <sz val="10"/>
        <color theme="1"/>
        <rFont val="Times New Roman"/>
        <family val="1"/>
      </rPr>
      <t>). Rethinking Ecology 2:27–39. https://doi.org/10.3897/rethinkingecology.2.14821.</t>
    </r>
  </si>
  <si>
    <t>Patterson, C., W. Koski, P. Pace, B. McLuckie, and D.M. Bird. 2016. Evaluation of an unmanned aircraft system for detecting surrogate caribou targets in Labrador. Journal of Unmanned Vehicle Systems 4:53–69. https://doi.org/10.1139/juvs-2015-0014.</t>
  </si>
  <si>
    <t xml:space="preserve">Rutten, A., J. Casaer, M.F.A. Vogels, E.A. Addink, J.V. Borre, and H. Leirs. 2018. Assessing Agricultural Damage by Wild Boar Using Drones. Wildlife Society Bulletin 42:568-576. https://doi.org/10.1002/wsb.916. </t>
  </si>
  <si>
    <t xml:space="preserve">Samiappan, S., J.M.P. Czarnecki, H. Foster, B.K. Strickland, J.L. Tegt, and R.J. Moorhead. 2018. Quantifying Damage From Wild Pigs With Small Unmanned Aerial Systems. Wildlife Society Bulletin 42:304-309. https://doi.org/10.1002/wsb.868. </t>
  </si>
  <si>
    <r>
      <t xml:space="preserve">National Wildlife Research Center. 2020. SPOTLIGHT: Unmanned Aircraft Systems for Wildlife Damage Management. 2020. Pages 13-16 </t>
    </r>
    <r>
      <rPr>
        <i/>
        <sz val="10"/>
        <color theme="1"/>
        <rFont val="Times New Roman"/>
        <family val="1"/>
      </rPr>
      <t>in</t>
    </r>
    <r>
      <rPr>
        <sz val="10"/>
        <color theme="1"/>
        <rFont val="Times New Roman"/>
        <family val="1"/>
      </rPr>
      <t xml:space="preserve"> Innovative Solutions to Human-Wildlife Conflicts. National Wildlife Research Center Accomplishments, 2019. Animal and Plant Health Inspection Service Miscellaneous Publication No. 1618. U.S. Department of Agriculture, Fort Collins, CO. https://www.aphis.usda.gov/sites/default/files/report-nwrc-2019.pdf. </t>
    </r>
  </si>
  <si>
    <t>Adão, T., J. Hruška, L. Pádua, J. Bessa, E. Peres, R. Morais, and J.J. Sousa. 2017. Hyperspectral Imaging: A Review on UAV-Based Sensors, Data Processing and Applications for Agriculture and Forestry. Remote Sensing https://doi.org/10.3390/rs9111110.</t>
  </si>
  <si>
    <t xml:space="preserve">Agapiou, A. 2020. Vegetation Extraction Using Visible-Bands from Openly Licensed Unmanned Aerial Vehicle Imagery. Drones https://doi.org/10.3390/drones4020027. </t>
  </si>
  <si>
    <t>Beloev, I.H. 2016. A Review on Current and Emerging Application Possibilities for Unmanned Aerial Vehicles. Acta Technologica Agriculturae 19(3):70-76. https://doi.org/10.1515/ata-2016-0015.</t>
  </si>
  <si>
    <t>Bennett, A., V. Preston, J. Woo, S. Chandra, D. Diggins, R. Chapman, Z. Wang, M. Rush, L. Lye, M. Tieu, S. Hughes, I. Kerr, and A. Wee. 2015. Autonomous vehicles for remote sample collection in difficult conditions: Enabling remote sample collection by marine biologists. Proceedings of the 2015 IEEE International Conference on Technologies for Practical Robot Applications (TePRA), Woburn, MA, May 11-12, 2015. https://doi.org/10.1109/TePRA.2015.7219660.</t>
  </si>
  <si>
    <t>Callaghan, C.T., K.J. Brandis, M.B. Lyons, S. Ryall, and R.T. Kingsford. 2018. A comment on the limitations of UAVS in wildlife research – the example of colonial nesting waterbirds. Journal of Avian Biology 2018: e01825. https://doi.org/10.1111/jav.01825</t>
  </si>
  <si>
    <t>Cavanaugh, K.C., K.C. Cavanaugh, T.W. Bell, and E.G. Hockridge. 2021. An Automated Method for Mapping Giant Kelp Canopy Dynamics from UAV. Frontiers in Environmental Science 8:587354. https://doi.org/10.3389/fenvs.2020.587354.</t>
  </si>
  <si>
    <t>Christiansen, F., K.R. Sprogis, J. Gross, J. Castrillon, H.A. Warick, E. Leunissen, and S.B. Nash. 2020. Variation in outer blubber lipid concentrations does not reflect morphological body condition in humpback whales. Journal of Experimental Biology 2020 223: jeb213769 https://doi.org/10.1242/jeb.213769.</t>
  </si>
  <si>
    <t xml:space="preserve">Cliff, O.M., D.L. Saunders, and R. Fitch. 2018. Robotic ecology: Tracking small dynamic animals with an autonomous aerial vehicle. Science Robotics 3. https://doi.org/10.1126/scirobotics.aat8409. </t>
  </si>
  <si>
    <t>Cox, T.E., R. Matthews, G. Halverson, and S. Morris. 2021. Hot stuff in the bushes: Thermal imagers and the detection of burrows in vegetated sites. Ecology and Evolution https://doi.org/10.1002/ece3.7491.</t>
  </si>
  <si>
    <t>de Sá, N.C., P. Castro, S. Carvalho, E. Marchante, F.A. López-Núñez, and H. Marchante. 2018. Mapping the Flowering of an Invasive Plant Using Unmanned Aerial Vehicles: Is There Potential for Biocontrol Monitoring? Frontiers in Plant Science 9:293. https://doi.org/10.3389/fpls.2018.0029.</t>
  </si>
  <si>
    <t>dos Santos, G.A.M., Z. Barnes, E. Lo, B. Ritoper, L. Nishizaki, X. Tejeda, A. Ke, H. Lin, C. Schurgers, A. Lin, and R. Kastner. 2014. Small Unmanned Aerial Vehicle System for Wildlife Radio Collar Tracking. Pages 761-766 in Proceedings of 2014 IEEE 11th International Conference on Mobile Ad Hoc and Sensor Systems. October 28-30, 2014, Philadelphia, PA. https://doi.org/10.1109/MASS.2014.48.</t>
  </si>
  <si>
    <t>Dutton, P.H., L. Komoroske, L. Bejder, and M. Meekan. 2019. Editorial: Integrating Emerging Technologies into Marine Megafauna Conservation Management. Frontiers in Marine Science 6: 693. https://doi.org/10.3389/fmars.2019.00693.</t>
  </si>
  <si>
    <t>Editors. 2017. Unmanned aerial vehicles for environmental applications, International Journal of Remote Sensing 38:2029-2036. https://doi.org/10.1080/01431161.2017.1301705.</t>
  </si>
  <si>
    <t xml:space="preserve">Faye, E., F. Rebaudo, D. Yanez-Cajo, S. Cauvy-Fraunie, and O. Dangles. 2015. A toolbox for studying thermal heterogeneity across spatial scales: from unmanned aerial vehicle imagery to landscapemetrics. Methods in Ecology and Evolution https://doi.org/10.1111/2041-210X.12488. </t>
  </si>
  <si>
    <t>Hartman, K., P. van der Harst, and R. Vilela. 2020. Continuous Focal Group Follows Operated by a Drone Enable Analysis of the Relation Between Sociality and Position in a Group of Male Risso’s Dolphins (Grampus griseus). Frontiers in Marine Science 7: 283. https://doi.org/10.3389/fmars.2020.00283.</t>
  </si>
  <si>
    <t>Haskins, J., C. Endris, A.S. Thomsen, F. Gerbl, M.C. Fountain, and K. Wasson. 2021. UAV to Inform Restoration: A Case Study From a California Tidal Marsh. Frontiers in Environmental Science 9:642906. https://doi.org/10.3389/fenvs.2021.642906.</t>
  </si>
  <si>
    <t>He, G., H. Yang, R. Pan, Y. Sun, P. Zheng, J. Wang, X. Jin, J. Zhang, B. Li, and S. Guo. 2020. Using unmanned aerial vehicles with thermal‐image acquisition cameras for animal surveys: a case study on the Sichuan snub‐nosed monkey in the Qinling Mountains. Integrative Zoology https://doi.org/10.1111/1749-4877.12410.</t>
  </si>
  <si>
    <t>Hill, D.J., C. Tarasoff, G.E. Whitworth, J. Baron, J.L. Bradshaw, asnd J.S. Church. 2016. Utility of unmanned aerial vehicles for mapping invasive plant species: a case study on yellow flag iris (Iris pseudacorus L.). International Journal of Remote Sensing https://doi.org/10.1080/01431161.2016.1264030.</t>
  </si>
  <si>
    <t xml:space="preserve">Horton, T.W., N. Hauser, S. Cassel, K.F. Klaus, T. Fettermann, and N. Key. 2019. Doctor Drone: Non-invasive Measurement of Humpback Whale Vital Signs Using Unoccupied Aerial System Infrared Thermography. Frontiers in Marine Science 6:466. https://doi.org/10.3389/fmars.2019.00466. </t>
  </si>
  <si>
    <t>Hunt, K.E., M.J. Moore, R.M. Rolland, N.M. Kellar, A.J. Hall, J. Kershaw, S.A. Raverty, C.E. Davis, L.C. Yeates, D.A. Fauquier, T.K. Rowles, and S.D. Kraus. 2013. Overcoming the challenges of studying conservation physiology in large whales: a review of available methods. Conservation Physiology 1 https://doi.org/10.1093/conphys/cot006.</t>
  </si>
  <si>
    <t>Kellenberger, B., M. Volpi, and D. Tuia. 2017. Fast animal detection in UAV images using convolutional neural networks. IEEE International Geoscience and Remote Sensing Symposium (IGARSS), July 23-28, 2017, Fort Worth, TX. https://doi.org/10.1109/IGARSS.2017.8127090.</t>
  </si>
  <si>
    <t>Bird, C.N., A.H. Dawn, J. Dale, and D.W. Johnston. 2020. A Semi-Automated Method for Estimating Adélie Penguin Colony Abundance from a Fusion of Multispectral and Thermal Imagery Collected with Unoccupied Aircraft Systems. Remote Sensing 12, 3692. https://doi.org/10.3390/rs12223692.</t>
  </si>
  <si>
    <t xml:space="preserve">Kellenberger, B., T. Veen, E. Folmer, and D. Tuia. 2021. 21 000 birds in 4.5 h: efficient large-scale seabird detection with machine learning. Remote Sensing in Ecology and Conservation https://doi.org/10.1002/rse2.200. </t>
  </si>
  <si>
    <t>Le Maho, Y., J.D. Whittington, N. Hanuise, L. Pereira, M. Boureau, M. Brucker, N. Chatelain, J. Courtecuisse, F. Crenner, B. Friess, E. Grosbellet, L. Kernaléguen, F. Olivier, C. Saraux, N. Vetter, V.A. Viblanc, B. Thierry, P. Tremblay, R. Groscolas, and C. Le Bohec. 2014. Rovers minimize human disturbance in research on wild animals. Nature Methods 11(12):1242-4. https://doi.org/10.1038/nmeth.3173.</t>
  </si>
  <si>
    <t>McCarthy, E.D., J.M. Martin, M.M. Boer, and J.A. Welbergen. 2021. Drone-based thermal remote sensing provides an effective new tool for monitoring the abundance of roosting fruit bats. Remote Sensing in Ecology and Conservation https://doi.org/10.1002/rse2.202.</t>
  </si>
  <si>
    <t xml:space="preserve">Mesquita, G.P., J.D. Rodriguez-Teijeiro, S.A. Wich, and M. Mulero-Pazmany. 2020. Measuring disturbance at swift breeding colonies due to the visual aspects of a drone: a quasi-experiment study. Current Zoology https://doi.org/10.1093/cz/zoaa038. </t>
  </si>
  <si>
    <t xml:space="preserve">Müllerová, J., T. Bartaloš, J. Brůna, P. Dvořák, and M. Vítková. 2017. Unmanned aircraft in nature conservation – an example from plant invasions. International Journal of Remote Sensing 38(8-10): 2177-2198. https://doi.org/10.1080/01431161.2016.1275059. </t>
  </si>
  <si>
    <t>Thompson, P.D., E.A. Vasquez, I. Gowing, T. Edgar, A. Neville, and A. Jones. 2021. Unmanned Aerial Vehicle Technology Proves an Effective and Efficient Technique for Identifying Critical Native Fish Habitat. North American Journal of Fisheries Management https://doi.org/10.1002/nafm.10567.</t>
  </si>
  <si>
    <t>Pirotta, V., A. Smith, M. Ostrowski, D. Russell, I.D. Jonsen, A. Grech, and R. Harcourt. 2017. An Economical Custom-Built Drone for Assessing Whale Health. Frontiers in Marine Science 4:425. https://doi.org/10.3389/fmars.2017.00425.</t>
  </si>
  <si>
    <t>Preston, T.M., M.L. Wildhaber, N.S. Green, J.L. Albers, and G.P. Debenedetto. 2021. Enumerating White‐Tailed Deer Using Unmanned Aerial Vehicles. Wildlife Society Bulletin https://doi.org/10.1002/wsb.1149.</t>
  </si>
  <si>
    <t>Rangel, J.M.G., G.R. Gonçalves, and J.A. Pérez. 2018. The impact of number and spatial distribution of GCPs on the positional accuracy of geospatial products derived from low-cost UASs. International Journal of Remote Sensing 39: 7154-7171. https://doi.org/10.1080/01431161.2018.1515508.</t>
  </si>
  <si>
    <t>Samiappan, S., G. Turnage, L. Hathcock, L. Casagrande, P. Stinson, and R. Moorhead. 2016. Using unmanned aerial vehicles for high resolution remote sensing to map invasive Phragmites australis in coastal wetlands. International Journal of Remote Sensing 38: 2199-2217. https://doi.org/10.1080/01431161.2016.1239288.</t>
  </si>
  <si>
    <t>Sandino, J., F. Gonzalez, K. Mengersen, and K.J. Gaston. 2018. UAVs and Machine Learning Revolutionising Invasive Grass and Vegetation Surveys in Remote Arid Lands. Sensors 18, 605. https://doi.org/10.3390/s18020605.</t>
  </si>
  <si>
    <t>Saqib, M., S.D. Khan, N. Sharma, P. Scully-Power, P. Butcher, A. Colefax, and M. Blumenstein. 2018. Real-time Drone Surveillance and Population Estimation of Marine Animals From Aerial Imagery. Proceedings of the 2018 International Conference on Image and Vision Computing New Zealand (IVCNZ), November 19-21, 2018, Auckland, New Zealand. https://doi.org/10.1109/IVCNZ.2018.8634661.</t>
  </si>
  <si>
    <t>Shah, K., G. Ballard, A. Schmidt, and M. Schwager. 2020. Multidrone aerial surveys of penguin colonies in Antarctica. Science Robotics 5. https://doi.org/10.1126/scirobotics.abc3000.</t>
  </si>
  <si>
    <t>Smith, J.E. and N. Pinter-Wollman. 2020. Observing the unwatchable: Integrating automated sensing, naturalistic observations and animal social network analysis in the age of big data. Journal of Animal Ecology https://doi.org/10.1111/1365-2656.13362.</t>
  </si>
  <si>
    <t>Sprogis, K.R., S. Videsen, and P.T. Madsen. 2020. Vessel noise levels drive behavioural responses of humpback whales with implications for whale-watching. eLife 2020;9:e56760. https://doi.org/10.7554/eLife.56760.</t>
  </si>
  <si>
    <t>Rivas, A., P. Chamoso, A. González-Briones, and J.M. Corchado. 2018. Detection of Cattle Using Drones and Convolutional Neural Networks. Sensors 18, 2048. https://doi.org/10.3390/s18072048.</t>
  </si>
  <si>
    <t>Tmušić, G., S. Manfreda, H. Aasen, M.R. James, G. Gonçalves, E. Ben-Dor, A. Brook, M. Polinova, J.J. Arranz, J. Mészáros, R. Zhuang, K. Johansen, Y. Malbeteau, I.P. de Lima, C. Davids, S. Herban, and M.F. McCabe. 2020. Current Practices in UAS-based Environmental Monitoring. Remote Sensing 12, 1001. https://doi.org/10.3390/rs12061001.</t>
  </si>
  <si>
    <t>Torres, L.G., S.L. Nieukirk, L. Lemos, and T.E. Chandler. 2018. Drone Up! Quantifying Whale Behavior From a New Perspective Improves Observational Capacity. Frontiers in Marine Science 5: 319. https://doi.org/10.3389/fmars.2018.00319.</t>
  </si>
  <si>
    <t>Villegas, P., L. Mena, A. Constantine, R. Villalba and D. Ochoa. 2018. Data Imaging Acquisition and Processing as a Methodology for Estimating the Population of Frigates Using UAVs. Pages 1-4 in Proceedings of 2018 IEEE ANDESCON, August 22-24, 2018, Santiago de Cali, Colombia. https://doi.org/10.1109/ANDESCON.2018.8564660.</t>
  </si>
  <si>
    <t>Ward, S., J. Hensler, B. Alsalam, and L.F. Gonzalez. 2016. Autonomous UAVs Wildlife Detection Using Thermal Imaging, Predictive Navigation and Computer Vision. Proceedings of 2016 IEEE Aerospace Conference, March 5-12, 106, Big Sky, MT. https://doi.org/10.1109/AERO.2016.7500671.</t>
  </si>
  <si>
    <t>White, E.R. and C.A. Bahlai. 2021. Experimenting With the Past to Improve Environmental Monitoring. Frontiers in Ecology and Evolution 8:572979. https://doi.org/10.3389/fevo.2020.572979.</t>
  </si>
  <si>
    <t>National Sea Turtle Research Standard Methods Manual</t>
  </si>
  <si>
    <t>McMichael, E., A. Hapeman, B. Stacy, L. Stokes, J. Seminoff, H. Haas, S. Martin, C. Sasso, S. Hargrove, and K. Frutchey</t>
  </si>
  <si>
    <t xml:space="preserve">Inoue, S., Y. Mizutani, H. Sugiyama, Y. Goto, and K. Yoda. 2026. Integration of UAS-based spatial surveys and bio-logging tracking enhances precision in population size estimation. bioRxiv https://doi.org/10.64898/2026.01.25.701645. </t>
  </si>
  <si>
    <t xml:space="preserve">McMichael, E., A. Hapeman, B. Stacy, L. Stokes, J. Seminoff, H. Haas, S. Martin, C. Sasso, S. Hargrove, and K. Frutchey. 2025. National Sea Turtle Research Standard Methods Manual. NOAA Technical Memorandum NMFS-F/SPO-262. https://doi.org/10.25923/rst8-r021. </t>
  </si>
  <si>
    <t>platform, best practices, flight operations, regulations</t>
  </si>
  <si>
    <t>Validation of aerial photogrammetry methods to measure body size, condition and mass in small cetaceans</t>
  </si>
  <si>
    <t>Cicciarella, R., E.P. Willems, B. Markham, M.R. Bizzozzero, W. Phillips, S.J. Allen, M. Krützen, and F. Christiansen</t>
  </si>
  <si>
    <t>Cicciarella, R., E.P. Willems, B. Markham, M.R. Bizzozzero, W. Phillips, S.J. Allen, M. Krützen, and F. Christiansen. 2026. Validation of aerial photogrammetry methods to measure body size, condition and mass in small cetaceans. Journal of Physiology https://doi.org/10.1113/JP290419.</t>
  </si>
  <si>
    <t>photogrammetry, population monitoring, physiology</t>
  </si>
  <si>
    <t>DJI Inspire 2; DJI Mavic 3</t>
  </si>
  <si>
    <t>DJI 20.8-MP Zenmuse X5S camera; 20-MP Hasselblad camera</t>
  </si>
  <si>
    <t>Alberg, C.Q., D.A. Ruid, and R.C. Willging. 2020. Bearing Down on Damage from Above: Drones Help to Detect and Assess Bear Damage to Crops. The Wildlife Professional 14(6):32-35.</t>
  </si>
  <si>
    <t>Ancin-Murguzur, F.J., L. Munoz, C. Monz, and V.H. Hausner. 2020. Drones as a tool to monitor human impacts and vegetation changes in parks and protected areas. Remote Sensing in Ecology and Conservation 6:105–113.</t>
  </si>
  <si>
    <t>Barasona, J.A., M. Mulero-Pazmany, P. Acevedo, J.J. Negro, M.J. Torres, C. Gortazar, and J. Vicente. 2014. Unmanned Aircraft Systems for Studying Spatial Abundance of Ungulates: Relevance to Spatial Epidemiology. PLoS ONE 9:e115608. https://doi.org/10.1371/journal.pone.0115608.</t>
  </si>
  <si>
    <r>
      <t>Barnas, A.F., B.J. Darby, G.S. Vandeberg, R.F. Rockwell, and S.N. Ellis-Felege. 2019. A comparison of drone imagery and ground-based methods for estimating the extent of habitat destruction by lesser snow geese (</t>
    </r>
    <r>
      <rPr>
        <i/>
        <sz val="10"/>
        <color theme="1"/>
        <rFont val="Times New Roman"/>
        <family val="1"/>
      </rPr>
      <t>Anser caerulescens caerulescens</t>
    </r>
    <r>
      <rPr>
        <sz val="10"/>
        <color theme="1"/>
        <rFont val="Times New Roman"/>
        <family val="1"/>
      </rPr>
      <t>) in La Perouse Bay. PLoS ONE 14:e0217049. https://doi.org/10.1371/journal.pone.0217049.</t>
    </r>
  </si>
  <si>
    <t>Burr, P.C., S. Samiappan, L.A. Hathcock, R.J. Moorhead, and B.S. Dorr. 2019. Estimating waterbird abundance on catfish aquaculture ponds using an unmanned aerial system. Human–Wildlife Interactions 13:317–330.</t>
  </si>
  <si>
    <t>Butcher, P.A., T.P. Piddocke, A.P. Colefax, B. Hoade, V.M. Peddemors, L. Borg, and B.R. Cullis. 2019. Beach safety: can drones provide a platform for sighting sharks? Wildlife Research 46:701–712. https://doi.org/10.1071/WR18119.</t>
  </si>
  <si>
    <t>Clarke, L.J., R.A. Hill, A. Ford, R.J.H. Herbert, L.S. Esteves, and R.A. Stillman. 2019. Using remote sensing to quantify fishing effort and predict shorebird conflicts in an intertidal fishery. Ecological Informatics 50:136–148.</t>
  </si>
  <si>
    <t>Davis, S. 2021. Evaluating the Use of Drones to Estimate Deer Density and Count Wildlife Trails in Bath Nature Preserve, Ohio. Thesis. University of Akron, OH.</t>
  </si>
  <si>
    <t>Dwyer, J.F., D.D. Austin, and C. Beebe. 2020. Unmanned aircraft systems enable three-dimensional viewshed-based assessment of potential disturbance to nesting raptors by recreational rock climbing. Journal of Unmanned Vehicle Systems 8:11-18. https://doi.org/10.1139/juvs-2019-0014.</t>
  </si>
  <si>
    <t>Fischer, J.W., K. Greiner, M.W. Lutman, B.L. Webber, and K.C. Vercauteren. 2019. Use of unmanned aircraft systems (UAS) and multispectral imagery for quantifying agricultural areas damaged by wild pigs. Crop Protection 125:104865. https://doi.org/10.1016/j.cropro.2019.104865.</t>
  </si>
  <si>
    <t>Geoghegan, J.L., V. Pirotta, E. Harvey, A. Smith, J.P. Buchmann, M. Ostrowski, J.-S. Eden, R. Harcourt, and E.C. Holmes. 2018. Virological Sampling of Inaccessible Wildlife with Drones. Viruses 10:300. https://doi.org/10.3390/v10060300.</t>
  </si>
  <si>
    <t>Graham, H. 2022. Quantifying the impact and expansion of Eurasian beaver in Great Britain. Dissertation. University of Exeter, UK.</t>
  </si>
  <si>
    <t>Hahn, N., A. Mwakatobe, J. Konuche, N. de Souza, J. Keyyu, M. Goss, A. Chang'a, S. Palminteri, E. Dinerstein, and D. Olson. 2017. Unmanned aerial vehicles mitigate human–elephant conflict on the borders of Tanzanian Parks: a case study. Oryx 51:513-516.</t>
  </si>
  <si>
    <t>Hambrecht, L., R.P. Brown, A.K. Piel, and S.A. Wich. 2019. Detecting ‘poachers’ with drones: Factors influencing the probability of detection with TIR and RGB imaging in miombo woodlands, Tanzania. Biological Conservation 233:109-117. https://doi.org/10.1016/j.biocon.2019.02.017.</t>
  </si>
  <si>
    <t xml:space="preserve">Ireland, A.W., D.A. Palandro, V.Y. Garas, R.W. Woods, R.A. Davi, J.D. Butler, D.M. Gibbens, and J.S Gibbens, Jr. 2019. Testing Unmanned Aerial Systems for Monitoring Wildlife at Night. Wildlife Society Bulletin 43:182–190. https://doi.org/10.1002/wsb.952. </t>
  </si>
  <si>
    <t>Johnston, M., G. McCaldin, and A. Rieker. 2016. Assessing the availability of aerially delivered baits to feral cats through rainforest canopy using unmanned aircraft. Journal of Unmanned Vehicle Systems 4:276-281. https://doi.org/10.1139/juvs-2016-0012.</t>
  </si>
  <si>
    <t>Kleijkers, Y.I.M. 2024. Wild boar damage mapping in agricultural grass and wheatlands using Unmanned Aerial Vehicle (UAV) data. Thesis. Department of Physical Geography and Ecosystem Science, Lund University, Sweden.</t>
  </si>
  <si>
    <t>Klug, P.E. 2022. An Evaluation of Social Perceptions and Biological Efficacy of Drones Used as Frightening Devices to Mitigate Bird Damage in Agriculture. Federal Laboratory Consortium Industry and Tech Event Webinar: UAS Technology for Wildlife and Land Management, 21 September 2022.</t>
  </si>
  <si>
    <t>Knight, R. 2020. Drones defend nature. Inside Unmanned Systems December 2020/January 2021:36-42.</t>
  </si>
  <si>
    <t xml:space="preserve">Lobermeier, S., M. Moldenhauer, C.M. Peter, L. Slominski, R.A. Tedesco, M. Ver Meer, J.F. Dwyer, R.E. Harness, and A.H. Stewart. 2015. Mitigating avian collision with power lines: a proof of concept for installation of line markers via unmanned aerial vehicle. Journal of Unmanned Vehicle Systems 3:252–258. https://doi.org/10.1139/juvs-2015-0009. </t>
  </si>
  <si>
    <r>
      <t>Michez, A., K. Morelle, F. Lehaire, J. Widar, M. Authelet, C. Vermeulen, and P. Lejeune. 2016. Use of unmanned aerial system to assess wildlife (</t>
    </r>
    <r>
      <rPr>
        <i/>
        <sz val="10"/>
        <color theme="1"/>
        <rFont val="Times New Roman"/>
        <family val="1"/>
      </rPr>
      <t>Sus scrofa</t>
    </r>
    <r>
      <rPr>
        <sz val="10"/>
        <color theme="1"/>
        <rFont val="Times New Roman"/>
        <family val="1"/>
      </rPr>
      <t>) damage to crops (</t>
    </r>
    <r>
      <rPr>
        <i/>
        <sz val="10"/>
        <color theme="1"/>
        <rFont val="Times New Roman"/>
        <family val="1"/>
      </rPr>
      <t>Zea mays</t>
    </r>
    <r>
      <rPr>
        <sz val="10"/>
        <color theme="1"/>
        <rFont val="Times New Roman"/>
        <family val="1"/>
      </rPr>
      <t xml:space="preserve">). Journal of Unmanned Vehicle Systems 4:266–275. https://doi.org/10.1139/juvs-2016-0014. </t>
    </r>
  </si>
  <si>
    <t>Mulero-Pázmány, M., J.J. Negro, and M. Ferrer. 2014. A low cost way for assessing bird risk hazards in power lines: Fixed-wing small unmanned aircraft systems. Journal of Unmanned Vehicle Systems 2:5–15. https://doi.org/10.1139/juvs-2013-0012.</t>
  </si>
  <si>
    <t>Mulero-Pazmany, M., R. Stolper, L.D. van Essen, J.J. Negro, and T. Sassen. 2014. Remotely Piloted Aircraft Systems as a Rhinoceros Anti-Poaching Tool in Africa. PLoS ONE 9:e83873. https://doi.org/10.1371/journal.pone.0083873.</t>
  </si>
  <si>
    <t xml:space="preserve">Penny, S.G., R.L. White, D.M. Scott, L. MacTavish, and A.P. Pernetta. 2019. Using drones and sirens to elicit avoidance behaviour in white rhinoceros as an anti-poaching tactic. Proceedings of the Royal Society B 286: 20191135. https://doi.org/10.1098/rspb.2019.1135. </t>
  </si>
  <si>
    <r>
      <t>Pla, M., G. Bota, A. Duane, J. Balagué, A. Curcó, R. Gutiérrez, and L. Brotons. 2019. Calibrating Sentinel-2 Imagery with Multispectral UAV Derived Information to Quantify Damages in Mediterranean Rice Crops Caused by Western Swamphen (</t>
    </r>
    <r>
      <rPr>
        <i/>
        <sz val="10"/>
        <color theme="1"/>
        <rFont val="Times New Roman"/>
        <family val="1"/>
      </rPr>
      <t>Porphyrio porphyrio</t>
    </r>
    <r>
      <rPr>
        <sz val="10"/>
        <color theme="1"/>
        <rFont val="Times New Roman"/>
        <family val="1"/>
      </rPr>
      <t>). Drones 3:45. https://doi.org/10.3390/drones3020045.</t>
    </r>
  </si>
  <si>
    <r>
      <t>Polensky, J., J. Regenda, Z. Adamek, and P. Cisar. 2022. Prospects for the monitoring of the great cormorant (</t>
    </r>
    <r>
      <rPr>
        <i/>
        <sz val="10"/>
        <color theme="1"/>
        <rFont val="Times New Roman"/>
        <family val="1"/>
      </rPr>
      <t>Phalacrocorax carbo sinensis</t>
    </r>
    <r>
      <rPr>
        <sz val="10"/>
        <color theme="1"/>
        <rFont val="Times New Roman"/>
        <family val="1"/>
      </rPr>
      <t>) using a drone and stationary cameras. Ecological Informatics 70:101726. https://doi.org/10.1016/j.ecoinf.2022.101726.</t>
    </r>
  </si>
  <si>
    <t xml:space="preserve">Powers, K.E., D.M. Clore, and G.M. Davidson. 2022. A Bird’s-Eye View: Novel Use of Drone Images to Quantify Differences in Altitudinal Reflections in Bird-window Collision Studies. American Midland Naturalist 187:51-61. https://doi.org/10.1674/0003-0031-187.1.51. </t>
  </si>
  <si>
    <t>USA-VA</t>
  </si>
  <si>
    <t>20-MP Hasselblad RGB camera</t>
  </si>
  <si>
    <t xml:space="preserve">Puttock, A.K., A.M. Cunliffe, K. Anderson, and R.E. Brazier. 2015. Aerial photography collected with a multirotor drone reveals impact of Eurasian beaver reintroduction on ecosystem structure. Journal of Unmanned Vehicle Systems 3:123–130. https://doi.org/10.1139/juvs-2015-0005. </t>
  </si>
  <si>
    <t xml:space="preserve">Raoult, V., L. Tosetto, and J.E. Williamson. 2018. Drone-Based High-Resolution Tracking of Aquatic Vertebrates. Drones 2:37. https://doi.org/10.3390/drones2040037. </t>
  </si>
  <si>
    <r>
      <t xml:space="preserve">Renner, H., M. Renner, D. Lyons, V. Zykov, Z. Revyakina and S. Oehlers. 2021. Aleutian Tern </t>
    </r>
    <r>
      <rPr>
        <i/>
        <sz val="10"/>
        <color theme="1"/>
        <rFont val="Times New Roman"/>
        <family val="1"/>
      </rPr>
      <t>Onychoprion aleuticus</t>
    </r>
    <r>
      <rPr>
        <sz val="10"/>
        <color theme="1"/>
        <rFont val="Times New Roman"/>
        <family val="1"/>
      </rPr>
      <t xml:space="preserve"> abundance estimates at four globally significant colonies. Bird Conservation International https://doi.org/10.1017/S095927092100037X.</t>
    </r>
  </si>
  <si>
    <t xml:space="preserve">Stokes, D., K. Apps, P.A. Butcher, B. Weiler, H. Luke, and A.P. Colefax. 2020. Beach-user perceptions and attitudes towards drone surveillance as a shark-bite mitigation tool. Marine Policy 120. https://doi.org/10.1016/j.marpol.2020.104127. </t>
  </si>
  <si>
    <t>Tamura, S., M. Yokoyama, S. Bamrungkhul, T. Ngamsiriudom. Y. Katano, H. Kanemoto, Y. Chiba, K. Hirano, K. Mizusawa, T. Goto, J. Nishimura, M. Matsuura, T. Migitera, R. Yamaga, R. Araki, M. Kitazawa, T. Shiromoto, S. Isho, M. Fukuda, Y. Yamamoto, T. Tanaka. 2024. Analyzing factors influencing wild boar damage and verifying the effect of countermeasures in a regional park located in a mountainous area. European Journal of Wildlife Research 70:100. https://doi.org/10.1007/s10344-024-01852-w.</t>
  </si>
  <si>
    <t>Tucker, J.P., A.P. Colefax, I.R. Santos, B.P. Kelaher, D.E. Pagendam, and P.A. Butcher. 2021. White shark behaviour altered by stranded whale carcasses: Insights from drones and implications for beach management. Ocean and Coastal Management 200:105477. doi.org/10.1016/j.ocecoaman.2020.105477.</t>
  </si>
  <si>
    <t xml:space="preserve">Vas, E., A. Lescroel, O. Duriez, G. Boguszewski, and D. Gremillet. 2015. Approaching birds with drones: first experiments and ethical guidelines. Biology Letters 11:20140754. https://dx.doi.org/10.1098/rsbl.2014.0754. </t>
  </si>
  <si>
    <t>Vayssade, J.-A., R. Arquet, and M. Bonneau. 2019. Automatic activity tracking of goats using drone camera. Computers and Electronics in Agriculture 162:767-772.  https://doi.org/10.1016/j.compag.2019.05.021.</t>
  </si>
  <si>
    <t>Wang, Z., A.S. Criffin, A. Lucas, and K.C. Wong. 2019. Psychological warfare in vineyard: using drones and bird psychology to control bird damage to wine grapes. Crop Protection 120:163-170. https://doi.org/10.1016/j.cropro.2019.02.025.</t>
  </si>
  <si>
    <t xml:space="preserve">Will, D.J., D. Smith, N. Braaksma, R.H. Clarke, G. Harper, S.R. Horn, E.D. Oyston, and T. Withers. 2024. Five Years of Progress: A Summary of the Current Capabilities for Drone-Based Delivery of Rodenticide for Rodent Eradication Projects. Proceedings of the 31st Vertebrate Pest Conference, 11-14 March, Monterey, California, USA. https://escholarship.org/uc/item/68r593zz. </t>
  </si>
  <si>
    <t>Yu, Q., N. Xiao, S.-j. Yang, and S. Han. 2017. Deworming of stray dogs and wild canines with praziquantel-laced baits delivered by an unmanned aerial vehicle in areas highly endemic for echinococcosis in China. Infectious Diseases of Poverty 6:117. https://doi.org/10.1186/s40249-017-0329-8.</t>
  </si>
  <si>
    <t xml:space="preserve">Afán, I., M. Máñez, and R. Díaz-Delgado. 2018. Drone Monitoring of Breeding Waterbird Populations: The Case of the Glossy Ibis. Drones 2. https://doi.org/10.3390/drones2040042. </t>
  </si>
  <si>
    <t>Benjamin, S. 2017. Use of Drones in Avian Conservation: Exploring the use of commercially available drones in wetlands shorebird population monitoring. Thesis. Environmental Sciences and Policy, Johns Hopkins University, Baltimore, MD.</t>
  </si>
  <si>
    <r>
      <t xml:space="preserve">Bivings, A.E. 1988. Advantages and limitations of radio-controller aircraft in bird dispersal. Pages 481-487 </t>
    </r>
    <r>
      <rPr>
        <i/>
        <sz val="10"/>
        <color theme="1"/>
        <rFont val="Times New Roman"/>
        <family val="1"/>
      </rPr>
      <t>in</t>
    </r>
    <r>
      <rPr>
        <sz val="10"/>
        <color theme="1"/>
        <rFont val="Times New Roman"/>
        <family val="1"/>
      </rPr>
      <t xml:space="preserve"> Proceedings of the International Bird Strike Committee, 23-28 May 1988, Madrid, Spain. </t>
    </r>
  </si>
  <si>
    <t>Egan, C.C., B.F. Blackwell, E. Fernández-Juricic, and P.E. Klug. 2020. Testing a key assumption of using drones as frightening devices: Do birds perceive drones as risky? The Condor: Ornithological Applications https://doi.org/10.1093/condor/duaa014.</t>
  </si>
  <si>
    <t>Francis, R.J., M.B. Lyons, R.T. Kingsford, and K.J. Brandis. 2020. Counting Mixed Breeding Aggregations of Animal Species Using Drones: Lessons from Waterbirds on Semi-Automation. Remote Sensing https://doi.org/10.3390/rs12071185.</t>
  </si>
  <si>
    <t>Green, M.C., T. Hardy, S. DeMaso, B. Vermillion, and J. Barr. 2017. Surveying mixed-species waterbird colonies with unmanned aerial systems (UAS): Visibility bias, disturbance, and protocol recommendations. Final Report. Texas State University, San Marcos, Texas, USA and Gulf Coast Joint Venture, Lafayette, Louisiana, USA.</t>
  </si>
  <si>
    <t>Han, Y.-G., S.H. Yoo, and O. Kwon. 2017. Possibility of applying unmanned aerial vehicle (UAV) and mapping software for the monitoring of waterbirds and their habitats. Journal of Ecology and Environment 41:21. https://doi.org/10.1186/s41610-017-0040-5.</t>
  </si>
  <si>
    <t>Han, Y.-G., S.H. Yoo, and O. Kwon</t>
  </si>
  <si>
    <t>Hodgson, J.C., S.M. Baylis, R. Mott, A. Herrod, and R.H. Clarke. 2016. Precision wildlife monitoring using unmanned aerial vehicles. Scientific Reports https://doi.org/10.1038/srep22574.</t>
  </si>
  <si>
    <r>
      <t>Hodson, P.S. 2025. Behavioral Response of Wild Greater Caribbean Manatees (</t>
    </r>
    <r>
      <rPr>
        <i/>
        <sz val="10"/>
        <color theme="1"/>
        <rFont val="Times New Roman"/>
        <family val="1"/>
      </rPr>
      <t>Trichechus manatus manatus</t>
    </r>
    <r>
      <rPr>
        <sz val="10"/>
        <color theme="1"/>
        <rFont val="Times New Roman"/>
        <family val="1"/>
      </rPr>
      <t xml:space="preserve">) to Playbacks of Conspecifics in Maya Beach, Belize. Thesis. Department of Environmental Studies, Antioch University New England, Keene, NH. https://aura.antioch.edu/etds/1200. </t>
    </r>
  </si>
  <si>
    <r>
      <t xml:space="preserve">Israel, M. and A. Reinhard. 2017. Detecting nests of lapwing birds with the aid of a small unmanned aerial vehicle with thermal camera. Pages 1199-1207 </t>
    </r>
    <r>
      <rPr>
        <i/>
        <sz val="10"/>
        <color theme="1"/>
        <rFont val="Times New Roman"/>
        <family val="1"/>
      </rPr>
      <t>in</t>
    </r>
    <r>
      <rPr>
        <sz val="10"/>
        <color theme="1"/>
        <rFont val="Times New Roman"/>
        <family val="1"/>
      </rPr>
      <t xml:space="preserve"> Proceedings of the 2017 International Conference on Unmanned Aircraft Systems (ICUAS), 13-16 June 2017, Miami, FL. https://doi.org/10.1109/ICUAS.2017.7991393.</t>
    </r>
  </si>
  <si>
    <t xml:space="preserve">Jones, L.R., E. Godollei, A. Sosa, K. Hucks, S.T. Walter, P.L. Leberg, and J. Spring. 2021. Validating an Unmanned Aerial Vehicle (UAV) Approach to Survey Colonial Waterbirds. Waterbirds https://doi.org/10.1675/063.043.0304. </t>
  </si>
  <si>
    <t xml:space="preserve">Kabra, K., A. Xiong, W. Li, M. Luo, W. Lu, T. Yu, J. Yu, D. Singh, R. Garcia, M. Tang, H. Arnold, A. Vallery, R. Gibbons, and A. Barman. 2022. Deep object detection for waterbird monitoring using aerial imagery. 21st IEEE Int'l Conference on Machine Learning and Applications, 12-14 December 2022, Nassau, Bahamas. https://doi.org/10.1109/ICMLA55696.2022.00073. </t>
  </si>
  <si>
    <t xml:space="preserve">Lee, W.Y., M. Park, and C.-U. Hyun. 2019. Detection of two Arctic birds in Greenland and an endangered bird in Korea using RGB and thermal cameras with an unmanned aerial vehicle (UAV). PloS ONE https://doi.org/10.1371/journal.pone.0222088. </t>
  </si>
  <si>
    <t xml:space="preserve">Liu, C.-C., Y.-H. Chen, and H.-L. Wen. 2015. Supporting the annual international black-faced spoonbill census with a low-cost unmanned aerial vehicle. Ecological Informatics 30:170–178. https://doi.org/10.1016/j.ecoinf.2015.10.008. </t>
  </si>
  <si>
    <t>Mpouziotas, D., P. Karvelis, and C. Stylios. 2024. Advanced Computer Vision Methods for Tracking Wild Birds from Drone Footage. Drones https://doi.org/10.3390/drones8060259.</t>
  </si>
  <si>
    <t>Ramos, E.A., N. Castelblanco-Martínez, S. Landeo-Yauri, C.A. Niño-Torres, M.O. Magnasco, and D. Reiss. 2017. Small drones: a tool to study, monitor, and manage free-ranging Antillean manatees in Belize and Mexico. Sirenews 67: 13-16.</t>
  </si>
  <si>
    <t>Ramos, E.A., N. Castelblanco-Martínez, S. Landeo-Yauri, C.A. Niño-Torres, M.O. Magnasco, and D. Reiss</t>
  </si>
  <si>
    <t>Rush, G.P., L.E. Clarke, M. Stone, and M.J. Wood. 2018. Can drones count gulls? Minimal disturbance and semiautomated image processing with an unmanned aerial vehicle for colony-nesting seabirds. Ecology and Evolution 8:12322-12334. https://doi.gov/10.1002/ece3.4495.</t>
  </si>
  <si>
    <t>Trego, M.L., T.K. Rowles, D.J. Greig, S.D. McClenahan, K. Wilkinson, L.E. Koehn, H.K. Miller, D.A. Fauquier, C.D. Champagne, M.M. Wallen, K. Hayes, D.L. Borggaard, P.R. Wade, D. Cholewiak, M.B. Hanson, K.M. Parsons, D.P. Noren, N.M. Kellar, M. Barbieri, R.Y. Ewing, K. Shervanick, J. Seymour, I.R. Schultz, and L. Barre. 2025. Report of the NOAA Fisheries Cetacean Species in the Spotlight Health Assessment Workshop: June 25–26, 2024, Seattle, Washington. NOAA Technical Memorandum NMFS-WCR-2. National Marine Fisheries Service, West Coast Region, Seattle, WA. https://doi.org/10.25923/4mh0-ez19</t>
  </si>
  <si>
    <t>Sa'doun, M.M., C.D. Lippitt, G. Paulus, and K.-H. Anders. 2021. A Comparison of Convolutional Neural Network Architectures for Automated Detection and Identification of Waterfowl in Complex Environments. GI_Forum 9(2):152-166. https://doi.org/10.1553/giscience2021_02_s152.</t>
  </si>
  <si>
    <t>Santangeli, A., Y. Chen, E. Kluen, R. Chirumamilla, J. Tiainen, and J. Loehr. 2020. Integrating drone-borne thermal imaging with artificial intelligence to locate bird nests on agricultural land. Scientific Reports https://doi.org/10.1038/s41598-020-67898-3.</t>
  </si>
  <si>
    <r>
      <t>Scarton, F. and R.G. Valle. 2020. Could we assess the hatching success of Pied Avocets (</t>
    </r>
    <r>
      <rPr>
        <i/>
        <sz val="10"/>
        <color theme="1"/>
        <rFont val="Times New Roman"/>
        <family val="1"/>
      </rPr>
      <t>Recurvirostra avosetta</t>
    </r>
    <r>
      <rPr>
        <sz val="10"/>
        <color theme="1"/>
        <rFont val="Times New Roman"/>
        <family val="1"/>
      </rPr>
      <t xml:space="preserve"> Linnaeus, 1758) by drone monitoring? A pilot study. Lavori - Società Veneziana di Scienze Naturali 45:139-142. https://www.svsn.it/could-we-assess-the-hatching-success-of-pied-avocets-recurvirostra-avosetta-linnaeus-1758-by-drone-monitoring-a-pilot-study/. </t>
    </r>
  </si>
  <si>
    <r>
      <t xml:space="preserve">Scarton, F. and R.G. Valle. 2023. Settling and winning: massive nesting and huge productivity of Sacred Ibis </t>
    </r>
    <r>
      <rPr>
        <i/>
        <sz val="10"/>
        <color theme="1"/>
        <rFont val="Times New Roman"/>
        <family val="1"/>
      </rPr>
      <t xml:space="preserve">Threskiornis aethiopicus </t>
    </r>
    <r>
      <rPr>
        <sz val="10"/>
        <color theme="1"/>
        <rFont val="Times New Roman"/>
        <family val="1"/>
      </rPr>
      <t xml:space="preserve">on a secluded island of the Venetian Lagoon (NE Italy). Lavori - Società Veneziana di Scienze Naturali 48:39-45. https://www.svsn.it/settling-and-winning-massive-nesting-and-huge-productivity-of-sacred-ibis-threskiornis-aethiopicuson-a-secluded-island-of-the-venetian-lagoon-ne-italy/. </t>
    </r>
  </si>
  <si>
    <t xml:space="preserve">Stander, R. 2023. The Use of Drones and Thermal Camera Imaging Technology for Avian Nest Searching. Thesis. Department of Environment and Geography, University of Manitoba, Winnipeg, Canada. </t>
  </si>
  <si>
    <r>
      <t xml:space="preserve">Stark, B., B. Smith, A. Anderson, J.H. Viers, Y. Chen, and R. Kelsey. 2017. Precision Counting of Sandhill Cranes in Staten Island by FAA Approved Small Unmanned Aerial System Night Missions. Pages 109-123 </t>
    </r>
    <r>
      <rPr>
        <i/>
        <sz val="10"/>
        <color theme="1"/>
        <rFont val="Times New Roman"/>
        <family val="1"/>
      </rPr>
      <t>in</t>
    </r>
    <r>
      <rPr>
        <sz val="10"/>
        <color theme="1"/>
        <rFont val="Times New Roman"/>
        <family val="1"/>
      </rPr>
      <t xml:space="preserve"> C.N. Dunn, and B. Van Weele, eds. World Environmental and Water Resources Congress 2017, 21–25 May 2017. Sacramento, California, USA. https://doi.org/10.1061/9780784480595.011.</t>
    </r>
  </si>
  <si>
    <t>Tarasov, V.V. and A.V. Ryabitsev. 2019. Distribution and number of Dalmatian pelican Pelecanus crispus (Aves: Pelecaniformes) in Chelyabinsk Region. Vestnik Tomskogo Gosudarstvennogo Universiteta-Biologiya 46:135–147. https://doi.org/10.17223/19988591/46/7. [in Russian with English abstract]</t>
  </si>
  <si>
    <t xml:space="preserve">U.S. Geological Survey. 2011. Utilizing UAS Ravens to Estimate Sandhill Crane Abundance. Information Sheet. https://eijournal.com/wp-content/uploads/2011/07/USGS_SHcranes1.pdf. </t>
  </si>
  <si>
    <t>Wagner, U. and M. Mitterbacher. 2022. Drohnenflüge zur Detektion von Wiesen- und Feldvögeln in Nordbayern im Jahr 2021 (Drone Flights to Detect Meadow and Farmland Birds in Northern Bavaria in 2021). Bayerisches Landesamt für Umwelt (Bavarian State Office for the Environment), Augsburg, Germany. March. https://www.lfu.bayern.de/natur/drohnen/artspezifisch/doc/detektion_wiesen_feldvoegel_nordbayern.pdf. [in German w/Eng translation]</t>
  </si>
  <si>
    <r>
      <t xml:space="preserve">Distribution and number of Dalmatian pelican </t>
    </r>
    <r>
      <rPr>
        <i/>
        <sz val="10"/>
        <color theme="1"/>
        <rFont val="Times New Roman"/>
        <family val="1"/>
      </rPr>
      <t>Pelecanus crispus</t>
    </r>
    <r>
      <rPr>
        <sz val="10"/>
        <color theme="1"/>
        <rFont val="Times New Roman"/>
        <family val="1"/>
      </rPr>
      <t xml:space="preserve"> (Aves: Pelecaniformes) in Chelyabinsk Region</t>
    </r>
  </si>
  <si>
    <t xml:space="preserve">Tarasov, V.V. and A.V. Ryabitsev </t>
  </si>
  <si>
    <t xml:space="preserve">Vestnik Tomskogo gosudarstvennogo universiteta Biologiya </t>
  </si>
  <si>
    <t>DJI Phantom 3 Advanced; DJI Mavic Pro Platinum</t>
  </si>
  <si>
    <t>disturbance, population monitoring, population estimate</t>
  </si>
  <si>
    <t>Nesting waterbird colony population size monitoring using automated counts on drone imagery</t>
  </si>
  <si>
    <t xml:space="preserve">Segaran, R.R., D. Campbell, M.E. Hennekam, and M. Denlay </t>
  </si>
  <si>
    <t xml:space="preserve">Segaran, R.R., D. Campbell, M.E. Hennekam, and M. Denlay. 2022. Nesting waterbird colony population size monitoring using automated counts on drone imagery. Prepared by the Unmanned Research Aircraft Facility, The University of Adelaide, Adelaide, South Australia for the Murray-Darling Basin Authority, Canberra City, Australian Capital Territory, Australia. https://www.mdba.gov.au/sites/default/files/publications/nesting-waterbird-colony-population-size-monitoring-using-automated-counts-on-drone-imagery.pdf. </t>
  </si>
  <si>
    <t>disturbance, population monitoring, population estimate, image analysis, flight parameters</t>
  </si>
  <si>
    <r>
      <t xml:space="preserve">straw-necked ibis, </t>
    </r>
    <r>
      <rPr>
        <i/>
        <sz val="10"/>
        <color theme="1"/>
        <rFont val="Times New Roman"/>
        <family val="1"/>
      </rPr>
      <t>Threskiornis spinicollis</t>
    </r>
  </si>
  <si>
    <t>DJI Matrice M300</t>
  </si>
  <si>
    <t>45-MP Zenmuse P1 RGB camera</t>
  </si>
  <si>
    <t>Building a Sky Shepherd for the future of agriculture</t>
  </si>
  <si>
    <t>Yaxley, K.J., A. Reid, C. Kenworthy, M. Hossny, D.P. Baxter, M.B. Allworth, S.R. McGrath, K.F. Joiner, and H. Abbass</t>
  </si>
  <si>
    <t>Yaxley, K.J., A. Reid, C. Kenworthy, M. Hossny, D.P. Baxter, M.B. Allworth, S.R. McGrath, K.F. Joiner, and H. Abbass. 2022. Building a Sky Shepherd for the future of agriculture. Smart Agricultural Technology https://doi.org/10.1016/j.atech.2022.100137.</t>
  </si>
  <si>
    <t>Wildlife species distribution modeling with unmanned aircraft</t>
  </si>
  <si>
    <t>Revelo, M., L.A. Rivera, and C. Revelo</t>
  </si>
  <si>
    <t>Innovation &amp; Development in Engineering and Applied Science</t>
  </si>
  <si>
    <t>Revelo, M., L.A. Rivera, and C. Revelo. 2026. Wildlife species distribution modeling with unmanned aircraft. Innovation &amp; Development in Engineering and Applied Science https://doi.org/10.53358/ideas.v8i1.1177.</t>
  </si>
  <si>
    <t>review, data analysis,, image analysis, disturbance</t>
  </si>
  <si>
    <t xml:space="preserve">Yaxley, K. J., K. F. Joiner, and H. Abbass. 2021. Drone approach parameters leading to lower stress sheep flocking and movement: sky shepherding. Scientific Reports 11:7803. https://doi.org/10.1038/s41598-021-87453-y. </t>
  </si>
  <si>
    <t>Drone approach parameters leading to lower stress sheep flocking and movement: sky shepherding</t>
  </si>
  <si>
    <t>DJI Mavic 2 Enterprise Duo</t>
  </si>
  <si>
    <t xml:space="preserve">Winkler, A. C., E. C. Butler, C. G. Attwood, B. Q. Mann, and W. M. Potts. 2021. The emergence of marine recreational drone fishing: regional trends and emerging concerns. Ambio 51:638-651. https://doi.org/10.1007/s13280-021-01578-y. </t>
  </si>
  <si>
    <t>The emergence of marine recreational drone fishing: regional trends and emerging concerns</t>
  </si>
  <si>
    <t xml:space="preserve">Winkler, A.C., E.C. Butler, C.G. Attwood, B.Q. Mann, and W.M. Potts </t>
  </si>
  <si>
    <t xml:space="preserve">Yaxley, K.J., K.F. Joiner, and H. Abbass </t>
  </si>
  <si>
    <t>review, recreation, ethics</t>
  </si>
  <si>
    <t>Mohamed, W.M.W., M.N.M. Naim, and A. Abdullah. 2020. The Efficacy of Visual and Auditory Bird Scaring Techniques using Drone at Paddy Fields. IOP Conference Series: Materials Science and Engineering 834:012072. https://doi.org/10.1088/1757-899X/834/1/012072.</t>
  </si>
  <si>
    <t xml:space="preserve">Kuželka, K., and P. Surový. 2018. Automatic detection and quantification of wild game crop damage using an unmanned aerial vehicle (UAV) equipped with an optical sensor payload: a case study in wheat. European Journal of Remote Sensing 51:241-250. https://doi.org/10.1080/22797254.2017.1419442. </t>
  </si>
  <si>
    <t xml:space="preserve">Kuželka, K. and P. Surový </t>
  </si>
  <si>
    <t>European Journal of Remote Sensing</t>
  </si>
  <si>
    <t>Automatic detection and quantification of wild game crop damage using an unmanned aerial vehicle (UAV) equipped with an optical sensor payload: a case study in wheat</t>
  </si>
  <si>
    <t>Samsung Galaxy mobile phone</t>
  </si>
  <si>
    <t>Biologically inspired herding of animal groups by robots</t>
  </si>
  <si>
    <t>King, A.J., S.J. Portugal, D. Strömbom, R.P. Mann, J. A. Carrillo, D. Kalise, G. de Croon, H. Barnett, P. Scerri, R. Groß, D.R. Chadwick, and M. Papadopoulou</t>
  </si>
  <si>
    <t>King, A.J., S.J. Portugal, D. Strömbom, R.P. Mann, J. A. Carrillo, D. Kalise, G. de Croon, H. Barnett, P. Scerri, R. Groß, D.R. Chadwick, and M. Papadopoulou. 2023. Biologically inspired herding of animal groups by robots. Methods in Ecology and Evolution 14:478-486. https://doi.org/10.1111/2041-210X.14049.</t>
  </si>
  <si>
    <t>Gmaj, M. and D. Klich</t>
  </si>
  <si>
    <r>
      <t xml:space="preserve">Impact of wind farm on summer spatial distribution of roe deer </t>
    </r>
    <r>
      <rPr>
        <i/>
        <sz val="10"/>
        <color theme="1"/>
        <rFont val="Times New Roman"/>
        <family val="1"/>
      </rPr>
      <t>Capreolus capreolus</t>
    </r>
    <r>
      <rPr>
        <sz val="10"/>
        <color theme="1"/>
        <rFont val="Times New Roman"/>
        <family val="1"/>
      </rPr>
      <t xml:space="preserve"> – a UAV-based study in central Poland</t>
    </r>
  </si>
  <si>
    <r>
      <t xml:space="preserve">Gmaj, M. and D. Klich. 2026. Impact of wind farm on summer spatial distribution of roe deer </t>
    </r>
    <r>
      <rPr>
        <i/>
        <sz val="10"/>
        <color theme="1"/>
        <rFont val="Times New Roman"/>
        <family val="1"/>
      </rPr>
      <t>Capreolus capreolus</t>
    </r>
    <r>
      <rPr>
        <sz val="10"/>
        <color theme="1"/>
        <rFont val="Times New Roman"/>
        <family val="1"/>
      </rPr>
      <t xml:space="preserve"> – a UAV-based study in central Poland. European Journal of Wildlife Research https://doi.org/10.1007/s10344-026-02060-4.</t>
    </r>
  </si>
  <si>
    <t>population monitoring, human-wildlife conflict</t>
  </si>
  <si>
    <r>
      <t xml:space="preserve">Estimating red deer </t>
    </r>
    <r>
      <rPr>
        <i/>
        <sz val="10"/>
        <color theme="1"/>
        <rFont val="Times New Roman"/>
        <family val="1"/>
      </rPr>
      <t>Cervus elaphus</t>
    </r>
    <r>
      <rPr>
        <sz val="10"/>
        <color theme="1"/>
        <rFont val="Times New Roman"/>
        <family val="1"/>
      </rPr>
      <t xml:space="preserve"> population density using drones in a steep and rugged terrain</t>
    </r>
  </si>
  <si>
    <t>Bommerlund, J., T. Ergon, S. Filho, and A. Mysterud</t>
  </si>
  <si>
    <r>
      <t xml:space="preserve">Bommerlund, J., T. Ergon, S. Filho, and A. Mysterud. 2026. Estimating red deer </t>
    </r>
    <r>
      <rPr>
        <i/>
        <sz val="10"/>
        <color theme="1"/>
        <rFont val="Times New Roman"/>
        <family val="1"/>
      </rPr>
      <t>Cervus elaphus</t>
    </r>
    <r>
      <rPr>
        <sz val="10"/>
        <color theme="1"/>
        <rFont val="Times New Roman"/>
        <family val="1"/>
      </rPr>
      <t xml:space="preserve"> population density using drones in a steep and rugged terrain. Wildlife Biology https://doi.org/10.1002/wlb3.01533. </t>
    </r>
  </si>
  <si>
    <t>population monitoring, population estimate, image analysis</t>
  </si>
  <si>
    <t>RGB camera; RGB camera</t>
  </si>
  <si>
    <t>DJI Mavic 2 Pro; DJI Mavic 2 Enterprise</t>
  </si>
  <si>
    <t>IEEE Journal of Selected Topics in Applied Earth Observations and Remote Sensing</t>
  </si>
  <si>
    <t>UAV Coverage Path Optimization for Dynamic Wildlife Population Monitoring: A Spotted Seal Case Study</t>
  </si>
  <si>
    <t>Wang, C., M. Ji, R. Gao, L. Qu, J. Liu, and J. Wang</t>
  </si>
  <si>
    <t>photogrammetry, population monitoring, flight operations</t>
  </si>
  <si>
    <t>DJI Mavic 3E; DJI Matrice 300 RTK</t>
  </si>
  <si>
    <t>Zenmuse P1 RGB camera</t>
  </si>
  <si>
    <t>Špinkytė-Bačkaitienė, R., P. Bukevičius, K. Šimkevičius, A. Kibiša, G. Brazaitis, and J. Stankevičiūtė. 2019. Evaluation of damage, made by wild animals to agricultural fields, using different methods. Žemės Ūkio Mokslai 26:191-201. https://doi.org/10.6001/zemesukiomokslai.v26i4.4201. [in Lithuanian with English abstract]</t>
  </si>
  <si>
    <t xml:space="preserve">Špinkytė-Bačkaitienė, R., P. Bukevičius, K. Šimkevičius, A. Kibiša, G. Brazaitis, and J. Stankevičiūtė </t>
  </si>
  <si>
    <t>Žemės Ūkio Mokslai</t>
  </si>
  <si>
    <t>Evaluation of damage, made by wild animals to agricultural fields, using different methods</t>
  </si>
  <si>
    <t>Lithuania</t>
  </si>
  <si>
    <t>Cerreta, J., W. Austin, D. Thirtyacre, S.S. Burgess, and P. Miller</t>
  </si>
  <si>
    <t>Using Unmanned Aircraft Systems to Investigate the Detectability of Burmese Pythons in South Florida</t>
  </si>
  <si>
    <t xml:space="preserve">Cerreta, J., W. Austin, D. Thirtyacre, S. S. Burgess, and P. Miller. 2023. Using unmanned aircraft systems to Investigate the detectability of Burmese pythons in South Florida. Journal of Aviation/Aerospace Education &amp; Research 32:3. https://doi.org/10.15394/jaaer.2023.1952. </t>
  </si>
  <si>
    <t>human-wildlife conflict, invasive species</t>
  </si>
  <si>
    <t>full-spectrum camera</t>
  </si>
  <si>
    <t>Should unmanned aerial systems (drones) be used for hunting?</t>
  </si>
  <si>
    <t>Hanna, E.</t>
  </si>
  <si>
    <t xml:space="preserve">Hanna, E. 2015. Should unmanned aerial systems (drones) be used for hunting? Journal of Unmanned Vehicle Systems 3:69-72. https://doi.org/10.1139/juvs-2015-0008. </t>
  </si>
  <si>
    <t>Bulletin of Marine Science</t>
  </si>
  <si>
    <t>The use of unmanned aircraft systems and high-resolution satellite imagery to monitor tilapia fish-cage aquaculture expansion in Lake Victoria, Kenya</t>
  </si>
  <si>
    <t xml:space="preserve">Hamilton, S.E., S.M. Gallo, N. Krach, C.S. Nyamweya, J.K. Okechi, C.M. Aura, Z. Ogari, P.M. Roberts, and L. Kaufman </t>
  </si>
  <si>
    <t xml:space="preserve">Hamilton, S.E., S.M. Gallo, N. Krach, C.S. Nyamweya, J. K. Okechi, C.M. Aura, Z. Ogari, P.M. Roberts, and L. Kaufman. 2020. The use of unmanned aircraft systems and high-resolution satellite imagery to monitor tilapia fish-cage aquaculture expansion in Lake Victoria, Kenya. Bulletin of Marine Science 96:71-94. https://doi.org/10.5343/bms.2019.0063. </t>
  </si>
  <si>
    <r>
      <t xml:space="preserve">Nile tilapia, </t>
    </r>
    <r>
      <rPr>
        <i/>
        <sz val="10"/>
        <color theme="1"/>
        <rFont val="Times New Roman"/>
        <family val="1"/>
      </rPr>
      <t>Oreochromis niloticus</t>
    </r>
  </si>
  <si>
    <t>population monitoring, agriculture</t>
  </si>
  <si>
    <t>Cichlidae</t>
  </si>
  <si>
    <t>Parrot senseFly EBee X; DJI Phantom 4 Advanced</t>
  </si>
  <si>
    <t xml:space="preserve">fixed-wing; quadcopter
</t>
  </si>
  <si>
    <t>Unmanned aerial system (UAS) for bird damage control in wine grapes</t>
  </si>
  <si>
    <t>Bhusal, S.</t>
  </si>
  <si>
    <t>Bhusal, S. 2020. Unmanned aerial system (UAS) for bird damage control in wine grapes. Dissertation. Department of Biological Systems Engineering, Washington State University, Pullman, WA.</t>
  </si>
  <si>
    <t>DHI Phantom 3</t>
  </si>
  <si>
    <t>human-wildlife conflict, hazing, deterrence, crop damage</t>
  </si>
  <si>
    <r>
      <t xml:space="preserve">European starling, </t>
    </r>
    <r>
      <rPr>
        <i/>
        <sz val="10"/>
        <color theme="1"/>
        <rFont val="Times New Roman"/>
        <family val="1"/>
      </rPr>
      <t>Sternus vulgaris</t>
    </r>
    <r>
      <rPr>
        <sz val="10"/>
        <color theme="1"/>
        <rFont val="Times New Roman"/>
        <family val="1"/>
      </rPr>
      <t xml:space="preserve">, American robin, </t>
    </r>
    <r>
      <rPr>
        <i/>
        <sz val="10"/>
        <color theme="1"/>
        <rFont val="Times New Roman"/>
        <family val="1"/>
      </rPr>
      <t>Turdus migratorius</t>
    </r>
  </si>
  <si>
    <t xml:space="preserve">Sundblad, G., A. de Groote, P. Lundquist, M. Larsson, R. Linderfalk, and F. Larson. 2024. Estimating recreational trap‐fishing effort for crayfish from zig‐zag line transects, drone surveys and enforcement surveys. Fisheries Management and Ecology 31:e12675. https://doi.org/10.1111/fme.12675. </t>
  </si>
  <si>
    <t>Fisheries Management and Ecology</t>
  </si>
  <si>
    <t>Estimating recreational trap‐fishing effort for crayfish from zig‐zag line transects, drone surveys and enforcement surveys</t>
  </si>
  <si>
    <t>Sundblad, G., A. de Groote, P. Lundquist, M. Larsson, R. Linderfalk, and F. Larson</t>
  </si>
  <si>
    <r>
      <t xml:space="preserve">signal crayfish, </t>
    </r>
    <r>
      <rPr>
        <i/>
        <sz val="10"/>
        <color theme="1"/>
        <rFont val="Times New Roman"/>
        <family val="1"/>
      </rPr>
      <t>Pacifastacus leniusculus</t>
    </r>
  </si>
  <si>
    <t>Astacidae</t>
  </si>
  <si>
    <t>population monitoring, invasive species</t>
  </si>
  <si>
    <t>Society &amp; Animals</t>
  </si>
  <si>
    <t>Knight, J.</t>
  </si>
  <si>
    <t>How to chase a monkey: reforming the oiharai response to crop-feeding macaques in Japan</t>
  </si>
  <si>
    <r>
      <t xml:space="preserve">Japanese macaque, </t>
    </r>
    <r>
      <rPr>
        <i/>
        <sz val="10"/>
        <color theme="1"/>
        <rFont val="Times New Roman"/>
        <family val="1"/>
      </rPr>
      <t>Macaca fuscata</t>
    </r>
  </si>
  <si>
    <t xml:space="preserve">Knight, J. 2021. How to chase a monkey: reforming the oiharai response to crop-feeding macaques in Japan. Society and Animals 29:113-131. https://doi.org/10.1163/15685306-BJA10007. </t>
  </si>
  <si>
    <t>Kleijkers, Y. I. M. 2024. Wild boar damage mapping in agricultural grass and wheatlands using unmanned aerial vehicle (UAV) data. Thesis. Lund University, Lund, Sweden.</t>
  </si>
  <si>
    <t>Wild boar damage mapping in agricultural grass and wheatlands using unmanned aerial vehicle (UAV) data</t>
  </si>
  <si>
    <t xml:space="preserve">Kleijkers, Y.I.M. </t>
  </si>
  <si>
    <t xml:space="preserve">Drone based bird hazer for sunflower crop </t>
  </si>
  <si>
    <t>Anand, B.A., S.C. Hedge, H.S. Kathyayini, and B.A.S. Raj</t>
  </si>
  <si>
    <t xml:space="preserve">Anand, B.A., S.C. Hedge, H.S. Kathyayini, and B.A.S. Raj. 2023. Drone based bird hazer for sunflower crop. International Journal of Environment and Climate Change 13:2918-2925. https://doi.org/10.9734/ijecc/2023/v13i113462. </t>
  </si>
  <si>
    <t>human-wildlife conflict, crop damage</t>
  </si>
  <si>
    <r>
      <t xml:space="preserve">parrots, </t>
    </r>
    <r>
      <rPr>
        <i/>
        <sz val="10"/>
        <color theme="1"/>
        <rFont val="Times New Roman"/>
        <family val="1"/>
      </rPr>
      <t>Psittacula</t>
    </r>
    <r>
      <rPr>
        <sz val="10"/>
        <color theme="1"/>
        <rFont val="Times New Roman"/>
        <family val="1"/>
      </rPr>
      <t xml:space="preserve"> sp.</t>
    </r>
  </si>
  <si>
    <t>International Journal of Environment and Climate Change</t>
  </si>
  <si>
    <t xml:space="preserve">Raheem, D., M. Dayoub, R. Birech, and A. Nakiyemba. 2021. The contribution of cereal grains to food security and sustainability in Africa: potential application of UAV in Ghana, Nigeria, Uganda, and Namibia. Urban Science 5:8. https://doi.org/10.3390/urbansci5010008. </t>
  </si>
  <si>
    <t>Urban Science</t>
  </si>
  <si>
    <t>The contribution of cereal grains to food security and sustainability in Africa: potential application of UAV in Ghana, Nigeria, Uganda, and Namibia</t>
  </si>
  <si>
    <t xml:space="preserve">Raheem, D., M. Dayoub, R. Birech, and A. Nakiyemba </t>
  </si>
  <si>
    <t>Ghana, Nigeria, Uganda, Namibia</t>
  </si>
  <si>
    <r>
      <t xml:space="preserve">red-billed quelea, </t>
    </r>
    <r>
      <rPr>
        <i/>
        <sz val="10"/>
        <color theme="1"/>
        <rFont val="Times New Roman"/>
        <family val="1"/>
      </rPr>
      <t>Quelea quelea</t>
    </r>
  </si>
  <si>
    <t>Ploceidae</t>
  </si>
  <si>
    <t xml:space="preserve">Hoffmann, B. D., A. Tessmann, G. Quinn, and F. Lawton. 2023. Quantification of flight times of aerial treatments targeting invasive species: the interplay of helicopter or drone with bait‐delivery systems, flight speed and bait form. Pest Management Science 79:2050-2055. https://doi.org/10.1002/ps.7379. </t>
  </si>
  <si>
    <t xml:space="preserve">Pest Management Science </t>
  </si>
  <si>
    <t>Quantification of flight times of aerial treatments targeting invasive species: the interplay of helicopter or drone with bait‐delivery systems, flight speed and bait form</t>
  </si>
  <si>
    <t xml:space="preserve">Hoffmann, B.D., A. Tessmann, G. Quinn, and F. Lawton </t>
  </si>
  <si>
    <t>Yamaha Fazer</t>
  </si>
  <si>
    <t>helicopter</t>
  </si>
  <si>
    <t>ants</t>
  </si>
  <si>
    <t>Groth, K. B. 2020. Summer habitat selection of female white-tailed deer: can we reduce agricultural field use in northern Idaho? Thesis. University of Idaho, Moscow, Idaho, USA.</t>
  </si>
  <si>
    <t>Ag-Bot2</t>
  </si>
  <si>
    <t>FLIR 640 Pro</t>
  </si>
  <si>
    <t>Groth, K.B.</t>
  </si>
  <si>
    <t>Summer habitat selection of female white-tailed deer: can we reduce agricultural field use in northern Idaho?</t>
  </si>
  <si>
    <t xml:space="preserve">Morley, C. G., P. Solaris, G. O. Quinn, K. E. Ross, and B. J. Peterson. 2024. Precision pest control using purpose-built uncrewed aerial system (UAS) technology and a novel bait pod system. Drone Systems and Applications 12:1-13. https://doi.org/10.1139/dsa-2023-0104. </t>
  </si>
  <si>
    <t>Precision pest control using purpose-built uncrewed aerial system (UAS) technology and a novel bait pod system</t>
  </si>
  <si>
    <t>Morley, C.G., P. Solaris, G.O. Quinn, K.E. Ross, and B.J. Peterson</t>
  </si>
  <si>
    <t>Align 690 ModX; Yamaha Fazor-R GM</t>
  </si>
  <si>
    <t>hexacopter; helicopter</t>
  </si>
  <si>
    <t>bait dispensers</t>
  </si>
  <si>
    <t>human-wildlife conflict, pest control, invasive species, regulations, safety, platform</t>
  </si>
  <si>
    <t>Nakajima, K., K. Seo, M. Inoue, T. Shiotsuki, and H. Koizumi. 2019. Development of drone systems for prevention of bird damage. Journal of the Japanese Society of Agricultural Machinery and Food Engineers 81:112-119. https://doi.org/10.11357/jsamfe.81.2_112. [in Japanese with English abstract]</t>
  </si>
  <si>
    <t>Journal of the Japanese Society of Agricultural Machinery and Food Engineers</t>
  </si>
  <si>
    <t>Development of drone systems for prevention of bird damage</t>
  </si>
  <si>
    <t>Nakajima, K., K. Seo, M. Inoue, T. Shiotsuki, and H. Koizumi</t>
  </si>
  <si>
    <t>human-wildlife conflict, crop damage, pest control</t>
  </si>
  <si>
    <t>human-wildlife conflict, hazing, deterrence, crop damage, pest control</t>
  </si>
  <si>
    <r>
      <t xml:space="preserve">carrion crow, </t>
    </r>
    <r>
      <rPr>
        <i/>
        <sz val="10"/>
        <color theme="1"/>
        <rFont val="Times New Roman"/>
        <family val="1"/>
      </rPr>
      <t>Corvus corone</t>
    </r>
  </si>
  <si>
    <t xml:space="preserve">DJI </t>
  </si>
  <si>
    <t>A literature review on the effects of uncrewed aircraft systems on birds, marine mammals, and sea turtles. Final report.</t>
  </si>
  <si>
    <t>Rhodes, R. and M. Pickett</t>
  </si>
  <si>
    <t>Rhodes, R. and M. Pickett. 2021. A literature review on the effects of uncrewed aircraft systems on birds, marine mammals, and sea turtles. Final report. Prepared for Greater Farallones National Marine Sanctuary, San Francisco, CA.</t>
  </si>
  <si>
    <t>New Tools In Wildlife Management: What Drones, Thermal Imaging, EDNA, and Deterrent Research Actually Deliver</t>
  </si>
  <si>
    <t xml:space="preserve">Mitchell, C. 2025. New Tools In Wildlife Management: What Drones, Thermal Imaging, EDNA, and Deterrent Research Actually Deliver. https://landwildlifereport.com/2025/12/28/wildlife-monitoring-technology-tools-evidence/. </t>
  </si>
  <si>
    <t>review, sensors, applications, human-wildlife conflict</t>
  </si>
  <si>
    <t>Machines</t>
  </si>
  <si>
    <t>The viability of a grid of autonomous ground-tethered UAV platforms in agricultural pest bird control</t>
  </si>
  <si>
    <t>Trethowan, J., Z. Wang, and K.C. Wong</t>
  </si>
  <si>
    <t xml:space="preserve">Trethowan, J., Z. Wang, and K.C. Wong. 2023. The viability of a grid of autonomous ground-tethered UAV platforms in agricultural pest bird control. Machines 11:377. https://doi.org/10.3390/machines11030377. </t>
  </si>
  <si>
    <r>
      <t xml:space="preserve">European starling, </t>
    </r>
    <r>
      <rPr>
        <i/>
        <sz val="10"/>
        <color theme="1"/>
        <rFont val="Times New Roman"/>
        <family val="1"/>
      </rPr>
      <t>Sternus vulgaris</t>
    </r>
  </si>
  <si>
    <t>Thermal Imaging and EDNA For Conflict Species</t>
  </si>
  <si>
    <t xml:space="preserve">Mitchell, C. 2025. Thermal Imaging and EDNA For Conflict Species. https://landwildlifereport.com/2025/12/30/thermal-imaging-vs-edna-wildlife-monitoring/. </t>
  </si>
  <si>
    <t>Magee, J.C.</t>
  </si>
  <si>
    <r>
      <t>Evaluating non-invasive survey techniques to inform chronic wasting disease modeling and management for white-tailed deer (</t>
    </r>
    <r>
      <rPr>
        <i/>
        <sz val="10"/>
        <color theme="1"/>
        <rFont val="Times New Roman"/>
        <family val="1"/>
      </rPr>
      <t>Odocoileus virginianus</t>
    </r>
    <r>
      <rPr>
        <sz val="10"/>
        <color theme="1"/>
        <rFont val="Times New Roman"/>
        <family val="1"/>
      </rPr>
      <t>)</t>
    </r>
  </si>
  <si>
    <t>human-wildlife conflict, disease control, health</t>
  </si>
  <si>
    <r>
      <t>Magee, J.C. 2025. Evaluating non-invasive survey techniques to inform chronic wasting disease modeling and management for white-tailed deer (</t>
    </r>
    <r>
      <rPr>
        <i/>
        <sz val="10"/>
        <color theme="1"/>
        <rFont val="Times New Roman"/>
        <family val="1"/>
      </rPr>
      <t>Odocoileus virginianus</t>
    </r>
    <r>
      <rPr>
        <sz val="10"/>
        <color theme="1"/>
        <rFont val="Times New Roman"/>
        <family val="1"/>
      </rPr>
      <t>). Thesis. Department of Fisheries and Wildlife, Michigan State University, East Lansing, MI.</t>
    </r>
  </si>
  <si>
    <t>DJI XT2 Thermal camera, DJI 20-MP X5S RGB camera</t>
  </si>
  <si>
    <t xml:space="preserve">Roberts, B., M. Neal, N. Snooke, F. Labrosse, T. Curteis, and M. Fraser. 2020. A bespoke low-cost system for radio tracking animals using multi-rotor and fixed-wing unmanned aerial vehicles. Methods in Ecology and Evolution 11:1427–1433. https://doi.org/10.1111/2041-210X.13464. </t>
  </si>
  <si>
    <t>Santa Cruz, F. and L. Krüger. 2023. Breeding Population and Nesting Habitat of Skuas in the Harmony Point Antarctic Specially Protected Area. Diversity https://doi.org/10.3390/d15050638.</t>
  </si>
  <si>
    <t>Santa Cruz, F. and L. Krüger</t>
  </si>
  <si>
    <t xml:space="preserve">Shafer, M.W., G. Vega, K. Rothfus, and P. Flikkema. 2019. UAV wildlife radiotelemetry: System and methods of localization. Methods in Ecology and Evolution 10:1783-1795. https://doi.org/10.1111/2041-210X.13261. </t>
  </si>
  <si>
    <t>Anderson, K. and K.J. Gaston. 2013. Lightweight Unmanned Aerial Vehicles Will Revolutionize Spatial Ecology. Frontiers in Ecology and the Environment 11:138–146. https://doi.org/10.1890/120150.</t>
  </si>
  <si>
    <t xml:space="preserve">Hardin, P.J., V. Lulla, R.R. Jensen, and J.R. Jensen. 2018. Small Unmanned Aerial Systems (sUAS) for environmental remote sensing: challenges and opportunities revisited. GIScience &amp; Remote Sensing 56:309-322. https://doi.org/10.1080/15481603.2018.1510088. </t>
  </si>
  <si>
    <t>Hodgson, J.C. and L.P. Koh. 2016. Best practice for minimising unmanned aerial vehicle disturbance to wildlife in biological field research. Current Biology 26:R404–R405. https://doi.org/10.1016/j.cub.2016.04.001.</t>
  </si>
  <si>
    <t>Mulero-Pazmany, M., J. A. Barasona, P. Acevedo, J. Vicente, and J.J. Negro. 2015. Unmanned Aircraft Systems complement biologging in spatial ecology studies. Ecology and Evolution 5:4808-4818.</t>
  </si>
  <si>
    <t>Wilson, J.P., T. Amano, T. Bregnballe, A. Corregidor-Castro, R. Francis, D. Gallego-Garcıa, J.C. Hodgson, L.R. Jones, C.R. Luque-Fernandez, D. Marchowski, J. McEvoy, A.E. McKellar, W.C. Oosthuizen, C. Pfeifer, M. Renner, J.H. Sarasola, M. Sokac, R. Valle, A. Zbyryt, and R.A. Fuller</t>
  </si>
  <si>
    <t>Big Bird: A global dataset of birds in drone imagery annotated to species level</t>
  </si>
  <si>
    <t>Wilson, J.P., T. Amano, T. Bregnballe, A. Corregidor-Castro, R. Francis, D. Gallego-Garcıa, J.C. Hodgson, L.R. Jones, C.R. Luque-Fernandez, D. Marchowski, J. McEvoy, A.E. McKellar, W.C. Oosthuizen, C. Pfeifer, M. Renner, J.H. Sarasola, M. Sokac, R. Valle, A. Zbyryt, and R.A. Fuller. 2026. Big Bird: A global dataset of birds in drone imagery annotated to species level. Remote Sensing in Ecology and Conservation https://doi.org/10.1002/rse2.70059.</t>
  </si>
  <si>
    <t>A Survey of Drone Technologies: State-of- the-art, Applications and Future Directions</t>
  </si>
  <si>
    <t>Shastry, S., S. Mishra, H.U. Sinchana, S. Sajeevan, S.M. Satish, M. Veeksha, and K.B. Rashmi</t>
  </si>
  <si>
    <t>International Scientific Journal of Engineering and Management</t>
  </si>
  <si>
    <t>Shastry, S., S. Mishra, H.U. Sinchana, S. Sajeevan, S.M. Satish, M. Veeksha, and K.B. Rashmi. 2025. A Survey of Drone Technologies: State-of- the-art, Applications and Future Directions. International Scientific Journal of Engineering and Management https://doi.org/10.55041/ISJEM02330.</t>
  </si>
  <si>
    <t>Conservation Biology</t>
  </si>
  <si>
    <t>Speaker, T., S. O’Donnell, G. Wittemyer, B. Bruyere, C. Loucks, A. Dancer, M. Carter, E. Fegraus, J. Palmer, E. Warren, and J. Solomon</t>
  </si>
  <si>
    <t>A global community-sourced assessment of the state of conservation technology</t>
  </si>
  <si>
    <t>Speaker, T., S. O’Donnell, G. Wittemyer, B. Bruyere, C. Loucks, A. Dancer, M. Carter, E. Fegraus, J. Palmer, E. Warren, and J. Solomon. 2021. A global community-sourced assessment of the state of conservation technology. Conservation Biology https://doi.org/10.1111/cobi.13871.</t>
  </si>
  <si>
    <t>Emerging Technologies to Conserve Biodiversity</t>
  </si>
  <si>
    <t>Pimm, S.L., S. Alibhai, R. Berg, A. Dehgan, C. Giri, Z. Jewell, L. Joppa, R. Kays, and S. Loarie</t>
  </si>
  <si>
    <t xml:space="preserve">Pimm, S.L., S. Alibhai, R. Berg, A. Dehgan, C. Giri, Z. Jewell, L. Joppa, R. Kays, and S. Loarie. 2015. Trends in Ecology &amp; Evolution https://doi.org/10.1016/j.tree.2015.08.008. </t>
  </si>
  <si>
    <t xml:space="preserve">Acevedo-Whitehouse, K., A. Rocha-Gosselin, and D. Gendron. 2010. A novel non-invasive tool for disease surveillance of free-ranging whales and its relevance to conservation programs. Animal Conservation 13:217-225. https://doi.org/10.1111/j.1469-1795.2009.00326.x. </t>
  </si>
  <si>
    <t>Automated Detection and Recognition of Wildlife Using Thermal Cameras</t>
  </si>
  <si>
    <t>Christiansen, P., K.A. Steen, R.N. Jørgensen, and H. Karstoft</t>
  </si>
  <si>
    <t>Christiansen, P., K.A. Steen, R.N. Jørgensen, and H. Karstoft. 2014. Automated Detection and Recognition of Wildlife Using Thermal Cameras. Sensors 14:13778-13793. https://doi.org/10.3390/s140813778.</t>
  </si>
  <si>
    <t>sensors, applications, detection, flight parameters</t>
  </si>
  <si>
    <r>
      <t>Unmanned aerial vehicle footage of sexual interactions and atypical group sizes within harbour porpoises (</t>
    </r>
    <r>
      <rPr>
        <i/>
        <sz val="10"/>
        <color theme="1"/>
        <rFont val="Times New Roman"/>
        <family val="1"/>
      </rPr>
      <t>Phocoena phocoena</t>
    </r>
    <r>
      <rPr>
        <sz val="10"/>
        <color theme="1"/>
        <rFont val="Times New Roman"/>
        <family val="1"/>
      </rPr>
      <t>) around archipelago of Shetland, UK</t>
    </r>
  </si>
  <si>
    <t>Smith, S.A.F., R.J. Giesler, E. Hague, K. Hall, K. Allan, N. McCaffrey, R. Shucksmith, L. McWhinnie, B. Wilson, J. Onoufriou, and R. Shucksmith</t>
  </si>
  <si>
    <r>
      <t>Smith, S.A.F., R.J. Giesler, E. Hague, K. Hall, K. Allan, N. McCaffrey, R. Shucksmith, L. McWhinnie, B. Wilson, J. Onoufriou, and R. Shucksmith. 2026. Unmanned aerial vehicle footage of sexual interactions and atypical group sizes within harbour porpoises (</t>
    </r>
    <r>
      <rPr>
        <i/>
        <sz val="10"/>
        <color theme="1"/>
        <rFont val="Times New Roman"/>
        <family val="1"/>
      </rPr>
      <t>Phocoena</t>
    </r>
    <r>
      <rPr>
        <sz val="10"/>
        <color theme="1"/>
        <rFont val="Times New Roman"/>
        <family val="1"/>
      </rPr>
      <t xml:space="preserve"> </t>
    </r>
    <r>
      <rPr>
        <i/>
        <sz val="10"/>
        <color theme="1"/>
        <rFont val="Times New Roman"/>
        <family val="1"/>
      </rPr>
      <t>phocoena</t>
    </r>
    <r>
      <rPr>
        <sz val="10"/>
        <color theme="1"/>
        <rFont val="Times New Roman"/>
        <family val="1"/>
      </rPr>
      <t xml:space="preserve">) around archipelago of Shetland, UK. Journal of the Marine Biological Association of the United Kingdom 106:e14. https://doi.org/10.1017/S0025315426101064. </t>
    </r>
  </si>
  <si>
    <t>population monitoring, behavior</t>
  </si>
  <si>
    <t>DJI Mavic 2 Pro; Mavic 3 Cine; Mini 3 Pro</t>
  </si>
  <si>
    <t>RGB; RGB; RGB</t>
  </si>
  <si>
    <t>Thermal Drones Aid to Uncover Nocturnal Subgrouping Patterns of a Diurnal Primate</t>
  </si>
  <si>
    <t>Pinel-Ramos, E.J., D. Spaan, S. Wich, and F. Aureli</t>
  </si>
  <si>
    <t>Pinel-Ramos, E.J., D. Spaan, S. Wich, and F. Aureli. 2026. Thermal Drones Aid to Uncover Nocturnal Subgrouping Patterns of a Diurnal Primate. Drones 10:114. https://doi.org/10.3390/drones10020114.</t>
  </si>
  <si>
    <t>custom-built; Mavic 2 Enterprise Advanced</t>
  </si>
  <si>
    <t>FLIR Tau2 TIR camera; DJI TIR camera</t>
  </si>
  <si>
    <t xml:space="preserve">Gonzalez, F.m and S. Johnson. 2017. Standard Operating Procedures for UAV or Drone based Monitoring of Wildlife. In D. Turner, ed. Proceedings of the Unmanned Aircraft Systems for Remote Sensing (UAS4RS) 2017 Conference. TerraLuma Research Group UAS Remote Sensing, University of Tasmania, Australia. https://eprints.qut.edu.au/108859/683/SOPWildlifeUASPaperUAS4RS2017-Gonzalez-Johnson.pdf. </t>
  </si>
  <si>
    <t>Gonzalez, F., and S. Johnson</t>
  </si>
  <si>
    <t>Gonzalez, A.P. 2019. Drones and marine mammals in Svalbard. Thesis. Biology - Marine Ecology and Resource Biology, Department of Arctic and Marine Biology, University of Tromso, Norway.</t>
  </si>
  <si>
    <t>Pirotta, V., K. Owen, D. Donnelly, M.J. Brasier, and R. Harcourt</t>
  </si>
  <si>
    <t>First evidence of bubble-net feeding and the formation of ‘super-groups’ by the east Australian population of humpback whales during their southward migration</t>
  </si>
  <si>
    <t xml:space="preserve">Pirotta, V., K. Owen, D. Donnelly, M.J. Brasier, and R. Harcourt. 2021. First evidence of bubble-net feeding and the formation of ‘super-groups’ by the east Australian population of humpback whales during their southward migration. Aquatic Conservation: Marine and Freshwater Ecosystems 31:2412-2419. https://doi.org/10.1002/aqc.3621. </t>
  </si>
  <si>
    <t>population monitoring, foraging behavior</t>
  </si>
  <si>
    <r>
      <rPr>
        <i/>
        <sz val="10"/>
        <color theme="1"/>
        <rFont val="Times New Roman"/>
        <family val="1"/>
      </rPr>
      <t>Recommended citation</t>
    </r>
    <r>
      <rPr>
        <sz val="10"/>
        <color theme="1"/>
        <rFont val="Times New Roman"/>
        <family val="1"/>
      </rPr>
      <t xml:space="preserve">: Spaulding, R.L. 2026. Drone/sUAS Database for Wildlife Research, Management, and Conservation. Drone Working Group, The Wildlife Society. https://wildlife.org/working-groups/drone/. Last updated XMonth26. </t>
    </r>
  </si>
  <si>
    <t>Ecologies</t>
  </si>
  <si>
    <t>Drone-Based Assessment of Sea Turtle Habitat Utilization in the Diani-Chale National Marine Reserve, Kenya</t>
  </si>
  <si>
    <t>Omwoyo, B., J.M. Hancock, L. Mainye, J.R. Lloyd, S. Köhnk, M. Dzoga, and C. Munga</t>
  </si>
  <si>
    <t xml:space="preserve">population monitoring, habitat </t>
  </si>
  <si>
    <t>DJI Mavic 3 Classic</t>
  </si>
  <si>
    <t>Animal behavior recognition from drones using computer vision techniques</t>
  </si>
  <si>
    <t>Kholiavchenko, M.</t>
  </si>
  <si>
    <t>Kholiavchenko, M. 2025. Animal behavior recognition from drones using computer vision techniques. Dissertation. Department of Computer Science, Rensselaer Polytechnic Institute, Troy, New York, USA.</t>
  </si>
  <si>
    <t>image analysis, CNN, deep learning</t>
  </si>
  <si>
    <r>
      <t xml:space="preserve">Kholiavchenko, M. J. Kline, M. Ramirez, S. Stevens, A. Sheets, R. Babu, N. Banerji, E. Campolongo, M. Thompson, N. Van Tiel, J. Miliko, E. Bessa, I. Duporge, T. Berger-Wolf, D. Rubenstein, C. Stewart. 2024. KABR: In-Situ Dataset for Kenyan Animal Behavior Recognition from Drone Videos. Pages 31-40 </t>
    </r>
    <r>
      <rPr>
        <i/>
        <sz val="10"/>
        <color theme="1"/>
        <rFont val="Times New Roman"/>
        <family val="1"/>
      </rPr>
      <t>in</t>
    </r>
    <r>
      <rPr>
        <sz val="10"/>
        <color theme="1"/>
        <rFont val="Times New Roman"/>
        <family val="1"/>
      </rPr>
      <t xml:space="preserve"> Proceedings of 2024 IEEE/CVF Winter Conference on Applications of Computer Vision Workshops, 1-6 January 2024, Waikoloa, HI, USA. https://doi.org/10.1109/WACVW60836.2024.00011. </t>
    </r>
  </si>
  <si>
    <t>International Journal of Computer Vision</t>
  </si>
  <si>
    <r>
      <t xml:space="preserve">giraffe, </t>
    </r>
    <r>
      <rPr>
        <i/>
        <sz val="10"/>
        <color theme="1"/>
        <rFont val="Times New Roman"/>
        <family val="1"/>
      </rPr>
      <t>Giraffa</t>
    </r>
    <r>
      <rPr>
        <sz val="10"/>
        <color theme="1"/>
        <rFont val="Times New Roman"/>
        <family val="1"/>
      </rPr>
      <t xml:space="preserve"> sp., plains zebra, </t>
    </r>
    <r>
      <rPr>
        <i/>
        <sz val="10"/>
        <color theme="1"/>
        <rFont val="Times New Roman"/>
        <family val="1"/>
      </rPr>
      <t>Equus</t>
    </r>
    <r>
      <rPr>
        <sz val="10"/>
        <color theme="1"/>
        <rFont val="Times New Roman"/>
        <family val="1"/>
      </rPr>
      <t xml:space="preserve"> </t>
    </r>
    <r>
      <rPr>
        <i/>
        <sz val="10"/>
        <color theme="1"/>
        <rFont val="Times New Roman"/>
        <family val="1"/>
      </rPr>
      <t>quagga</t>
    </r>
    <r>
      <rPr>
        <sz val="10"/>
        <color theme="1"/>
        <rFont val="Times New Roman"/>
        <family val="1"/>
      </rPr>
      <t>, Grevy’s zebra,</t>
    </r>
    <r>
      <rPr>
        <i/>
        <sz val="10"/>
        <color theme="1"/>
        <rFont val="Times New Roman"/>
        <family val="1"/>
      </rPr>
      <t xml:space="preserve"> Equus grevyi</t>
    </r>
    <r>
      <rPr>
        <sz val="10"/>
        <color theme="1"/>
        <rFont val="Times New Roman"/>
        <family val="1"/>
      </rPr>
      <t xml:space="preserve">, olive baboon, </t>
    </r>
    <r>
      <rPr>
        <i/>
        <sz val="10"/>
        <color theme="1"/>
        <rFont val="Times New Roman"/>
        <family val="1"/>
      </rPr>
      <t>Papio anubis</t>
    </r>
  </si>
  <si>
    <t>Cercopithecidae, Equidae, Giraffidae</t>
  </si>
  <si>
    <t>birds, marine mammals, reptiles</t>
  </si>
  <si>
    <t>marine mammals, reptiles</t>
  </si>
  <si>
    <t>Chionidae, Laridae, Phalacrocoracidae, Procellariidae, Stercorariidae, Otariidae, Phocidae</t>
  </si>
  <si>
    <t xml:space="preserve">Dasyatidae, Lamnidae, Molidae, Myliobatidae, Odontaspididae, Orectolobidae, Rhinopteridae, Sphyrnidae, Delphiniade, Balaenopteridae, Balaenidae, Otariidae, Cheloniidae
</t>
  </si>
  <si>
    <t>Lamnidae, Carcharhinidae, Sphyrnidae, Rhinobatidae, Delphinidae, Cheloniidae</t>
  </si>
  <si>
    <t>Phalacrocoracidae, Delphinidae</t>
  </si>
  <si>
    <t>Laridae, Procellariidae, Spheniscidae, Stercorariidae, Otariidae</t>
  </si>
  <si>
    <t xml:space="preserve">Ranidae, Bufonidae, Accipitridae, Ardeidae, Charadriidae, Phasianidae, Scolopacidae, Cervidae, Lacertidae </t>
  </si>
  <si>
    <t>Ginglymostomatidae, Cheloniidae</t>
  </si>
  <si>
    <t>Laridae, Spheniscidae, Cheloniidae</t>
  </si>
  <si>
    <t>Laridae, Sulidae, Carcharhinidae, Dasyatidae, Ginglymostomatidae, Myliobatidae, Cheloniidae</t>
  </si>
  <si>
    <t xml:space="preserve">Cheloniidae, Myliobatidae, Dasyatidae, Lutjanidae, Carangidae, Carcharhinidae, Arripidae, </t>
  </si>
  <si>
    <t xml:space="preserve">Carcharhinidae, Ginglymostomatidae, Galeocerdonidae, Dasyatidae, Myliobatidae, Dugongidae, Cheloniidae
</t>
  </si>
  <si>
    <t xml:space="preserve">Omwoyo, B., J.M. Hancock, L. Mainye, J.R. Lloyd, S. Köhnk, M. Dzoga, and C. Munga. 2026. Drone-Based Assessment of Sea Turtle Habitat Utilization in the Diani-Chale National Marine Reserve, Kenya. Ecologies https://doi.org/10.3390/ecologies7010014. </t>
  </si>
  <si>
    <t>Crocodylidae, Anatidae, Ardeidae, Bovidae, Cercopithecidae,  Hippopotamidae, Elephantidae</t>
  </si>
  <si>
    <t>Fregatidae, Sulidae, Procellariidae, Laridae, Diomedeidae, Ardeidae, Cheloniidae, Pontoporiidae, Carangidae, Echeneidae, Rhinopteridae</t>
  </si>
  <si>
    <t xml:space="preserve">Vespertilionidae </t>
  </si>
  <si>
    <t xml:space="preserve">Equidae, Giraffidae </t>
  </si>
  <si>
    <t>Anatidae, Phasianidae, Struthionidae, Bovidae</t>
  </si>
  <si>
    <t xml:space="preserve">Ardeidae, Icteridae, Phalacrocoracidae, Suidae  </t>
  </si>
  <si>
    <t>Accipitridae, Cercopithecidae</t>
  </si>
  <si>
    <t>Accipitridae, Cercopithecidae, Cervidae, Tupaidae</t>
  </si>
  <si>
    <t>Anhingidae, Ardeidae, Ciconiidae, Phalacrocoracidae, Threskiornitidae, Cercopithecidae, Hylobatidae</t>
  </si>
  <si>
    <t xml:space="preserve">Psittaculidae, Meliphagidae, Manidae, Phascolarctidae
</t>
  </si>
  <si>
    <t>Ardeidae, Phalacrocoracidae, Threskiornitidae</t>
  </si>
  <si>
    <t>Adame, K., M.A. Pardo, C. Salvadeo, E. Beier, and F.R. Elorriaga-Verplancken. 2017. Detectability and categorization of California sea lions using an unmanned aerial vehicle. Marine Mammal Science 33:913–925. https://doi.org/10.1111/mms.12403.</t>
  </si>
  <si>
    <t xml:space="preserve">Allan, B.M., D. Ierodiaconou, A.J. Hoskins, and J.P.Y. Arnould. 2019. A Rapid UAV Method for Assessing Body Condition in Fur Seals. Drones 3:24. https://doi.org/10.3390/drones3010024. </t>
  </si>
  <si>
    <t>Allan, B.M., D. Ierodiaconou, D.G. Nimmo, M. Herbert, and E.G. Ritchie. 2015. Free as a Drone: Ecologists Can Add UAVs to Their Toolbox. Frontiers in Ecology and the Environment 13: 354-355.</t>
  </si>
  <si>
    <t xml:space="preserve">Beaver, J.T., R.W. Baldwin, M. Messinger, C.H. Newbolt, S.S. Ditchkoff, and M.R. Silman. 2020. Evaluating the Use of Drones Equipped with Thermal Sensors as an Effective Method for Estimating Wildlife. Wildlife Society Bulletin 44:434-443. https://doi.org/10.1002/wsb.1090. </t>
  </si>
  <si>
    <t xml:space="preserve">Chisholm, R.A., J. Cui, S.K.Y. Lum, and B.M. Chen. 2013. UAV LiDAR for below-canopy forest surveys. Journal of Unmanned Vehicle Systems 1:61–68. https://doi.org/10.1139/juvs-2013-0017. </t>
  </si>
  <si>
    <t>Christiansen, F., L. Rojano-Doñate, P.T. Madsen, and L. Bejder. 2016. Noise Levels of Multi-Rotor Unmanned Aerial Vehicles with Implications for Potential Underwater Impacts on Marine Mammals. Frontiers in Marine Science https://doi.org/10.3389/fmars.2016.00277.</t>
  </si>
  <si>
    <t>Cubaynes, H.C., J. Forcada, K.M. Kovacs, C. Lydersen, R. Downie, and P.T. Fretwell. 2024. Walruses from space: walrus counts in simultaneous remotely piloted aircraft system versus very high-resolution satellite imagery. Remote Sensing in Ecology and Conservation 10:584-596. https://doi.org/10.1002/rse2.391.</t>
  </si>
  <si>
    <t>Egan, C.C. 2018. Evaluating the Potential Utility of Drones to Deter Birds from Areas of Human-Wildlife Conflict. Thesis. Agriculture and Applied Science, North Dakota State University, Fargo.</t>
  </si>
  <si>
    <t xml:space="preserve">Gooday, O.J., N. Key, S. Goldstien, and P. Zawar-Reza. 2018. An assessment of thermal-image acquisition with an unmanned aerial vehicle (UAV) for direct counts of coastal marine mammals ashore. Journal of Unmanned Vehicle Systems 6:100–108. https://doi.org/10.1139/juvs-2016-0029. </t>
  </si>
  <si>
    <r>
      <t>Johnston, D.W., J. Dale, K.T. Murray, E. Josephson, E. Newton, and S. Wood. 2017. Comparing occupied and unoccupied aircraft surveys of wildlife populations: assessing the gray seal (</t>
    </r>
    <r>
      <rPr>
        <i/>
        <sz val="10"/>
        <color theme="1"/>
        <rFont val="Times New Roman"/>
        <family val="1"/>
      </rPr>
      <t>Halichoerus grypus</t>
    </r>
    <r>
      <rPr>
        <sz val="10"/>
        <color theme="1"/>
        <rFont val="Times New Roman"/>
        <family val="1"/>
      </rPr>
      <t>) breeding colony on Muskeget Island, USA. Journal of Unmanned Vehicle Systems 5:178–191. https://doi.org/10.1139/juvs-2017-0012.</t>
    </r>
  </si>
  <si>
    <t>Krause, D.J., J.T. Hinke, W.L. Perryman, M.E. Goebel, and D.J. LeRoi. 2017. An accurate and adaptable photogrammetric approach for estimating the mass and body condition of pinnipeds using an unmanned aerial system. PLoS ONE 12:e0187465. https://doi.org/10.1371/journal.pone.0187465.</t>
  </si>
  <si>
    <t>Landeo-Yauri, S.S., E.A. Ramos, D.N. Castelblanco-Martínez, C.A. Niño-Torres, and L. Searle. 2020. Using small drones to photo-identify Antillean manatees: a novel method for monitoring an endangered marine mammal in the Caribbean Sea. Endangered Species Research 41:79-90. https://doi.org/10.3354/esr01007.</t>
  </si>
  <si>
    <t>Manfreda, S., M.F. McCabe, P.E. Miller, R. Lucas, V.P. Madrigal, G. Mallinis, E.B. Dor, D. Helman, L. Estes, G. Ciraolo, J. Müllerová, F. Tauro, M.I. de Lima, J.L.M.P. de Lima, A. Maltese, F. Frances, K. Caylor, M. Kohv, M. Perks, G. Ruiz-Pérez, Z. Su, G. Vico, and B. Toth. 2018. On the Use of Unmanned Aerial Systems for Environmental Monitoring. Remote Sensing 10:641. https://doi.org/10.3390/rs10040641.</t>
  </si>
  <si>
    <t>McIntosh, R.R., R. Holmberg, and P. Dann. 2018. Looking Without Landing—Using Remote Piloted Aircraft to Monitor Fur Seal Populations Without Disturbance. Frontiers in Marine Science 5:202. https://doi.org/10.3389/fmars.2018.00202.</t>
  </si>
  <si>
    <t xml:space="preserve">Barbedo, J.G.A., L.V. Koenigkan, P.M. Santos, and
A.R.B. Ribeiro. 2020. Counting Cattle in UAV Images—Dealing with Clustered Animals and Animal/Background Contrast Changes. Sensors 20:2126. https://doi.org/10.3390/s20072126. </t>
  </si>
  <si>
    <t>Barbedo, J.G.A., L.V. Koenigkan, and P.M. Santos. 2020. Cattle Detection Using Oblique UAV Images. Drones 4:75. https://doi.org.10.3390/drones4040075.</t>
  </si>
  <si>
    <t>Buters, T.M., P.W. Bateman, T. Robinson, D. Belton, K.W. Dixon, and A.T. Cross. 2019. Methodological Ambiguity and Inconsistency Constrain Unmanned Aerial Vehicles as A Silver Bullet for Monitoring Ecological Restoration. Remote Sensing 11:1180. https://doi.org/10.3390/rs11101180.</t>
  </si>
  <si>
    <t>Desrochers, A., J.A. Tremblay, Y. Aubry, D. Chabot, P. Pace, and D.M. Bird. 2018. Estimating Wildlife Tag Location Errors from a VHF Receiver Mounted on a Drone. Drones 2:44. https://doi.org/10.3390/drones2040044.</t>
  </si>
  <si>
    <t>Díaz-Delgado, R., C. Cazacu, and M. Adamescu. 2019. Rapid Assessment of Ecological Integrity for LTER Wetland Sites by Using UAV Multispectral Mapping. Drones 3:3.  https://doi.org/10.3390/drones3010003.</t>
  </si>
  <si>
    <t>DiGiacomo, A.E., W.E. Harrison, D.W. Johnston, and J.T. Ridge. 2020. Elasmobranch Use of Nearshore Estuarine Habitats Responds to Fine-Scale, Intra-Seasonal Environmental Variation: Observing Coastal Shark Density in a Temperate Estuary Utilizing Unoccupied Aircraft Systems (UAS). Drones 4:74. https://doi.org/10.3390/drones4040074.</t>
  </si>
  <si>
    <t>Fiori, L., A. Doshi, E. Martinez, M.B. Orams, and B. Bollard-Breen. 2017. The Use of Unmanned Aerial Systems in Marine Mammal Research. Remote Sensing 9:543. https://doi.org/10.3390/rs9060543.</t>
  </si>
  <si>
    <t xml:space="preserve">Gonzalez, L.F., G.A. Montes, E. Puig, S. Johnson, K. Mengersen, and K.J. Gaston. 2016. Unmanned Aerial Vehicles (UAVs) and Artificial Intelligence Revolutionizing Wildlife Monitoring and Conservation. Sensors 16:97. https://doi.org/10.3390/s16010097. </t>
  </si>
  <si>
    <t>González-Jorge, H., J. Martínez-Sánchez, M. Bueno, and P. Arias. 2017. Unmanned Aerial Systems for Civil Applications: A Review. Drones 1:2. https://doi.org/10.3390/drones1010002.</t>
  </si>
  <si>
    <t>Gough, W.T., P.S. Segre, K.C. Bierlich, D.E. Cade, J. Potvin, F.E. Fish, J. Dale, J. di Clemente, A.S. Friedlaender, D.W. Johnston, S.R. Kahane-Rapport, J. Kennedy, J.H. Long, M. Oudejans, G. Penry, M.S. Savoca, M. Simon, S.K.A. Videsen, F. Visser, D.N. Wiley, and J.A. Goldbogen. 2019. Scaling of swimming performance in baleen whales. Journal of Experimental Biology 222:jeb204172. https://doi.org/10.1242/jeb.204172.</t>
  </si>
  <si>
    <r>
      <t>Norris, E.B.B. 2025. Drone surveys cause less disturbance than ground-based surveys in endangered spectacled flying-foxes (</t>
    </r>
    <r>
      <rPr>
        <i/>
        <sz val="10"/>
        <color theme="1"/>
        <rFont val="Times New Roman"/>
        <family val="1"/>
      </rPr>
      <t>Pteropus conspicillatus</t>
    </r>
    <r>
      <rPr>
        <sz val="10"/>
        <color theme="1"/>
        <rFont val="Times New Roman"/>
        <family val="1"/>
      </rPr>
      <t>). Australian Mammalogy https://doi.org/10.1071/AM25010.</t>
    </r>
  </si>
  <si>
    <t>Porter, M.E., B.T. Ruddy, and S.M. Kajiura. 2020. Volitional Swimming Kinematics of Blacktip Sharks, Carcharhinus limbatus, in the Wild. Drones 4:78. https://doi.org/10.3390/drones4040078.</t>
  </si>
  <si>
    <t>Potapov, E.R., I.G. Utekhina, M.J. McGrady, and D. Rimlinger. 2013. Usage of UAV for Surveying Steller’s Sea Eagle Nests. Raptors Conservation 27:253-260.</t>
  </si>
  <si>
    <t>Prosekov, A., A. Kuznetsov, A. Rada, and S. Ivanova. 2020. Methods for Monitoring Large Terrestrial Animals in the Wild. Forests 11:808. https://doi.org/10.3390/f11080808.</t>
  </si>
  <si>
    <t>Rahnemoonfar, M., D. Dobbs, M. Yari, and M.J. Starek. 2019. DisCountNet: Discriminating and Counting Network for Real-Time Counting and Localization of Sparse Objects in High-Resolution UAV Imagery. Remote Sensing 11:1128. https://doi.org/10.3390/rs11091128.</t>
  </si>
  <si>
    <t xml:space="preserve">Ramos, E.A. 2022. Adapting Small Unmanned Aerial Systems for Behavioral Research with Coastal Marine Mammals. Dissertation. The City University of New York. </t>
  </si>
  <si>
    <t xml:space="preserve">Ramos, E.A., B. Maloney, M.O. Magnasco, and D. Reiss. 2018. Bottlenose Dolphins and Antillean Manatees Respond to Small Multi-Rotor Unmanned Aerial Systems. Frontiers in Marine Science 5:316. https://doi.org/10.3389/fmars.2018.00316. </t>
  </si>
  <si>
    <t>Rodrıguez, A., J.J. Negro, M. Mulero, C. Rodrıguez, J. Herna ndez-Pliego, and J. Bustamante. 2012. The Eye in the Sky: Combined Use of Unmanned Aerial Systems and GPS Data Loggers for Ecological Research and Conservation of Small Birds. PLoS ONE 7:e50336. https://doi.org/10.1371/journal.pone.0050336.</t>
  </si>
  <si>
    <t>Díaz-Delgado, R., G. Ónodi, G. Kröel-Dulay, and M. Kertész. 2019. Enhancement of Ecological Field Experimental Research by Means of UAV Multispectral Sensing. Drones 3:7. https://doi.org/10.3390/drones3010007.</t>
  </si>
  <si>
    <t>Rominger, K. and S.E. Meyer. 2019. Application of UAV-Based Methodology for Census of an Endangered Plant Species in a Fragile Habitat. Remote Sensing 11:719. https://doi.org/10.3390/rs11060719.</t>
  </si>
  <si>
    <t>Spaan, D., C. Burke , O. McAree, F. Aureli, C.E. Rangel-Rivera, A. Hutschenreiter, S.N. Longmore, P.R. McWhirter, and S.A. Wich. 2019. Thermal Infrared Imaging from Drones Offers a Major Advance for Spider Monkey Surveys. Drones 3:34. https://doi.org/10.3390/drones3020034.</t>
  </si>
  <si>
    <t>Stöcker, C., R. Bennett, F. Nex, M. Gerke, and J. Zevenbergen. 2017. Review of the Current State of UAV Regulations. Remote Sensing 9:459. https://doi.org/10.3390/rs9050459.</t>
  </si>
  <si>
    <t>Subhan, B., D. Arafat, P. Santoso, K. Pahlevi, B.  Prabowo, M. Taufik, B.S. Kusumo, K. Awak, D. Khaerudi, H. Ohoiulun, F.I. Nasetion, and H. Madduppa. 2019. Development of observing dolphin population method using Small Vertical Take-off and Landing (VTOL) Unmanned Aerial System (AUV). IOP Conferecne Series: Earth and Environmental Science 278:012074. https://doi.org/10.1088/1755-1315/278/1/012074.</t>
  </si>
  <si>
    <t>Valle, R.G. and F. Scarton. 2020. Feasibility of counting breeding Pied Avocets and Black-winged Stilts using drones. Wader Study 127:257-265. https://doi.org/10.18194/ws.00204.</t>
  </si>
  <si>
    <t>Ventura, D., A. Bonifazi, M.F. Gravina, A. Belluscio, and G. Ardizzone. 2018. Mapping and Classification of Ecologically Sensitive Marine Habitats Using Unmanned Aerial Vehicle (UAV) Imagery and Object-Based Image Analysis (OBIA). Remote Sensing 10:1331. https://doi.org/10.3390/rs10091331.</t>
  </si>
  <si>
    <t>Vermeulen, C., P. Lejeune, J. Lisein, P. Sawadogo, and P. Bouche. 2013. Unmanned Aerial Survey of Elephants. PLoS ONE 8:e54700. https://doi.org/1371/journal.pone.0054700.</t>
  </si>
  <si>
    <t>Wang, D., Q. Shao, and H. Yue. 2019. Surveying Wild Animals from Satellites, Manned Aircraft and Unmanned Aerial Systems (UASs): A Review. Remote Sensing 11:1308. https://doi.org/10.3390/rs11111308.</t>
  </si>
  <si>
    <t>Yang, Y. and X. Lee. 2019. Four-Band Thermal Mosaicking: A New Method to Process Infrared Thermal Imagery of Urban Landscapes from UAV Flights. Remote Sensing 11:1365. https://doi.org/10.3390/rs11111365.</t>
  </si>
  <si>
    <t>Barbedo, J.G.A., L.V. Koenigkan, T.T. Santos, and P.M. Santos. 2019. A Study on the Detection of Cattle in UAV Images Using Deep Learning. Sensors 19:5436. https://doi.org/10.3390/s19245436.</t>
  </si>
  <si>
    <t>Gorkin, III, R., K. Adams , M.J. Berryman, S. Aubin, W. Li, A.R. Davis, and J. Barthelemy. 2020. Sharkeye: Real-Time Autonomous Personal Shark Alerting via Aerial Surveillance. Drones 4:18. https://doi.org/10.3390/drones4020018.</t>
  </si>
  <si>
    <t>Guo, X., Q. Shao, Y. Li, Y. Wang, D. Wang, J. Liu, J. Fan, and F. Yang. 2018. Application of UAV Remote Sensing for a Population Census of Large Wild Herbivores - Taking the Headwater Region of the Yellow River as an Example. Remote Sensing 10:1041. https://doi.org/10.3390/rs10071041.</t>
  </si>
  <si>
    <t>Hyun, C.U., M. Park, and W.Y. Lee. 2020. Remotely Piloted Aircraft System (RPAS)-Based Wildlife Detection: A Review and Case Studies in Maritime Antarctica. Animals 10:2387. https://doi.org/10.3390/ani10122387.</t>
  </si>
  <si>
    <t>Kalacska, M., O. Lucanus, J.P. Arroyo-Mora , E. Laliberté, K. Elmer, G. Leblanc, and A. Groves. 2020. Accuracy of 3D Landscape Reconstruction without Ground Control Points Using Different UAS Platforms. Drones 4:13. https://doi.org/10.3390/drones4020013.</t>
  </si>
  <si>
    <t>Mangewa, L.J., P.A. Ndakidemi, and L.K. Munishi. 2019. Integrating UAV Technology in an Ecological Monitoring System for Community Wildlife Management Areas in Tanzania. Sustainability 11:6116. https://doi.org/10.3390/su11216116.</t>
  </si>
  <si>
    <t>Martin, J., H.H. Edwards, M.A. Burgess, H.F. Percival, D.E. Fagan, B.E. Gardner, J.G. Ortega-Ortiz, P.G. Ifju, B.S. Evers, and T.J. Rambo. 2012. Estimating Distribution of Hidden Objects with Drones: From Tennis Balls to Manatees. PLoS ONE 7:e38882. https://doi.org/10.1371/journal.pone.0038882.</t>
  </si>
  <si>
    <t>Melita, C.D., D.C. Guastella, L. Cantelli, G. Di Marco, I. Minio, and G. Muscato. 2020. Low-Altitude Terrain-Following Flight Planning for Multirotors. Drones 4:26. https://doi.org/10.3390/drones4020026.</t>
  </si>
  <si>
    <t>Olivares-Mendez, M.A., C. Fu, P. Ludivig, T.F. Bissyandé, S. Kannan, M. Zurad, A. Annaiyan, H. Voos, and P. Campoy. 2015. Towards an Autonomous Vision-Based Unmanned Aerial System against Wildlife Poachers. Sensors 15:31362-31391. https://doi.org/10.3390/s151229861.</t>
  </si>
  <si>
    <t>Pfeifer, C., A. Barbosa, O. Mustafa, H.-U. Peter, M.-C. Rümmler, and A. Brenning. 2019. Using Fixed-Wing UAV for Detecting and Mapping the Distribution and Abundance of Penguins on the South Shetlands Islands, Antarctica. Drones 3:39. https://doi.org/10.3390/drones3020039.</t>
  </si>
  <si>
    <t>Moreland, E.E., M.F. Cameron, R.P. Angliss, and P.L.
Boveng. 2015. Evaluation of a ship-based unoccupied aircraft system (UAS) for surveys of spotted and ribbon seals in the Bering Sea pack ice. Journal of Unmanned Vehicle Systems 3:114–122.</t>
  </si>
  <si>
    <t>Mustafa, O., A. Barbosa, D.J. Krause, H.‑U. Peter, G. Vieira, and M.‑C. Rümmler. 2018. State of knowledge: Antarctic wildlife response to unmanned aerial systems. Polar Biology 41:2387-2398. https://doi.org/10.1007/s00300-018-2363-9.</t>
  </si>
  <si>
    <t xml:space="preserve">Pomeroy, P., L. O’Connor, and P. Davies. 2015. Assessing use of and reaction to unmanned aerial systems in gray and harbor seals during breeding and molt in the UK. Journal of Unmanned Vehicle Systems 3:102–113. https://doi.org/10.1139/juvs-2015-0013. </t>
  </si>
  <si>
    <t>Seymour, A.C., J. Dale, M. Hammill, P.N. Halpin, and D.W. Johnston. 2017. Automated detection and enumeration of marine wildlife using unmanned aircraft systems (UAS) and thermal imagery. Scientific Reports 7:45127. https://doi.org/10.1038/srep45127.</t>
  </si>
  <si>
    <t xml:space="preserve">Sorrell, K.J., R.H. Clarke, R. Holmberg, and R.R. McIntosh. 2019. Remotely piloted aircraft improve precision of capture–mark–resight population estimates of Australian fur seals. Ecosphere 10:e02812. https://doi.org/10.1002/ecs2.2812. </t>
  </si>
  <si>
    <t xml:space="preserve">Wood, S.A., P.W. Robinson, D.P. Costa, and R.S. Beltran. 2021. Accuracy and precision of citizen scientist animal counts from drone imagery. PLoS ONE 16:e0244040. https://doi.org/10.1371/journal.pone.0244040. </t>
  </si>
  <si>
    <t>Dual colour and thermal drone surveys improves detection of marine debris entanglements in fur seals</t>
  </si>
  <si>
    <t>human-wildlife conflict, entanglement</t>
  </si>
  <si>
    <t>Witczuk, J., S. Pagacz, A. Zmarz, and M. Cypel. 2018. Exploring the feasibility of unmanned aerial vehicles and thermal imaging for ungulate surveys in forests - preliminary results. International Journal of Remote Sensing 39:5504-5521. https://doi.org/10.1080/01431161.2017.1390621.</t>
  </si>
  <si>
    <r>
      <t>A method for counting and identifying the linear sizes of Caspian seals (</t>
    </r>
    <r>
      <rPr>
        <i/>
        <sz val="10"/>
        <color theme="1"/>
        <rFont val="Times New Roman"/>
        <family val="1"/>
      </rPr>
      <t>Pusa caspica</t>
    </r>
    <r>
      <rPr>
        <sz val="10"/>
        <color theme="1"/>
        <rFont val="Times New Roman"/>
        <family val="1"/>
      </rPr>
      <t>) on rookeries using multicopters</t>
    </r>
  </si>
  <si>
    <r>
      <t xml:space="preserve">Caspian seal, </t>
    </r>
    <r>
      <rPr>
        <i/>
        <sz val="10"/>
        <color theme="1"/>
        <rFont val="Times New Roman"/>
        <family val="1"/>
      </rPr>
      <t>Pusa caspica</t>
    </r>
  </si>
  <si>
    <t>DJI Phantom Professional 3; DJI Phantom Professional 4</t>
  </si>
  <si>
    <t>Kazakhstan</t>
  </si>
  <si>
    <t>Baimukanov, M.T., L.A. Zhdanko, T.T. Baimukanov, E.S. Dauynev, S.E. Ryskulov, and A.M. Baimukanova</t>
  </si>
  <si>
    <t>AFSC Processed Report</t>
  </si>
  <si>
    <t>Final report for the NOAA ORTA Bridging Program Project: an extension of 2020-05 monitoring body condition of seals in Alaska using small UAS</t>
  </si>
  <si>
    <t xml:space="preserve">Cameron, M., G. Brady, B. Hou, S. Koslovsky, B. McClintock, M. Meranda, C. Reichmuth, E. Richmond, and H. Ziel </t>
  </si>
  <si>
    <t xml:space="preserve">Cameron, M., G. Brady, B. Hou, S. Koslovsky, B. McClintock, M. Meranda, C. Reichmuth, E. Richmond, and H. Ziel. 2025. Final report for the NOAA ORTA Bridging Program Project: an extension of 2020-05 monitoring body condition of seals in Alaska using small UAS. AFSC Processed Report 2025-03. Alaska Fisheries Science Center, National Marine Fisheries, Seattle, WA, USA.  https://doi.org/10.25923/zbdj-fm58. </t>
  </si>
  <si>
    <r>
      <t xml:space="preserve">bearded seal, </t>
    </r>
    <r>
      <rPr>
        <i/>
        <sz val="10"/>
        <color theme="1"/>
        <rFont val="Times New Roman"/>
        <family val="1"/>
      </rPr>
      <t>Erignathus barbatus</t>
    </r>
    <r>
      <rPr>
        <sz val="10"/>
        <color theme="1"/>
        <rFont val="Times New Roman"/>
        <family val="1"/>
      </rPr>
      <t xml:space="preserve">, ringed seal, </t>
    </r>
    <r>
      <rPr>
        <i/>
        <sz val="10"/>
        <color theme="1"/>
        <rFont val="Times New Roman"/>
        <family val="1"/>
      </rPr>
      <t>Pusa hispida</t>
    </r>
    <r>
      <rPr>
        <sz val="10"/>
        <color theme="1"/>
        <rFont val="Times New Roman"/>
        <family val="1"/>
      </rPr>
      <t xml:space="preserve">, spotted seal, </t>
    </r>
    <r>
      <rPr>
        <i/>
        <sz val="10"/>
        <color theme="1"/>
        <rFont val="Times New Roman"/>
        <family val="1"/>
      </rPr>
      <t>Phoca</t>
    </r>
    <r>
      <rPr>
        <sz val="10"/>
        <color theme="1"/>
        <rFont val="Times New Roman"/>
        <family val="1"/>
      </rPr>
      <t xml:space="preserve"> </t>
    </r>
    <r>
      <rPr>
        <i/>
        <sz val="10"/>
        <color theme="1"/>
        <rFont val="Times New Roman"/>
        <family val="1"/>
      </rPr>
      <t>largha</t>
    </r>
  </si>
  <si>
    <t>DJI Mavic 2 Pro; DJI Mavic 2 Enterprise Advanced</t>
  </si>
  <si>
    <t xml:space="preserve">20-MP DJI RGB camera; 48-MP DJI RGB camera </t>
  </si>
  <si>
    <r>
      <t>Enhancing the accuracy and efficiency of Pacific walrus (</t>
    </r>
    <r>
      <rPr>
        <i/>
        <sz val="10"/>
        <color theme="1"/>
        <rFont val="Times New Roman"/>
        <family val="1"/>
      </rPr>
      <t>Odobenus rosmarus divergens</t>
    </r>
    <r>
      <rPr>
        <sz val="10"/>
        <color theme="1"/>
        <rFont val="Times New Roman"/>
        <family val="1"/>
      </rPr>
      <t>) surveys: A comparison of visual and aerial imagery-based counts at coastal haulouts</t>
    </r>
  </si>
  <si>
    <t>Altukhov, A.V., N.V. Kryukova, I.S. Trukhanova, and V.N. Burkanov</t>
  </si>
  <si>
    <r>
      <t xml:space="preserve">Pacific walrus, </t>
    </r>
    <r>
      <rPr>
        <i/>
        <sz val="10"/>
        <color theme="1"/>
        <rFont val="Times New Roman"/>
        <family val="1"/>
      </rPr>
      <t>Odobenus rosmarus divergens</t>
    </r>
    <r>
      <rPr>
        <sz val="10"/>
        <color theme="1"/>
        <rFont val="Times New Roman"/>
        <family val="1"/>
      </rPr>
      <t xml:space="preserve"> </t>
    </r>
  </si>
  <si>
    <r>
      <t>Altukhov, A. V., N. V. Kryukova, I. S. Trukhanova, and V. N. Burkanov. 2024. Enhancing the accuracy and efficiency of Pacific walrus (</t>
    </r>
    <r>
      <rPr>
        <i/>
        <sz val="10"/>
        <color theme="1"/>
        <rFont val="Times New Roman"/>
        <family val="1"/>
      </rPr>
      <t>Odobenus rosmarus divergens</t>
    </r>
    <r>
      <rPr>
        <sz val="10"/>
        <color theme="1"/>
        <rFont val="Times New Roman"/>
        <family val="1"/>
      </rPr>
      <t xml:space="preserve">) surveys: a comparison of visual and aerial imagery-based counts at coastal haulouts. PLoS ONE 19:e0307416. https://doi.org/10.1371/journal.pone.0307416. </t>
    </r>
  </si>
  <si>
    <t>population monitoring, ground vs aerial surveys</t>
  </si>
  <si>
    <t>DJI Phantom 4; DJI Phantom 4 Pro; DJI Mavic 2 Pro</t>
  </si>
  <si>
    <t>Tools and constraints in monitoring interactions between marine litter and megafauna: Insights from case studies around the world</t>
  </si>
  <si>
    <t>Claro, F., M.C. Fossi, C. Ioakeimidis, M. Baini, A.L. Lusher, W. McFee, R.R. McIntosh, T. Pelamatti, M. Sorce, F. Galgani, and B.D. Hardesty</t>
  </si>
  <si>
    <t xml:space="preserve">Claro, F., M.C. Fossi, C. Ioakeimidis, M. Baini, A.L. Lusher, W. McFee, R.R. McIntosh, T. Pelamatti, M. Sorce, F. Galgani, and B.D. Hardesty. 2019. Tools and constraints in monitoring interactions between marine litter and megafauna: Insights from case studies around the world. Marine Pollution Bulletin 141:147-160. https://doi.org/10.1016/j.marpolbul.2019.01.018. </t>
  </si>
  <si>
    <t>human-wildlife conflict, entanglement, review</t>
  </si>
  <si>
    <r>
      <t>Using a quadcopter to search and observe sea-ice haulouts of Pacific walruses (</t>
    </r>
    <r>
      <rPr>
        <i/>
        <sz val="10"/>
        <color theme="1"/>
        <rFont val="Times New Roman"/>
        <family val="1"/>
      </rPr>
      <t>Odobenus rosmarus</t>
    </r>
    <r>
      <rPr>
        <sz val="10"/>
        <color theme="1"/>
        <rFont val="Times New Roman"/>
        <family val="1"/>
      </rPr>
      <t>) in the Chukchi Sea</t>
    </r>
  </si>
  <si>
    <t>Kryukova, N.V., M.A. Antipin, and V.N. Burkanov</t>
  </si>
  <si>
    <t>Proceedings of the XI International Conference Marine Mammals of the Holarctic</t>
  </si>
  <si>
    <t>Proceedings of the X International Conference Marine Mammals of the Holarctic</t>
  </si>
  <si>
    <t>Pacific walrus (Odobenus rosmarus) survey results near Cape Inchoun (Chukchi Sea) haulout, 2017</t>
  </si>
  <si>
    <t>Kryukova, N.V., I.L. Krupin, and V.N. Burkanov</t>
  </si>
  <si>
    <r>
      <t>Kryukova, N.V., M.A. Antipin, and V.N. Burkanov. 2023. Using a quadcopter to search and observe sea-ice haulouts of Pacific walruses (</t>
    </r>
    <r>
      <rPr>
        <i/>
        <sz val="10"/>
        <color theme="1"/>
        <rFont val="Times New Roman"/>
        <family val="1"/>
      </rPr>
      <t>Odobenus rosmarus</t>
    </r>
    <r>
      <rPr>
        <sz val="10"/>
        <color theme="1"/>
        <rFont val="Times New Roman"/>
        <family val="1"/>
      </rPr>
      <t>) in the Chukchi Sea. Pages 184-189 in Proceedings of the XI International Conference Marine Mammals of the Holarctic, 1-5 March 2021, Moscow, Russia. https://doi.org/10.35267/978-5-9904294-8-2-2023-184-189.</t>
    </r>
  </si>
  <si>
    <r>
      <t>Kryukova, N.V., I.L. Krupin, and V.N. Burkanov. 2019. Pacific walrus (</t>
    </r>
    <r>
      <rPr>
        <i/>
        <sz val="10"/>
        <color theme="1"/>
        <rFont val="Times New Roman"/>
        <family val="1"/>
      </rPr>
      <t>Odobenus rosmarus</t>
    </r>
    <r>
      <rPr>
        <sz val="10"/>
        <color theme="1"/>
        <rFont val="Times New Roman"/>
        <family val="1"/>
      </rPr>
      <t>) survey results near Cape Inchoun (Chukchi Sea) haulout, 2017. Pages 154-162 in Proceedings of the X International Conference Marine Mammals of the Holarctic, 29 October-2 November 2018, Akhangelsk, Russia. https://doi.org/10.35267/978-5-9904294-0-6-2019-1-154-162.</t>
    </r>
  </si>
  <si>
    <t>Thermal-UAV assisted detection and relocation of roe deer fawns in managed grasslands</t>
  </si>
  <si>
    <t>Kjellander, P., P. van der Heide, G. Ausilio, M. Christensson, H. Hensel, L. Hoglund, A. Jarnemo, A. Norstrom, and F. Rumiano</t>
  </si>
  <si>
    <t>Kjellander, P., P. van der Heide, G. Ausilio, M. Christensson, H. Hensel, L. Hoglund, A. Jarnemo, A. Norstrom, and F. Rumiano. Preprint. Thermal-UAV assisted detection and relocation of roe deer fawns in managed grasslands. Authorea https://doi.org/10.22541/au.177075198.88223885/v1.</t>
  </si>
  <si>
    <t>DJI  Zenmuse XT2 thermal camera</t>
  </si>
  <si>
    <t>Jordan-Fragstein, C.C., M.G. Müller, N. Bielefeld, R. Georgi, and R. Friedrich. 2025. Assessing Wildlife Impact on Forest Regeneration Through Drone-Based Thermal Imaging. Forests https://doi.org/10.3390/f16121787.</t>
  </si>
  <si>
    <t>Assessing Wildlife Impact on Forest Regeneration Through Drone-Based Thermal Imaging</t>
  </si>
  <si>
    <t>Wang, C., M. Ji, R. Gao, L. Qu, J. Liu, and J. Wang. 2026. UAV Coverage Path Optimization for Dynamic Wildlife Population Monitoring: A Spotted Seal Case Study. IEEE Journal of Selected Topics in Applied Earth Observations and Remote Sensing 19:5335-5356.  https://doi.org/10.1109/JSTARS.2026.3657742.</t>
  </si>
  <si>
    <t>Pilot Study on the Use of Unmanned Aerial Systems for Surveys of Inshore Wintering Waterfowl</t>
  </si>
  <si>
    <t>Houghton, W., J. Styles, R. Peters-Grundy, S. Mazurek, K. Macleod, M. Semple, and M. Cameron</t>
  </si>
  <si>
    <t xml:space="preserve">Houghton, W., J. Styles, R. Peters-Grundy, S. Mazurek, K. Macleod, M. Semple, and M. Cameron. 2026. Pilot Study on the Use of Unmanned Aerial Systems for Surveys of Inshore Wintering Waterfowl. NatureScot Research Report 1341. https://www.nature.scot/doc/naturescot-research-report-1341-pilot-study-use-unmanned-aerial-systems-surveys-inshore-wintering. </t>
  </si>
  <si>
    <t>Anatidae, Gaviidae, Phalacrocoracidae, Podicepdidae</t>
  </si>
  <si>
    <r>
      <t xml:space="preserve">great northern diver, </t>
    </r>
    <r>
      <rPr>
        <i/>
        <sz val="10"/>
        <color theme="1"/>
        <rFont val="Times New Roman"/>
        <family val="1"/>
      </rPr>
      <t>Gavia immer</t>
    </r>
    <r>
      <rPr>
        <sz val="10"/>
        <color theme="1"/>
        <rFont val="Times New Roman"/>
        <family val="1"/>
      </rPr>
      <t xml:space="preserve">, black-throated diver, </t>
    </r>
    <r>
      <rPr>
        <i/>
        <sz val="10"/>
        <color theme="1"/>
        <rFont val="Times New Roman"/>
        <family val="1"/>
      </rPr>
      <t>Gavia arctica</t>
    </r>
    <r>
      <rPr>
        <sz val="10"/>
        <color theme="1"/>
        <rFont val="Times New Roman"/>
        <family val="1"/>
      </rPr>
      <t xml:space="preserve">, horned grebe, </t>
    </r>
    <r>
      <rPr>
        <i/>
        <sz val="10"/>
        <color theme="1"/>
        <rFont val="Times New Roman"/>
        <family val="1"/>
      </rPr>
      <t>Podiceps auritus</t>
    </r>
    <r>
      <rPr>
        <sz val="10"/>
        <color theme="1"/>
        <rFont val="Times New Roman"/>
        <family val="1"/>
      </rPr>
      <t xml:space="preserve">, red-breasted merganser, </t>
    </r>
    <r>
      <rPr>
        <i/>
        <sz val="10"/>
        <color theme="1"/>
        <rFont val="Times New Roman"/>
        <family val="1"/>
      </rPr>
      <t>Mergus serrator</t>
    </r>
    <r>
      <rPr>
        <sz val="10"/>
        <color theme="1"/>
        <rFont val="Times New Roman"/>
        <family val="1"/>
      </rPr>
      <t xml:space="preserve">, velvet scoter, </t>
    </r>
    <r>
      <rPr>
        <i/>
        <sz val="10"/>
        <color theme="1"/>
        <rFont val="Times New Roman"/>
        <family val="1"/>
      </rPr>
      <t>Melanitta fusca</t>
    </r>
    <r>
      <rPr>
        <sz val="10"/>
        <color theme="1"/>
        <rFont val="Times New Roman"/>
        <family val="1"/>
      </rPr>
      <t xml:space="preserve">, long-tailed duck, </t>
    </r>
    <r>
      <rPr>
        <i/>
        <sz val="10"/>
        <color theme="1"/>
        <rFont val="Times New Roman"/>
        <family val="1"/>
      </rPr>
      <t>Clangula</t>
    </r>
    <r>
      <rPr>
        <sz val="10"/>
        <color theme="1"/>
        <rFont val="Times New Roman"/>
        <family val="1"/>
      </rPr>
      <t xml:space="preserve"> </t>
    </r>
    <r>
      <rPr>
        <i/>
        <sz val="10"/>
        <color theme="1"/>
        <rFont val="Times New Roman"/>
        <family val="1"/>
      </rPr>
      <t>hyemalis</t>
    </r>
    <r>
      <rPr>
        <sz val="10"/>
        <color theme="1"/>
        <rFont val="Times New Roman"/>
        <family val="1"/>
      </rPr>
      <t xml:space="preserve">, common eider, </t>
    </r>
    <r>
      <rPr>
        <i/>
        <sz val="10"/>
        <color theme="1"/>
        <rFont val="Times New Roman"/>
        <family val="1"/>
      </rPr>
      <t>Somateria</t>
    </r>
    <r>
      <rPr>
        <sz val="10"/>
        <color theme="1"/>
        <rFont val="Times New Roman"/>
        <family val="1"/>
      </rPr>
      <t xml:space="preserve"> </t>
    </r>
    <r>
      <rPr>
        <i/>
        <sz val="10"/>
        <color theme="1"/>
        <rFont val="Times New Roman"/>
        <family val="1"/>
      </rPr>
      <t>mollissima</t>
    </r>
    <r>
      <rPr>
        <sz val="10"/>
        <color theme="1"/>
        <rFont val="Times New Roman"/>
        <family val="1"/>
      </rPr>
      <t xml:space="preserve">, European shag, </t>
    </r>
    <r>
      <rPr>
        <i/>
        <sz val="10"/>
        <color theme="1"/>
        <rFont val="Times New Roman"/>
        <family val="1"/>
      </rPr>
      <t>Gulosus</t>
    </r>
    <r>
      <rPr>
        <sz val="10"/>
        <color theme="1"/>
        <rFont val="Times New Roman"/>
        <family val="1"/>
      </rPr>
      <t xml:space="preserve"> </t>
    </r>
    <r>
      <rPr>
        <i/>
        <sz val="10"/>
        <color theme="1"/>
        <rFont val="Times New Roman"/>
        <family val="1"/>
      </rPr>
      <t>aristotelis</t>
    </r>
  </si>
  <si>
    <t>species detection, population monitoring, population estimate</t>
  </si>
  <si>
    <t>Wingtra One II; SenseFly eBee X; DJI Phantom 4 Pro V2; DJI Matrice 300 RTK</t>
  </si>
  <si>
    <t>fixed-wing; fixed-wing; quadcopter; quadcopter</t>
  </si>
  <si>
    <t>Vallery, A.C. 2018. Assessment of Shorebirds and Wading Birds in Galveston Bay Using Conventional and UAV Techniques. Thesis. Environmental Science - Biology, University of Houston-Clear Lake, TX.</t>
  </si>
  <si>
    <t>Massey, L., A.M. Foley, J. Baumgardt, R.W. DeYoung, and H.L. Perotto-Baldivieso</t>
  </si>
  <si>
    <t>DJI Matrice 210 V2 RTK</t>
  </si>
  <si>
    <t>DJI Zenmuse XT2 thermal</t>
  </si>
  <si>
    <t>The Efficacy of Drone-In-A-Box Technology for Marine Megafauna Surveillance off Coastal Beaches</t>
  </si>
  <si>
    <t>Monteforte, K.I., P.A. Butcher, S.G. Morris, and B.P. Kelaher</t>
  </si>
  <si>
    <t>Monteforte, K.I., P.A. Butcher, S.G. Morris, and B.P. Kelaher. 2026. The Efficacy of Drone-In-A-Box Technology for Marine Megafauna Surveillance off Coastal Beaches. Drones 10:122. https://doi.org/10.3390/drones10020122.</t>
  </si>
  <si>
    <r>
      <t xml:space="preserve">dolphin, </t>
    </r>
    <r>
      <rPr>
        <i/>
        <sz val="10"/>
        <color theme="1"/>
        <rFont val="Times New Roman"/>
        <family val="1"/>
      </rPr>
      <t>Tursiops</t>
    </r>
    <r>
      <rPr>
        <sz val="10"/>
        <color theme="1"/>
        <rFont val="Times New Roman"/>
        <family val="1"/>
      </rPr>
      <t xml:space="preserve"> spp., white-spotted eagle ray, </t>
    </r>
    <r>
      <rPr>
        <i/>
        <sz val="10"/>
        <color theme="1"/>
        <rFont val="Times New Roman"/>
        <family val="1"/>
      </rPr>
      <t>Aetobatus ocellatus</t>
    </r>
    <r>
      <rPr>
        <sz val="10"/>
        <color theme="1"/>
        <rFont val="Times New Roman"/>
        <family val="1"/>
      </rPr>
      <t xml:space="preserve">, bull shark, </t>
    </r>
    <r>
      <rPr>
        <i/>
        <sz val="10"/>
        <color theme="1"/>
        <rFont val="Times New Roman"/>
        <family val="1"/>
      </rPr>
      <t>Carcharhinus leucas</t>
    </r>
    <r>
      <rPr>
        <sz val="10"/>
        <color theme="1"/>
        <rFont val="Times New Roman"/>
        <family val="1"/>
      </rPr>
      <t xml:space="preserve">, green turtle, </t>
    </r>
    <r>
      <rPr>
        <i/>
        <sz val="10"/>
        <color theme="1"/>
        <rFont val="Times New Roman"/>
        <family val="1"/>
      </rPr>
      <t>Chelonia</t>
    </r>
    <r>
      <rPr>
        <sz val="10"/>
        <color theme="1"/>
        <rFont val="Times New Roman"/>
        <family val="1"/>
      </rPr>
      <t xml:space="preserve"> </t>
    </r>
    <r>
      <rPr>
        <i/>
        <sz val="10"/>
        <color theme="1"/>
        <rFont val="Times New Roman"/>
        <family val="1"/>
      </rPr>
      <t>mydas</t>
    </r>
  </si>
  <si>
    <t>Carcharhinidae, Chelonidae, Delphinidae, Myliobatidae</t>
  </si>
  <si>
    <t>Seabird</t>
  </si>
  <si>
    <t>Sule Skerry – an overspill gannetry from Sule Stack</t>
  </si>
  <si>
    <t>Harris, M.P., J. Blackburn, D. Budworth, and A.C. Blackburn</t>
  </si>
  <si>
    <t>Harris, M.P., J. Blackburn, D. Budworth, and A.C. Blackburn. 2029. Sule Skerry – an overspill gannetry from Sule Stack. Seabird 32(2019):96–105.</t>
  </si>
  <si>
    <t>YOLO-WL: A Lightweight and Efficient Framework for UAV-BasedWildlife Detection</t>
  </si>
  <si>
    <t>Liu, C., P. Wang, Y. Gong, and A. Cheng</t>
  </si>
  <si>
    <t xml:space="preserve">Liu, C., P. Wang, Y. Gong, and A. Cheng. 2026. YOLO-WL: A Lightweight and Efficient Framework for UAV-BasedWildlife Detection. Sensors 26z:790. https://doi.org/10.3390/s26030790. </t>
  </si>
  <si>
    <t xml:space="preserve">image analysis, deep learning, CNN </t>
  </si>
  <si>
    <t>Measured Noise from Small Unmanned Aerial Vehicles</t>
  </si>
  <si>
    <t>Cabell, R., R. McSwain, and F. Grosveld</t>
  </si>
  <si>
    <t>Cabell, R., R. McSwain, and F. Grosveld. 2016. Measured Noise from Small Unmanned Aerial Vehicles. Proceedings of NOISE-CON 2016, 13-15 June 2016, Providence, Rhode Island, USA.</t>
  </si>
  <si>
    <t>Edge 540; DJI Phantom 2; 3DR Y6; Prioria Hex</t>
  </si>
  <si>
    <t>fixed-wing; quadcopter; tricopter; hexacopter</t>
  </si>
  <si>
    <t>Koala genetic monitoring of Redlands Coast mainland. Final Report.</t>
  </si>
  <si>
    <t>Roca, C.P., K. Hohwieler, C. Staggard, and R. Cristescu</t>
  </si>
  <si>
    <t>Roca, C.P., K. Hohwieler, C. Staggard, and R. Cristescu. 2026. Koala genetic monitoring of Redlands Coast mainland. Final Report. Prepared for Redland City Council, Redland City, Queensland, Australia by Detection Dogs for Conservation, University of the Sunshine Coast, Sippy Downs, Queensland, Australia.</t>
  </si>
  <si>
    <t>species detection, population monitoring, thermal</t>
  </si>
  <si>
    <t>NatureScot</t>
  </si>
  <si>
    <t>data collection, data management, flight planning, sensors, platforms, regulations</t>
  </si>
  <si>
    <t>Evaluating machine learning models for multi-species wildlife detection and identification on remote sensed nadir imagery in South African savanna</t>
  </si>
  <si>
    <t>Allin, P., F. Seydou, F. Radloff, A. Davies, and Alison Leslie</t>
  </si>
  <si>
    <t>Allin, P., F. Seydou, F. Radloff, A. Davies, and Alison Leslie. 2026. Evaluating machine learning models for multi-species wildlife detection and identification on remote sensed nadir imagery in South African savanna. Wildlife Biology https://doi.org/10.1002/wlb3.01523.</t>
  </si>
  <si>
    <r>
      <t xml:space="preserve">impala, </t>
    </r>
    <r>
      <rPr>
        <i/>
        <sz val="10"/>
        <color theme="1"/>
        <rFont val="Times New Roman"/>
        <family val="1"/>
      </rPr>
      <t>Aepyceros melampus</t>
    </r>
    <r>
      <rPr>
        <sz val="10"/>
        <color theme="1"/>
        <rFont val="Times New Roman"/>
        <family val="1"/>
      </rPr>
      <t xml:space="preserve">, nyala, </t>
    </r>
    <r>
      <rPr>
        <i/>
        <sz val="10"/>
        <color theme="1"/>
        <rFont val="Times New Roman"/>
        <family val="1"/>
      </rPr>
      <t>Tragelaphus angasii</t>
    </r>
    <r>
      <rPr>
        <sz val="10"/>
        <color theme="1"/>
        <rFont val="Times New Roman"/>
        <family val="1"/>
      </rPr>
      <t xml:space="preserve">, sable, </t>
    </r>
    <r>
      <rPr>
        <i/>
        <sz val="10"/>
        <color theme="1"/>
        <rFont val="Times New Roman"/>
        <family val="1"/>
      </rPr>
      <t>Hippotragus</t>
    </r>
    <r>
      <rPr>
        <sz val="10"/>
        <color theme="1"/>
        <rFont val="Times New Roman"/>
        <family val="1"/>
      </rPr>
      <t xml:space="preserve"> </t>
    </r>
    <r>
      <rPr>
        <i/>
        <sz val="10"/>
        <color theme="1"/>
        <rFont val="Times New Roman"/>
        <family val="1"/>
      </rPr>
      <t>niger</t>
    </r>
    <r>
      <rPr>
        <sz val="10"/>
        <color theme="1"/>
        <rFont val="Times New Roman"/>
        <family val="1"/>
      </rPr>
      <t xml:space="preserve">, roan, </t>
    </r>
    <r>
      <rPr>
        <i/>
        <sz val="10"/>
        <color theme="1"/>
        <rFont val="Times New Roman"/>
        <family val="1"/>
      </rPr>
      <t>Hippotragus equinus</t>
    </r>
    <r>
      <rPr>
        <sz val="10"/>
        <color theme="1"/>
        <rFont val="Times New Roman"/>
        <family val="1"/>
      </rPr>
      <t xml:space="preserve">, African buffalo, </t>
    </r>
    <r>
      <rPr>
        <i/>
        <sz val="10"/>
        <color theme="1"/>
        <rFont val="Times New Roman"/>
        <family val="1"/>
      </rPr>
      <t>Syncerus caffer</t>
    </r>
  </si>
  <si>
    <t>DJI Zenmuse P1 45-MP RGB camera</t>
  </si>
  <si>
    <t>DJI Matrice 300
RTK</t>
  </si>
  <si>
    <t>AEWD: A weakly observable object detection benchmark for UAV-based endangered wildlife monitoring</t>
  </si>
  <si>
    <t>Ma, M., L. Liu, B. Han, L. Yang, X. Gao, R. Chang, S. Wang, and F. Xu</t>
  </si>
  <si>
    <t xml:space="preserve">Ma, M., L. Liu, B. Han, L. Yang, X. Gao, R. Chang, S. Wang, and F. Xu. 2026. AEWD: A weakly observable object detection benchmark for UAV-based endangered wildlife monitoring. Ecological Informatics https://doi.org/10.1016/j.ecoinf.2026.103662. </t>
  </si>
  <si>
    <r>
      <t xml:space="preserve">Amur tiger, </t>
    </r>
    <r>
      <rPr>
        <i/>
        <sz val="10"/>
        <color theme="1"/>
        <rFont val="Times New Roman"/>
        <family val="1"/>
      </rPr>
      <t>Panthera tigris altaica</t>
    </r>
    <r>
      <rPr>
        <sz val="10"/>
        <color theme="1"/>
        <rFont val="Times New Roman"/>
        <family val="1"/>
      </rPr>
      <t xml:space="preserve">, giant panda, </t>
    </r>
    <r>
      <rPr>
        <i/>
        <sz val="10"/>
        <color theme="1"/>
        <rFont val="Times New Roman"/>
        <family val="1"/>
      </rPr>
      <t>Ailuropoda melanoleuca</t>
    </r>
    <r>
      <rPr>
        <sz val="10"/>
        <color theme="1"/>
        <rFont val="Times New Roman"/>
        <family val="1"/>
      </rPr>
      <t xml:space="preserve">, golden snub-nosed monkey, </t>
    </r>
    <r>
      <rPr>
        <i/>
        <sz val="10"/>
        <color theme="1"/>
        <rFont val="Times New Roman"/>
        <family val="1"/>
      </rPr>
      <t>Rhinopithecus</t>
    </r>
    <r>
      <rPr>
        <sz val="10"/>
        <color theme="1"/>
        <rFont val="Times New Roman"/>
        <family val="1"/>
      </rPr>
      <t xml:space="preserve"> </t>
    </r>
    <r>
      <rPr>
        <i/>
        <sz val="10"/>
        <color theme="1"/>
        <rFont val="Times New Roman"/>
        <family val="1"/>
      </rPr>
      <t>roxellana</t>
    </r>
    <r>
      <rPr>
        <sz val="10"/>
        <color theme="1"/>
        <rFont val="Times New Roman"/>
        <family val="1"/>
      </rPr>
      <t xml:space="preserve">, Sichuan takin, </t>
    </r>
    <r>
      <rPr>
        <i/>
        <sz val="10"/>
        <color theme="1"/>
        <rFont val="Times New Roman"/>
        <family val="1"/>
      </rPr>
      <t>Budorcas tibetanus</t>
    </r>
  </si>
  <si>
    <t>Bovidae, Cercopithecidae, Felidae, Ursidae</t>
  </si>
  <si>
    <t>van Gemert J.C., C.R. Verschoor, P. Mettes, K. Epema, L.P. Koh, and S. Wich. 2015. Nature Conservation Drones for Automatic Localization and Counting of Animals. In L. Agapito, M. Bronstein, &amp; C. Rother, eds. Computer Vision - ECCV 2014 Workshops. ECCV 2014. Lecture Notes in Computer Science 8925:255-270. https://doi.org/10.1007/978-3-319-16178-5_17.</t>
  </si>
  <si>
    <t>Burslem, A., S. Isojunno, R. Prieto, M.A. Silva, and P.J. O. Miller</t>
  </si>
  <si>
    <t>Predicting Individual Body Length, Volume, and Mass From Dominant Stroke Cycle Frequency in Sperm Whales: Empirical Cross-Validation and Prediction Functions</t>
  </si>
  <si>
    <t>Burslem, A., S. Isojunno, R. Prieto, M.A. Silva, and P.J. O. Miller. 2026. Predicting Individual Body Length, Volume, and Mass From Dominant Stroke Cycle Frequency in Sperm Whales: Empirical Cross-Validation and Prediction Functions. Marine Mammal Science 42:e70144. https://doi.org/10.1111/mms.70144.</t>
  </si>
  <si>
    <t>DJI Phantom 4 Pro; DJI Phantom 4</t>
  </si>
  <si>
    <t>stock DJI camera; stock DJI camera</t>
  </si>
  <si>
    <t xml:space="preserve">photogrammetry </t>
  </si>
  <si>
    <t>Glarou, M., S. Gero, A. Frantzis, J.M. Brotons, F. Vivier, P. Alexiadou, M. Cerdà, E. Pirotta, and F. Christiansen. 2023. Estimating body mass of sperm whales from aerial photographs. Marine Mammal Science 39:251–273. https://doi.org/10.1111/mms.12982.</t>
  </si>
  <si>
    <t>Paige, L.A., K. Hedger, E. Adinda, E. Sulistyawati, A.S. Bradley, B. Winston, K.E. DeMatteo, K.A.I. Nekaris, and E.E. Wroblewski</t>
  </si>
  <si>
    <t>Refining classification of complex agroforestry mosaic landscape from drone-based imagery: Implications for landscape management and conservation</t>
  </si>
  <si>
    <t xml:space="preserve">Paige, L.A., K. Hedger, E. Adinda, E. Sulistyawati, A.S. Bradley, B. Winston, K.E. DeMatteo, K.A.I. Nekaris, and E.E. Wroblewski. 2026. Refining classification of complex agroforestry mosaic landscape from drone-based imagery: Implications for landscape management and conservation. Journal of Applied Ecology 63:e70290. https://doi.org/10.1111/1365-2664.70290. </t>
  </si>
  <si>
    <r>
      <t xml:space="preserve">Javan slow loris, </t>
    </r>
    <r>
      <rPr>
        <i/>
        <sz val="10"/>
        <color theme="1"/>
        <rFont val="Times New Roman"/>
        <family val="1"/>
      </rPr>
      <t>Nycticebus javanicus</t>
    </r>
  </si>
  <si>
    <t>habitat, drone vs satellite imagery, image analysis, radiotracking</t>
  </si>
  <si>
    <t>Lorisidae</t>
  </si>
  <si>
    <t>species ID, habitat</t>
  </si>
  <si>
    <t>image analysis, habitat</t>
  </si>
  <si>
    <t>habitat, land cover mapping</t>
  </si>
  <si>
    <t>Dillabough, E.</t>
  </si>
  <si>
    <r>
      <t>Multidisciplinary approach to monitor eelgrass (</t>
    </r>
    <r>
      <rPr>
        <i/>
        <sz val="10"/>
        <color theme="1"/>
        <rFont val="Times New Roman"/>
        <family val="1"/>
      </rPr>
      <t>Zostera marina</t>
    </r>
    <r>
      <rPr>
        <sz val="10"/>
        <color theme="1"/>
        <rFont val="Times New Roman"/>
        <family val="1"/>
      </rPr>
      <t>) and green crab (</t>
    </r>
    <r>
      <rPr>
        <i/>
        <sz val="10"/>
        <color theme="1"/>
        <rFont val="Times New Roman"/>
        <family val="1"/>
      </rPr>
      <t>Carcinus maenas</t>
    </r>
    <r>
      <rPr>
        <sz val="10"/>
        <color theme="1"/>
        <rFont val="Times New Roman"/>
        <family val="1"/>
      </rPr>
      <t>) dynamics in Placentia Bay, Newfoundland and Labrador, Canada</t>
    </r>
  </si>
  <si>
    <r>
      <t xml:space="preserve">green crab, </t>
    </r>
    <r>
      <rPr>
        <i/>
        <sz val="10"/>
        <color theme="1"/>
        <rFont val="Times New Roman"/>
        <family val="1"/>
      </rPr>
      <t>Carcinus maenas</t>
    </r>
  </si>
  <si>
    <t>invasive species, habitat</t>
  </si>
  <si>
    <r>
      <t>Dillabough, E. 2026. Multidisciplinary approach to monitor eelgrass (</t>
    </r>
    <r>
      <rPr>
        <i/>
        <sz val="10"/>
        <color theme="1"/>
        <rFont val="Times New Roman"/>
        <family val="1"/>
      </rPr>
      <t>Zostera marina</t>
    </r>
    <r>
      <rPr>
        <sz val="10"/>
        <color theme="1"/>
        <rFont val="Times New Roman"/>
        <family val="1"/>
      </rPr>
      <t>) and green crab (</t>
    </r>
    <r>
      <rPr>
        <i/>
        <sz val="10"/>
        <color theme="1"/>
        <rFont val="Times New Roman"/>
        <family val="1"/>
      </rPr>
      <t>Carcinus maenas</t>
    </r>
    <r>
      <rPr>
        <sz val="10"/>
        <color theme="1"/>
        <rFont val="Times New Roman"/>
        <family val="1"/>
      </rPr>
      <t>) dynamics in Placentia Bay, Newfoundland and Labrador, Canada. Thesis. Centre for Fisheries Ecosystems Research, Fisheries and Marine Institute, Memorial University of Newfoundland, Canada</t>
    </r>
  </si>
  <si>
    <t>Carcinidae</t>
  </si>
  <si>
    <t>DJI Mavic 2 Pro; DJI Matrice 210 RTK V2</t>
  </si>
  <si>
    <t>not given; Zenmuse X7 RGB camera</t>
  </si>
  <si>
    <t>Marine Environmental Research</t>
  </si>
  <si>
    <t>Hyperspectral remote sensing for monitoring coral reef and seagrass Ecosystems: capabilities, limitations and future directions</t>
  </si>
  <si>
    <t>Smart, J.N., D. Cowley, D.E.C. Rivera, M. Hafizt, M. Lyons, S. Phinn, and C. Roelfsema</t>
  </si>
  <si>
    <t>Smart, J.N., D. Cowley, D.E.C. Rivera, M. Hafizt, M. Lyons, S. Phinn, and C. Roelfsema. 2026. Hyperspectral remote sensing for monitoring coral reef and seagrass Ecosystems: capabilities, limitations and future directions. Marine Environmental Research https://doi.org/10.1016/j.marenvres.2026.107928.</t>
  </si>
  <si>
    <r>
      <t xml:space="preserve">Hann, R., P. Betlem, K. Deja, F. Hartvich, M. Jonassen, A. Lampert, M. Laska, I. Sobota, R. Storvold, and P. Zagórski. 2022. Update to Scientific Applications of Unmanned Vehicles in Svalbard (UAV Svalbard Update). Pages 74-87 </t>
    </r>
    <r>
      <rPr>
        <i/>
        <sz val="10"/>
        <color theme="1"/>
        <rFont val="Times New Roman"/>
        <family val="1"/>
      </rPr>
      <t>in</t>
    </r>
    <r>
      <rPr>
        <sz val="10"/>
        <color theme="1"/>
        <rFont val="Times New Roman"/>
        <family val="1"/>
      </rPr>
      <t xml:space="preserve"> J. Feldner, C. Hübner, H. Lihavainen, R. Neuber, and A. Zaborska, eds. SESS Report 2021: The State of Environmental Science in Svalbard – an Annual Report. Svalbard Integrated Arctic Earth Observing System (SIOS), Longyearbyen, Norway. https://www.doi.org/10.5281/zenodo.5751959. </t>
    </r>
  </si>
  <si>
    <r>
      <t xml:space="preserve">Hann, R., B. Altstädter, P. Betlem, K. Deja, K. Dragańska-Deja, M. Ewertowski, F. Hartvich, M. Jonassen, A. Lampert, M. Laska, I. Sobota, R. Storvold, A. Tomczyk, K. Wojtysiak, and P. Zagórski. 2021. Scientific Applications of Unmanned Vehicles in Svalbard (UAV Svalbard). Pages 78-103 </t>
    </r>
    <r>
      <rPr>
        <i/>
        <sz val="10"/>
        <color theme="1"/>
        <rFont val="Times New Roman"/>
        <family val="1"/>
      </rPr>
      <t>in</t>
    </r>
    <r>
      <rPr>
        <sz val="10"/>
        <color theme="1"/>
        <rFont val="Times New Roman"/>
        <family val="1"/>
      </rPr>
      <t xml:space="preserve"> M. Moreno-Ibáñez, J.O.M. Hagen, C. Hübner, H. Lihavainen, and A. Zaborska, eds. SESS Report 2020: The State of Environmental Science in Svalbard - an annual report. Svalbard Integrated Arctic Earth Observing System (SIOS), Longyearbyen, Norway. https://www.doi.org/10.5281/zenodo.4293283.</t>
    </r>
  </si>
  <si>
    <t>Hann, R., P. Betlem, K. Deja, M. Ewertowski, B. Harm-Altstadter, M. Jonassen, A. Lampert, M. Laska, I. Sobota, A. Tomczyk, and P. Zagórski</t>
  </si>
  <si>
    <t xml:space="preserve">Hann, R., P. Betlem, K. Deja, M. Ewertowski, B. Harm-Altstadter, M. Jonassen, A. Lampert, M. Laska, I. Sobota, A. Tomczyk, and P. Zagórski. 2022. Practical guidelines for scientific application of uncrewed aerial vehicles in Svalbard (UAV Svalbard 3). </t>
  </si>
  <si>
    <t>Practical guidelines for scientific application of uncrewed aerial vehicles in Svalbard (UAV
Svalbard 3)</t>
  </si>
  <si>
    <t>SESS Report 2022: The State of Environmental Science in Svalbard – an annual report</t>
  </si>
  <si>
    <t>Third Update to Scientific Applications of Uncrewed Vehicles in Svalbard (UAV Svalbard 4)</t>
  </si>
  <si>
    <t>SESS Report 2025: The State of Environmental Science in Svalbard</t>
  </si>
  <si>
    <t>review, regulations, literature database</t>
  </si>
  <si>
    <t>Hann, R., K. Bärfuß, P. Betlem, M. Ewertowski, L. Günzel, M. Jonassen, A. Lampert, M. Laska, R. Storvold, and I. Sobota</t>
  </si>
  <si>
    <t>Hann, R., K. Bärfuß, P. Betlem, M. Ewertowski, L. Günzel, M. Jonassen, A. Lampert, M. Laska, R. Storvold, and I. Sobota. 2026. Third Update to Scientific Applications of Uncrewed Vehicles in Svalbard (UAV Svalbard 4). Pages 54-61 in K. Kohler, C. Hübner, P. Myhre, S. Jawak, and H. Lihavainen, eds. SESS Report 2025: The State of Environmental Science in Svalbard - an annual report. Svalbard Integrated Arctic Earth Observing System (SIOS), Longyearbyen, Norway. https://doi.org/10.5281/zenodo.17832158.</t>
  </si>
  <si>
    <t>Korczak-Abshire, M., K.E. Jaworska, P. Pabjanek, M. Kyck, and A. Zmarz</t>
  </si>
  <si>
    <r>
      <t xml:space="preserve">UAV-based terrain metrics reveal species-specific nest-site preferences in </t>
    </r>
    <r>
      <rPr>
        <i/>
        <sz val="10"/>
        <color theme="1"/>
        <rFont val="Times New Roman"/>
        <family val="1"/>
      </rPr>
      <t>Pygoscelis</t>
    </r>
    <r>
      <rPr>
        <sz val="10"/>
        <color theme="1"/>
        <rFont val="Times New Roman"/>
        <family val="1"/>
      </rPr>
      <t xml:space="preserve"> penguins</t>
    </r>
  </si>
  <si>
    <r>
      <t xml:space="preserve">Korczak-Abshire, M., K.E. Jaworska, P. Pabjanek, M. Kyck, and A. Zmarz. 2026. UAV-based terrain metrics reveal species-specific nest-site preferences in </t>
    </r>
    <r>
      <rPr>
        <i/>
        <sz val="10"/>
        <color theme="1"/>
        <rFont val="Times New Roman"/>
        <family val="1"/>
      </rPr>
      <t>Pygoscelis</t>
    </r>
    <r>
      <rPr>
        <sz val="10"/>
        <color theme="1"/>
        <rFont val="Times New Roman"/>
        <family val="1"/>
      </rPr>
      <t xml:space="preserve"> penguins. Ibis https://doi.org/10.11 11/ibi.70030.</t>
    </r>
  </si>
  <si>
    <r>
      <t xml:space="preserve">Adelie penguin, </t>
    </r>
    <r>
      <rPr>
        <i/>
        <sz val="10"/>
        <color theme="1"/>
        <rFont val="Times New Roman"/>
        <family val="1"/>
      </rPr>
      <t>Pygoscelis adeliae</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chinstrap penguin, </t>
    </r>
    <r>
      <rPr>
        <i/>
        <sz val="10"/>
        <color theme="1"/>
        <rFont val="Times New Roman"/>
        <family val="1"/>
      </rPr>
      <t>Pygoscelis antarcticus</t>
    </r>
  </si>
  <si>
    <t>population monitoring, nesting habitat, disturbance</t>
  </si>
  <si>
    <t>Analysis of Biological Images and Quantitative Monitoring Using Deep Learning and Computer Vision</t>
  </si>
  <si>
    <t>Gálvez-Salido, A., F. Robles, R.J. Gonçalves, R. de la Herrán, C.R. Rejón, and R. Navajas-Pérez</t>
  </si>
  <si>
    <t>Gálvez-Salido, A., F. Robles, R.J. Gonçalves, R. de la Herrán, C.R. Rejón, and R. Navajas-Pérez. 2026. Analysis of Biological Images and Quantitative Monitoring Using Deep Learning and Computer Vision. Journal of Imaging 12:88. https://doi.org/10.3390/jimaging12020088.</t>
  </si>
  <si>
    <t>review, image analysis, deep learning, CNN</t>
  </si>
  <si>
    <t>Cornet, V.J., and K.E. Joyce</t>
  </si>
  <si>
    <t>Assessing the Potential of Remotely-Sensed Drone Spectroscopy to Determine Live Coral Cover on Heron Reef</t>
  </si>
  <si>
    <t>Cornet, V.J., and K.E. Joyce. 2021. Assessing the Potential of Remotely-Sensed Drone Spectroscopy to Determine Live Coral Cover on Heron Reef. Drones 5:29. https://doi.org/10.3390/drones5020029.</t>
  </si>
  <si>
    <t>Ocean Optics STS-Vis 15 field of view spectrometer</t>
  </si>
  <si>
    <t>habitat, coral detection</t>
  </si>
  <si>
    <r>
      <t>Costs of maternal care revealed through body condition in Northern Resident killer whales (</t>
    </r>
    <r>
      <rPr>
        <i/>
        <sz val="10"/>
        <color theme="1"/>
        <rFont val="Times New Roman"/>
        <family val="1"/>
      </rPr>
      <t>Orcinus orca</t>
    </r>
    <r>
      <rPr>
        <sz val="10"/>
        <color theme="1"/>
        <rFont val="Times New Roman"/>
        <family val="1"/>
      </rPr>
      <t>)</t>
    </r>
  </si>
  <si>
    <t>Kay, S.W.C., A.G. Rowley, B.C. Visona-Kelly, L.G. Barrett-Lennard, P.R. Thompson, G.J. Sutton, H. Fearnbach, J.W. Durban, and C.T. Darimont</t>
  </si>
  <si>
    <r>
      <t>Kay, S.W.C., A.G. Rowley, B.C. Visona-Kelly, L.G. Barrett-Lennard, P.R. Thompson, G.J. Sutton, H. Fearnbach, J.W. Durban, and C.T. Darimont. 2026. Costs of maternal care revealed through body condition in Northern Resident killer whales (</t>
    </r>
    <r>
      <rPr>
        <i/>
        <sz val="10"/>
        <color theme="1"/>
        <rFont val="Times New Roman"/>
        <family val="1"/>
      </rPr>
      <t>Orcinus orca</t>
    </r>
    <r>
      <rPr>
        <sz val="10"/>
        <color theme="1"/>
        <rFont val="Times New Roman"/>
        <family val="1"/>
      </rPr>
      <t>). Scientific Reports 16:5355. https://doi.org/10.1038/s41598-026-38696-0.</t>
    </r>
  </si>
  <si>
    <t>disturbance, health, photogrammetry</t>
  </si>
  <si>
    <t>APH-22; DJI Matrice 200; DJI Inspire 3</t>
  </si>
  <si>
    <t>hexacopter; quadcopter; quadcopter</t>
  </si>
  <si>
    <t>Olympus E-PM2 camera; DJI Zenmuse X5S; DJI Zenmuse A9-8K</t>
  </si>
  <si>
    <t>Norris, E.B.B., W. Edwards, and S.G.W. Laurance</t>
  </si>
  <si>
    <t>Thermal drones for wildlife research in tropical forests: A review of best practices, challenges, and opportunities</t>
  </si>
  <si>
    <t>Norris, E.B.B., W. Edwards, and S.G.W. Laurance. 2026. Thermal drones for wildlife research in tropical forests: A review of best practices, challenges, and opportunities. Biodiversity and Conservation 35:84. https://doi.org/10.1007/s10531-026-03285-0.</t>
  </si>
  <si>
    <t>platform, flight planning, sensors, best practices</t>
  </si>
  <si>
    <t>Qi, M., M. Gadd, D. De Martini, K.J. Davis, B. Xiong, A. Rosen, S.M.K. Moorthy, N. Hawes, and R. Salguero-Gómez. 2026. Biodiversity research requires more motors in air, water and on land. Methods in Ecology and Evolution 17:668–682. https://doi.org/10.1111/2041-210x.70217.</t>
  </si>
  <si>
    <t>research areas, data gaps, drone usage</t>
  </si>
  <si>
    <t>Li, D., J.M.H. Knops, and L. Li</t>
  </si>
  <si>
    <t>Late summer plateau pika spatial habitat use revealed by high‐resolution wildlife tracking and unmanned aerial vehicle data on the Qinghai‐Tibet Plateau</t>
  </si>
  <si>
    <t>Grassland Research</t>
  </si>
  <si>
    <t xml:space="preserve">Li, D., J.M.H. Knops, and L. Li. 2026. Late summer plateau pika spatial habitat use revealed by high‐resolution wildlife tracking and unmanned aerial vehicle data on the Qinghai‐Tibet Plateau. Grassland Research https://doi.org/10.1002/glr2.70035. </t>
  </si>
  <si>
    <t>multispectral</t>
  </si>
  <si>
    <t>Qi, M., M. Gadd, D. De Martini, K.J. Davis, B. Xiong, A. Rosen, S.M.K. Moorthy, N. Hawe, and R. Salguero-Gómez</t>
  </si>
  <si>
    <t xml:space="preserve">Qi, M., M. Gadd, D. De Martini, K.J. Davis, B. Xiong, A. Rosen, S.M.K. Moorthy, N. Hawe, and R. Salguero-Gómez. 2026. Biodiversity research requires more motors in air, water and on land. Methods in Ecology and Evolution 17:668–682. https://doi.org/10.1111/2041-210x.70217. </t>
  </si>
  <si>
    <t>Uncovering Hidden Predators: Thermal Drone Detection of Antarctic Fur Seals in Tussac Grass at South Georgia</t>
  </si>
  <si>
    <t>Coleman, J., N. Fenney, P.N. Trathan, A. Fox, M.A. Collins, and P. Hollyman</t>
  </si>
  <si>
    <t xml:space="preserve">Coleman, J., N. Fenney, P.N. Trathan, A. Fox, M.A. Collins, and P. Hollyman. 2026. Uncovering Hidden Predators: Thermal Drone Detection of Antarctic Fur Seals in Tussac Grass at South Georgia. Ecology and Evolution 16:e73209. https://doi.org/10.1002/ece3.73209. </t>
  </si>
  <si>
    <t>AgEagle Ebee X</t>
  </si>
  <si>
    <t>AgEagle Duet T sensor: RGB, 20-MP Sensor for Obstacle Detection and Avoidance, and thermal FLIR</t>
  </si>
  <si>
    <t>Evaluation of Deep Learning–Based Object Detection Models on Drone Footage</t>
  </si>
  <si>
    <t>Ketolainen, J.</t>
  </si>
  <si>
    <t>Ketolainen, J. 2026. Evaluation of Deep Learning–Based Object Detection Models on Drone Footage. Thesis. School of Engineering Science, Lappeenranta–Lahti University of Technology (LUT), Lappeenranta, Finland.</t>
  </si>
  <si>
    <t>First Attempts to Control Forest Pests Using Multi-Rotor Unmanned Aerial Spraying Systems (UASSs) in Forest Ecosystems</t>
  </si>
  <si>
    <t>Paraschiv, M., A. Buzatu, C. Paraschivoiu, and D. Chira</t>
  </si>
  <si>
    <t>human-wildlife conflict, agriculture damage, pest control</t>
  </si>
  <si>
    <r>
      <t xml:space="preserve">gypsy moth, </t>
    </r>
    <r>
      <rPr>
        <i/>
        <sz val="10"/>
        <color theme="1"/>
        <rFont val="Times New Roman"/>
        <family val="1"/>
      </rPr>
      <t>Lymantria dispar</t>
    </r>
    <r>
      <rPr>
        <sz val="10"/>
        <color theme="1"/>
        <rFont val="Times New Roman"/>
        <family val="1"/>
      </rPr>
      <t xml:space="preserve">, larch woolly aphid, </t>
    </r>
    <r>
      <rPr>
        <i/>
        <sz val="10"/>
        <color theme="1"/>
        <rFont val="Times New Roman"/>
        <family val="1"/>
      </rPr>
      <t>Adelges laricis</t>
    </r>
  </si>
  <si>
    <t>Adelgidae, Erebidae</t>
  </si>
  <si>
    <t>Romania</t>
  </si>
  <si>
    <t>DJI Agras T30</t>
  </si>
  <si>
    <t>spraying system</t>
  </si>
  <si>
    <t xml:space="preserve">Paraschiv, M., A. Buzatu, C. Paraschivoiu, and D. Chira. 2026. First Attempts to Control Forest Pests Using Multi-Rotor Unmanned Aerial Spraying Systems (UASSs) in Forest Ecosystems. Drones 10:181. https://doi.org/10.3390/drones10030181. </t>
  </si>
  <si>
    <t>SORA 2.5-Guided BVLOS UAS for Wildlife Conservation in Kenya: Reducing Friction Between Safety and Field Operations</t>
  </si>
  <si>
    <t>Maalouf, G., T.S. Richardson, D.R. Guerin, M. Watson, U.P.S. Lundquist, B.R. Costelloe, E. Pastucha, S. Afridi, E.G.A. Rolland, K. Meier, J.H. Jepsen, T. van der Sterren, L. Laporte-Devylder, C.R. Saint-Jean, C.A.M. Catricheo, V. Shukla, E. Iannino, J. Kline, D.N. Ngoc, W. Njoroge, and K. Jensen</t>
  </si>
  <si>
    <t xml:space="preserve">Maalouf, G., T.S. Richardson, D.R. Guerin, M. Watson, U.P.S. Lundquist, B.R. Costelloe, E. Pastucha, S. Afridi, E.G.A. Rolland, K. Meier, J.H. Jepsen, T. van der Sterren, L. Laporte-Devylder, C.R. Saint-Jean, C.A.M. Catricheo, V. Shukla, E. Iannino, J. Kline, D.N. Ngoc, W. Njoroge, and K. Jensen. 2026. SORA 2.5-Guided BVLOS UAS for Wildlife Conservation in Kenya: Reducing Friction Between Safety and Field Operations. Drones 10:178. https://doi.org/10.3390/drones10030178. </t>
  </si>
  <si>
    <t>flight planning, safety</t>
  </si>
  <si>
    <t>quadcopters; fixed-wing; fixed-wing</t>
  </si>
  <si>
    <t>DJI Mavic 3 variants
(Enterprise, Thermal, Pro); DJI Mini 3; Parrot Anafi; CoDrone Aluco; CoDrone Noctu; Ebee X; solar-powered University of Bristol glider</t>
  </si>
  <si>
    <t>Remotely Sensed Metrics for Evaluating Wild Killer Whale Health</t>
  </si>
  <si>
    <t>Gaydos, J.K., H.H. Nollens, C.F. Lo, M.B. Hanson, K. Haman, M. Weiss, D. Giles, S.J. Thornton, T.R. Robeck, and C. Dold</t>
  </si>
  <si>
    <t>Gaydos, J.K., H.H. Nollens, C.F. Lo, M.B. Hanson, K. Haman, M. Weiss, D. Giles, S.J. Thornton, T.R. Robeck, and C. Dold. 2026. Remotely Sensed Metrics for Evaluating Wild Killer Whale Health. NOAA Technical Memorandum NMFS-NWFSC-204. National Marine Fisheries Service, Northwest Fisheries Science Center, Seattle, WA. https://doi.org/10.25923/jftd-d217.</t>
  </si>
  <si>
    <t>Drone-Based Crane Surveys - Exploring the Use of Thermal Imaging and Image Analysis for Automatic Crane Population Surveys in Sweden</t>
  </si>
  <si>
    <t>Andersson, L.</t>
  </si>
  <si>
    <t>Andersson, L. 2026. Drone-Based Crane Surveys - Exploring the Use of Thermal Imaging and Image Analysis for Automatic Crane Population Surveys in Sweden. Thesis. Master's Programme in Molecular Biotechnology Engineering, Uppsala University, Uppsala, Sweden.</t>
  </si>
  <si>
    <t>DJI thermal sensor M3T</t>
  </si>
  <si>
    <t>population monitoring, image analysis, ground vs aerial survey, disturbance</t>
  </si>
  <si>
    <t>Yaney-Keller, A., R.R. McIntosh, R.H. Clarke, and R.D. Reina. 2026. Dual colour and thermal drone surveys improves detection of marine debris entanglements in fur seals. Marine Pollution Bulletin 227:119456. https://doi.org/10.1016/j.marpolbul.2026.119456.</t>
  </si>
  <si>
    <t xml:space="preserve">quadcopter; </t>
  </si>
  <si>
    <t>Mavic 3 thermal; Zenmuse H20T, Zenmuse H20N, C30N; Zenmuse H30T</t>
  </si>
  <si>
    <t>DJI Mavic 3
Enterprise; DJI Matrice 300 or Matrice 350; DJI Matrice 350</t>
  </si>
  <si>
    <t>Advancing marine mammal monitoring: Large-scale UAV delphinidae datasets and robust motion tracking for group size estimation</t>
  </si>
  <si>
    <t>Machine Learning with Applications</t>
  </si>
  <si>
    <t>Filipe, L.V., J. Canelas, M. Vieira, F.C. da Fonseca, A. Cid, J. Castro, and I. Machado</t>
  </si>
  <si>
    <t xml:space="preserve">Filipe, L.V., J. Canelas, M. Vieira, F.C. da Fonseca, A. Cid, J. Castro, and I. Machado. 2026. Advancing marine mammal monitoring: Large-scale UAV delphinidae datasets and robust motion tracking for group size estimation. Machine Learning with Applications 23:100808. https://doi.org/10.1016/j.mlwa.2025.100808. </t>
  </si>
  <si>
    <t>population monitoring, image analysis, deep learning, CNN</t>
  </si>
  <si>
    <t>Jackals among wolves: balancing between competition and tolerance</t>
  </si>
  <si>
    <t>Kominos, T., A. Galanaki, T. Naziridis, I. Gasteratos, G. Giannatos, P. Chylarecki, and W. Bogdanowicz</t>
  </si>
  <si>
    <t xml:space="preserve">Kominos, T., A. Galanaki, T. Naziridis, I. Gasteratos, G. Giannatos, P. Chylarecki, and W. Bogdanowicz. 2026. Jackals among wolves: balancing between competition and tolerance. Proceedings of the Royal Society B 293:20252832. https://doi.org/10.1098/rspb.2025.2832. </t>
  </si>
  <si>
    <r>
      <t xml:space="preserve">grey wolf, </t>
    </r>
    <r>
      <rPr>
        <i/>
        <sz val="10"/>
        <color theme="1"/>
        <rFont val="Times New Roman"/>
        <family val="1"/>
      </rPr>
      <t>Canis lupus</t>
    </r>
    <r>
      <rPr>
        <sz val="10"/>
        <color theme="1"/>
        <rFont val="Times New Roman"/>
        <family val="1"/>
      </rPr>
      <t xml:space="preserve">, golden jackal, </t>
    </r>
    <r>
      <rPr>
        <i/>
        <sz val="10"/>
        <color theme="1"/>
        <rFont val="Times New Roman"/>
        <family val="1"/>
      </rPr>
      <t>Canis</t>
    </r>
    <r>
      <rPr>
        <sz val="10"/>
        <color theme="1"/>
        <rFont val="Times New Roman"/>
        <family val="1"/>
      </rPr>
      <t xml:space="preserve"> </t>
    </r>
    <r>
      <rPr>
        <i/>
        <sz val="10"/>
        <color theme="1"/>
        <rFont val="Times New Roman"/>
        <family val="1"/>
      </rPr>
      <t>aureus</t>
    </r>
  </si>
  <si>
    <t>DJI thermal camera</t>
  </si>
  <si>
    <t>Drone multispectral imaging reveals seasonal microphytobenthos drivers at shorebird foraging sites</t>
  </si>
  <si>
    <t>Douglas, T.J., N.C. Coops, M.C. Drever, B.P.V. Hunt, T.G. Martin, and R.W. Elner</t>
  </si>
  <si>
    <t xml:space="preserve">Douglas, T.J., N.C. Coops, M.C. Drever, B.P.V. Hunt, T.G. Martin, and R.W. Elner. 2026. Drone multispectral imaging reveals seasonal microphytobenthos drivers at shorebird foraging sites. Remote Sensing Applications: Society and Environment 41:101960. https://doi.org/10.1016/j.rsase.2026.101960. </t>
  </si>
  <si>
    <t>MicaSense MX Dual Camera System, stock DJI RGB camera</t>
  </si>
  <si>
    <r>
      <t xml:space="preserve">western sandpiper, </t>
    </r>
    <r>
      <rPr>
        <i/>
        <sz val="10"/>
        <color theme="1"/>
        <rFont val="Times New Roman"/>
        <family val="1"/>
      </rPr>
      <t>Calidris mauri</t>
    </r>
    <r>
      <rPr>
        <sz val="10"/>
        <color theme="1"/>
        <rFont val="Times New Roman"/>
        <family val="1"/>
      </rPr>
      <t xml:space="preserve">, dunlin, </t>
    </r>
    <r>
      <rPr>
        <i/>
        <sz val="10"/>
        <color theme="1"/>
        <rFont val="Times New Roman"/>
        <family val="1"/>
      </rPr>
      <t>Calidris alpina</t>
    </r>
  </si>
  <si>
    <t>habitat, foraging, photogrammetry</t>
  </si>
  <si>
    <t>Monitoring African rangelands with remote sensing: Sensors, platforms, and the emerging role of machine learning</t>
  </si>
  <si>
    <t>Hosseini, H., O. Hensel, and A. Nasirahmadi</t>
  </si>
  <si>
    <t>sensors, platform, applications</t>
  </si>
  <si>
    <t xml:space="preserve">Hosseini, H., O. Hensel, and A. Nasirahmadi. 2026. Monitoring African rangelands with remote sensing: Sensors, platforms, and the emerging role of machine learning. Remote Sensing Applications: Society and Environment 41:101957. https://doi.org/10.1016/j.rsase.2026.101957. </t>
  </si>
  <si>
    <t>O’Mahony, E.N., M.L. McCarthy, E.M. Keen, J. Wray, C.J. McMillan, S.J. Thornton, L.E. Rendell, M.T. Olsen, and O.E. Gaggiotti</t>
  </si>
  <si>
    <t>Breath to genome: Whole genome sequencing of large whales from blow sampling</t>
  </si>
  <si>
    <t>O’Mahony, E.N., M.L. McCarthy, E.M. Keen, J. Wray, C.J. McMillan, S.J. Thornton, L.E. Rendell, M.T. Olsen, and O.E. Gaggiotti. preprint. Breath to genome: Whole genome sequencing of large whales from blow sampling. bioRxiv preprint. https://doi.org/10.64898/2026.03.08.710374.</t>
  </si>
  <si>
    <t>health, genetics</t>
  </si>
  <si>
    <t>Gao, P., D. Zhong, Q. Qi, C. Ling, C. Qiu, B. Wang, X. Du, and M. Gao</t>
  </si>
  <si>
    <t xml:space="preserve">Gao, P., D. Zhong, Q. Qi, C. Ling, C. Qiu, B. Wang, X. Du, and M. Gao. 2026. FDM-YOLO: Real-time small target UAV wildlife detection via attention-guided cross-modality fusion. Ecological Informatics https://doi.org/10.1016/j.ecoinf.2026.103697. </t>
  </si>
  <si>
    <t>FDM-YOLO: Real-time small target UAV wildlife detection via attention-guided cross-modality fusion</t>
  </si>
  <si>
    <t>DJI Mavic 3 T; DJI Matrice 4 T</t>
  </si>
  <si>
    <t>48-MP RGB camera &amp; TIR camera</t>
  </si>
  <si>
    <t>Modeling Reliable Detection Range of Cetaceans Imaged with Infrared Cameras</t>
  </si>
  <si>
    <t>Bumstead, J., C.C. Kirsch, T. Weber, M. Adams, C. Sheline, and H. De los Santos</t>
  </si>
  <si>
    <t>Bumstead, J., C.C. Kirsch, T. Weber, M. Adams, C. Sheline, and H. De los Santos. Preprint. Modeling Reliable Detection Range of Cetaceans Imaged with Infrared Cameras. bioRxiv preprint. https://doi.org/10.64898/2026.02.26.708134.</t>
  </si>
  <si>
    <t>Remote Sensing Object Detection in the Deep Learning Era—A Review</t>
  </si>
  <si>
    <t>Gui, S., S. Song, R. Qin, and Y. Tang</t>
  </si>
  <si>
    <t>Gui, S., S. Song, R. Qin, and Y. Tang. 2024. Remote Sensing Object Detection in the Deep Learning Era—A Review. Remote Sensing 16:327. https://doi.org/10.3390/rs16020327.</t>
  </si>
  <si>
    <t xml:space="preserve">review, deep learning </t>
  </si>
  <si>
    <t>Mongabay</t>
  </si>
  <si>
    <t>Turrell, C.</t>
  </si>
  <si>
    <t>Scientists discover a new whale highway after tagging a pygmy blue whale by drone</t>
  </si>
  <si>
    <t>radiotracking, tagging</t>
  </si>
  <si>
    <t xml:space="preserve">Turrell, C. 2026. Scientists discover a new whale highway after tagging a pygmy blue whale by drone. Mongabay https://news.mongabay.com/2026/02/scientists-discover-a-new-whale-highway-after-tagging-a-pygmy-blue-whale-by-drone/. </t>
  </si>
  <si>
    <t>Watching Swarm Dynamics from Above: A Framework for Advanced Object Tracking in Drone Videos</t>
  </si>
  <si>
    <t>Bideau, D. Pham, F. Dhellemmes, M. Hansen, and J. Krause</t>
  </si>
  <si>
    <t xml:space="preserve">Bideau, D. Pham, F. Dhellemmes, M. Hansen, and J. Krause. 2026. Watching Swarm Dynamics from Above: A Framework for Advanced Object Tracking in Drone Videos. International Journal of Computer Vision (2026) 134:146. https://doi.org/10.1007/s11263-025-02713-y. </t>
  </si>
  <si>
    <t>Unmanned Aerial Vehicles for use in marine benthic monitoring</t>
  </si>
  <si>
    <t>Crabb, M., P. Wright, O. Humphrey, G. Johnson, S. Rush, H. van Rein, and H. Hinchen</t>
  </si>
  <si>
    <t xml:space="preserve">Crabb, M., P. Wright, O. Humphrey, G. Johnson, S. Rush, H. van Rein, and H. Hinchen. 2019. Unmanned aerial vehicles for use in marine benthic monitoring. Marine Monitoring Platform Guidelines No. 3. JNCC, Peterborough, UK. https://jncc.gov.uk/resources/3b1a059f-5c48-493b-8002-ff2f68276b15. </t>
  </si>
  <si>
    <t>Managing your drone data through the data life cycle: RDA guidelines for FAIR and responsible RPAS data use</t>
  </si>
  <si>
    <t>Fremand, A., J. Klump, S. Manthorpe, M. Whitelaw, F. Gerard, W. Garland, T. Semong, C. George, H. Ricketts, and Nina Grau</t>
  </si>
  <si>
    <t>Research Data Alliance Report</t>
  </si>
  <si>
    <t xml:space="preserve">Fremand, A., J. Klump, S. Manthorpe, M. Whitelaw, F. Gerard, W. Garland, T. Semong, C. George, H. Ricketts, and Nina Grau. 2026. Managing your drone data through the data life cycle: RDA guidelines for FAIR and responsible RPAS data use. Research Data Alliance Report. https://www.rd-alliance.org/groups/small-uncrewed-aircraft-and-autonomous-platforms-data-working-group/outputs/?output=232802. </t>
  </si>
  <si>
    <t>Gonzalez-Guevara, L.A., D. Celeita, A. Cardenas, and J.R. Montoya-Torres</t>
  </si>
  <si>
    <t>Platform Selection, Sensor Trade-offs, and Architecture Performance: A Decision Framework for Operational Wildlife Monitoring</t>
  </si>
  <si>
    <t>Gonzalez-Guevara, L.A., D. Celeita, A. Cardenas, and J.R. Montoya-Torres. 2026. Platform Selection, Sensor Trade-offs, and Architecture Performance: A Decision Framework for Operational Wildlife Monitoring. IEEE Access  https://doi.org/10.1109/ACCESS.2026.3674725.</t>
  </si>
  <si>
    <t>review, platform, sensors, mission planning, image analysis, deep learning, CNN</t>
  </si>
  <si>
    <t>UAV remote sensing applications in marine monitoring: Knowledge visualization and review</t>
  </si>
  <si>
    <t>Yang, Z., X. Yu, S. Dedman, M. Rosso, J. Zhu, J. Yang, Y. Xia, Y. Tian, G. Zhang, and J. Wang</t>
  </si>
  <si>
    <t>population monitoring, mapping, marine debris,</t>
  </si>
  <si>
    <t>marine mammals, birds, sea turtles, fish</t>
  </si>
  <si>
    <t>Yang, Z., X. Yu, S. Dedman, M. Rosso, J. Zhu, J. Yang, Y. Xia, Y. Tian, G. Zhang, and J. Wang. 2022. UAV remote sensing applications in marine monitoring: Knowledge visualization and review. Science of the Total Environment 838:155939. https://doi.org/10.1016/j.scitotenv.2022.155939.</t>
  </si>
  <si>
    <t>Arctic post-polynya supports a seabird biodiversity hotspot</t>
  </si>
  <si>
    <t>Richards, C., E. Allen, D. Wolfrey, J. Winters, M. Saunders, S. Wong, R. Wells, S.I. Wilhelm, and A.E. Bates</t>
  </si>
  <si>
    <t xml:space="preserve">Richards, C., E. Allen, D. Wolfrey, J. Winters, M. Saunders, S. Wong, R. Wells, S.I. Wilhelm, and A.E. Bates. Preprint. Arctic post-polynya supports a seabird biodiversity hotspot. Arctic Science https://doi.org/10.1139/as-2025-0079. </t>
  </si>
  <si>
    <t>DJI Mavic 2 Pro; DJI Inspire 2</t>
  </si>
  <si>
    <t>DJI Zenmuse X4S RGB camera; DJI Zenmuse X4S RGB camera</t>
  </si>
  <si>
    <r>
      <t xml:space="preserve">common eider, </t>
    </r>
    <r>
      <rPr>
        <i/>
        <sz val="10"/>
        <color theme="1"/>
        <rFont val="Times New Roman"/>
        <family val="1"/>
      </rPr>
      <t>Somateria mollissima</t>
    </r>
    <r>
      <rPr>
        <sz val="10"/>
        <color theme="1"/>
        <rFont val="Times New Roman"/>
        <family val="1"/>
      </rPr>
      <t xml:space="preserve">, double-crested cormorant, </t>
    </r>
    <r>
      <rPr>
        <i/>
        <sz val="10"/>
        <color theme="1"/>
        <rFont val="Times New Roman"/>
        <family val="1"/>
      </rPr>
      <t>Phalacrocorax</t>
    </r>
    <r>
      <rPr>
        <sz val="10"/>
        <color theme="1"/>
        <rFont val="Times New Roman"/>
        <family val="1"/>
      </rPr>
      <t xml:space="preserve"> </t>
    </r>
    <r>
      <rPr>
        <i/>
        <sz val="10"/>
        <color theme="1"/>
        <rFont val="Times New Roman"/>
        <family val="1"/>
      </rPr>
      <t>auritus</t>
    </r>
    <r>
      <rPr>
        <sz val="10"/>
        <color theme="1"/>
        <rFont val="Times New Roman"/>
        <family val="1"/>
      </rPr>
      <t xml:space="preserve">, herring gull, </t>
    </r>
    <r>
      <rPr>
        <i/>
        <sz val="10"/>
        <color theme="1"/>
        <rFont val="Times New Roman"/>
        <family val="1"/>
      </rPr>
      <t>Larus argentatus</t>
    </r>
    <r>
      <rPr>
        <sz val="10"/>
        <color theme="1"/>
        <rFont val="Times New Roman"/>
        <family val="1"/>
      </rPr>
      <t xml:space="preserve">, ring-billed gull, </t>
    </r>
    <r>
      <rPr>
        <i/>
        <sz val="10"/>
        <color theme="1"/>
        <rFont val="Times New Roman"/>
        <family val="1"/>
      </rPr>
      <t>Larus delawarensis</t>
    </r>
    <r>
      <rPr>
        <sz val="10"/>
        <color theme="1"/>
        <rFont val="Times New Roman"/>
        <family val="1"/>
      </rPr>
      <t xml:space="preserve">, great black-backed gull, </t>
    </r>
    <r>
      <rPr>
        <i/>
        <sz val="10"/>
        <color theme="1"/>
        <rFont val="Times New Roman"/>
        <family val="1"/>
      </rPr>
      <t>Larus marinus</t>
    </r>
    <r>
      <rPr>
        <sz val="10"/>
        <color theme="1"/>
        <rFont val="Times New Roman"/>
        <family val="1"/>
      </rPr>
      <t xml:space="preserve">, common tern, </t>
    </r>
    <r>
      <rPr>
        <i/>
        <sz val="10"/>
        <color theme="1"/>
        <rFont val="Times New Roman"/>
        <family val="1"/>
      </rPr>
      <t>Sterna hirundo</t>
    </r>
    <r>
      <rPr>
        <sz val="10"/>
        <color theme="1"/>
        <rFont val="Times New Roman"/>
        <family val="1"/>
      </rPr>
      <t xml:space="preserve">, Arctic tern, </t>
    </r>
    <r>
      <rPr>
        <i/>
        <sz val="10"/>
        <color theme="1"/>
        <rFont val="Times New Roman"/>
        <family val="1"/>
      </rPr>
      <t>Sterna</t>
    </r>
    <r>
      <rPr>
        <sz val="10"/>
        <color theme="1"/>
        <rFont val="Times New Roman"/>
        <family val="1"/>
      </rPr>
      <t xml:space="preserve"> </t>
    </r>
    <r>
      <rPr>
        <i/>
        <sz val="10"/>
        <color theme="1"/>
        <rFont val="Times New Roman"/>
        <family val="1"/>
      </rPr>
      <t>paradisea</t>
    </r>
    <r>
      <rPr>
        <sz val="10"/>
        <color theme="1"/>
        <rFont val="Times New Roman"/>
        <family val="1"/>
      </rPr>
      <t xml:space="preserve">, Atlantic puffin, </t>
    </r>
    <r>
      <rPr>
        <i/>
        <sz val="10"/>
        <color theme="1"/>
        <rFont val="Times New Roman"/>
        <family val="1"/>
      </rPr>
      <t>Fratercula</t>
    </r>
    <r>
      <rPr>
        <sz val="10"/>
        <color theme="1"/>
        <rFont val="Times New Roman"/>
        <family val="1"/>
      </rPr>
      <t xml:space="preserve"> </t>
    </r>
    <r>
      <rPr>
        <i/>
        <sz val="10"/>
        <color theme="1"/>
        <rFont val="Times New Roman"/>
        <family val="1"/>
      </rPr>
      <t>arctica</t>
    </r>
    <r>
      <rPr>
        <sz val="10"/>
        <color theme="1"/>
        <rFont val="Times New Roman"/>
        <family val="1"/>
      </rPr>
      <t xml:space="preserve">, razorbill, </t>
    </r>
    <r>
      <rPr>
        <i/>
        <sz val="10"/>
        <color theme="1"/>
        <rFont val="Times New Roman"/>
        <family val="1"/>
      </rPr>
      <t>Alca torda</t>
    </r>
    <r>
      <rPr>
        <sz val="10"/>
        <color theme="1"/>
        <rFont val="Times New Roman"/>
        <family val="1"/>
      </rPr>
      <t xml:space="preserve">, black guillemot, </t>
    </r>
    <r>
      <rPr>
        <i/>
        <sz val="10"/>
        <color theme="1"/>
        <rFont val="Times New Roman"/>
        <family val="1"/>
      </rPr>
      <t>Cepphus grille</t>
    </r>
    <r>
      <rPr>
        <sz val="10"/>
        <color theme="1"/>
        <rFont val="Times New Roman"/>
        <family val="1"/>
      </rPr>
      <t xml:space="preserve">, Canada goose, </t>
    </r>
    <r>
      <rPr>
        <i/>
        <sz val="10"/>
        <color theme="1"/>
        <rFont val="Times New Roman"/>
        <family val="1"/>
      </rPr>
      <t>Branta canadensis</t>
    </r>
    <r>
      <rPr>
        <sz val="10"/>
        <color theme="1"/>
        <rFont val="Times New Roman"/>
        <family val="1"/>
      </rPr>
      <t xml:space="preserve">, common murre, </t>
    </r>
    <r>
      <rPr>
        <i/>
        <sz val="10"/>
        <color theme="1"/>
        <rFont val="Times New Roman"/>
        <family val="1"/>
      </rPr>
      <t>Uria</t>
    </r>
    <r>
      <rPr>
        <sz val="10"/>
        <color theme="1"/>
        <rFont val="Times New Roman"/>
        <family val="1"/>
      </rPr>
      <t xml:space="preserve"> </t>
    </r>
    <r>
      <rPr>
        <i/>
        <sz val="10"/>
        <color theme="1"/>
        <rFont val="Times New Roman"/>
        <family val="1"/>
      </rPr>
      <t>algae</t>
    </r>
    <r>
      <rPr>
        <sz val="10"/>
        <color theme="1"/>
        <rFont val="Times New Roman"/>
        <family val="1"/>
      </rPr>
      <t xml:space="preserve">, common loon, </t>
    </r>
    <r>
      <rPr>
        <i/>
        <sz val="10"/>
        <color theme="1"/>
        <rFont val="Times New Roman"/>
        <family val="1"/>
      </rPr>
      <t>Gavia immer,</t>
    </r>
    <r>
      <rPr>
        <sz val="10"/>
        <color theme="1"/>
        <rFont val="Times New Roman"/>
        <family val="1"/>
      </rPr>
      <t xml:space="preserve"> common merganser, </t>
    </r>
    <r>
      <rPr>
        <i/>
        <sz val="10"/>
        <color theme="1"/>
        <rFont val="Times New Roman"/>
        <family val="1"/>
      </rPr>
      <t>Mergus merganser</t>
    </r>
    <r>
      <rPr>
        <sz val="10"/>
        <color theme="1"/>
        <rFont val="Times New Roman"/>
        <family val="1"/>
      </rPr>
      <t xml:space="preserve">, harlequin duck, </t>
    </r>
    <r>
      <rPr>
        <i/>
        <sz val="10"/>
        <color theme="1"/>
        <rFont val="Times New Roman"/>
        <family val="1"/>
      </rPr>
      <t>Histrionicus histrionicus</t>
    </r>
  </si>
  <si>
    <t xml:space="preserve">Alcidae, Anatidae, Gaviidae, Laridae, Phalacrocoracidae </t>
  </si>
  <si>
    <t>YOLOv11-Lite architecture for wildlife detection from drone images</t>
  </si>
  <si>
    <t>Frontiers in Artificial Intelligence</t>
  </si>
  <si>
    <t>Alphonse, S., S.B. Prathiba, and A. Sharma</t>
  </si>
  <si>
    <t xml:space="preserve">Alphonse, S., S.B. Prathiba, and A. Sharma. 2026. YOLOv11-Lite architecture for wildlife detection from drone images. Frontiers in Artificial Intelligence 9:1777913. https://doi.org/10.3389/frai.2026.1777913. </t>
  </si>
  <si>
    <t>deep learning, CNN, image analysis</t>
  </si>
  <si>
    <t>CNN, deep learning, image analysis</t>
  </si>
  <si>
    <r>
      <t xml:space="preserve">sheep, </t>
    </r>
    <r>
      <rPr>
        <i/>
        <sz val="10"/>
        <color theme="1"/>
        <rFont val="Times New Roman"/>
        <family val="1"/>
      </rPr>
      <t>Ovis aries</t>
    </r>
    <r>
      <rPr>
        <sz val="10"/>
        <color theme="1"/>
        <rFont val="Times New Roman"/>
        <family val="1"/>
      </rPr>
      <t xml:space="preserve">, cattle, </t>
    </r>
    <r>
      <rPr>
        <i/>
        <sz val="10"/>
        <color theme="1"/>
        <rFont val="Times New Roman"/>
        <family val="1"/>
      </rPr>
      <t>Bos taurus</t>
    </r>
    <r>
      <rPr>
        <sz val="10"/>
        <color theme="1"/>
        <rFont val="Times New Roman"/>
        <family val="1"/>
      </rPr>
      <t xml:space="preserve">, camel, </t>
    </r>
    <r>
      <rPr>
        <i/>
        <sz val="10"/>
        <color theme="1"/>
        <rFont val="Times New Roman"/>
        <family val="1"/>
      </rPr>
      <t>Camelus</t>
    </r>
    <r>
      <rPr>
        <sz val="10"/>
        <color theme="1"/>
        <rFont val="Times New Roman"/>
        <family val="1"/>
      </rPr>
      <t xml:space="preserve"> sp., kiang, </t>
    </r>
    <r>
      <rPr>
        <i/>
        <sz val="10"/>
        <color theme="1"/>
        <rFont val="Times New Roman"/>
        <family val="1"/>
      </rPr>
      <t>Equus kiang</t>
    </r>
    <r>
      <rPr>
        <sz val="10"/>
        <color theme="1"/>
        <rFont val="Times New Roman"/>
        <family val="1"/>
      </rPr>
      <t xml:space="preserve">, zebra, </t>
    </r>
    <r>
      <rPr>
        <i/>
        <sz val="10"/>
        <color theme="1"/>
        <rFont val="Times New Roman"/>
        <family val="1"/>
      </rPr>
      <t>Equus</t>
    </r>
    <r>
      <rPr>
        <sz val="10"/>
        <color theme="1"/>
        <rFont val="Times New Roman"/>
        <family val="1"/>
      </rPr>
      <t xml:space="preserve"> sp.</t>
    </r>
  </si>
  <si>
    <t>Bovidae, Camelidae, Equidae</t>
  </si>
  <si>
    <t>Deep learning for UAV thermal bird detection: Benchmarking YOLOv8–YOLOv26</t>
  </si>
  <si>
    <t>Safonova, A., A. Campanera-Moline, J.P. Silva, D.F.N. Sarro, M.C. Guerra, J. Serra-Sagrista, and A. Santangeli</t>
  </si>
  <si>
    <t xml:space="preserve">Safonova, A., A. Campanera-Moline, J.P. Silva, D.F.N. Sarro, M.C. Guerra, J. Serra-Sagrista, and A. Santangeli. 2026. Deep learning for UAV thermal bird detection: Benchmarking YOLOv8–YOLOv26. Remote Sensing Applications: Society and Environment 42:101981. https://doi.org/10.1016/j.rsase.2026.101981. </t>
  </si>
  <si>
    <r>
      <t xml:space="preserve">little bustard, </t>
    </r>
    <r>
      <rPr>
        <i/>
        <sz val="10"/>
        <color theme="1"/>
        <rFont val="Times New Roman"/>
        <family val="1"/>
      </rPr>
      <t>Tetrax tetrax</t>
    </r>
  </si>
  <si>
    <t>Otididae</t>
  </si>
  <si>
    <t>DJI stock thermal camera</t>
  </si>
  <si>
    <t>Small Object Bird Detection in Infrared Drone Videos Using Mask R-CNN Deep Learning</t>
  </si>
  <si>
    <t>Kassim, Y.M., M.E. Byrne, C. Burch, K. Mote, J. Hardin, D.R. Larsen, and K. Palaniappan</t>
  </si>
  <si>
    <t>IS&amp;T International Symposium on Electronic Imaging 2020</t>
  </si>
  <si>
    <r>
      <t xml:space="preserve">Kassim, Y.M., M.E. Byrne, C. Burch, K. Mote, J. Hardin, D.R. Larsen, and K. Palaniappan. 2020. Small Object Bird Detection in Infrared Drone Videos Using Mask R-CNN Deep Learning. Pages 85-1 </t>
    </r>
    <r>
      <rPr>
        <sz val="10"/>
        <color theme="1"/>
        <rFont val="Aptos Narrow"/>
        <family val="2"/>
      </rPr>
      <t>–</t>
    </r>
    <r>
      <rPr>
        <sz val="10"/>
        <color theme="1"/>
        <rFont val="Times New Roman"/>
        <family val="1"/>
      </rPr>
      <t xml:space="preserve"> 85-8 in Proceedings of the IS&amp;T Int’l. Symp. on Electronic Imaging: Imaging and Multimedia Analytics in a Web and Mobile World. https://doi.org/10.2352/ISSN.2470-1173.2020.8.IMAWM-085. </t>
    </r>
  </si>
  <si>
    <t>deep learning, CNN, image analysis, population monitoring</t>
  </si>
  <si>
    <t>Data in Brief</t>
  </si>
  <si>
    <t>Shandilya, S.K., A. Srivastav, K. Yemets, A. Dattam, and A.K. Nagar</t>
  </si>
  <si>
    <t>YOLO-based segmented dataset for drone vs. bird detection for deep and machine learning algorithms</t>
  </si>
  <si>
    <t xml:space="preserve">Shandilya, S.K., A. Srivastav, K. Yemets, A. Dattam, and A.K. Nagar. 2023. YOLO-based segmented dataset for drone vs. bird detection for deep and machine learning algorithms. Data in Brief 50:109355. https://doi.org/10.1016/j.dib.2023.109355. </t>
  </si>
  <si>
    <t xml:space="preserve">deep learning, CNN, image analysis, </t>
  </si>
  <si>
    <t>Pre-Programming Thermal Sensors Improves Detection During Drone-Based Nocturnal Wildlife Surveys in Warm Weather</t>
  </si>
  <si>
    <t xml:space="preserve">Massey, L., A.M. Foley, J. Baumgardt, R.W. DeYoung, and H.L. Perotto-Baldivieso. 2026. Pre-Programming Thermal Sensors Improves Detection During Drone-Based Nocturnal Wildlife Surveys in Warm Weather. Drones 10:127. https://doi.org/10.3390/drones10020127. </t>
  </si>
  <si>
    <t>Journal of Robotics and Mechatronics</t>
  </si>
  <si>
    <t>Murakami, R., T. Toyoshima, D. Furusawa, M. Suzuki, K. Masumoto, S. Owada, Y. Tsumaki, and K. Mori. 2021. Logger Attaching System for Sperm Whales Using a Drone. Journal of Robotics and Mechatronics https://doi.org/10.20965/jrm.2021.p0475.</t>
  </si>
  <si>
    <t>Melnyk, S., A. Cowper, J.P. Zonneveld, and M.K. Gingras</t>
  </si>
  <si>
    <t>Applications of Photogrammetry to Neoichnological Studies: The Significance of Shorebird Trackway Distributions at the Bay of Fundy</t>
  </si>
  <si>
    <t xml:space="preserve">Melnyk, S., A. Cowper, J.P. Zonneveld, and M.K. Gingras. 2022. Applications of Photogrammetry to Neoichnological Studies: The Significance of Shorebird Trackway Distributions at the Bay of Fundy. Palaios 37:606-621. https://doi.org/10.2110/palo.2021.055. </t>
  </si>
  <si>
    <t>Canada-NS, Canada-NB</t>
  </si>
  <si>
    <r>
      <t xml:space="preserve">dunlin, </t>
    </r>
    <r>
      <rPr>
        <i/>
        <sz val="10"/>
        <color theme="1"/>
        <rFont val="Times New Roman"/>
        <family val="1"/>
      </rPr>
      <t>Calidris alpina</t>
    </r>
    <r>
      <rPr>
        <sz val="10"/>
        <color theme="1"/>
        <rFont val="Times New Roman"/>
        <family val="1"/>
      </rPr>
      <t xml:space="preserve">, ruddy turnstone, </t>
    </r>
    <r>
      <rPr>
        <i/>
        <sz val="10"/>
        <color theme="1"/>
        <rFont val="Times New Roman"/>
        <family val="1"/>
      </rPr>
      <t>Arenaria interpres</t>
    </r>
  </si>
  <si>
    <r>
      <t>Newly detected haul‑out of Atlantic walruses (</t>
    </r>
    <r>
      <rPr>
        <i/>
        <sz val="10"/>
        <color theme="1"/>
        <rFont val="Times New Roman"/>
        <family val="1"/>
      </rPr>
      <t>Odobenus rosmarus rosmarus</t>
    </r>
    <r>
      <rPr>
        <sz val="10"/>
        <color theme="1"/>
        <rFont val="Times New Roman"/>
        <family val="1"/>
      </rPr>
      <t>) on Yamal Peninsula has become the biggest in the Kara Sea</t>
    </r>
  </si>
  <si>
    <t>Boltunov, A.N., V.S. Semenova, A.A. Sokolov, and A.A. Kucheyko</t>
  </si>
  <si>
    <r>
      <t>Boltunov, A.N., V.S. Semenova, A.A. Sokolov, and A.A. Kucheyko. 2021. Newly detected haul‑out of Atlantic walruses (</t>
    </r>
    <r>
      <rPr>
        <i/>
        <sz val="10"/>
        <color theme="1"/>
        <rFont val="Times New Roman"/>
        <family val="1"/>
      </rPr>
      <t>Odobenus rosmarus rosmarus</t>
    </r>
    <r>
      <rPr>
        <sz val="10"/>
        <color theme="1"/>
        <rFont val="Times New Roman"/>
        <family val="1"/>
      </rPr>
      <t>) on Yamal Peninsula has become the biggest in the Kara Sea. Polar Biology 44:2077–2083. https://doi.org/10.1007/s00300-021-02942-0.</t>
    </r>
  </si>
  <si>
    <r>
      <t xml:space="preserve">Atlantic walrus, </t>
    </r>
    <r>
      <rPr>
        <i/>
        <sz val="10"/>
        <color theme="1"/>
        <rFont val="Times New Roman"/>
        <family val="1"/>
      </rPr>
      <t>Odobenus rosmarus rosmarus</t>
    </r>
  </si>
  <si>
    <t>Performance of Multiple Models for Estimating Rodent Activity Intensity in Alpine Grassland Using Remote Sensing</t>
  </si>
  <si>
    <t>Dong, G., W. Xian, H. Shao, Q. Shao, and J. Qi</t>
  </si>
  <si>
    <t xml:space="preserve">Dong, G., W. Xian, H. Shao, Q. Shao, and J. Qi. 2023. Performance of Multiple Models for Estimating Rodent Activity Intensity in Alpine Grassland Using Remote Sensing. Remote Sensing 15:1404. https://doi.org/10.3390/rs15051404. </t>
  </si>
  <si>
    <t>population density</t>
  </si>
  <si>
    <r>
      <t xml:space="preserve">plateau zokor, </t>
    </r>
    <r>
      <rPr>
        <i/>
        <sz val="10"/>
        <color theme="1"/>
        <rFont val="Times New Roman"/>
        <family val="1"/>
      </rPr>
      <t>Myospalax fontanierii</t>
    </r>
    <r>
      <rPr>
        <sz val="10"/>
        <color theme="1"/>
        <rFont val="Times New Roman"/>
        <family val="1"/>
      </rPr>
      <t xml:space="preserve">, Himalayan marmot, </t>
    </r>
    <r>
      <rPr>
        <i/>
        <sz val="10"/>
        <color theme="1"/>
        <rFont val="Times New Roman"/>
        <family val="1"/>
      </rPr>
      <t>Marmota himalayana</t>
    </r>
  </si>
  <si>
    <t>Sciuridae, Spalacidae</t>
  </si>
  <si>
    <t>Remote sensing of salmonid spawning sites in freshwater ecosystems: The potential of low-cost
UAV data</t>
  </si>
  <si>
    <t>Ponsioen, L., K.H. Kapralova, F. Holm, and B.D. Hennig</t>
  </si>
  <si>
    <t>Palaios</t>
  </si>
  <si>
    <t>Ponsioen, L., K.H. Kapralova, F. Holm, and B.D. Hennig. 2023. Remote sensing of salmonid spawning sites in freshwater ecosystems: The potential of low-cost UAV data. PLoS ONE 18(8):e0290736. https://doi.org/10.1371/journal.pone.0290736.</t>
  </si>
  <si>
    <t>DJI Mavic Pro; DJI Mavic 2 Zoom</t>
  </si>
  <si>
    <t>12.35-MP RGB camera; 20-MP RGB camera</t>
  </si>
  <si>
    <r>
      <t xml:space="preserve">Arctic charr, </t>
    </r>
    <r>
      <rPr>
        <i/>
        <sz val="10"/>
        <color theme="1"/>
        <rFont val="Times New Roman"/>
        <family val="1"/>
      </rPr>
      <t>Salvelinus alpinus</t>
    </r>
  </si>
  <si>
    <t>Russian Journal of Marine Biology</t>
  </si>
  <si>
    <t>Photogrammetric Counts of Pacific Salmon Using Consumer-Grade Unmanned Aerial Vehicles</t>
  </si>
  <si>
    <t>Sviridov, V.V., D.V. Kotsyuk, and E.V. Podorozhnyuk</t>
  </si>
  <si>
    <t xml:space="preserve">Sviridov, V.V., D.V. Kotsyuk, and E.V. Podorozhnyuk. 2022. Photogrammetric Counts of Pacific Salmon Using Consumer-Grade Unmanned Aerial Vehicles. Russian Journal of Marine Biology 48:587-600. https://doi.org/10.1134/S1063074022070136. </t>
  </si>
  <si>
    <t>population estimate, population monitoring, image analysis</t>
  </si>
  <si>
    <t>DJI Phantom 4 Pro
V2.0; DJI Mavic 2 Pro; DJI Mini 2</t>
  </si>
  <si>
    <r>
      <t xml:space="preserve">chum salmon, </t>
    </r>
    <r>
      <rPr>
        <i/>
        <sz val="10"/>
        <color theme="1"/>
        <rFont val="Times New Roman"/>
        <family val="1"/>
      </rPr>
      <t>Oncorhynchus keta</t>
    </r>
    <r>
      <rPr>
        <sz val="10"/>
        <color theme="1"/>
        <rFont val="Times New Roman"/>
        <family val="1"/>
      </rPr>
      <t xml:space="preserve">, pink salmon, </t>
    </r>
    <r>
      <rPr>
        <i/>
        <sz val="10"/>
        <color theme="1"/>
        <rFont val="Times New Roman"/>
        <family val="1"/>
      </rPr>
      <t>Oncorhynchus gorbuscha</t>
    </r>
  </si>
  <si>
    <t>A framework for using Unmanned Aerial Vehicles (UAVs) and SfM photogrammetry to detect salmonid redds</t>
  </si>
  <si>
    <t>Roncoroni, M. and S.N. Lane</t>
  </si>
  <si>
    <t xml:space="preserve">Roncoroni, M. and S.N. Lane. 2019. A framework for using Unmanned Aerial Vehicles (UAVs) and SfM photogrammetry to detect salmonid redds. Ecological Informatics 53:100976. https://doi.org/10.1016/j.ecoinf.2019.100976. </t>
  </si>
  <si>
    <r>
      <t xml:space="preserve">brown trout, </t>
    </r>
    <r>
      <rPr>
        <i/>
        <sz val="10"/>
        <color theme="1"/>
        <rFont val="Times New Roman"/>
        <family val="1"/>
      </rPr>
      <t>Salmo trutta</t>
    </r>
  </si>
  <si>
    <t>Accounting for animal movement during aerial imaging surveys</t>
  </si>
  <si>
    <t>Converse, R.L., C.D. Lippitt, S.E. Sesnie, D.R. Stewart, M.J. Butler, and G.M. Harris</t>
  </si>
  <si>
    <t>Converse, R.L., C.D. Lippitt, S.E. Sesnie, D.R. Stewart, M.J. Butler, and G.M. Harris. 2026. Accounting for animal movement during aerial imaging surveys. Remote Sensing in Ecology and Conservation https://doi.org/10.1002/rse2.70073.</t>
  </si>
  <si>
    <t>image analysis, disturbance</t>
  </si>
  <si>
    <t>DJI Mavic Pro 2; Wingtra One Gen II</t>
  </si>
  <si>
    <t>Hasselblad L1D-20c RGB camera; Sony RX1RII RGB camera</t>
  </si>
  <si>
    <t>12-MP Hasselblad L1D-20C RGB camera</t>
  </si>
  <si>
    <r>
      <t xml:space="preserve">duck spp., Canada goose, </t>
    </r>
    <r>
      <rPr>
        <i/>
        <sz val="10"/>
        <color theme="1"/>
        <rFont val="Times New Roman"/>
        <family val="1"/>
      </rPr>
      <t>Branta canadensis</t>
    </r>
    <r>
      <rPr>
        <sz val="10"/>
        <color theme="1"/>
        <rFont val="Times New Roman"/>
        <family val="1"/>
      </rPr>
      <t xml:space="preserve">, Sandhill crane, </t>
    </r>
    <r>
      <rPr>
        <i/>
        <sz val="10"/>
        <color theme="1"/>
        <rFont val="Times New Roman"/>
        <family val="1"/>
      </rPr>
      <t>Antigone canadensis</t>
    </r>
  </si>
  <si>
    <t>Sviridov, V.V., E.V. Podorozhnyuk, V.D. Nikitin, and A.V. Skorik</t>
  </si>
  <si>
    <t>Izvestiya Tikhookeanskogo Nauchno-Issledovatelskogo Instituta Rybnogo Khozyaistva i Okeanografii</t>
  </si>
  <si>
    <t>Modifications of unmanned aerial survey on spawners of Pacific salmons in the rivers of Sakhalin and Khabarovsk Regions</t>
  </si>
  <si>
    <t>Sviridov, V.V., E.V. Podorozhnyuk, V.D. Nikitin, and A.V. Skorik. 2022. Modifications of unmanned aerial survey on spawners of Pacific salmons in the rivers of Sakhalin and Khabarovsk Regions. Izvestiya Tikhookeanskogo Nauchno-Issledovatelskogo Instituta Rybnogo Khozyaistva i Okeanografii 202:1015-1031. https://doi.org/10.26428/1606-9919-2022-202-1015-1031. [in Russian with English abstract]</t>
  </si>
  <si>
    <r>
      <t xml:space="preserve">Comparison of UAV-based multispectral sensors for detection of </t>
    </r>
    <r>
      <rPr>
        <i/>
        <sz val="10"/>
        <color theme="1"/>
        <rFont val="Times New Roman"/>
        <family val="1"/>
      </rPr>
      <t>Solenopsis invicta</t>
    </r>
    <r>
      <rPr>
        <sz val="10"/>
        <color theme="1"/>
        <rFont val="Times New Roman"/>
        <family val="1"/>
      </rPr>
      <t xml:space="preserve"> Nests</t>
    </r>
  </si>
  <si>
    <t>Song, Y., F. Chen, and K. Liao</t>
  </si>
  <si>
    <r>
      <t xml:space="preserve">Song, Y., F. Chen, and K. Liao. 2020. Comparison of UAV-based multispectral sensors for detection of </t>
    </r>
    <r>
      <rPr>
        <i/>
        <sz val="10"/>
        <color theme="1"/>
        <rFont val="Times New Roman"/>
        <family val="1"/>
      </rPr>
      <t>Solenopsis invicta</t>
    </r>
    <r>
      <rPr>
        <sz val="10"/>
        <color theme="1"/>
        <rFont val="Times New Roman"/>
        <family val="1"/>
      </rPr>
      <t xml:space="preserve"> Nests. IOP Conference Series: Earth and Environmental Science 569:012051. https://doi.org/10.1088/1755-1315/569/1/012051.</t>
    </r>
  </si>
  <si>
    <r>
      <rPr>
        <sz val="10"/>
        <color theme="1"/>
        <rFont val="Times New Roman"/>
        <family val="1"/>
      </rPr>
      <t xml:space="preserve">red imported fire ant, </t>
    </r>
    <r>
      <rPr>
        <i/>
        <sz val="10"/>
        <color theme="1"/>
        <rFont val="Times New Roman"/>
        <family val="1"/>
      </rPr>
      <t>Solenopsis invicta</t>
    </r>
  </si>
  <si>
    <t>Torao, M.</t>
  </si>
  <si>
    <t>Counting of salmon escapements from aerial video images captured using a drone</t>
  </si>
  <si>
    <t>Aquaculture Science</t>
  </si>
  <si>
    <t>Torao, M. 2017. Counting of salmon escapements from aerial video images captured using a drone. Aquaculture Science 65:157-159. https://doi.org/10.11233/aquaculturesci.65.157. [In Japanese with English abstract]</t>
  </si>
  <si>
    <t>Bailey, A.</t>
  </si>
  <si>
    <t>Watching salmon from the sky:Integrating Traditional Knowledge and drone technology on the YK Delta</t>
  </si>
  <si>
    <t xml:space="preserve">Bailey, A. 2024. Watching salmon from the sky:Integrating Traditional Knowledge and drone technology on the YK Delta. Alaska Ocean Observing System https://aoos.org/watching-salmon-from-the-sky/. </t>
  </si>
  <si>
    <t>Alaska Ocean Observing System</t>
  </si>
  <si>
    <t>Skydio X10</t>
  </si>
  <si>
    <t>Headbutting Behavior Between Sperm Whales Documented Using Unoccupied Aerial Vehicles</t>
  </si>
  <si>
    <t>Burslem, A., M. Cerdà, T. Brotons, L. Rendell, M.A. Silva, and R. Prieto</t>
  </si>
  <si>
    <t>Burslem, A., M. Cerdà, T. Brotons, L. Rendell, M.A. Silva, and R. Prieto. 2026. Headbutting Behavior Between Sperm Whales Documented Using Unoccupied Aerial Vehicles. Marine Mammal Science 42:e70153. https://doi.org/10.1111/mms.70153.</t>
  </si>
  <si>
    <t>DJI Phantom 3; DJI Phantom 4 Pro; DJI Mavic Pro</t>
  </si>
  <si>
    <t>Azores; Balearic Islands</t>
  </si>
  <si>
    <t>Description of a collaborative sperm whale birth and shifts in coda vocal styles during key events</t>
  </si>
  <si>
    <t>Aluma, Y., Z. Baron, R. Barrett, C. Baumgartner, G. Beguš, S. Bhattacharya, M.M. Bronstein, S. Dahan, O. Davis, S. de Haas, J. Defoe, J. DelPreto, R. Dessi, R. Diamant, J. Gatesy, K. George, S. Gero, D. Gibbons, D. Gibbons, S. Gil, S. Goldwasser, D.F. Gruber, O. Harve, A. Hernandez, M. Ishay, N. Jadhav, L. KC, A. Kenny, A. Leitao, M. Lucas, A. Maalouf, P. Malkin, Y. Mevorach, S. Pagani, O. Paradise, G. Petri, S. Poetto, E. Rossi, D. Rus, M. Salino-Hugg, A. Santoro, P. Sharma, D. Tchernov, A. Torralba, P. Tønnesen, D.M. Vogt, and R.J. Wood</t>
  </si>
  <si>
    <t xml:space="preserve">Aluma, Y., Z. Baron, R. Barrett, C. Baumgartner, G. Beguš, S. Bhattacharya, M.M. Bronstein, S. Dahan, O. Davis, S. de Haas, J. Defoe, J. DelPreto, R. Dessi, R. Diamant, J. Gatesy, K. George, S. Gero, D. Gibbons, D. Gibbons, S. Gil, S. Goldwasser, D.F. Gruber, O. Harve, A. Hernandez, M. Ishay, N. Jadhav, L. KC, A. Kenny, A. Leitao, M. Lucas, A. Maalouf, P. Malkin, Y. Mevorach, S. Pagani, O. Paradise, G. Petri, S. Poetto, E. Rossi, D. Rus, M. Salino-Hugg, A. Santoro, P. Sharma, D. Tchernov, A. Torralba, P. Tønnesen, D.M. Vogt, and R.J. Wood. 2026. Description of a collaborative sperm whale birth and shifts in coda vocal styles during key events. Scientific Reports 16:9206. https://doi.org/10.1038/s41598-025-27438-3. </t>
  </si>
  <si>
    <r>
      <t xml:space="preserve">sperm whale, </t>
    </r>
    <r>
      <rPr>
        <i/>
        <sz val="10"/>
        <color theme="1"/>
        <rFont val="Times New Roman"/>
        <family val="1"/>
      </rPr>
      <t>Physeter macrocephalus</t>
    </r>
    <r>
      <rPr>
        <sz val="10"/>
        <color theme="1"/>
        <rFont val="Times New Roman"/>
        <family val="1"/>
      </rPr>
      <t xml:space="preserve">, short-finned pilot whale, </t>
    </r>
    <r>
      <rPr>
        <i/>
        <sz val="10"/>
        <color theme="1"/>
        <rFont val="Times New Roman"/>
        <family val="1"/>
      </rPr>
      <t>Globicephala macrorhynchus</t>
    </r>
    <r>
      <rPr>
        <sz val="10"/>
        <color theme="1"/>
        <rFont val="Times New Roman"/>
        <family val="1"/>
      </rPr>
      <t xml:space="preserve">, Fraser’s dolphin, </t>
    </r>
    <r>
      <rPr>
        <i/>
        <sz val="10"/>
        <color theme="1"/>
        <rFont val="Times New Roman"/>
        <family val="1"/>
      </rPr>
      <t>Lagenodelphis hosei</t>
    </r>
  </si>
  <si>
    <t>Population status of dugongs in Tamil Nadu</t>
  </si>
  <si>
    <t>Johnson, J.A., S. Rajpurkar, C. Ghanekar, S. Rajpurkar, A. Aggarwal, V. Tripura, A. Sankar, S. Iyer, and K. Sivakumar</t>
  </si>
  <si>
    <t>Johnson, J.A., S. Rajpurkar, C. Ghanekar, S. Rajpurkar, A. Aggarwal, V. Tripura, A. Sankar, S. Iyer, and K. Sivakumar. 2026. Population status of dugongs in Tamil Nadu. Technical Report prepared by Wildlife Institute of India and Pondicherry University for Tamil Nadu Forest Department, Chennai, Tamil Nadu, India.</t>
  </si>
  <si>
    <t>Advances and applications of unoccupied aerial systems (UAS) research in landscape ecology</t>
  </si>
  <si>
    <t>Villarreal, M.L., T.B.B. Bishop, T.Ts. Sankey, and W.K. Smith</t>
  </si>
  <si>
    <t xml:space="preserve">Villarreal, M.L., T.B.B. Bishop, T.Ts. Sankey, and W.K. Smith. 2026. Advances and applications of unoccupied aerial systems (UAS) research in landscape ecology. Landscape Ecology 41:65. https://doi.org/10.1007/s10980-026-02331-0. </t>
  </si>
  <si>
    <t>First New Zealand fur seal population assessment at the Bounty Islands in 30 years</t>
  </si>
  <si>
    <t>Hall, A.A., T. Mattern, K. Rexer-Huber, K. Pütz, and J.S. Weir</t>
  </si>
  <si>
    <t xml:space="preserve">Hall, A.A., T. Mattern, K. Rexer-Huber, K. Pütz, and J.S. Weir. 2026. First New Zealand fur seal population assessment at the Bounty Islands in 30 years. PeerJ 14:e20975. http://doi.org/10.7717/peerj.20975. </t>
  </si>
  <si>
    <t>20-MP Hasselblad L1D-20c RGB camera</t>
  </si>
  <si>
    <t>CGT-YOLOv5n: A Precision Model for Detecting Mouse Holes Amid Complex Grassland Terrains</t>
  </si>
  <si>
    <t>Li, C., X. Luo, and X. Pan</t>
  </si>
  <si>
    <t xml:space="preserve">Li, C., X. Luo, and X. Pan. 2024. CGT-YOLOv5n: A Precision Model for Detecting Mouse Holes Amid Complex Grassland Terrains. Applied Sciences 14:291. https://doi.org/10.3390/app14010291. </t>
  </si>
  <si>
    <t>mouse</t>
  </si>
  <si>
    <t>Zhang, J., D. Liu, B. Meng, J. Chen, X. Wang, H. Jiang, Y. Yu, and S. Yi</t>
  </si>
  <si>
    <t>Using UAVs to assess the relationship between alpine meadow bare patches and disturbance by pikas in the source region of Yellow River on the Qinghai-Tibetan Plateau</t>
  </si>
  <si>
    <t xml:space="preserve">Zhang, J., D. Liu, B. Meng, J. Chen, X. Wang, H. Jiang, Y. Yu, and S. Yi. 2021. Using UAVs to assess the relationship between alpine meadow bare patches and disturbance by pikas in the source region of Yellow River on the Qinghai-Tibetan Plateau. </t>
  </si>
  <si>
    <t>human-wildlife conflict, image analysis, deep learning, CNN</t>
  </si>
  <si>
    <t>human-wildlife conflict, habitat</t>
  </si>
  <si>
    <t>Detecting spatiotemporal changes in harvester ant disks in response to fire and rodent competition using small unoccupied aerial systems imagery</t>
  </si>
  <si>
    <t>Pienaar, R., T.B.B. Bishop, S.R. Schill, and S.B. St. Clair</t>
  </si>
  <si>
    <t xml:space="preserve">Pienaar, R., T.B.B. Bishop, S.R. Schill, and S.B. St. Clair. 2025. Detecting spatiotemporal changes in harvester ant disks in response to fire and rodent competition using small unoccupied aerial systems imagery. Landscape Ecology 40:72. https://doi.org/10.1007/s10980-025-02078-0. </t>
  </si>
  <si>
    <r>
      <t xml:space="preserve">western harvester ant, </t>
    </r>
    <r>
      <rPr>
        <i/>
        <sz val="10"/>
        <color theme="1"/>
        <rFont val="Times New Roman"/>
        <family val="1"/>
      </rPr>
      <t>Pogonomyrmex occidentalis</t>
    </r>
  </si>
  <si>
    <t>3DR Solo; DJI Phantom 4 Pro V2; DJI Mavic 2 Pro</t>
  </si>
  <si>
    <t>20.1-MP Sony
ILCE-QX1; stock RGB camera; Hasselblad L1D-20c RGB camera</t>
  </si>
  <si>
    <r>
      <t xml:space="preserve">marsh fritillary butterfly, </t>
    </r>
    <r>
      <rPr>
        <i/>
        <sz val="10"/>
        <color theme="1"/>
        <rFont val="Times New Roman"/>
        <family val="1"/>
      </rPr>
      <t>Euphydryas aurinia</t>
    </r>
  </si>
  <si>
    <t>Yearly weather variation and surface temperature drives the spatiotemporal dynamics of a threatened butterfly and its host plant</t>
  </si>
  <si>
    <t>Franzén, M., Y. Francioli, J. Askling, O. Kindvall, V. Johansson, and A. Forsman</t>
  </si>
  <si>
    <t xml:space="preserve">Franzén, M., Y. Francioli, J. Askling, O. Kindvall, V. Johansson, and A. Forsman. 2022. Yearly weather variation and surface temperature drives the spatiotemporal dynamics of a threatened butterfly and its host plant. Frontiers in Ecology and Evolution 10:917991. https://doi.org/10.3389/fevo.2022.917991. </t>
  </si>
  <si>
    <t>MicaSense Altum multispectral sensor</t>
  </si>
  <si>
    <t>population monitoring, habitat</t>
  </si>
  <si>
    <t>Baldwin, R.W., J.T. Beaver, M. Messinger, J. Muday, M. Windsor, G.D. Larsen, M.R. Silman, and T.M. Anderson. 2023. Camera Trap Methods and Drone Thermal Surveillance Provide Reliable, Comparable Density Estimates of Large, Free-Ranging Ungulates. Animals https://doi.org/10.3390/ani13111884.</t>
  </si>
  <si>
    <t>Mesquita, G.P., M. Mulero-Pázmány, S.A. Wich, and J.D. Rodríguez-Teijeiro. 2023. A practical approach with drones, smartphones, and tracking tags for potential real-time tracking animal. Current Zoology 69:208-214. https://doi.org/10.1093/cz/zoac029.</t>
  </si>
  <si>
    <t>A practical approach with drones, smartphones, and tracking tags for potential real-time tracking animal</t>
  </si>
  <si>
    <r>
      <t xml:space="preserve">Drone-calibrated acoustic footprints infer group size in franciscana dolphins </t>
    </r>
    <r>
      <rPr>
        <i/>
        <sz val="10"/>
        <color theme="1"/>
        <rFont val="Times New Roman"/>
        <family val="1"/>
      </rPr>
      <t>Pontoporia blainvillei</t>
    </r>
  </si>
  <si>
    <r>
      <t xml:space="preserve">franciscana dolphin, </t>
    </r>
    <r>
      <rPr>
        <i/>
        <sz val="10"/>
        <color theme="1"/>
        <rFont val="Times New Roman"/>
        <family val="1"/>
      </rPr>
      <t>Pontoporia blainvillei</t>
    </r>
  </si>
  <si>
    <t>Mura, J.P., L.L. de Oliveira, B.S. Silva, T.O.S. Amorim, D.J. Alvares, D. Danilewicz, A. Andriolo, and A.N. Zerbini</t>
  </si>
  <si>
    <r>
      <t xml:space="preserve">Mura, J.P., L.L. de Oliveira, B.S. Silva, T.O.S. Amorim, D.J. Alvares, D. Danilewicz, A. Andriolo, and A.N. Zerbini. 2026. Drone-calibrated acoustic footprints infer group size in franciscana dolphins </t>
    </r>
    <r>
      <rPr>
        <i/>
        <sz val="10"/>
        <color theme="1"/>
        <rFont val="Times New Roman"/>
        <family val="1"/>
      </rPr>
      <t>Pontoporia blainvillei</t>
    </r>
    <r>
      <rPr>
        <sz val="10"/>
        <color theme="1"/>
        <rFont val="Times New Roman"/>
        <family val="1"/>
      </rPr>
      <t xml:space="preserve">. Endangered Species Research 59:esr01470. https://doi.org/10.3354/esr01470. </t>
    </r>
  </si>
  <si>
    <t>Pontoporiidae</t>
  </si>
  <si>
    <t>Spatiotemporal group definition of franciscana dolphins from passive acoustic data</t>
  </si>
  <si>
    <t>JASA Express Letters</t>
  </si>
  <si>
    <t>Mura, J.P.M., G.A. Ferreira, A.N. Zerbini, and A. Andriolo</t>
  </si>
  <si>
    <t xml:space="preserve">Mura, J.P.M., G.A. Ferreira, A.N. Zerbini, and A. Andriolo. 2025. Spatiotemporal group definition of franciscana dolphins from passive acoustic data. JASA Express Letters 5:081201. https://doi.org/10.1121/10.0038646. </t>
  </si>
  <si>
    <t>Temporal and oceanographic factors differentially affect two size classes of white shark at a Southern California aggregation site</t>
  </si>
  <si>
    <t>McCauley, D.J., J.K. Parsons, C.A. Braman, J.M. Anderson, J.E. Caselle, E.J. Critchley, A. Glina, F.H. Joyce, C.G. Lowe, S. Mladjov, N. Nathan, P.T. Rex, E. Spurgeon, B.S. Stirling, and H.S. Young</t>
  </si>
  <si>
    <t xml:space="preserve">McCauley, D.J., J.K. Parsons, C.A. Braman, J.M. Anderson, J.E. Caselle, E.J. Critchley, A. Glina, F.H. Joyce, C.G. Lowe, S. Mladjov, N. Nathan, P.T. Rex, E. Spurgeon, B.S. Stirling, and H.S. Young. 2024. Temporal and oceanographic factors differentially affect two size classes of white shark at a Southern California aggregation site. Marine Ecology Progress Series 744:101–114. https://doi.org/10.3354/meps14680. </t>
  </si>
  <si>
    <t>population monitoring, population density, population estimate</t>
  </si>
  <si>
    <t>2024 Kwethluk River Drone Project – Field Work Summary</t>
  </si>
  <si>
    <t>Auerbach, D., J. Stieve, A. Magel, A. Hoffman, and A. Fremier</t>
  </si>
  <si>
    <t xml:space="preserve">Auerbach, D., J. Stieve, A. Magel, A. Hoffman, and A. Fremier. 2024. 2024 Kwethluk River Drone Project – Field Work Summary. Report to the Kuskokwim River Inter-Tribal Fish Commission, Bethel, AK.  https://www.kuskosalmon.org/alternative-assessment-studies. </t>
  </si>
  <si>
    <t>population monitoring, habitat, flight planning, sensors</t>
  </si>
  <si>
    <t>RGB, multispectral</t>
  </si>
  <si>
    <t>Eyes in the Sky: Using drones to monitor Chinook
Salmon populations</t>
  </si>
  <si>
    <t>Frost, N.</t>
  </si>
  <si>
    <t xml:space="preserve">Frost, N. 2024. Eyes in the Sky: Using drones to monitor Chinook Salmon populations. Idaho Department of Fish and Game. https://idfg.idaho.gov/article/eyes-sky-using-drones-monitor-chinook-salmon-populations. </t>
  </si>
  <si>
    <r>
      <t xml:space="preserve">Dietary specialization on elasmobranchs and seasonal foraging patterns of offshore killer whales </t>
    </r>
    <r>
      <rPr>
        <i/>
        <sz val="10"/>
        <color theme="1"/>
        <rFont val="Times New Roman"/>
        <family val="1"/>
      </rPr>
      <t>Orcinus orca</t>
    </r>
    <r>
      <rPr>
        <sz val="10"/>
        <color theme="1"/>
        <rFont val="Times New Roman"/>
        <family val="1"/>
      </rPr>
      <t xml:space="preserve"> in the northeastern Pacific</t>
    </r>
  </si>
  <si>
    <t>Wright, B.M., D. Olsen, B. Gisborne, A.D. Schulze, M.H. Wetklo, G.M. Ellis, C.O. Matkin, J.K.B. Ford, and T. Doniol-Valcroze</t>
  </si>
  <si>
    <r>
      <t xml:space="preserve">Wright, B.M., D. Olsen, B. Gisborne, A.D. Schulze, M.H. Wetklo, G.M. Ellis, C.O. Matkin, J.K.B. Ford, and T. Doniol-Valcroze. 2025. Dietary specialization on elasmobranchs and seasonal foraging patterns of offshore killer whales </t>
    </r>
    <r>
      <rPr>
        <i/>
        <sz val="10"/>
        <color theme="1"/>
        <rFont val="Times New Roman"/>
        <family val="1"/>
      </rPr>
      <t>Orcinus orca</t>
    </r>
    <r>
      <rPr>
        <sz val="10"/>
        <color theme="1"/>
        <rFont val="Times New Roman"/>
        <family val="1"/>
      </rPr>
      <t xml:space="preserve"> in the northeastern Pacific. Marine Ecology Progress Series 763:171-196. https://doi.org/10.3354/meps14876. </t>
    </r>
  </si>
  <si>
    <t>foraging behavior, diet</t>
  </si>
  <si>
    <t>lidar</t>
  </si>
  <si>
    <t>Keen, E.M., J. Pilkington, E. O’Mahony, K.-L. Thompson, B. Hendricks, N. Robinson, A. Dundas, L. Nichol, H.M. Alidina, H. Meuter, C.R. Picard, and J. Wray</t>
  </si>
  <si>
    <r>
      <t xml:space="preserve">Keen, E.M., J. Pilkington, E. O’Mahony, K.-L. Thompson, B. Hendricks, N. Robinson, A. Dundas, L. Nichol, H.M. Alidina, H. Meuter, C.R. Picard, and J. Wray. 2021. Fin whales of the Great Bear Rainforest: </t>
    </r>
    <r>
      <rPr>
        <i/>
        <sz val="10"/>
        <color theme="1"/>
        <rFont val="Times New Roman"/>
        <family val="1"/>
      </rPr>
      <t>Balaenoptera</t>
    </r>
    <r>
      <rPr>
        <sz val="10"/>
        <color theme="1"/>
        <rFont val="Times New Roman"/>
        <family val="1"/>
      </rPr>
      <t xml:space="preserve"> </t>
    </r>
    <r>
      <rPr>
        <i/>
        <sz val="10"/>
        <color theme="1"/>
        <rFont val="Times New Roman"/>
        <family val="1"/>
      </rPr>
      <t>physalus</t>
    </r>
    <r>
      <rPr>
        <sz val="10"/>
        <color theme="1"/>
        <rFont val="Times New Roman"/>
        <family val="1"/>
      </rPr>
      <t xml:space="preserve"> </t>
    </r>
    <r>
      <rPr>
        <i/>
        <sz val="10"/>
        <color theme="1"/>
        <rFont val="Times New Roman"/>
        <family val="1"/>
      </rPr>
      <t>velifera</t>
    </r>
    <r>
      <rPr>
        <sz val="10"/>
        <color theme="1"/>
        <rFont val="Times New Roman"/>
        <family val="1"/>
      </rPr>
      <t xml:space="preserve"> in a Canadian Pacific fjord system. PLoS ONE 16:e0256815. https://doi.org/10.1371/journal.pone.0256815.</t>
    </r>
  </si>
  <si>
    <r>
      <t xml:space="preserve">Fin whales of the Great Bear Rainforest:
</t>
    </r>
    <r>
      <rPr>
        <i/>
        <sz val="10"/>
        <color theme="1"/>
        <rFont val="Times New Roman"/>
        <family val="1"/>
      </rPr>
      <t>Balaenoptera physalus velifera</t>
    </r>
    <r>
      <rPr>
        <sz val="10"/>
        <color theme="1"/>
        <rFont val="Times New Roman"/>
        <family val="1"/>
      </rPr>
      <t xml:space="preserve"> in a Canadian
Pacific fjord system</t>
    </r>
  </si>
  <si>
    <t>Ship-strike forecast and mitigation for whales in Gitga’at First Nation territory</t>
  </si>
  <si>
    <t>Keen, E.M., É. O’Mahony, L.M. Nichol, B.M. Wright, C. Shine, B. Hendricks, H. Meuter, H.M. Alidina, and J. Wray</t>
  </si>
  <si>
    <t xml:space="preserve">Keen, E.M., É. O’Mahony, L.M. Nichol, B.M. Wright, C. Shine, B. Hendricks, H. Meuter, H.M. Alidina, and J. Wray. 2023. Ship-strike forecast and mitigation for whales in Gitga’at First Nation territory. Endangered Species Research 51:31–58. https://doi.org/10.3354/esr01244. </t>
  </si>
  <si>
    <t>human-wildlife conflict, ship-strike</t>
  </si>
  <si>
    <t>Direct Observation of Killer Whales Preying on White Sharks and Evidence of a Flight Response</t>
  </si>
  <si>
    <t>Towner, A.V., A.A. Kock, C. Stopforth, D. Hurwitz, and S.H. Elwen</t>
  </si>
  <si>
    <t xml:space="preserve">Towner, A.V., A.A. Kock, C. Stopforth, D. Hurwitz, and S.H. Elwen. 2023. Direct Observation of Killer Whales Preying on White Sharks and Evidence of a Flight Response. Ecology 104:e3875. https://doi.org/10.1002/ecy.3875.
</t>
  </si>
  <si>
    <t>Ecology</t>
  </si>
  <si>
    <r>
      <t xml:space="preserve">killer whale, </t>
    </r>
    <r>
      <rPr>
        <i/>
        <sz val="10"/>
        <color theme="1"/>
        <rFont val="Times New Roman"/>
        <family val="1"/>
      </rPr>
      <t>Orcinus orca</t>
    </r>
    <r>
      <rPr>
        <sz val="10"/>
        <color theme="1"/>
        <rFont val="Times New Roman"/>
        <family val="1"/>
      </rPr>
      <t xml:space="preserve">, great white shark, </t>
    </r>
    <r>
      <rPr>
        <i/>
        <sz val="10"/>
        <color theme="1"/>
        <rFont val="Times New Roman"/>
        <family val="1"/>
      </rPr>
      <t>Carcharodon carcharias</t>
    </r>
  </si>
  <si>
    <t>Delphinidae, Lamnidae</t>
  </si>
  <si>
    <t>Machado, A.M.S. and M. Cantor</t>
  </si>
  <si>
    <t>A simple tool for linking photo‑identification with multimedia data to track mammal behaviour</t>
  </si>
  <si>
    <t xml:space="preserve">Machado, A.M.S. and M. Cantor. 2022. A simple tool for linking photo‑identification with multimedia data to track mammal behaviour. Mammalian Biology 102:983–993. https://doi.org/10.1007/s42991-021-00189-0. </t>
  </si>
  <si>
    <t>image analysis, flight planning, data analysis, individual ID, disturbance</t>
  </si>
  <si>
    <t>Artificial intelligence for right whale photo identification: from data science competition to worldwide collaboration</t>
  </si>
  <si>
    <t>Data Integration and Management</t>
  </si>
  <si>
    <t>Khan, C., D. Blount, J. Parham, J. Holmberg, P. Hamilton, C. Charlton, F. Christiansen, D. Johnston, W. Rayment, S. Dawson, E. Vermeulen, V. Rowntree, K. Groch, J.J. Levenson, and R. Bogucki</t>
  </si>
  <si>
    <t xml:space="preserve">Khan, C., D. Blount, J. Parham, J. Holmberg, P. Hamilton, C. Charlton, F. Christiansen, D. Johnston, W. Rayment, S. Dawson, E. Vermeulen, V. Rowntree, K. Groch, J.J. Levenson, and R. Bogucki. 2022. Artificial intelligence for right whale photo identification: from data science competition to worldwide collaboration. Mammalian Biology 102:1025–1042. https://doi.org/10.1007/s42991-022-00253-3. </t>
  </si>
  <si>
    <t>image analysis, data analysis, individual ID</t>
  </si>
  <si>
    <r>
      <t xml:space="preserve">Defining the role of </t>
    </r>
    <r>
      <rPr>
        <i/>
        <sz val="10"/>
        <color theme="1"/>
        <rFont val="Times New Roman"/>
        <family val="1"/>
      </rPr>
      <t>Sabellaria alveolata</t>
    </r>
    <r>
      <rPr>
        <sz val="10"/>
        <color theme="1"/>
        <rFont val="Times New Roman"/>
        <family val="1"/>
      </rPr>
      <t xml:space="preserve"> reefs as nursery areas for juvenile fish: first evidence from drone-based imagery and underwater visual census data</t>
    </r>
  </si>
  <si>
    <t>Ventura, D., S.F. Dubois, E. Cardella, F. Colloca, F. Tiralongo, A. Rakaj, A. Bonifazi, G.J. Lasinio, E. Mancini, I. Bertocci, E. Casoli, G. Mancini, T. Valente, A. Belluscio, G. Ardizzone, and M.F. Gravina</t>
  </si>
  <si>
    <r>
      <t xml:space="preserve">Ventura, D., S.F. Dubois, E. Cardella, F. Colloca, F. Tiralongo, A. Rakaj, A. Bonifazi, G.J. Lasinio, E. Mancini, I. Bertocci, E. Casoli, G. Mancini, T. Valente, A. Belluscio, G. Ardizzone, and M.F. Gravina. 2024. Defining the role of </t>
    </r>
    <r>
      <rPr>
        <i/>
        <sz val="10"/>
        <color theme="1"/>
        <rFont val="Times New Roman"/>
        <family val="1"/>
      </rPr>
      <t>Sabellaria alveolata</t>
    </r>
    <r>
      <rPr>
        <sz val="10"/>
        <color theme="1"/>
        <rFont val="Times New Roman"/>
        <family val="1"/>
      </rPr>
      <t xml:space="preserve"> reefs as nursery areas for juvenile fish: first evidence from drone-based imagery and underwater visual census data. Marine Ecology Progress Series 735:103–123. https://doi.org/10.3354/meps14580. </t>
    </r>
  </si>
  <si>
    <r>
      <t xml:space="preserve">honeycomb worm, </t>
    </r>
    <r>
      <rPr>
        <i/>
        <sz val="10"/>
        <color theme="1"/>
        <rFont val="Times New Roman"/>
        <family val="1"/>
      </rPr>
      <t>Sabellaria alveolata</t>
    </r>
    <r>
      <rPr>
        <sz val="10"/>
        <color theme="1"/>
        <rFont val="Times New Roman"/>
        <family val="1"/>
      </rPr>
      <t xml:space="preserve">, white seabream, </t>
    </r>
    <r>
      <rPr>
        <i/>
        <sz val="10"/>
        <color theme="1"/>
        <rFont val="Times New Roman"/>
        <family val="1"/>
      </rPr>
      <t>Diplodus sargus</t>
    </r>
  </si>
  <si>
    <t>fish, Invertebrates</t>
  </si>
  <si>
    <t>Sabellariidae, Sparidae</t>
  </si>
  <si>
    <t>Age-specific behavior and habitat use in humpback whales: implications for vessel strike</t>
  </si>
  <si>
    <t>Stepanuk, J.E.F., E.I. Heywood, J.F. Lopez, R.A. DiGiovanni, Jr., and L.H. Thorne</t>
  </si>
  <si>
    <t xml:space="preserve">Stepanuk, J.E.F., E.I. Heywood, J.F. Lopez, R.A. DiGiovanni, Jr., and L.H. Thorne. 2021. Age-specific behavior and habitat use in humpback whales: implications for vessel strike. Marine Ecology Progress Series 663: 209–222. https://doi.org/10.3354/meps13638. </t>
  </si>
  <si>
    <t>human-wildlife conflict, ship-strike, photogrammetry</t>
  </si>
  <si>
    <r>
      <t>Orcas (</t>
    </r>
    <r>
      <rPr>
        <i/>
        <sz val="10"/>
        <color theme="1"/>
        <rFont val="Times New Roman"/>
        <family val="1"/>
      </rPr>
      <t>Orcinus orca</t>
    </r>
    <r>
      <rPr>
        <sz val="10"/>
        <color theme="1"/>
        <rFont val="Times New Roman"/>
        <family val="1"/>
      </rPr>
      <t>) Use Different Strategies to Prey on Rays in the Gulf of California</t>
    </r>
  </si>
  <si>
    <t>Higuera-Rivas, J.E., E.M. Hoyos-Padilla, F.R. Elorriaga-Verplancken, H. Rosales-Nanduca, R. Rosenthal, and J.U. R.</t>
  </si>
  <si>
    <r>
      <t>Higuera-Rivas, J.E., E.M. Hoyos-Padilla, F.R. Elorriaga-Verplancken, H. Rosales-Nanduca, R. Rosenthal, and J.U. R. 2023. Orcas (</t>
    </r>
    <r>
      <rPr>
        <i/>
        <sz val="10"/>
        <color theme="1"/>
        <rFont val="Times New Roman"/>
        <family val="1"/>
      </rPr>
      <t>Orcinus orca</t>
    </r>
    <r>
      <rPr>
        <sz val="10"/>
        <color theme="1"/>
        <rFont val="Times New Roman"/>
        <family val="1"/>
      </rPr>
      <t>) Use Different Strategies to Prey on Rays in the Gulf of California. Aquatic Mammals 49:7-18. https://doi.org/10.1578/AM.49.1.2023.7.</t>
    </r>
  </si>
  <si>
    <t>Feasible Mangrove Monitoring Strategies for Remote Coastal Areas</t>
  </si>
  <si>
    <t>He, A.</t>
  </si>
  <si>
    <t>International Journal of Social Science and Applied Technology</t>
  </si>
  <si>
    <t>he, A. 2026. Feasible Mangrove Monitoring Strategies for Remote Coastal Areas. International Journal of Social Science and Applied Technology 2:49–60. https://doi.org/10.64391/ijssat.v2i1.005.</t>
  </si>
  <si>
    <t>applications</t>
  </si>
  <si>
    <t>Using biotelemetry to assess drone effects on whale sharks</t>
  </si>
  <si>
    <t>Reynolds, S.D., J. Redcliffe, V.J. Cornet, V. Raoult, M. Holton, R.P. Wilson, and B.M. Norman</t>
  </si>
  <si>
    <t>Reynolds, S.D., J. Redcliffe, V.J. Cornet, V. Raoult, M. Holton, R.P. Wilson, and B.M. Norman. 2026. Using biotelemetry to assess drone effects on whale sharks. Ecosphere 17:e70575. https://doi.org/10.1002/ecs2.70575.</t>
  </si>
  <si>
    <t>disturbance, radiotracking</t>
  </si>
  <si>
    <t>Australia-WA</t>
  </si>
  <si>
    <t>Swellpro Splashdrone 4</t>
  </si>
  <si>
    <r>
      <t>Utilizing Exhaled Breath and Skin Microbiomes in Assessments of At-Risk Killer Whales (</t>
    </r>
    <r>
      <rPr>
        <i/>
        <sz val="10"/>
        <color theme="1"/>
        <rFont val="Times New Roman"/>
        <family val="1"/>
      </rPr>
      <t>Orcinus</t>
    </r>
    <r>
      <rPr>
        <sz val="10"/>
        <color theme="1"/>
        <rFont val="Times New Roman"/>
        <family val="1"/>
      </rPr>
      <t xml:space="preserve"> </t>
    </r>
    <r>
      <rPr>
        <i/>
        <sz val="10"/>
        <color theme="1"/>
        <rFont val="Times New Roman"/>
        <family val="1"/>
      </rPr>
      <t>orca</t>
    </r>
    <r>
      <rPr>
        <sz val="10"/>
        <color theme="1"/>
        <rFont val="Times New Roman"/>
        <family val="1"/>
      </rPr>
      <t>)</t>
    </r>
  </si>
  <si>
    <t>Rhodes, L.D., H.H. Nollens, S.J. Thornton, C.K. Emmons, J. Sheppard, M.S. Felice, T.R. Robeck, and M.B. Hanson</t>
  </si>
  <si>
    <r>
      <t>Rhodes, L.D., H.H. Nollens, S.J. Thornton, C.K. Emmons, J. Sheppard, M.S. Felice, T.R. Robeck, and M.B. Hanson. 2026. Utilizing Exhaled Breath and Skin Microbiomes in Assessments of At-Risk Killer Whales (</t>
    </r>
    <r>
      <rPr>
        <i/>
        <sz val="10"/>
        <color theme="1"/>
        <rFont val="Times New Roman"/>
        <family val="1"/>
      </rPr>
      <t>Orcinus</t>
    </r>
    <r>
      <rPr>
        <sz val="10"/>
        <color theme="1"/>
        <rFont val="Times New Roman"/>
        <family val="1"/>
      </rPr>
      <t xml:space="preserve"> </t>
    </r>
    <r>
      <rPr>
        <i/>
        <sz val="10"/>
        <color theme="1"/>
        <rFont val="Times New Roman"/>
        <family val="1"/>
      </rPr>
      <t>orca</t>
    </r>
    <r>
      <rPr>
        <sz val="10"/>
        <color theme="1"/>
        <rFont val="Times New Roman"/>
        <family val="1"/>
      </rPr>
      <t>). Marine Mammal Science 42:e70163. https://doi.org/10.1111/mms.70163.</t>
    </r>
  </si>
  <si>
    <t>USA-WA; Canada-BC</t>
  </si>
  <si>
    <t>DJI Mavic Pro; DJI Mavic Pro 3T</t>
  </si>
  <si>
    <r>
      <t xml:space="preserve">Chafing behaviour from two carcharhinid shark species </t>
    </r>
    <r>
      <rPr>
        <i/>
        <sz val="10"/>
        <color theme="1"/>
        <rFont val="Times New Roman"/>
        <family val="1"/>
      </rPr>
      <t>Carcharhinus falciformis</t>
    </r>
    <r>
      <rPr>
        <sz val="10"/>
        <color theme="1"/>
        <rFont val="Times New Roman"/>
        <family val="1"/>
      </rPr>
      <t xml:space="preserve"> and </t>
    </r>
    <r>
      <rPr>
        <i/>
        <sz val="10"/>
        <color theme="1"/>
        <rFont val="Times New Roman"/>
        <family val="1"/>
      </rPr>
      <t>C</t>
    </r>
    <r>
      <rPr>
        <sz val="10"/>
        <color theme="1"/>
        <rFont val="Times New Roman"/>
        <family val="1"/>
      </rPr>
      <t xml:space="preserve">. </t>
    </r>
    <r>
      <rPr>
        <i/>
        <sz val="10"/>
        <color theme="1"/>
        <rFont val="Times New Roman"/>
        <family val="1"/>
      </rPr>
      <t>galapagensis</t>
    </r>
    <r>
      <rPr>
        <sz val="10"/>
        <color theme="1"/>
        <rFont val="Times New Roman"/>
        <family val="1"/>
      </rPr>
      <t xml:space="preserve"> on whale sharks </t>
    </r>
    <r>
      <rPr>
        <i/>
        <sz val="10"/>
        <color theme="1"/>
        <rFont val="Times New Roman"/>
        <family val="1"/>
      </rPr>
      <t>Rhincodon typus</t>
    </r>
  </si>
  <si>
    <t>Revista de Biología Marina y Oceanografía</t>
  </si>
  <si>
    <t>Pancaldi, F., E.E. Becerril-García, and J.. Higuera-Rivas</t>
  </si>
  <si>
    <r>
      <t xml:space="preserve">Pancaldi, F., E.E. Becerril-García, and J.. Higuera-Rivas. 2022. Chafing behaviour from two carcharhinid shark species </t>
    </r>
    <r>
      <rPr>
        <i/>
        <sz val="10"/>
        <color theme="1"/>
        <rFont val="Times New Roman"/>
        <family val="1"/>
      </rPr>
      <t>Carcharhinus falciformis</t>
    </r>
    <r>
      <rPr>
        <sz val="10"/>
        <color theme="1"/>
        <rFont val="Times New Roman"/>
        <family val="1"/>
      </rPr>
      <t xml:space="preserve"> and </t>
    </r>
    <r>
      <rPr>
        <i/>
        <sz val="10"/>
        <color theme="1"/>
        <rFont val="Times New Roman"/>
        <family val="1"/>
      </rPr>
      <t>C</t>
    </r>
    <r>
      <rPr>
        <sz val="10"/>
        <color theme="1"/>
        <rFont val="Times New Roman"/>
        <family val="1"/>
      </rPr>
      <t xml:space="preserve">. </t>
    </r>
    <r>
      <rPr>
        <i/>
        <sz val="10"/>
        <color theme="1"/>
        <rFont val="Times New Roman"/>
        <family val="1"/>
      </rPr>
      <t>galapagensis</t>
    </r>
    <r>
      <rPr>
        <sz val="10"/>
        <color theme="1"/>
        <rFont val="Times New Roman"/>
        <family val="1"/>
      </rPr>
      <t xml:space="preserve"> on whale sharks </t>
    </r>
    <r>
      <rPr>
        <i/>
        <sz val="10"/>
        <color theme="1"/>
        <rFont val="Times New Roman"/>
        <family val="1"/>
      </rPr>
      <t>Rhincodon typus</t>
    </r>
    <r>
      <rPr>
        <sz val="10"/>
        <color theme="1"/>
        <rFont val="Times New Roman"/>
        <family val="1"/>
      </rPr>
      <t xml:space="preserve">. Revista de Biología Marina y Oceanografía 57(2):119-122. https://doi.org/10.22370/rbmo.2022.57.2.3531. </t>
    </r>
  </si>
  <si>
    <r>
      <t xml:space="preserve">silky shark, </t>
    </r>
    <r>
      <rPr>
        <i/>
        <sz val="10"/>
        <color theme="1"/>
        <rFont val="Times New Roman"/>
        <family val="1"/>
      </rPr>
      <t>Carcharhinus</t>
    </r>
    <r>
      <rPr>
        <sz val="10"/>
        <color theme="1"/>
        <rFont val="Times New Roman"/>
        <family val="1"/>
      </rPr>
      <t xml:space="preserve"> </t>
    </r>
    <r>
      <rPr>
        <i/>
        <sz val="10"/>
        <color theme="1"/>
        <rFont val="Times New Roman"/>
        <family val="1"/>
      </rPr>
      <t>falciformis</t>
    </r>
    <r>
      <rPr>
        <sz val="10"/>
        <color theme="1"/>
        <rFont val="Times New Roman"/>
        <family val="1"/>
      </rPr>
      <t xml:space="preserve">, Galapagos shark, </t>
    </r>
    <r>
      <rPr>
        <i/>
        <sz val="10"/>
        <color theme="1"/>
        <rFont val="Times New Roman"/>
        <family val="1"/>
      </rPr>
      <t>Carcharhinus</t>
    </r>
    <r>
      <rPr>
        <sz val="10"/>
        <color theme="1"/>
        <rFont val="Times New Roman"/>
        <family val="1"/>
      </rPr>
      <t xml:space="preserve"> </t>
    </r>
    <r>
      <rPr>
        <i/>
        <sz val="10"/>
        <color theme="1"/>
        <rFont val="Times New Roman"/>
        <family val="1"/>
      </rPr>
      <t>galapagensis</t>
    </r>
    <r>
      <rPr>
        <sz val="10"/>
        <color theme="1"/>
        <rFont val="Times New Roman"/>
        <family val="1"/>
      </rPr>
      <t xml:space="preserve">, whale shark, </t>
    </r>
    <r>
      <rPr>
        <i/>
        <sz val="10"/>
        <color theme="1"/>
        <rFont val="Times New Roman"/>
        <family val="1"/>
      </rPr>
      <t>Rhincodon typus</t>
    </r>
  </si>
  <si>
    <t>Carcharhinidae, Rhincodontidae</t>
  </si>
  <si>
    <t>Ninh, H.T.</t>
  </si>
  <si>
    <t>human-wildlife conflict, tourism, population monitoring</t>
  </si>
  <si>
    <t>Whale Shark Tourism: Regulatory Compliance and Sustainable Ecotourism Practices in Quintana Roo Region, Mexico</t>
  </si>
  <si>
    <t xml:space="preserve">Ninh, H.T. 2024. Whale Shark Tourism: Regulatory Compliance and Sustainable Ecotourism Practices in Quintana Roo Region, Mexico. Thesis. Environmental Conservation, University of Massachusetts Amherst, MA. https://doi.org/10.7275/54859. </t>
  </si>
  <si>
    <t>DJI Phantom 4; DJI Mavic 2</t>
  </si>
  <si>
    <t>Gutierrez, I.F., G.A.F. Giné, F.R. de Melo, N.G. Loureiro, F.H. Menezes, C.R.R. Miranda, D. Faria, and H. Fernandes-Ferreira. Preproof. Detection of South American porcupines (Rodentia: Erethizontidae) by thermal drones: a new opportunity for surveying and monitoring of elusive species. Global Ecology and Conservation https://doi.org/10.1016/j.gecco.2026.e04183.</t>
  </si>
  <si>
    <t>Gutierrez, I.F., G.A.F. Giné, F.R. de Melo, N.G. Loureiro, F.H. Menezes, C.R.R. Miranda, D. Faria, and H. Fernandes-Ferreira</t>
  </si>
  <si>
    <t>Detection of South American porcupines (Rodentia: Erethizontidae) by thermal drones: a new opportunity for surveying and monitoring of elusive species</t>
  </si>
  <si>
    <t>Erethizontidae</t>
  </si>
  <si>
    <t>DJI Mavic 2 Enterprise Advanced; DJI Mavic 3 Thermal</t>
  </si>
  <si>
    <t>48-MP RGB camera, thermal camera; 48-MP RGB camera, thermal camera</t>
  </si>
  <si>
    <r>
      <t xml:space="preserve">Baturite porcupine, </t>
    </r>
    <r>
      <rPr>
        <i/>
        <sz val="10"/>
        <color theme="1"/>
        <rFont val="Times New Roman"/>
        <family val="1"/>
      </rPr>
      <t>Coendou baturitensis</t>
    </r>
    <r>
      <rPr>
        <sz val="10"/>
        <color theme="1"/>
        <rFont val="Times New Roman"/>
        <family val="1"/>
      </rPr>
      <t xml:space="preserve">, Paraguaian hairy dwarf porcupine, </t>
    </r>
    <r>
      <rPr>
        <i/>
        <sz val="10"/>
        <color theme="1"/>
        <rFont val="Times New Roman"/>
        <family val="1"/>
      </rPr>
      <t>Coendou</t>
    </r>
    <r>
      <rPr>
        <sz val="10"/>
        <color theme="1"/>
        <rFont val="Times New Roman"/>
        <family val="1"/>
      </rPr>
      <t xml:space="preserve"> </t>
    </r>
    <r>
      <rPr>
        <i/>
        <sz val="10"/>
        <color theme="1"/>
        <rFont val="Times New Roman"/>
        <family val="1"/>
      </rPr>
      <t>spinosus</t>
    </r>
    <r>
      <rPr>
        <sz val="10"/>
        <color theme="1"/>
        <rFont val="Times New Roman"/>
        <family val="1"/>
      </rPr>
      <t xml:space="preserve">, bristle-spined rat, </t>
    </r>
    <r>
      <rPr>
        <i/>
        <sz val="10"/>
        <color theme="1"/>
        <rFont val="Times New Roman"/>
        <family val="1"/>
      </rPr>
      <t>Chaetomys</t>
    </r>
    <r>
      <rPr>
        <sz val="10"/>
        <color theme="1"/>
        <rFont val="Times New Roman"/>
        <family val="1"/>
      </rPr>
      <t xml:space="preserve"> </t>
    </r>
    <r>
      <rPr>
        <i/>
        <sz val="10"/>
        <color theme="1"/>
        <rFont val="Times New Roman"/>
        <family val="1"/>
      </rPr>
      <t>subspinosus</t>
    </r>
  </si>
  <si>
    <t>dos Santos, G.N., C.R. Cassano, G. Alves-Ferreira, L.F. Veríssimo, and G.A.F. Gine. 2026. Do thermal drones outperform traditional surveys in detecting and estimating population density of sloths? Perspectives in Ecology and Conservation 24:62-69. https://doi.org/10.1016/j.pecon.2025.10.002.</t>
  </si>
  <si>
    <t>Optimizing cetacean blow collection methods under controlled conditions: implications for further non-invasive UAV-based sampling of the cetacean respiratory microbiome in the wild</t>
  </si>
  <si>
    <t>Animal Microbiome</t>
  </si>
  <si>
    <t>Dugény, E., L. Ceolotto, R. Franch, G. Pesce, E. Alvarez, E. Esposti, S. Mazzariol, and C. Centelleghe</t>
  </si>
  <si>
    <t>Dugény, E., L. Ceolotto, R. Franch, G. Pesce, E. Alvarez, E. Esposti, S. Mazzariol, and C. Centelleghe. in press. Optimizing cetacean blow collection methods under controlled conditions: implications for further non-invasive UAV-based sampling of the cetacean respiratory microbiome in the wild. Animal Microbiome https://doi.org/10.1186/s42523-026-00555-8.</t>
  </si>
  <si>
    <t>Jurisprudence Journal</t>
  </si>
  <si>
    <t>The Role of Artificial Intelligence in Wildlife Protection and Sustainable Development: Balancing International Efforts and Digital Technologies</t>
  </si>
  <si>
    <t>sarra, B.</t>
  </si>
  <si>
    <t>sarra, B. 2026. The Role of Artificial Intelligence in Wildlife Protection and Sustainable Development: Balancing International Efforts and Digital Technologies. Jurisprudence Journal 18:497-510.</t>
  </si>
  <si>
    <t>AI, deep learning, human-wildlife conflict, poaching</t>
  </si>
  <si>
    <t>Sevy, A., S.L. Petersen, R. Torgersen, O. De Grof, and A. Housley</t>
  </si>
  <si>
    <t>UAV Imaging: Reliability of Drone-Captured Images in Ecological Work</t>
  </si>
  <si>
    <t>Poster</t>
  </si>
  <si>
    <t>Sevy, A., S.L. Petersen, R. Torgersen, O. De Grof, and A. Housley. 2026. UAV Imaging: Reliability of Drone-Captured Images in Ecological Work. Poster. Library/Life Sciences Undergraduate Poster Competition 2026, Brigham Young University, Provo, UT. https://scholarsarchive.byu.edu/library_studentposters_2026/5.</t>
  </si>
  <si>
    <r>
      <t>Baimukanov, M.T., L.A. Zhdanko, T.T. Baimukanov, E.S. Dauynev, S.E. Ryskulov, and A.M. Baimukanova. 2021. A method for counting and identifying the linear sizes of Caspian seals (</t>
    </r>
    <r>
      <rPr>
        <i/>
        <sz val="10"/>
        <color theme="1"/>
        <rFont val="Times New Roman"/>
        <family val="1"/>
      </rPr>
      <t>Pusa</t>
    </r>
    <r>
      <rPr>
        <sz val="10"/>
        <color theme="1"/>
        <rFont val="Times New Roman"/>
        <family val="1"/>
      </rPr>
      <t xml:space="preserve"> </t>
    </r>
    <r>
      <rPr>
        <i/>
        <sz val="10"/>
        <color theme="1"/>
        <rFont val="Times New Roman"/>
        <family val="1"/>
      </rPr>
      <t>caspica</t>
    </r>
    <r>
      <rPr>
        <sz val="10"/>
        <color theme="1"/>
        <rFont val="Times New Roman"/>
        <family val="1"/>
      </rPr>
      <t xml:space="preserve">) on rookeries using multicopters. Biology Bulletin 48:243-249. https://doi.org/10.1134/S1062359021070062. </t>
    </r>
  </si>
  <si>
    <t>McCarthy, E.D. J.M. Martin, M.M. Boer, and J.A. Welbergen. 2023. Ground-based counting methods underestimate true numbers of a threatened colonial mammal: an evaluation using drone-based thermal surveys as a reference. Wildlife Research https://doi.org/10.1071/WR21120.</t>
  </si>
  <si>
    <t>Dahlen, B., and C. Traeholt</t>
  </si>
  <si>
    <t>Successful aerial survey using thermal camera to detect wild orangutans in a fragmented landscape</t>
  </si>
  <si>
    <t>Journal of Indonesian Natural History</t>
  </si>
  <si>
    <t>DJI Phantom 4 Pro; DJI Inspire 1 V2.0</t>
  </si>
  <si>
    <t>species detection, population monitoring, population estimate, nest monitoring</t>
  </si>
  <si>
    <t>20-MP RGB camera &amp; FLIR 640 Pro camera; 12.4-MP Zenmuse X3 RGB camera &amp; Zenmuse XT 640 Pro thermal camera</t>
  </si>
  <si>
    <t>Dahlen, B., and C. Traeholt. 2018. Successful aerial survey using thermal camera to detect wild orangutans in a fragmented landscape. Journal of Indonesian Natural History 6(2):12-23.</t>
  </si>
  <si>
    <t>Drone RGB and Multispectral Data Processing Protocol</t>
  </si>
  <si>
    <t>Sivanandam, P., D. Turner, and A. Lucieer</t>
  </si>
  <si>
    <t>Sivanandam, P., and A. Lucieer</t>
  </si>
  <si>
    <t>Drone Lidar Data Processing Protocol. Revision 3.1</t>
  </si>
  <si>
    <t>Drone Data Collection Protocol using DJI Matrice 300 RTK: Imagery and Lidar. Revision 3.1</t>
  </si>
  <si>
    <t>Protocol</t>
  </si>
  <si>
    <t xml:space="preserve">Sivanandam, P., D. Turner, and A. Lucieer. 2023. Drone RGB and Multispectral Data Processing Protocol. Revision 3.1. University of Tasmania, Hobart, Australia and TERN, University of Queensland, QLD, Australia. https://www.tern.org.au/wp-content/uploads/20230829_drone_rgb_multispec_processing.pdf. </t>
  </si>
  <si>
    <t xml:space="preserve">Sivanandam, P. and A. Lucieer. 2023. Drone Lidar Data Processing Protocol. Revision 3.1. University of Tasmania, Hobart, Australia and TERN, University of Queensland, QLD, Australia.  https://www.tern.org.au/wp-content/uploads/20230829_drone_lidar_data_processing.pdf. </t>
  </si>
  <si>
    <t xml:space="preserve">Sivanandam, P., D. Turner, and A. Lucieer. 2023. Drone Data Collection Protocol using DJI Matrice 300 RTK: Imagery and Lidar. Revision 3.1. University of Tasmania, Hobart, Australia and TERN, University of Queensland, QLD, Australia. https://www.tern.org.au/wp-content/uploads/20230829_drone_data_collection.pdf. </t>
  </si>
  <si>
    <t>RGB data, multispectral data, data management, data analysis</t>
  </si>
  <si>
    <t>DJI Zenmuse P1 RGB camera, MicaSense RedEdge-MX multispec</t>
  </si>
  <si>
    <t>DJI Zenmuse P1 RGB camera, MicaSense RedEdge-MX multispec, lidar</t>
  </si>
  <si>
    <t>RGB data, multispectral data, lidar data, data management, data analysis, flight planning</t>
  </si>
  <si>
    <t>DJI Zenmuse L1 sensor</t>
  </si>
  <si>
    <t>lidar data, data management, data analysis, point cloud</t>
  </si>
  <si>
    <t>Gao, M., C.H. Hugenholtz, T.A. Fox, M. Kucharczyk, T.E. Barchyn, and P.R. Nesbit</t>
  </si>
  <si>
    <t>Weather constraints on global drone flyability</t>
  </si>
  <si>
    <t xml:space="preserve">Gao, M., C.H. Hugenholtz, T.A. Fox, M. Kucharczyk, T.E. Barchyn, and P.R. Nesbit. 2021. Weather constraints on global drone flyability. Scientific Reports 11:12092. https://doi.org/10.1038/s41598-021-91325-w. </t>
  </si>
  <si>
    <t>flight planning</t>
  </si>
  <si>
    <t>environmental variables, flight planning</t>
  </si>
  <si>
    <t>Small Drones for Community-Based Forest Monitoring: An Assessment of Their Feasibility and Potential in Tropical Areas</t>
  </si>
  <si>
    <t>Paneque-Gálvez, J., M.K. McCall, B.M. Napoletano, S.A. Wich, and L.P. Koh</t>
  </si>
  <si>
    <t>Paneque-Gálvez, J., M.K. McCall, B.M. Napoletano, S.A. Wich, and L.P. Koh. 2014. Small Drones for Community-Based Forest Monitoring: An Assessment of Their Feasibility and Potential in Tropical Areas. Forests 5:1481-1507. https://doi.org/10.3390/f5061481.</t>
  </si>
  <si>
    <r>
      <t>A rare occurrence of a whale shark (</t>
    </r>
    <r>
      <rPr>
        <i/>
        <sz val="10"/>
        <color theme="1"/>
        <rFont val="Times New Roman"/>
        <family val="1"/>
      </rPr>
      <t>Rhincodon</t>
    </r>
    <r>
      <rPr>
        <sz val="10"/>
        <color theme="1"/>
        <rFont val="Times New Roman"/>
        <family val="1"/>
      </rPr>
      <t xml:space="preserve"> </t>
    </r>
    <r>
      <rPr>
        <i/>
        <sz val="10"/>
        <color theme="1"/>
        <rFont val="Times New Roman"/>
        <family val="1"/>
      </rPr>
      <t>typus</t>
    </r>
    <r>
      <rPr>
        <sz val="10"/>
        <color theme="1"/>
        <rFont val="Times New Roman"/>
        <family val="1"/>
      </rPr>
      <t>) in a contaminated estuary in the Southwest Atlantic Ocean</t>
    </r>
  </si>
  <si>
    <t>Nascimento, L., J.B. Teixeira, L. Cajaíba, J. Barreto, A. Giacomo, N. Barcelos, and A. Martins</t>
  </si>
  <si>
    <r>
      <t>Nascimento, L., J.B. Teixeira, L. Cajaíba, J. Barreto, A. Giacomo, N. Barcelos, and A. Martins. 2021. A rare occurrence of a whale shark (</t>
    </r>
    <r>
      <rPr>
        <i/>
        <sz val="10"/>
        <color theme="1"/>
        <rFont val="Times New Roman"/>
        <family val="1"/>
      </rPr>
      <t>Rhincodon</t>
    </r>
    <r>
      <rPr>
        <sz val="10"/>
        <color theme="1"/>
        <rFont val="Times New Roman"/>
        <family val="1"/>
      </rPr>
      <t xml:space="preserve"> </t>
    </r>
    <r>
      <rPr>
        <i/>
        <sz val="10"/>
        <color theme="1"/>
        <rFont val="Times New Roman"/>
        <family val="1"/>
      </rPr>
      <t>typus</t>
    </r>
    <r>
      <rPr>
        <sz val="10"/>
        <color theme="1"/>
        <rFont val="Times New Roman"/>
        <family val="1"/>
      </rPr>
      <t xml:space="preserve">) in a contaminated estuary in the Southwest Atlantic Ocean. Environmental Biology of Fishes 104:1515–1520. https://doi.org/10.1007/s10641-021-01170-z. </t>
    </r>
  </si>
  <si>
    <t xml:space="preserve">Estimating the Abundance of Marine Mammal Populations
</t>
  </si>
  <si>
    <t>Hammond, P.S., T.B. Francis, D. Heinemann, K.J. Long, J.E. Moore, A.E. Punt, R.R. Reeves, M. Sepúlveda, G.M. Sigurðsson, M.C. Siple, G. Víkingsson, P.R. Wade, R. Williams, and A.N. Zerbini</t>
  </si>
  <si>
    <t>Hammond, P.S., T.B. Francis, D. Heinemann, K.J. Long, J.E. Moore, A.E. Punt, R.R. Reeves, M. Sepúlveda, G.M. Sigurðsson, M.C. Siple, G. Víkingsson, P.R. Wade, R. Williams, and A.N. Zerbini. 2021. Estimating the Abundance of Marine Mammal Populations. Frontiers in Marine Science 8:735770. https://doi.org/10.3389/fmars.2021.735770.</t>
  </si>
  <si>
    <t>review, population monitoring, population estimate</t>
  </si>
  <si>
    <t>A Brief History of Early Unmanned Aircraft</t>
  </si>
  <si>
    <t>Keane, J.F. and S.S. Carr</t>
  </si>
  <si>
    <t>Johns Hopkins APL Technical Digest</t>
  </si>
  <si>
    <t>history, platforms, applications</t>
  </si>
  <si>
    <t xml:space="preserve">Keane, J.F. and S.S. Carr. 2013. A Brief History of Early Unmanned Aircraft. Johns Hopkins APL Technical Digest 32(3): 558-571. https://secwww.jhuapl.edu/techdigest/Content/techdigest/pdf/V32-N03/32-03-Keane.pdf. </t>
  </si>
  <si>
    <t>Walker, K., G. Elliott, G. Parker, and K. Rexer-Huber</t>
  </si>
  <si>
    <t>Gibson’s wandering albatross: population study and assessment of potential for drone-based whole-island census</t>
  </si>
  <si>
    <r>
      <t xml:space="preserve">Gibson’s wandering albatross, </t>
    </r>
    <r>
      <rPr>
        <i/>
        <sz val="10"/>
        <color theme="1"/>
        <rFont val="Times New Roman"/>
        <family val="1"/>
      </rPr>
      <t>Diomedea antipodensis gibsoni</t>
    </r>
  </si>
  <si>
    <t>population monitoring, population estimate, flight planning</t>
  </si>
  <si>
    <t>Gibson’s wandering albatross: drone-based population estimate, demography and at-sea distribution</t>
  </si>
  <si>
    <t>Elliott, G., K. Walker, K. Rexer-Huber, J. Tinnemans, A. McDonald, T. Rawlence, and G. Parker</t>
  </si>
  <si>
    <t xml:space="preserve">Elliott, G., K. Walker, K. Rexer-Huber, J. Tinnemans, A. McDonald, T. Rawlence, and G. Parker. 2025. Gibson’s wandering albatross: drone-based population estimate, demography and at-sea distribution. Prepared by Parker Conservation, Dunedin, New Zealand for Auckland Islands Seabird Research, Conservation Services Programme, New Zealand Department of Conservation, Nelson, New Zealand. https://www.doc.govt.nz/our-work/conservation-services-programme/csp-reports/202425-csp-reports/auckland-islands-seabird-research-202425/. </t>
  </si>
  <si>
    <t xml:space="preserve">Walker, K., G. Elliott, G. Parker, and K. Rexer-Huber. 2023. Gibson’s wandering albatross: population study and assessment of potential for drone-based whole-island census. Prepared by Parker Conservation, Dunedin, New Zealand for Auckland Islands Seabird Research, Conservation Services Programme, New Zealand Department of Conservation, Nelson, New Zealand. https://www.acap.aq/latest-news/whole-island-drone-based-population-surveys-of-wandering-albatrosses-considered-in-report-for-new-zealands-department-of-conservation?highlight=WyJkcm9uZSIsImRyb25lcyIsImRyb25pbmciXQ==. 
</t>
  </si>
  <si>
    <t>Antipodean wandering albatrosses and white-chinned petrels 2025</t>
  </si>
  <si>
    <t>Rexer-Huber, K., E. Whitehead, K. Walker, and G. Elliott</t>
  </si>
  <si>
    <t>population monitoring, population estimate, flight planning, disturbance</t>
  </si>
  <si>
    <r>
      <t xml:space="preserve">Antipodean wandering albatross, </t>
    </r>
    <r>
      <rPr>
        <i/>
        <sz val="10"/>
        <color theme="1"/>
        <rFont val="Times New Roman"/>
        <family val="1"/>
      </rPr>
      <t>Diomedea antipodensis antipodensis</t>
    </r>
    <r>
      <rPr>
        <sz val="10"/>
        <color theme="1"/>
        <rFont val="Times New Roman"/>
        <family val="1"/>
      </rPr>
      <t xml:space="preserve">, light-mantled sooty albatross, </t>
    </r>
    <r>
      <rPr>
        <i/>
        <sz val="10"/>
        <color theme="1"/>
        <rFont val="Times New Roman"/>
        <family val="1"/>
      </rPr>
      <t>Phoebetria palpebrata</t>
    </r>
    <r>
      <rPr>
        <sz val="10"/>
        <color theme="1"/>
        <rFont val="Times New Roman"/>
        <family val="1"/>
      </rPr>
      <t xml:space="preserve">, Subantarctic skua, </t>
    </r>
    <r>
      <rPr>
        <i/>
        <sz val="10"/>
        <color theme="1"/>
        <rFont val="Times New Roman"/>
        <family val="1"/>
      </rPr>
      <t>Stercorarius antarcticus</t>
    </r>
  </si>
  <si>
    <t>DJI Mavic 3E; DJI Mavic 2 Pro</t>
  </si>
  <si>
    <t xml:space="preserve">Rexer-Huber, K., E. Whitehead, K. Walker, and G. Elliott. 2025. Antipodean wandering albatrosses and white-chinned petrels 2025. Prepared by Parker Conservation, Karitane, New Zealand for Antipodes Island Seabird Research, Conservation Services Programme, New Zealand Department of Conservation, Nelson, New Zealand. https://www.acap.aq/latest-news/antipodean-albatross-and-white-chinned-petrel-research-on-antipodes-island-2024-25?highlight=WyJkcm9uZSIsImRyb25lcyIsImRyb25pbmciXQ==. </t>
  </si>
  <si>
    <t>Walker, K. and G. Elliott</t>
  </si>
  <si>
    <r>
      <t xml:space="preserve">Northern giant petrel, </t>
    </r>
    <r>
      <rPr>
        <i/>
        <sz val="10"/>
        <color theme="1"/>
        <rFont val="Times New Roman"/>
        <family val="1"/>
      </rPr>
      <t>Macronectes halli</t>
    </r>
  </si>
  <si>
    <t>Numbers of Northern Giant Petrel breeding on Antipodes Island in 2021 and 2022</t>
  </si>
  <si>
    <t>Lightweight Multimodal Adaptation of Vision Language Models for Species Recognition and Habitat Context Interpretation in Drone Thermal Imagery</t>
  </si>
  <si>
    <t>Chen, H., F. Qiu, F. Dong, D. Yang, E. Bohnett, and L. An</t>
  </si>
  <si>
    <t xml:space="preserve">Walker, K. and G. Elliott. 2022. Numbers of Northern Giant Petrel breeding on Antipodes Island in 2021 and 2022. Prepared by Albatross Research for New Zealand Department of Conservation, Nelson, New Zealand. https://www.acap.aq/latest-news/it-s-quicker-by-air-counting-northern-giant-petrels-with-a-drone-on-new-zealand-s-antipodes-island?highlight=WyJkcm9uZSIsImRyb25lcyIsImRyb25pbmciXQ==. </t>
  </si>
  <si>
    <t xml:space="preserve">Chen, H., F. Qiu, F. Dong, D. Yang, E. Bohnett, and L. An. 2026. Lightweight Multimodal Adaptation of Vision Language Models for Species Recognition and Habitat Context Interpretation in Drone Thermal Imagery. 
https://doi.org/10.48550/arXiv.2604.06124. </t>
  </si>
  <si>
    <t>image analysis, RGB, thermal, vision-language model</t>
  </si>
  <si>
    <r>
      <t xml:space="preserve">Indian elephant, </t>
    </r>
    <r>
      <rPr>
        <i/>
        <sz val="10"/>
        <color theme="1"/>
        <rFont val="Times New Roman"/>
        <family val="1"/>
      </rPr>
      <t>Elephas maximus indicus</t>
    </r>
    <r>
      <rPr>
        <sz val="10"/>
        <color theme="1"/>
        <rFont val="Times New Roman"/>
        <family val="1"/>
      </rPr>
      <t xml:space="preserve">, greater one-horned rhinoceros, </t>
    </r>
    <r>
      <rPr>
        <i/>
        <sz val="10"/>
        <color theme="1"/>
        <rFont val="Times New Roman"/>
        <family val="1"/>
      </rPr>
      <t>Rhinoceros unicornis</t>
    </r>
    <r>
      <rPr>
        <sz val="10"/>
        <color theme="1"/>
        <rFont val="Times New Roman"/>
        <family val="1"/>
      </rPr>
      <t xml:space="preserve">, spotted deer, </t>
    </r>
    <r>
      <rPr>
        <i/>
        <sz val="10"/>
        <color theme="1"/>
        <rFont val="Times New Roman"/>
        <family val="1"/>
      </rPr>
      <t>Axis</t>
    </r>
    <r>
      <rPr>
        <sz val="10"/>
        <color theme="1"/>
        <rFont val="Times New Roman"/>
        <family val="1"/>
      </rPr>
      <t xml:space="preserve"> </t>
    </r>
    <r>
      <rPr>
        <i/>
        <sz val="10"/>
        <color theme="1"/>
        <rFont val="Times New Roman"/>
        <family val="1"/>
      </rPr>
      <t>axis</t>
    </r>
  </si>
  <si>
    <t>Cervidae, Elephantidae, Rhinocerotidae</t>
  </si>
  <si>
    <t>Bracewell-Worrall, A.</t>
  </si>
  <si>
    <t>PredatorFreeNZ.org</t>
  </si>
  <si>
    <t>Heavy-lift drones are transforming predator control</t>
  </si>
  <si>
    <t xml:space="preserve">Bracewell-Worrall, A. 2025. Heavy-lift drones are transforming predator control. https://predatorfreenz.org/research/techniques-technologies/drones-are-transforming-predator-control/. </t>
  </si>
  <si>
    <t>DJI Agras T100</t>
  </si>
  <si>
    <t>Drone-based wildlife surveys elicit minimal vigilance in nocturnal arboreal mammals: evidence from comparisons with ground-based detection methods</t>
  </si>
  <si>
    <t>Wagner, B., C.R. Nitschke, and J. Johnson</t>
  </si>
  <si>
    <t>Wagner, B., C.R. Nitschke, and J. Johnson. 2026. Drone-based wildlife surveys elicit minimal vigilance in nocturnal arboreal mammals: evidence from comparisons with ground-based detection methods. Proceedings of the Royal Society of Victoria 138:RS25004. https://doi.org/10.1071/RS25004.</t>
  </si>
  <si>
    <t>Proceedings of the Royal Society of Victoria</t>
  </si>
  <si>
    <t>disturbance, population monitoring, aerial vs ground surveys</t>
  </si>
  <si>
    <r>
      <t xml:space="preserve">common ringtail possum, </t>
    </r>
    <r>
      <rPr>
        <i/>
        <sz val="10"/>
        <color theme="1"/>
        <rFont val="Times New Roman"/>
        <family val="1"/>
      </rPr>
      <t>Pseudocheirus</t>
    </r>
    <r>
      <rPr>
        <sz val="10"/>
        <color theme="1"/>
        <rFont val="Times New Roman"/>
        <family val="1"/>
      </rPr>
      <t xml:space="preserve"> </t>
    </r>
    <r>
      <rPr>
        <i/>
        <sz val="10"/>
        <color theme="1"/>
        <rFont val="Times New Roman"/>
        <family val="1"/>
      </rPr>
      <t>peregrinus</t>
    </r>
    <r>
      <rPr>
        <sz val="10"/>
        <color theme="1"/>
        <rFont val="Times New Roman"/>
        <family val="1"/>
      </rPr>
      <t xml:space="preserve">, common brushtail possum, </t>
    </r>
    <r>
      <rPr>
        <i/>
        <sz val="10"/>
        <color theme="1"/>
        <rFont val="Times New Roman"/>
        <family val="1"/>
      </rPr>
      <t>Trichosurus</t>
    </r>
    <r>
      <rPr>
        <sz val="10"/>
        <color theme="1"/>
        <rFont val="Times New Roman"/>
        <family val="1"/>
      </rPr>
      <t xml:space="preserve"> </t>
    </r>
    <r>
      <rPr>
        <i/>
        <sz val="10"/>
        <color theme="1"/>
        <rFont val="Times New Roman"/>
        <family val="1"/>
      </rPr>
      <t>vulpecula</t>
    </r>
    <r>
      <rPr>
        <sz val="10"/>
        <color theme="1"/>
        <rFont val="Times New Roman"/>
        <family val="1"/>
      </rPr>
      <t xml:space="preserve">, mountain brushtail possum, </t>
    </r>
    <r>
      <rPr>
        <i/>
        <sz val="10"/>
        <color theme="1"/>
        <rFont val="Times New Roman"/>
        <family val="1"/>
      </rPr>
      <t>Trichosurus</t>
    </r>
    <r>
      <rPr>
        <sz val="10"/>
        <color theme="1"/>
        <rFont val="Times New Roman"/>
        <family val="1"/>
      </rPr>
      <t xml:space="preserve"> </t>
    </r>
    <r>
      <rPr>
        <i/>
        <sz val="10"/>
        <color theme="1"/>
        <rFont val="Times New Roman"/>
        <family val="1"/>
      </rPr>
      <t>cunninghami</t>
    </r>
    <r>
      <rPr>
        <sz val="10"/>
        <color theme="1"/>
        <rFont val="Times New Roman"/>
        <family val="1"/>
      </rPr>
      <t xml:space="preserve">, southern greater glider, </t>
    </r>
    <r>
      <rPr>
        <i/>
        <sz val="10"/>
        <color theme="1"/>
        <rFont val="Times New Roman"/>
        <family val="1"/>
      </rPr>
      <t>Petauroides</t>
    </r>
    <r>
      <rPr>
        <sz val="10"/>
        <color theme="1"/>
        <rFont val="Times New Roman"/>
        <family val="1"/>
      </rPr>
      <t xml:space="preserve"> </t>
    </r>
    <r>
      <rPr>
        <i/>
        <sz val="10"/>
        <color theme="1"/>
        <rFont val="Times New Roman"/>
        <family val="1"/>
      </rPr>
      <t>volans</t>
    </r>
    <r>
      <rPr>
        <sz val="10"/>
        <color theme="1"/>
        <rFont val="Times New Roman"/>
        <family val="1"/>
      </rPr>
      <t xml:space="preserve">, Krefft's glider, </t>
    </r>
    <r>
      <rPr>
        <i/>
        <sz val="10"/>
        <color theme="1"/>
        <rFont val="Times New Roman"/>
        <family val="1"/>
      </rPr>
      <t>Petaurus notatus</t>
    </r>
    <r>
      <rPr>
        <sz val="10"/>
        <color theme="1"/>
        <rFont val="Times New Roman"/>
        <family val="1"/>
      </rPr>
      <t xml:space="preserve">, yellow-bellied glider, </t>
    </r>
    <r>
      <rPr>
        <i/>
        <sz val="10"/>
        <color theme="1"/>
        <rFont val="Times New Roman"/>
        <family val="1"/>
      </rPr>
      <t>Petaurus australis</t>
    </r>
  </si>
  <si>
    <t>Petauridae, Phalangeridae, Pseudocheiridae</t>
  </si>
  <si>
    <t>thermal camera, spotlight</t>
  </si>
  <si>
    <t>DJI Matrice 300; DJI Matrice 350; DJI Matrice 30T</t>
  </si>
  <si>
    <t>Developing a UAV-based monitoring program with indigenous peoples</t>
  </si>
  <si>
    <t>Cummings, A.R., G.R. Cummings, E. Hamer, P. Moses, Z. Norman, V. Captain, R. Bento, and K. Butler</t>
  </si>
  <si>
    <t xml:space="preserve">Cummings, A.R., G.R. Cummings, E. Hamer, P. Moses, Z. Norman, V. Captain, R. Bento, and K. Butler. 2017. Developing a UAV-based monitoring program with indigenous peoples. Journal of Unmanned Vehicle Systems 5:115–125. https://doi.org/10.1139/juvs-2016-0022. </t>
  </si>
  <si>
    <t>Guyana</t>
  </si>
  <si>
    <t>flight planning, platform</t>
  </si>
  <si>
    <t>custom-built: Thermal Drones GmbH</t>
  </si>
  <si>
    <t>custom-built: Polarfox; custom-built: Bhremer</t>
  </si>
  <si>
    <t>custom-built: Conservation Drone</t>
  </si>
  <si>
    <t>custom-built: Y6-multi-rotor</t>
  </si>
  <si>
    <t>Wild Boar at Large Detection Project</t>
  </si>
  <si>
    <t>Zhang, J., M. Casmey, D. Spiess, H. McKenzie, B. Hamblin, D. Fitzpatrick, and M. Pruvot</t>
  </si>
  <si>
    <t>Government of Alberta report</t>
  </si>
  <si>
    <t>invasive species, wildlife-human conflict, population monitoring, species detection, image analysis, deep learning, AI</t>
  </si>
  <si>
    <t>thermal IR</t>
  </si>
  <si>
    <t xml:space="preserve">Zhang, J., M. Casmey, D. Spiess, H. McKenzie, B. Hamblin, D. Fitzpatrick, and M. Pruvot. 2026. Wild Boar at Large Detection Project. Final Report. Natural Resource Management Branch and Animal Health and Assurance Branch, Alberta Agriculture and Irrigation, Government of Alberta. https://open.alberta.ca/publications/wild-boar-at-large-detection-project-final-report. </t>
  </si>
  <si>
    <t>mammals, marine mammals, reptiles</t>
  </si>
  <si>
    <r>
      <t xml:space="preserve">sheep, </t>
    </r>
    <r>
      <rPr>
        <i/>
        <sz val="10"/>
        <color theme="1"/>
        <rFont val="Times New Roman"/>
        <family val="1"/>
      </rPr>
      <t>Ovis aries</t>
    </r>
    <r>
      <rPr>
        <sz val="10"/>
        <color theme="1"/>
        <rFont val="Times New Roman"/>
        <family val="1"/>
      </rPr>
      <t xml:space="preserve">, cattle, </t>
    </r>
    <r>
      <rPr>
        <i/>
        <sz val="10"/>
        <color theme="1"/>
        <rFont val="Times New Roman"/>
        <family val="1"/>
      </rPr>
      <t>Bos taurus</t>
    </r>
    <r>
      <rPr>
        <sz val="10"/>
        <color theme="1"/>
        <rFont val="Times New Roman"/>
        <family val="1"/>
      </rPr>
      <t xml:space="preserve">, camel, </t>
    </r>
    <r>
      <rPr>
        <i/>
        <sz val="10"/>
        <color theme="1"/>
        <rFont val="Times New Roman"/>
        <family val="1"/>
      </rPr>
      <t>Camelus</t>
    </r>
    <r>
      <rPr>
        <sz val="10"/>
        <color theme="1"/>
        <rFont val="Times New Roman"/>
        <family val="1"/>
      </rPr>
      <t xml:space="preserve"> sp., kiang, </t>
    </r>
    <r>
      <rPr>
        <i/>
        <sz val="10"/>
        <color theme="1"/>
        <rFont val="Times New Roman"/>
        <family val="1"/>
      </rPr>
      <t>Equus kiang</t>
    </r>
    <r>
      <rPr>
        <sz val="10"/>
        <color theme="1"/>
        <rFont val="Times New Roman"/>
        <family val="1"/>
      </rPr>
      <t xml:space="preserve">, zebra, </t>
    </r>
    <r>
      <rPr>
        <i/>
        <sz val="10"/>
        <color theme="1"/>
        <rFont val="Times New Roman"/>
        <family val="1"/>
      </rPr>
      <t>Equus</t>
    </r>
    <r>
      <rPr>
        <sz val="10"/>
        <color theme="1"/>
        <rFont val="Times New Roman"/>
        <family val="1"/>
      </rPr>
      <t xml:space="preserve"> sp., deer, elephant, crocodile, seal</t>
    </r>
  </si>
  <si>
    <t>Bovidae, Camelidae, Cervidae, Elephantidae, Equidae</t>
  </si>
  <si>
    <t>Currie, J.J., B. Stirling, and S. Barber-Meyer</t>
  </si>
  <si>
    <t>Validation of the DJI Mavic 3 Pro for Field-Based Whale Photogrammetry</t>
  </si>
  <si>
    <t xml:space="preserve">Currie, J.J., B. Stirling, and S. Barber-Meyer. 2026. Validation of the DJI Mavic 3 Pro for Field-Based Whale Photogrammetry. Aquatic Mammals 52(2):175-182. https://doi.org/10.1578/AM.52.2.2026.175. </t>
  </si>
  <si>
    <t>DJI Mavic 3 Pro; DJI Inspire 2</t>
  </si>
  <si>
    <t>20-MP DJI RGB camera and 48-MP DJI RGB camera; 20.8-MP  DJI Zenmuse X5S</t>
  </si>
  <si>
    <t>photogrammetry, image analysis, platform</t>
  </si>
  <si>
    <t>Using thermal drones to validate historical koala surveys</t>
  </si>
  <si>
    <t>Ellis, W.A., M.J. Harding, S.I. FitzGibbon, A.K. Gillett, and B.J. Barth</t>
  </si>
  <si>
    <t>Ellis, W.A., M.J. Harding, S.I. FitzGibbon, A.K. Gillett, and B.J. Barth. 2026. Using thermal drones to validate historical koala surveys. Australian Mammalogy 48:AM25037. https://doi.org/10.1071/AM25037.</t>
  </si>
  <si>
    <t>Monti, F.</t>
  </si>
  <si>
    <r>
      <t>Oil Contamination of Osprey (</t>
    </r>
    <r>
      <rPr>
        <i/>
        <sz val="10"/>
        <color theme="1"/>
        <rFont val="Times New Roman"/>
        <family val="1"/>
      </rPr>
      <t>Pandion haliaetus</t>
    </r>
    <r>
      <rPr>
        <sz val="10"/>
        <color theme="1"/>
        <rFont val="Times New Roman"/>
        <family val="1"/>
      </rPr>
      <t>) in the Mediterranean Sea: An Underestimated Threat for the Species?</t>
    </r>
  </si>
  <si>
    <t>Malta</t>
  </si>
  <si>
    <r>
      <t>Monti, F. 2020. Oil Contamination of Osprey (</t>
    </r>
    <r>
      <rPr>
        <i/>
        <sz val="10"/>
        <color theme="1"/>
        <rFont val="Times New Roman"/>
        <family val="1"/>
      </rPr>
      <t>Pandion haliaetus</t>
    </r>
    <r>
      <rPr>
        <sz val="10"/>
        <color theme="1"/>
        <rFont val="Times New Roman"/>
        <family val="1"/>
      </rPr>
      <t xml:space="preserve">) in the Mediterranean Sea: An Underestimated Threat for the Species? Journal of Raptor Research 54:322–325. https://doi.org/10.3356/0892-1016-54.3.322. </t>
    </r>
  </si>
  <si>
    <t>Lachman, D.A., C.J. Conway, K.T. Vierling, and T. Matthews</t>
  </si>
  <si>
    <r>
      <t xml:space="preserve">Water depth, position within the nesting colony, and nearest neighbor density affect nest survival in </t>
    </r>
    <r>
      <rPr>
        <i/>
        <sz val="10"/>
        <color theme="1"/>
        <rFont val="Times New Roman"/>
        <family val="1"/>
      </rPr>
      <t>Aechmophorus occidentalis</t>
    </r>
    <r>
      <rPr>
        <sz val="10"/>
        <color theme="1"/>
        <rFont val="Times New Roman"/>
        <family val="1"/>
      </rPr>
      <t xml:space="preserve"> (Western Grebe)</t>
    </r>
  </si>
  <si>
    <r>
      <t xml:space="preserve">Lachman, D.A., C.J. Conway, K.T. Vierling, and T. Matthews. 2025. Water depth, position within the nesting colony, and nearest neighbor density affect nest survival in </t>
    </r>
    <r>
      <rPr>
        <i/>
        <sz val="10"/>
        <color theme="1"/>
        <rFont val="Times New Roman"/>
        <family val="1"/>
      </rPr>
      <t>Aechmophorus occidentalis</t>
    </r>
    <r>
      <rPr>
        <sz val="10"/>
        <color theme="1"/>
        <rFont val="Times New Roman"/>
        <family val="1"/>
      </rPr>
      <t xml:space="preserve"> (Western Grebe). Ornithological Applications 127:1–11. https://doi.org/10.1093/ornithapp/duaf011. </t>
    </r>
  </si>
  <si>
    <t>Ricoh GR II RGB camera</t>
  </si>
  <si>
    <t>Lachman, D.A., C.J. Conway, K.T. Vierling, T. Matthews, and D.E. Mack</t>
  </si>
  <si>
    <t>Drones and Bathymetry Show the Importance of Optimal Water Depth for Nest Placement Within Breeding Colonies of Western and Clark’s Grebes</t>
  </si>
  <si>
    <r>
      <t xml:space="preserve">Clark's grebe, </t>
    </r>
    <r>
      <rPr>
        <i/>
        <sz val="10"/>
        <color theme="1"/>
        <rFont val="Times New Roman"/>
        <family val="1"/>
      </rPr>
      <t>Aechmophorus clarkii</t>
    </r>
    <r>
      <rPr>
        <sz val="10"/>
        <color theme="1"/>
        <rFont val="Times New Roman"/>
        <family val="1"/>
      </rPr>
      <t xml:space="preserve">, western grebe, </t>
    </r>
    <r>
      <rPr>
        <i/>
        <sz val="10"/>
        <color theme="1"/>
        <rFont val="Times New Roman"/>
        <family val="1"/>
      </rPr>
      <t>Aechmophorus occidentalis</t>
    </r>
  </si>
  <si>
    <t xml:space="preserve">Lachman, D.A., C.J. Conway, K.T. Vierling, T. Matthews, and D.E. Mack. 2022. Drones and Bathymetry Show the Importance of Optimal Water Depth for Nest Placement Within Breeding Colonies of Western and Clark’s Grebes. Wetlands 42:110. https://doi.org/10.1007/s13157-022-01602-1. </t>
  </si>
  <si>
    <t>population monitoring, population estimate, disturbance, habitat</t>
  </si>
  <si>
    <t>Muzaffar, S.B., R. Whelan, C. Clarke, R. Gubiani, and S. Benjamin</t>
  </si>
  <si>
    <r>
      <t>Breeding Population Biology in Socotra Cormorants (</t>
    </r>
    <r>
      <rPr>
        <i/>
        <sz val="10"/>
        <color theme="1"/>
        <rFont val="Times New Roman"/>
        <family val="1"/>
      </rPr>
      <t>Phalacrocorax nigrogularis</t>
    </r>
    <r>
      <rPr>
        <sz val="10"/>
        <color theme="1"/>
        <rFont val="Times New Roman"/>
        <family val="1"/>
      </rPr>
      <t>) in the United Arab Emirates</t>
    </r>
  </si>
  <si>
    <r>
      <t xml:space="preserve">Socotra cormorant, </t>
    </r>
    <r>
      <rPr>
        <i/>
        <sz val="10"/>
        <color theme="1"/>
        <rFont val="Times New Roman"/>
        <family val="1"/>
      </rPr>
      <t>Phalacrocorax nigrogularis</t>
    </r>
  </si>
  <si>
    <t>DJI Phantom 2 Vision Plus v.3</t>
  </si>
  <si>
    <r>
      <t>Muzaffar, S.B., R. Whelan, C. Clarke, R. Gubiani, and S. Benjamin. 2017. Breeding Population Biology in Socotra Cormorants (</t>
    </r>
    <r>
      <rPr>
        <i/>
        <sz val="10"/>
        <color theme="1"/>
        <rFont val="Times New Roman"/>
        <family val="1"/>
      </rPr>
      <t>Phalacrocorax nigrogularis</t>
    </r>
    <r>
      <rPr>
        <sz val="10"/>
        <color theme="1"/>
        <rFont val="Times New Roman"/>
        <family val="1"/>
      </rPr>
      <t xml:space="preserve">) in the United Arab Emirates. Waterbirds 40(1):1-10. https://doi.org/10.1675/063.040.0102. </t>
    </r>
  </si>
  <si>
    <t>Nest Records of Two Large Eagles in Colombia and Ecuador</t>
  </si>
  <si>
    <t>Zuluaga, S., J.M. Grande, M. Schulze, D.F. Aristizabal, F.H. Vargas, and F.H. Aguiar-Silva</t>
  </si>
  <si>
    <t xml:space="preserve">Zuluaga, S., J.M. Grande, M. Schulze, D.F. Aristizabal, F.H. Vargas, and F.H. Aguiar-Silva. 2018. Nest Records of Two Large Eagles in Colombia and Ecuador. Journal of Raptor Research 52:522-527. https://doi.org/10.3356/JRR-17-60.1. </t>
  </si>
  <si>
    <r>
      <t xml:space="preserve">harpy eagle, </t>
    </r>
    <r>
      <rPr>
        <i/>
        <sz val="10"/>
        <color theme="1"/>
        <rFont val="Times New Roman"/>
        <family val="1"/>
      </rPr>
      <t>Harpia harpyja</t>
    </r>
  </si>
  <si>
    <t>The first estimates of body lengths in free-ranging narrow-ridged finless porpoises using unmanned aerial vehicle footage</t>
  </si>
  <si>
    <t>Shibata, M., M.I. Ogawa, S.S. Kimura, and K. Yoda</t>
  </si>
  <si>
    <t>Shibata, M., M.I. Ogawa, S.S. Kimura, and K. Yoda. 2026. The first estimates of body lengths in free-ranging narrow-ridged finless porpoises using unmanned aerial vehicle footage. Mammal Study 51:2026. https//doi.org/10.3106/ms2025-0023.</t>
  </si>
  <si>
    <t>Drones: Innovative Technology for Use in Precision Pest Management</t>
  </si>
  <si>
    <t>invertebrates</t>
  </si>
  <si>
    <t>Filho, F.H.I., W.B. Heldens, Z. Kong, and E.S. de Lange</t>
  </si>
  <si>
    <t xml:space="preserve">Filho, F.H.I., W.B. Heldens, Z. Kong, and E.S. de Lange. 2019. Drones: Innovative Technology for Use in Precision Pest Management. Journal of Economic Entomology 113:1-25. https://doi.org/10.1093/jee/toz268. </t>
  </si>
  <si>
    <t>Predicting and Preventing Elephant Poaching Incidents through Statistical Analysis, GIS-Based Risk Analysis, and Aerial Surveillance Flight Path Modeling</t>
  </si>
  <si>
    <t>Shaffer, M.J. and J.A. Bishop</t>
  </si>
  <si>
    <t xml:space="preserve">Shaffer, M.J. and J.A. Bishop. 2016. Predicting and Preventing Elephant Poaching Incidents through Statistical Analysis, GIS-Based Risk Analysis, and Aerial Surveillance Flight Path Modeling. Tropical Conservation Science 9:525-548. https://doi.org/10.1177/194008291600900127. </t>
  </si>
  <si>
    <t>Tau 2 640 thermal camera</t>
  </si>
  <si>
    <t>Hawkeye RQ-84Z AeroHawk</t>
  </si>
  <si>
    <r>
      <t>Sightings of a White Shark (</t>
    </r>
    <r>
      <rPr>
        <i/>
        <sz val="10"/>
        <color theme="1"/>
        <rFont val="Times New Roman"/>
        <family val="1"/>
      </rPr>
      <t>Carcharodon carcharias</t>
    </r>
    <r>
      <rPr>
        <sz val="10"/>
        <color theme="1"/>
        <rFont val="Times New Roman"/>
        <family val="1"/>
      </rPr>
      <t>) with a Significantly Deformed Pectoral Fin off the coast of Southern California</t>
    </r>
  </si>
  <si>
    <t>Bulletin of the Southern California Academy of Sciences</t>
  </si>
  <si>
    <t>Sternes, P.C. and P.L. Jambura</t>
  </si>
  <si>
    <t xml:space="preserve">Sternes, P.C. and P.L. Jambura. 2021. Sightings of a White Shark (Carcharodon carcharias) with a Significantly Deformed Pectoral Fin off the coast of Southern California. Bulletin of the Southern California Academy of Sciences 120(2):59-63. https://doi.org/10.3160/0038-3872-120.2.59. </t>
  </si>
  <si>
    <t>behavior, health</t>
  </si>
  <si>
    <t>A World of Proliferated Drones: A Technology Primer</t>
  </si>
  <si>
    <t>Sayler, K.</t>
  </si>
  <si>
    <t>Center for a New American Security Report</t>
  </si>
  <si>
    <t xml:space="preserve">Sayler, K. 2015. A World of Proliferated Drones: A Technology Primer. Center for a New American Security, Washington, DC. https://www.cnas.org/publications/reports/a-world-of-proliferated-drones-a-technology-primer. </t>
  </si>
  <si>
    <t>Hellerud, K. and L. Huang</t>
  </si>
  <si>
    <t>A Factors–Responses–Consequences Framework for Assessing Wildlife Impacts of Uncrewed Aerial Systems: A Systematic Review</t>
  </si>
  <si>
    <t xml:space="preserve">Hellerud, K. and L. Huang. 2026. A Factors–Responses–Consequences Framework for Assessing Wildlife Impacts of Uncrewed Aerial Systems: A Systematic Review. Drones 10:298. https://doi.org/10.3390/drones10040298. </t>
  </si>
  <si>
    <r>
      <t>Contextual drivers of breaching behaviour in the ocellated eagle ray (</t>
    </r>
    <r>
      <rPr>
        <i/>
        <sz val="10"/>
        <color theme="1"/>
        <rFont val="Times New Roman"/>
        <family val="1"/>
      </rPr>
      <t>Aetobatus ocellatus</t>
    </r>
    <r>
      <rPr>
        <sz val="10"/>
        <color theme="1"/>
        <rFont val="Times New Roman"/>
        <family val="1"/>
      </rPr>
      <t>)</t>
    </r>
  </si>
  <si>
    <r>
      <t xml:space="preserve">ocellated eagle ray, </t>
    </r>
    <r>
      <rPr>
        <i/>
        <sz val="10"/>
        <color theme="1"/>
        <rFont val="Times New Roman"/>
        <family val="1"/>
      </rPr>
      <t>Aetobatus ocellatus</t>
    </r>
  </si>
  <si>
    <t>Nolan, B., N. Lubitz, S. Sullivan, R.G. Dwyer, and M. Sheaves</t>
  </si>
  <si>
    <r>
      <t>Nolan, B., N. Lubitz, S. Sullivan, R.G. Dwyer, and M. Sheaves. 2026. Contextual drivers of breaching behaviour in the ocellated eagle ray (</t>
    </r>
    <r>
      <rPr>
        <i/>
        <sz val="10"/>
        <color theme="1"/>
        <rFont val="Times New Roman"/>
        <family val="1"/>
      </rPr>
      <t>Aetobatus ocellatus</t>
    </r>
    <r>
      <rPr>
        <sz val="10"/>
        <color theme="1"/>
        <rFont val="Times New Roman"/>
        <family val="1"/>
      </rPr>
      <t>). Marine and Freshwater Research 77:MF25273. https://doi.org/10.1071/MF25273.</t>
    </r>
  </si>
  <si>
    <t>DJI Air3</t>
  </si>
  <si>
    <t>Aetobatidae</t>
  </si>
  <si>
    <t>From Above: Drone-Driven Computer Vision for Reliable Elephant Body Condition Assessment</t>
  </si>
  <si>
    <t>Rahman, D.A., T. Haryanto, and R. Herliansyah</t>
  </si>
  <si>
    <t xml:space="preserve">Rahman, D.A., T. Haryanto, and R. Herliansyah. 2026. From Above: Drone-Driven Computer Vision for Reliable Elephant Body Condition Assessment. Conservation 6:49. https://doi.org/10.3390/conservation6020049. </t>
  </si>
  <si>
    <t>DJI Zenmuse H20 camera</t>
  </si>
  <si>
    <t>Eguiguren, A., D. Gaspard, C.M.K. Clarke, and H. Whitehead</t>
  </si>
  <si>
    <r>
      <t>Inferring sperm whale (</t>
    </r>
    <r>
      <rPr>
        <i/>
        <sz val="10"/>
        <color theme="1"/>
        <rFont val="Times New Roman"/>
        <family val="1"/>
      </rPr>
      <t>Physeter macrocephalu</t>
    </r>
    <r>
      <rPr>
        <sz val="10"/>
        <color theme="1"/>
        <rFont val="Times New Roman"/>
        <family val="1"/>
      </rPr>
      <t>s) sex and developmental stage using aerial photogrammetry</t>
    </r>
  </si>
  <si>
    <t>Ecuador-Galapagos</t>
  </si>
  <si>
    <t>Intensive grazing by green turtles depletes seagrass meadows and constrains turtle growth in Kume Island, Japan</t>
  </si>
  <si>
    <r>
      <t>Eguiguren, A., D. Gaspard, C.M.K. Clarke, and H. Whitehead. In press. Inferring sperm whale (</t>
    </r>
    <r>
      <rPr>
        <i/>
        <sz val="10"/>
        <color theme="1"/>
        <rFont val="Times New Roman"/>
        <family val="1"/>
      </rPr>
      <t>Physeter macrocephalu</t>
    </r>
    <r>
      <rPr>
        <sz val="10"/>
        <color theme="1"/>
        <rFont val="Times New Roman"/>
        <family val="1"/>
      </rPr>
      <t>s) sex and developmental stage using aerial photogrammetry. Scientific Reports https://doi.org/10.1038/s41598-026-46248-9.</t>
    </r>
  </si>
  <si>
    <t>Okuyama, J., H. Nishizawa, K. Sudo, H. Shimabukuro, N. Yoshida, Y. Tsukakoshi, H. Murai, S. Sasano, and M. Tamaki</t>
  </si>
  <si>
    <t xml:space="preserve">Okuyama, J., H. Nishizawa, K. Sudo, H. Shimabukuro, N. Yoshida, Y. Tsukakoshi, H. Murai, S. Sasano, and M. Tamaki. in press. Intensive grazing by green turtles depletes seagrass meadows and constrains turtle growth in Kume Island, Japan. https://doi.org/10.1038/s41598-026-49615-8. </t>
  </si>
  <si>
    <t>population monitoring, population estimate, foraging behavior, habitat</t>
  </si>
  <si>
    <t>On-field noise measurements and acoustic characterisation of multi-rotor small unmanned aerial systems</t>
  </si>
  <si>
    <t>Aerospace Science and Technology</t>
  </si>
  <si>
    <t>Ramos-Romero, C., N. Green, A.J. Torija, and C. Asensio</t>
  </si>
  <si>
    <t>Ramos-Romero, C., N. Green, A.J. Torija, and C. Asensio. 2023. On-field noise measurements and acoustic characterisation of multi-rotor small unmanned aerial systems. Aerospace Science and Technology 141:108537. https://doi.org/10.1016/j.ast.2023.108537.</t>
  </si>
  <si>
    <t>Scotland</t>
  </si>
  <si>
    <t xml:space="preserve">DJI Matrice 300 RTK; DJI Mini 3 Pro; DJI FPV; Yuneec H520E </t>
  </si>
  <si>
    <t>quadcopter; quadcopter; quadcopter;  hexacopter</t>
  </si>
  <si>
    <t>A call for urban greening: High forest thresholds for the endangered northern maned sloth in urbanized landscapes</t>
  </si>
  <si>
    <t>Gine, G.A.F., L.F. Veríssimo, C.M.S. Santiago, R. de Carvalho Pinheiro, G.N. dos Santos, and C.R. Cassano</t>
  </si>
  <si>
    <t xml:space="preserve">Gine, G.A.F., L.F. Veríssimo, C.M.S. Santiago, R. de Carvalho Pinheiro, G.N. dos Santos, and C.R. Cassano. 2026. A call for urban greening: High forest thresholds for the endangered northern maned sloth in urbanized landscapes. Global Ecology and Conservation 68:e04206. https://doi.org/10.1016/j.gecco.2026.e04206. </t>
  </si>
  <si>
    <r>
      <t xml:space="preserve">northern maned sloth, </t>
    </r>
    <r>
      <rPr>
        <i/>
        <sz val="10"/>
        <color theme="1"/>
        <rFont val="Times New Roman"/>
        <family val="1"/>
      </rPr>
      <t>Bradypus torquatus</t>
    </r>
  </si>
  <si>
    <t>DJI TIR sensor, DJI 48-MP RGB camera</t>
  </si>
  <si>
    <t>species detection, population estimate, habitat</t>
  </si>
  <si>
    <t>Taefi, T.T., M. Roswag, and G. Peklar</t>
  </si>
  <si>
    <t>Wingbeat Over Wind Turbines: Autonomous Drones for Acoustic Bat Detection in Operational Wind Farms</t>
  </si>
  <si>
    <t>hexacopter; helium lighter than air aircraft</t>
  </si>
  <si>
    <t>Third Element Aviation ConVecDro; Zero+</t>
  </si>
  <si>
    <t>Third Element Aviation ConVecDro</t>
  </si>
  <si>
    <t>Wildlife Acoustics Echo Meter Touch Pro 2</t>
  </si>
  <si>
    <t>human-wildlife conflict, species detection, deep learning</t>
  </si>
  <si>
    <r>
      <t xml:space="preserve">common noctule, </t>
    </r>
    <r>
      <rPr>
        <i/>
        <sz val="10"/>
        <color theme="1"/>
        <rFont val="Times New Roman"/>
        <family val="1"/>
      </rPr>
      <t>Nyctalus noctula</t>
    </r>
  </si>
  <si>
    <t>Proceedings of the International Conference on Artificial Intelligence, Computer, Data Sciences and Applications</t>
  </si>
  <si>
    <r>
      <t>New breeding colony and notes on the reproductive activity of scarlet ibis (</t>
    </r>
    <r>
      <rPr>
        <i/>
        <sz val="10"/>
        <color theme="1"/>
        <rFont val="Times New Roman"/>
        <family val="1"/>
      </rPr>
      <t>Eudocimus</t>
    </r>
    <r>
      <rPr>
        <sz val="10"/>
        <color theme="1"/>
        <rFont val="Times New Roman"/>
        <family val="1"/>
      </rPr>
      <t xml:space="preserve"> </t>
    </r>
    <r>
      <rPr>
        <i/>
        <sz val="10"/>
        <color theme="1"/>
        <rFont val="Times New Roman"/>
        <family val="1"/>
      </rPr>
      <t>ruber</t>
    </r>
    <r>
      <rPr>
        <sz val="10"/>
        <color theme="1"/>
        <rFont val="Times New Roman"/>
        <family val="1"/>
      </rPr>
      <t>) in Brazil’s World Heritage site</t>
    </r>
  </si>
  <si>
    <r>
      <t xml:space="preserve">scarlet ibis, </t>
    </r>
    <r>
      <rPr>
        <i/>
        <sz val="10"/>
        <color theme="1"/>
        <rFont val="Times New Roman"/>
        <family val="1"/>
      </rPr>
      <t>Eudocimus</t>
    </r>
    <r>
      <rPr>
        <sz val="10"/>
        <color theme="1"/>
        <rFont val="Times New Roman"/>
        <family val="1"/>
      </rPr>
      <t xml:space="preserve"> </t>
    </r>
    <r>
      <rPr>
        <i/>
        <sz val="10"/>
        <color theme="1"/>
        <rFont val="Times New Roman"/>
        <family val="1"/>
      </rPr>
      <t>ruber</t>
    </r>
  </si>
  <si>
    <t>Fernandez, E., G.M. De La Torre, E.A.F. Bukalonski, and C. Domit</t>
  </si>
  <si>
    <r>
      <t>Fernandez, E., G.M. De La Torre, E.A.F. Bukalonski, and C. Domit. 2026. New breeding colony and notes on the reproductive activity of scarlet ibis (</t>
    </r>
    <r>
      <rPr>
        <i/>
        <sz val="10"/>
        <color theme="1"/>
        <rFont val="Times New Roman"/>
        <family val="1"/>
      </rPr>
      <t>Eudocimus</t>
    </r>
    <r>
      <rPr>
        <sz val="10"/>
        <color theme="1"/>
        <rFont val="Times New Roman"/>
        <family val="1"/>
      </rPr>
      <t xml:space="preserve"> </t>
    </r>
    <r>
      <rPr>
        <i/>
        <sz val="10"/>
        <color theme="1"/>
        <rFont val="Times New Roman"/>
        <family val="1"/>
      </rPr>
      <t>ruber</t>
    </r>
    <r>
      <rPr>
        <sz val="10"/>
        <color theme="1"/>
        <rFont val="Times New Roman"/>
        <family val="1"/>
      </rPr>
      <t xml:space="preserve">) in Brazil’s World Heritage site. Ornithology Research 34:11. https://doi.org/10.1007/s43388-026-00276-1. </t>
    </r>
  </si>
  <si>
    <r>
      <t>Inuit hunt as a platform for observing narwhals (</t>
    </r>
    <r>
      <rPr>
        <i/>
        <sz val="10"/>
        <color theme="1"/>
        <rFont val="Times New Roman"/>
        <family val="1"/>
      </rPr>
      <t>Monodon monoceros</t>
    </r>
    <r>
      <rPr>
        <sz val="10"/>
        <color theme="1"/>
        <rFont val="Times New Roman"/>
        <family val="1"/>
      </rPr>
      <t>) in Inglefield Bredning (Kangerlussuaq), Greenland</t>
    </r>
  </si>
  <si>
    <r>
      <t xml:space="preserve">narwhal, </t>
    </r>
    <r>
      <rPr>
        <i/>
        <sz val="10"/>
        <color theme="1"/>
        <rFont val="Times New Roman"/>
        <family val="1"/>
      </rPr>
      <t>Monodon monoceros</t>
    </r>
    <r>
      <rPr>
        <sz val="10"/>
        <color theme="1"/>
        <rFont val="Times New Roman"/>
        <family val="1"/>
      </rPr>
      <t>)</t>
    </r>
  </si>
  <si>
    <t>Ogawa, M. and E.A. Podolskiy</t>
  </si>
  <si>
    <r>
      <t>Ogawa, M. and E.A. Podolskiy. 2026. Inuit hunt as a platform for observing narwhals (</t>
    </r>
    <r>
      <rPr>
        <i/>
        <sz val="10"/>
        <color theme="1"/>
        <rFont val="Times New Roman"/>
        <family val="1"/>
      </rPr>
      <t>Monodon monoceros</t>
    </r>
    <r>
      <rPr>
        <sz val="10"/>
        <color theme="1"/>
        <rFont val="Times New Roman"/>
        <family val="1"/>
      </rPr>
      <t xml:space="preserve">) in Inglefield Bredning (Kangerlussuaq), Greenland. Polar Biology 49:30. https://doi.org/10.1007/s00300-026-03470-5. </t>
    </r>
  </si>
  <si>
    <t>8.3-MP RGB camera</t>
  </si>
  <si>
    <r>
      <t>Giles, A.B., P.A. Butcher, A.P. Colefax, D.E. Pagendam, M. Mayjor, and B.P. Kelaher. 2021. Responses of bottlenose dolphins (</t>
    </r>
    <r>
      <rPr>
        <i/>
        <sz val="10"/>
        <color theme="1"/>
        <rFont val="Times New Roman"/>
        <family val="1"/>
      </rPr>
      <t>Tursiops</t>
    </r>
    <r>
      <rPr>
        <sz val="10"/>
        <color theme="1"/>
        <rFont val="Times New Roman"/>
        <family val="1"/>
      </rPr>
      <t xml:space="preserve"> spp.) to small drones. Aquatic Conservation: Marine and Freshwater Ecosystems 31:677-684. https://doi.org/10.1002/aqc.3440.</t>
    </r>
  </si>
  <si>
    <t>Castro, J., F.O. Borges , A. Cid, M.I. Laborde, R. Rosa, and H.C. Pearson. 2021. Assessing the Behavioural Responses of Small Cetaceans to Unmanned Aerial Vehicles. Remote Sensing 13:156. https://doi.org/10.3390/rs13010156.</t>
  </si>
  <si>
    <t>Aubin, J.A., M.-A. Mikus, R. Michaud, D. Mennill, and V. Vergara. 2023. Fly with care: belugas show evasive responses to low altitude drone flights. Marine Mammal Science 39:718-739. https://doi.org/10.1111/mms.12997.</t>
  </si>
  <si>
    <t>population monitoring, morphometrics</t>
  </si>
  <si>
    <t xml:space="preserve">Taefi, T.T., M. Roswag, and G. Peklar. 2024. Wingbeat Over Wind Turbines: Autonomous Drones for Acoustic Bat Detection in Operational Wind Farms. Proceedings of the International Conference on Artificial Intelligence, Computer, Data Sciences and Applications (ACDSA 2024), 1-2 February 2024, Mahe, Seychelles. https://doi.org/10.1109/ACDSA59508.2024.10467290. </t>
  </si>
  <si>
    <t>Robots for ecological monitoring: a review</t>
  </si>
  <si>
    <t>White, P.J.C., L.K. Le Goff, A. Cully, M.A. Wale, K. Diele, and E. Hart</t>
  </si>
  <si>
    <t xml:space="preserve">White, P.J.C., L.K. Le Goff, A. Cully, M.A. Wale, K. Diele, and E. Hart. 2026. Robots for ecological monitoring: a review. Biodiversity and Conservation 35:147. https://doi.org/10.1007/s10531-026-03339-3. </t>
  </si>
  <si>
    <t>Saha, B.P. and S.R. Dash</t>
  </si>
  <si>
    <t>NightWatch-TIR: A benchmark Dataset for Wildlife Detection in Night-Vision Thermal Imagery</t>
  </si>
  <si>
    <t>Saha, B.P. and S.R. Dash. 2026. NightWatch-TIR: A benchmark Dataset for Wildlife Detection in Night-Vision Thermal Imagery. IEEE Access Https://doi.org/10.1109/ACCESS.2026.3686113.</t>
  </si>
  <si>
    <t>image analysis, data analysis, thermal</t>
  </si>
  <si>
    <t>Water Levels and Chilean Flamingo Breeding in a Semi-natural Wetland System in Arid Patagonia, Argentina</t>
  </si>
  <si>
    <t>Musmeci, L., A. Gatto, N. Lisnizer, L. Pozzi, J. Lancelotti, P. Dell’ Arciprete, and P. Yorio</t>
  </si>
  <si>
    <t xml:space="preserve">Musmeci, L., A. Gatto, N. Lisnizer, L. Pozzi, J. Lancelotti, P. Dell’ Arciprete, and P. Yorio. 2026. Water Levels and Chilean Flamingo Breeding in a Semi-natural Wetland System in Arid Patagonia, Argentina. Wetlands 46:7. https://doi.org/10.1007/s13157-025-02019-2. </t>
  </si>
  <si>
    <t>population monitoring, population estimate, habitat, disturbance</t>
  </si>
  <si>
    <t>DUST: A framework for quantifying dugong-seagrass interactions using low-cost UAVs</t>
  </si>
  <si>
    <t>Mohan, M., P.P. Selvam, M. Stankovic, P.I. Macreadie, D. Gorman, D.A. Karpowicz, I. Hendy, MS. Watt, D. Ventura, E.N. Broadbent, D. Poursanidis, V. Varsha, W. Doaemo, and S. Udagedara</t>
  </si>
  <si>
    <t xml:space="preserve">Mohan, M., P.P. Selvam, M. Stankovic, P.I. Macreadie, D. Gorman, D.A. Karpowicz, I. Hendy, MS. Watt, D. Ventura, E.N. Broadbent, D. Poursanidis, V. Varsha, W. Doaemo, and S. Udagedara. 2026. DUST: A framework for quantifying dugong-seagrass interactions using low-cost UAVs. Marine Environmental Research 219:108082. https://doi.org/10.1016/j.marenvres.2026.108082. 
</t>
  </si>
  <si>
    <t>review, habitat, foraging behavior</t>
  </si>
  <si>
    <t>The use of drones and Artificial Intelligence for dugong sighting detection in a limited resource scenario</t>
  </si>
  <si>
    <t>Digdo, A.A., E. Astari, B.R. Arinda, and T. Cahyono</t>
  </si>
  <si>
    <t xml:space="preserve">Digdo, A.A., E. Astari, B.R. Arinda, and T. Cahyono. 2025. The use of drones and Artificial Intelligence for dugong sighting detection in a limited resource scenario. BIO Web of Conferences 156:01004. https://doi.org/10.1051/bioconf/202515601004. </t>
  </si>
  <si>
    <t>BIO Web of Conferences</t>
  </si>
  <si>
    <t>Deep learning, image analysis, species detection</t>
  </si>
  <si>
    <t>DJI Air 2s</t>
  </si>
  <si>
    <r>
      <t>Estimating the density of raccoon dogs (</t>
    </r>
    <r>
      <rPr>
        <i/>
        <sz val="10"/>
        <color theme="1"/>
        <rFont val="Times New Roman"/>
        <family val="1"/>
      </rPr>
      <t>Nyctereutes procyonoides</t>
    </r>
    <r>
      <rPr>
        <sz val="10"/>
        <color theme="1"/>
        <rFont val="Times New Roman"/>
        <family val="1"/>
      </rPr>
      <t>) and water deer (</t>
    </r>
    <r>
      <rPr>
        <i/>
        <sz val="10"/>
        <color theme="1"/>
        <rFont val="Times New Roman"/>
        <family val="1"/>
      </rPr>
      <t>Hydropotes inermis</t>
    </r>
    <r>
      <rPr>
        <sz val="10"/>
        <color theme="1"/>
        <rFont val="Times New Roman"/>
        <family val="1"/>
      </rPr>
      <t>) using thermal real-time drone surveys and distance sampling</t>
    </r>
  </si>
  <si>
    <r>
      <t>Lee, Y.W., S. Jeon, J. Son, M. Kim, H.J. Lee, S.K. Hwang, R. Youn, C. Kang, J. Choi, T.H. Lee, H. Seo, and J.K. Lee. in press. Estimating the density of raccoon dogs (</t>
    </r>
    <r>
      <rPr>
        <i/>
        <sz val="10"/>
        <color theme="1"/>
        <rFont val="Times New Roman"/>
        <family val="1"/>
      </rPr>
      <t>Nyctereutes procyonoides</t>
    </r>
    <r>
      <rPr>
        <sz val="10"/>
        <color theme="1"/>
        <rFont val="Times New Roman"/>
        <family val="1"/>
      </rPr>
      <t>) and water deer (</t>
    </r>
    <r>
      <rPr>
        <i/>
        <sz val="10"/>
        <color theme="1"/>
        <rFont val="Times New Roman"/>
        <family val="1"/>
      </rPr>
      <t>Hydropotes inermis</t>
    </r>
    <r>
      <rPr>
        <sz val="10"/>
        <color theme="1"/>
        <rFont val="Times New Roman"/>
        <family val="1"/>
      </rPr>
      <t xml:space="preserve">) using thermal real-time drone surveys and distance sampling. Scientific Reports https://doi.org/10.1038/s41598-026-50722-9. </t>
    </r>
  </si>
  <si>
    <t>Lee, Y.W., S. Jeon, J. Son, M. Kim, H.J. Lee, S.K. Hwang, R. Youn, C. Kang, J. Choi, T.H. Lee, H. Seo, and J.K. Lee</t>
  </si>
  <si>
    <r>
      <t xml:space="preserve">raccoon dog, </t>
    </r>
    <r>
      <rPr>
        <i/>
        <sz val="10"/>
        <color theme="1"/>
        <rFont val="Times New Roman"/>
        <family val="1"/>
      </rPr>
      <t>Nyctereutes procyonoides,</t>
    </r>
    <r>
      <rPr>
        <sz val="10"/>
        <color theme="1"/>
        <rFont val="Times New Roman"/>
        <family val="1"/>
      </rPr>
      <t xml:space="preserve"> water deer, </t>
    </r>
    <r>
      <rPr>
        <i/>
        <sz val="10"/>
        <color theme="1"/>
        <rFont val="Times New Roman"/>
        <family val="1"/>
      </rPr>
      <t>Hydropotes inermis</t>
    </r>
  </si>
  <si>
    <t>Canidae, Cervidae</t>
  </si>
  <si>
    <t>species detection, species ID, population monitoring, population estimate, distance sampling</t>
  </si>
  <si>
    <t>stock DJI RGB &amp; IR cameras</t>
  </si>
  <si>
    <t>Low altitude drone aerial imagery for dugong sightings: A case study in Pulau Sibu, Johor</t>
  </si>
  <si>
    <t>Ahmad, Z., Z. Kassim, A.F. Ayob, and N.S.M. Rosli</t>
  </si>
  <si>
    <t>Malayan Nature Journal</t>
  </si>
  <si>
    <t>Ahmad, Z., Z. Kassim, A.F. Ayob, and N.S.M. Rosli. 2019. Low altitude drone aerial imagery for dugong sightings: A case study in Pulau Sibu, Johor. Malayan Nature Journal 71:305 - 310.</t>
  </si>
  <si>
    <r>
      <t>A census of colonially breeding Saunders’s gulls (</t>
    </r>
    <r>
      <rPr>
        <i/>
        <sz val="10"/>
        <color theme="1"/>
        <rFont val="Times New Roman"/>
        <family val="1"/>
      </rPr>
      <t>Saundersilarus saundersi</t>
    </r>
    <r>
      <rPr>
        <sz val="10"/>
        <color theme="1"/>
        <rFont val="Times New Roman"/>
        <family val="1"/>
      </rPr>
      <t>) using aerial imagery data from lightweight unmanned aerial vehicles</t>
    </r>
  </si>
  <si>
    <t>Lee, S.-J., D. Yoo, C. Yoon, S. Choi, J. Lee, and J. Yoon</t>
  </si>
  <si>
    <r>
      <t>Lee, S.-J., D. Yoo, C. Yoon, S. Choi, J. Lee, and J. Yoon. 2022. A census of colonially breeding Saunders’s gulls (</t>
    </r>
    <r>
      <rPr>
        <i/>
        <sz val="10"/>
        <color theme="1"/>
        <rFont val="Times New Roman"/>
        <family val="1"/>
      </rPr>
      <t>Saundersilarus saundersi</t>
    </r>
    <r>
      <rPr>
        <sz val="10"/>
        <color theme="1"/>
        <rFont val="Times New Roman"/>
        <family val="1"/>
      </rPr>
      <t xml:space="preserve">) using aerial imagery data from lightweight unmanned aerial vehicles. Korean Journal of Ornithology 29(2):144-148. https://doi.org/10.30980/kjo.2022.12.29.2.144. </t>
    </r>
  </si>
  <si>
    <t>A comparison of uncrewed aerial vehicle and on‑ground surveys of penguin populations on the Antarctic Peninsula</t>
  </si>
  <si>
    <t>Hilton, M., G. Humphries, C. Nichol, C.M. Flynn, R. Naveen, S. Forrest, G.V. Clucas, and P.N. Trathan</t>
  </si>
  <si>
    <t xml:space="preserve">Hilton, M., G. Humphries, C. Nichol, C.M. Flynn, R. Naveen, S. Forrest, G.V. Clucas, and P.N. Trathan. 2026. A comparison of uncrewed aerial vehicle and on‑ground surveys of penguin populations on the Antarctic Peninsula. Polar Biology 49:43. https://doi.org/10.1007/s00300-026-03484-z. </t>
  </si>
  <si>
    <r>
      <t xml:space="preserve">gentoo penguin, </t>
    </r>
    <r>
      <rPr>
        <i/>
        <sz val="10"/>
        <color theme="1"/>
        <rFont val="Times New Roman"/>
        <family val="1"/>
      </rPr>
      <t>Pygoscelis papua</t>
    </r>
    <r>
      <rPr>
        <sz val="10"/>
        <color theme="1"/>
        <rFont val="Times New Roman"/>
        <family val="1"/>
      </rPr>
      <t xml:space="preserve">, chinstrap penguin, </t>
    </r>
    <r>
      <rPr>
        <i/>
        <sz val="10"/>
        <color theme="1"/>
        <rFont val="Times New Roman"/>
        <family val="1"/>
      </rPr>
      <t>Pygoscelis antarctica</t>
    </r>
  </si>
  <si>
    <t>DJI Mavic Enterprise 3 Thermal</t>
  </si>
  <si>
    <t>aerial vs ground surveys, population monitoring, population estimate, disturbance</t>
  </si>
  <si>
    <t xml:space="preserve">Silva-Monteiro, M., M. Villoslada, T. Bergamo, T. Kaasiku, C. Carneiro, and D. Kleijn. 2026. UAVs unveil the role of small scale vegetation structure on wader nest survival. Remote Sensing in Ecology and Conservation 12:211-225. https://doi.org/10.1002/rse2.70033. </t>
  </si>
  <si>
    <r>
      <t xml:space="preserve">northern lapwing, </t>
    </r>
    <r>
      <rPr>
        <i/>
        <sz val="10"/>
        <color theme="1"/>
        <rFont val="Times New Roman"/>
        <family val="1"/>
      </rPr>
      <t>Vanellus vanellus</t>
    </r>
    <r>
      <rPr>
        <sz val="10"/>
        <color theme="1"/>
        <rFont val="Times New Roman"/>
        <family val="1"/>
      </rPr>
      <t xml:space="preserve">, common redshank, </t>
    </r>
    <r>
      <rPr>
        <i/>
        <sz val="10"/>
        <color theme="1"/>
        <rFont val="Times New Roman"/>
        <family val="1"/>
      </rPr>
      <t>Tringa totanus</t>
    </r>
    <r>
      <rPr>
        <sz val="10"/>
        <color theme="1"/>
        <rFont val="Times New Roman"/>
        <family val="1"/>
      </rPr>
      <t xml:space="preserve">, common ringed plover, </t>
    </r>
    <r>
      <rPr>
        <i/>
        <sz val="10"/>
        <color theme="1"/>
        <rFont val="Times New Roman"/>
        <family val="1"/>
      </rPr>
      <t>Charadrius hiaticula</t>
    </r>
    <r>
      <rPr>
        <sz val="10"/>
        <color theme="1"/>
        <rFont val="Times New Roman"/>
        <family val="1"/>
      </rPr>
      <t xml:space="preserve">, Baltic dunlin, </t>
    </r>
    <r>
      <rPr>
        <i/>
        <sz val="10"/>
        <color theme="1"/>
        <rFont val="Times New Roman"/>
        <family val="1"/>
      </rPr>
      <t>Calidris alpina schinzii</t>
    </r>
  </si>
  <si>
    <t>habitat, nest monitoring</t>
  </si>
  <si>
    <t>Parrot Sequoia 1.2-MP multispectral sensor; senseFly S.O.D.A camera</t>
  </si>
  <si>
    <t>Robotics-assisted acoustic surveys could deliver reliable, landscape-level biodiversity insights</t>
  </si>
  <si>
    <t>Bevan, P.A., C. Banks-Leite, M. Kovac, J. Lawson, L. Picinali, and S.S. Sethi</t>
  </si>
  <si>
    <t xml:space="preserve">Bevan, P.A., C. Banks-Leite, M. Kovac, J. Lawson, L. Picinali, and S.S. Sethi. 2026. Robotics-assisted acoustic surveys could deliver reliable, landscape-level biodiversity insights. Remote Sensing in Ecology and Conservation 12:260–274.  https://doi.org/10.1002/rse2.70037. </t>
  </si>
  <si>
    <t>species detection, acoustics</t>
  </si>
  <si>
    <r>
      <t xml:space="preserve">Geoffroy's spider monkey, </t>
    </r>
    <r>
      <rPr>
        <i/>
        <sz val="10"/>
        <color theme="1"/>
        <rFont val="Times New Roman"/>
        <family val="1"/>
      </rPr>
      <t>Ateles geoffroyi</t>
    </r>
    <r>
      <rPr>
        <sz val="10"/>
        <color theme="1"/>
        <rFont val="Times New Roman"/>
        <family val="1"/>
      </rPr>
      <t>, various bird spp.</t>
    </r>
  </si>
  <si>
    <r>
      <t xml:space="preserve">Chen, X., Y. Bao, Z. Ying, M. Xie, T. Li, J. Zou, J. Shi, and X. Xie. 2026. A UAV-based deep learning pipeline for intertidal macrobenthos monitoring: Behavioral and age classification in </t>
    </r>
    <r>
      <rPr>
        <i/>
        <sz val="10"/>
        <color theme="1"/>
        <rFont val="Times New Roman"/>
        <family val="1"/>
      </rPr>
      <t>Tachypleus tridentatus</t>
    </r>
    <r>
      <rPr>
        <sz val="10"/>
        <color theme="1"/>
        <rFont val="Times New Roman"/>
        <family val="1"/>
      </rPr>
      <t xml:space="preserve">. Remote Sensing in Ecology and Conservation 12:242–259. https://doi.org/10.1002/rse2.70036. </t>
    </r>
  </si>
  <si>
    <t>species detection, deep learning, image analysis, population monitoring</t>
  </si>
  <si>
    <t>stock DJI 20-MP camera</t>
  </si>
  <si>
    <t>WildLIFT: Lifting monocular drone video to 3D for species-agnostic wildlife monitoring</t>
  </si>
  <si>
    <t>Shukla, V., F. Remondino, B. Costelloe, and B. Risse</t>
  </si>
  <si>
    <t xml:space="preserve">Shukla, V., F. Remondino, B. Costelloe, and B. Risse. 2026. WildLIFT: Lifting monocular drone video to 3D for species-agnostic wildlife monitoring. 
https://doi.org/10.48550/arXiv.2604.24718. </t>
  </si>
  <si>
    <r>
      <t xml:space="preserve">reticulated giraffe, </t>
    </r>
    <r>
      <rPr>
        <i/>
        <sz val="10"/>
        <color theme="1"/>
        <rFont val="Times New Roman"/>
        <family val="1"/>
      </rPr>
      <t>Giraffa</t>
    </r>
    <r>
      <rPr>
        <sz val="10"/>
        <color theme="1"/>
        <rFont val="Times New Roman"/>
        <family val="1"/>
      </rPr>
      <t xml:space="preserve"> </t>
    </r>
    <r>
      <rPr>
        <i/>
        <sz val="10"/>
        <color theme="1"/>
        <rFont val="Times New Roman"/>
        <family val="1"/>
      </rPr>
      <t>reticulata</t>
    </r>
    <r>
      <rPr>
        <sz val="10"/>
        <color theme="1"/>
        <rFont val="Times New Roman"/>
        <family val="1"/>
      </rPr>
      <t xml:space="preserve">, plains zebra, </t>
    </r>
    <r>
      <rPr>
        <i/>
        <sz val="10"/>
        <color theme="1"/>
        <rFont val="Times New Roman"/>
        <family val="1"/>
      </rPr>
      <t>Equus quagga</t>
    </r>
    <r>
      <rPr>
        <sz val="10"/>
        <color theme="1"/>
        <rFont val="Times New Roman"/>
        <family val="1"/>
      </rPr>
      <t xml:space="preserve">, Grévy’s zebra, </t>
    </r>
    <r>
      <rPr>
        <i/>
        <sz val="10"/>
        <color theme="1"/>
        <rFont val="Times New Roman"/>
        <family val="1"/>
      </rPr>
      <t>Equus</t>
    </r>
    <r>
      <rPr>
        <sz val="10"/>
        <color theme="1"/>
        <rFont val="Times New Roman"/>
        <family val="1"/>
      </rPr>
      <t xml:space="preserve"> </t>
    </r>
    <r>
      <rPr>
        <i/>
        <sz val="10"/>
        <color theme="1"/>
        <rFont val="Times New Roman"/>
        <family val="1"/>
      </rPr>
      <t>grevyi</t>
    </r>
    <r>
      <rPr>
        <sz val="10"/>
        <color theme="1"/>
        <rFont val="Times New Roman"/>
        <family val="1"/>
      </rPr>
      <t>, elephant speces, rhinoceros species</t>
    </r>
  </si>
  <si>
    <t xml:space="preserve">Elephantidae, Equidae, Giraffidae, Rhinocerotoidea </t>
  </si>
  <si>
    <t>Using uncrewed aircraft systems (UAS) to survey seabird abundance and nest productivity: a validation study</t>
  </si>
  <si>
    <t>North Pacific Research Board Report</t>
  </si>
  <si>
    <t>Bishop, A., C. Brown, G. Larsen, L. Younkins, K. Christie, H. Renner, and A. Kettle</t>
  </si>
  <si>
    <t>Bishop, A., C. Brown, G. Larsen, L. Younkins, K. Christie, H. Renner, and A. Kettle. 2022. Using uncrewed aircraft systems (UAS) to survey seabird abundance and nest productivity: a validation study. Final Report. NPRB Project 1818. North Pacific Research Board, Anchorage, AK.</t>
  </si>
  <si>
    <t>DJI Inspire 2; DJI Mavic Air</t>
  </si>
  <si>
    <t>disturbance, behavior, ship vs UAS surveys, best practices</t>
  </si>
  <si>
    <t>Comparing Counts Made from Drone-Based and Boat-Based Photography for Surveying Thick-Billed Murre Uria lomvia Cliff Colonies</t>
  </si>
  <si>
    <r>
      <t xml:space="preserve">thick-billed murre, </t>
    </r>
    <r>
      <rPr>
        <i/>
        <sz val="10"/>
        <color theme="1"/>
        <rFont val="Times New Roman"/>
        <family val="1"/>
      </rPr>
      <t>Uria lomvia</t>
    </r>
  </si>
  <si>
    <t>MacDonnell,E., S.E. Gutowsky, and K.H. Elliott</t>
  </si>
  <si>
    <r>
      <t xml:space="preserve">MacDonnell,E., S.E. Gutowsky, and K.H. Elliott. 2026. Comparing Counts Made from Drone-Based and Boat-Based Photography for Surveying Thick-Billed Murre </t>
    </r>
    <r>
      <rPr>
        <i/>
        <sz val="10"/>
        <color theme="1"/>
        <rFont val="Times New Roman"/>
        <family val="1"/>
      </rPr>
      <t>Uria lomvia</t>
    </r>
    <r>
      <rPr>
        <sz val="10"/>
        <color theme="1"/>
        <rFont val="Times New Roman"/>
        <family val="1"/>
      </rPr>
      <t xml:space="preserve"> Cliff Colonies. Marine Ornithology 54:139–145.</t>
    </r>
  </si>
  <si>
    <t>ship vs UAS surveys, population monitoring, population estimate</t>
  </si>
  <si>
    <t>ship vs UAS surveys, population monitoring, population estimate, disturbance</t>
  </si>
  <si>
    <r>
      <t>The Franciscana (</t>
    </r>
    <r>
      <rPr>
        <i/>
        <sz val="10"/>
        <color theme="1"/>
        <rFont val="Times New Roman"/>
        <family val="1"/>
      </rPr>
      <t>Pontoporia blainvillei</t>
    </r>
    <r>
      <rPr>
        <sz val="10"/>
        <color theme="1"/>
        <rFont val="Times New Roman"/>
        <family val="1"/>
      </rPr>
      <t>) in the Northern Limit of the FMA II: Strandings and Habitat Use in Ilha Grande Bay</t>
    </r>
  </si>
  <si>
    <t>Azevedo, A.F., R.R. Carvalho, K.S. Pereira, L. Bittencourt, E.B. Santos-Neto, L.V. Pereira, B.A. Santos, G. Berardinelli, H.A. Cunha, T.L. Bisi, and J. Lailson-Brito, Jr.</t>
  </si>
  <si>
    <r>
      <t xml:space="preserve">franciscana, </t>
    </r>
    <r>
      <rPr>
        <i/>
        <sz val="10"/>
        <color theme="1"/>
        <rFont val="Times New Roman"/>
        <family val="1"/>
      </rPr>
      <t>Pontoporia blainvillei</t>
    </r>
  </si>
  <si>
    <r>
      <t>Azevedo, A.F., R.R. Carvalho, K.S. Pereira, L. Bittencourt, E.B. Santos-Neto, L.V. Pereira, B.A. Santos, G. Berardinelli, H.A. Cunha, T.L. Bisi, and J. Lailson-Brito, Jr.. 2026. The Franciscana (</t>
    </r>
    <r>
      <rPr>
        <i/>
        <sz val="10"/>
        <color theme="1"/>
        <rFont val="Times New Roman"/>
        <family val="1"/>
      </rPr>
      <t>Pontoporia blainvillei</t>
    </r>
    <r>
      <rPr>
        <sz val="10"/>
        <color theme="1"/>
        <rFont val="Times New Roman"/>
        <family val="1"/>
      </rPr>
      <t xml:space="preserve">) in the Northern Limit of the FMA II: Strandings and Habitat Use in Ilha Grande Bay. Marine Mammal Science 42:e70184. https://doi.org/10.1111/mms.70184. </t>
    </r>
  </si>
  <si>
    <t>behavior, population monitoring, species detection</t>
  </si>
  <si>
    <t>DJI</t>
  </si>
  <si>
    <t>Perspective Matters: Comparing Drone- and Vessel-Based Imagery for Surveying Cliff-Nesting Seabirds Along the East Caithness Cliffs in Scotland</t>
  </si>
  <si>
    <t>Bogaard, L., B. Swann, J. Bunyan, M. Hilton, S. Zisman, A. Wilson, and G. Humphries</t>
  </si>
  <si>
    <t xml:space="preserve">Bogaard, L., B. Swann, J. Bunyan, M. Hilton, S. Zisman, A. Wilson, and G. Humphries. preprint. Perspective Matters: Comparing Drone- and Vessel-Based Imagery for Surveying Cliff-Nesting Seabirds Along the East Caithness Cliffs in Scotland. Authorea April 1, 2026. https://doi.org/10.22541/au.177501277.77737560/v1. </t>
  </si>
  <si>
    <t>DJI Zenmuse H30 RGB camera</t>
  </si>
  <si>
    <r>
      <t xml:space="preserve">common murre, </t>
    </r>
    <r>
      <rPr>
        <i/>
        <sz val="10"/>
        <color theme="1"/>
        <rFont val="Times New Roman"/>
        <family val="1"/>
      </rPr>
      <t>Uria aalge</t>
    </r>
    <r>
      <rPr>
        <sz val="10"/>
        <color theme="1"/>
        <rFont val="Times New Roman"/>
        <family val="1"/>
      </rPr>
      <t xml:space="preserve">, razorbill, </t>
    </r>
    <r>
      <rPr>
        <i/>
        <sz val="10"/>
        <color theme="1"/>
        <rFont val="Times New Roman"/>
        <family val="1"/>
      </rPr>
      <t>Alca torda</t>
    </r>
    <r>
      <rPr>
        <sz val="10"/>
        <color theme="1"/>
        <rFont val="Times New Roman"/>
        <family val="1"/>
      </rPr>
      <t xml:space="preserve">,  black-legged kittiwake, </t>
    </r>
    <r>
      <rPr>
        <i/>
        <sz val="10"/>
        <color theme="1"/>
        <rFont val="Times New Roman"/>
        <family val="1"/>
      </rPr>
      <t xml:space="preserve">Rissa tridactyla </t>
    </r>
  </si>
  <si>
    <t>Wilson, E.E.F.</t>
  </si>
  <si>
    <r>
      <t>Wakes, Erosion, and Beach-Spawning Sockeye Salmon (</t>
    </r>
    <r>
      <rPr>
        <i/>
        <sz val="10"/>
        <color theme="1"/>
        <rFont val="Times New Roman"/>
        <family val="1"/>
      </rPr>
      <t>Oncorhynchus nerka</t>
    </r>
    <r>
      <rPr>
        <sz val="10"/>
        <color theme="1"/>
        <rFont val="Times New Roman"/>
        <family val="1"/>
      </rPr>
      <t>) at an Urbanizing Alaska Lake</t>
    </r>
  </si>
  <si>
    <r>
      <t xml:space="preserve">sockeye salmon, </t>
    </r>
    <r>
      <rPr>
        <i/>
        <sz val="10"/>
        <color theme="1"/>
        <rFont val="Times New Roman"/>
        <family val="1"/>
      </rPr>
      <t>Oncorhynchus nerka</t>
    </r>
  </si>
  <si>
    <r>
      <t>Wilson, E.E.F. 2026. Wakes, Erosion, and Beach-Spawning Sockeye Salmon (</t>
    </r>
    <r>
      <rPr>
        <i/>
        <sz val="10"/>
        <color theme="1"/>
        <rFont val="Times New Roman"/>
        <family val="1"/>
      </rPr>
      <t>Oncorhynchus nerka</t>
    </r>
    <r>
      <rPr>
        <sz val="10"/>
        <color theme="1"/>
        <rFont val="Times New Roman"/>
        <family val="1"/>
      </rPr>
      <t>) at an Urbanizing Alaska Lake. Thesis. College of Fisheries and Ocean Sciences, University of Alaska Fairbanks, AK.</t>
    </r>
  </si>
  <si>
    <t>spawning, population monitoring</t>
  </si>
  <si>
    <t>Auerbach, D.S. and A.K. Fremier. 2023. Identification of salmon redds using RPV-based imagery produces comparable estimates to ground counts with high inter-observer variability. River Research and Applications 39:35-45. https://doi.org/10.1002/rra.4065.</t>
  </si>
  <si>
    <t>Bias and variation in salmonid redd counting using remotely piloted vehicles</t>
  </si>
  <si>
    <t xml:space="preserve">Auerbach, D.S. and A.K. Fremier. 2024. Bias and variation in salmonid redd counting using remotely piloted vehicles. River Research and Applications 40:1925-1939. https://doi.org/10.1002/rra.4343. </t>
  </si>
  <si>
    <t>DJI P1 RGB camera</t>
  </si>
  <si>
    <t>population monitoring, data analysis</t>
  </si>
  <si>
    <t>population monitoring, species detection, aerial vs ground surveys</t>
  </si>
  <si>
    <t xml:space="preserve">Yuneec H520 </t>
  </si>
  <si>
    <t>Yuneec E90 20-MP camera</t>
  </si>
  <si>
    <t>flight planning, population estimate, drone vs camera trap surveys</t>
  </si>
  <si>
    <t>Gerena, K.R., C.H. Newbolt, R.A. Gitzen, and S.S. Ditchkoff. 2025. An evaluation of line transect sampling using drones with thermal sensors for estimating deer abundance. Wildlife Research 52:WR25013. https://doi.org/10.1071/WR25013.</t>
  </si>
  <si>
    <r>
      <t xml:space="preserve">New nesting record of </t>
    </r>
    <r>
      <rPr>
        <i/>
        <sz val="10"/>
        <color theme="1"/>
        <rFont val="Times New Roman"/>
        <family val="1"/>
      </rPr>
      <t>Phoenicopterus chilensis</t>
    </r>
    <r>
      <rPr>
        <sz val="10"/>
        <color theme="1"/>
        <rFont val="Times New Roman"/>
        <family val="1"/>
      </rPr>
      <t xml:space="preserve"> Molina, 1782 (Phoenicopteriformes, Phoenicopteridae) using a drone in Junin National Reserve, Peru</t>
    </r>
  </si>
  <si>
    <t>Hurtado-Valerio, J.C., H. Tinoco-Vega, M. Arias-López, L. Castillo-Roque, M.T. Herbert, J. Azua, W. Sedgwick, and R. Elias-Piperis</t>
  </si>
  <si>
    <r>
      <t xml:space="preserve">Hurtado-Valerio, J.C., H. Tinoco-Vega, M. Arias-López, L. Castillo-Roque, M.T. Herbert, J. Azua, W. Sedgwick, and R. Elias-Piperis. 2026. New nesting record of </t>
    </r>
    <r>
      <rPr>
        <i/>
        <sz val="10"/>
        <color theme="1"/>
        <rFont val="Times New Roman"/>
        <family val="1"/>
      </rPr>
      <t>Phoenicopterus chilensis</t>
    </r>
    <r>
      <rPr>
        <sz val="10"/>
        <color theme="1"/>
        <rFont val="Times New Roman"/>
        <family val="1"/>
      </rPr>
      <t xml:space="preserve"> Molina, 1782 (Phoenicopteriformes, Phoenicopteridae) using a drone in Junin National Reserve, Peru. Check List 22:431–437. https://doi.org/10.15560/22.3.431. </t>
    </r>
  </si>
  <si>
    <t>Autel EVO 2 Pro</t>
  </si>
  <si>
    <t>population monitoring, population estimate, nest detection</t>
  </si>
  <si>
    <t>Enhancing red-billed gull detection in reflective aquatic habitats: A deep-learning approach with triple-stage UAV image enhancement</t>
  </si>
  <si>
    <t>Ren, Q., Q. Xu, J. Yi, S. Wang, and Z. Gao</t>
  </si>
  <si>
    <t>Ren, Q., Q. Xu, J. Yi, S. Wang, and Z. Gao. 2026. Enhancing red-billed gull detection in reflective aquatic habitats: A deep-learning approach with triple-stage UAV image enhancement. Ecological Informatics 96:103801. https://doi.org/10.1016/j.ecoinf.2026.103801.</t>
  </si>
  <si>
    <r>
      <t xml:space="preserve">red-billed gull, </t>
    </r>
    <r>
      <rPr>
        <i/>
        <sz val="10"/>
        <color theme="1"/>
        <rFont val="Times New Roman"/>
        <family val="1"/>
      </rPr>
      <t>Larus ridibundus</t>
    </r>
  </si>
  <si>
    <t>20.9-MP RGB camera</t>
  </si>
  <si>
    <r>
      <t>Detecting Plateau Zokor (</t>
    </r>
    <r>
      <rPr>
        <i/>
        <sz val="10"/>
        <color theme="1"/>
        <rFont val="Times New Roman"/>
        <family val="1"/>
      </rPr>
      <t>Eospalax baileyi</t>
    </r>
    <r>
      <rPr>
        <sz val="10"/>
        <color theme="1"/>
        <rFont val="Times New Roman"/>
        <family val="1"/>
      </rPr>
      <t>) Mounds in UAV Imagery of Alpine Meadows Using Deep Learning Algorithms</t>
    </r>
  </si>
  <si>
    <t>Yang, Y., L. Hua, L. Wang, J. Li, R. Dong, and S. Yang</t>
  </si>
  <si>
    <r>
      <t xml:space="preserve">plateau zokor, </t>
    </r>
    <r>
      <rPr>
        <i/>
        <sz val="10"/>
        <color theme="1"/>
        <rFont val="Times New Roman"/>
        <family val="1"/>
      </rPr>
      <t>Eospalax baileyi</t>
    </r>
  </si>
  <si>
    <t>Spalacidae</t>
  </si>
  <si>
    <r>
      <t>Yang, Y., L. Hua, L. Wang, J. Li, R. Dong, and S. Yang. 2026. Detecting Plateau Zokor (</t>
    </r>
    <r>
      <rPr>
        <i/>
        <sz val="10"/>
        <color theme="1"/>
        <rFont val="Times New Roman"/>
        <family val="1"/>
      </rPr>
      <t>Eospalax baileyi</t>
    </r>
    <r>
      <rPr>
        <sz val="10"/>
        <color theme="1"/>
        <rFont val="Times New Roman"/>
        <family val="1"/>
      </rPr>
      <t xml:space="preserve">) Mounds in UAV Imagery of Alpine Meadows Using Deep Learning Algorithms. Remote Sensing in Ecology and Conservation https://doi.org/10.1002/rse2.70079. </t>
    </r>
  </si>
  <si>
    <t>human-wildlife conflict, habitat, species ID</t>
  </si>
  <si>
    <t>DJI Mavic 2 Pro; DJI Phantom 4 RTK</t>
  </si>
  <si>
    <t>20-MP Hasselblad L1D-20c RGB camera; 20-MP P4RTK RGB camera</t>
  </si>
  <si>
    <t>Low-disturbance UAV-AI monitoring of the endangered Przewalski's gazelle on the Qinghai-Tibetan plateau</t>
  </si>
  <si>
    <t>Han, S., X. Yao, F. Ullah, J. Zhang, H. Dou, and J.A. Owusu</t>
  </si>
  <si>
    <t xml:space="preserve">Han, S., X. Yao, F. Ullah, J. Zhang, H. Dou, and J.A. Owusu. 2026. Low-disturbance UAV-AI monitoring of the endangered Przewalski's gazelle on the Qinghai-Tibetan plateau. Ecological Informatics https://doi.org/10.1016/j.ecoinf.2026.103812. </t>
  </si>
  <si>
    <t>population monitoring, species detection, image analysis, deep learning, disturbance</t>
  </si>
  <si>
    <t>DJI Air 3S</t>
  </si>
  <si>
    <t>Using Thermal Cameras in Drones in the Field of Digital Forensics: A Review</t>
  </si>
  <si>
    <t>Shareef, S.A.</t>
  </si>
  <si>
    <t xml:space="preserve">Proceedings of the First International Conference on Advances in Forensics and CyberTechnologies </t>
  </si>
  <si>
    <r>
      <t xml:space="preserve">Shareef, S.A. 2026. Using Thermal Cameras in Drones in the Field of Digital Forensics: A Review. Pages 265-274 </t>
    </r>
    <r>
      <rPr>
        <i/>
        <sz val="10"/>
        <color theme="1"/>
        <rFont val="Times New Roman"/>
        <family val="1"/>
      </rPr>
      <t>in</t>
    </r>
    <r>
      <rPr>
        <sz val="10"/>
        <color theme="1"/>
        <rFont val="Times New Roman"/>
        <family val="1"/>
      </rPr>
      <t xml:space="preserve"> D.R. Reddy, P.S. Reddy, T. Sowmyya, and E.S.P. Chunduret, editors. Proceedings of the First International Conference on Advances in Forensics and CyberTechnologies (ICFACT 2025), Advances in Computer Science Research 127. https://doi.org/10.2991/978-94-6239-610-4_25. </t>
    </r>
  </si>
  <si>
    <t>human-wildlife conflict, poaching, review</t>
  </si>
  <si>
    <t>Izvestia TINRO</t>
  </si>
  <si>
    <r>
      <t xml:space="preserve">pink salmon, </t>
    </r>
    <r>
      <rPr>
        <i/>
        <sz val="10"/>
        <color theme="1"/>
        <rFont val="Times New Roman"/>
        <family val="1"/>
      </rPr>
      <t>Oncorhynchus gorbuscha</t>
    </r>
    <r>
      <rPr>
        <sz val="10"/>
        <color theme="1"/>
        <rFont val="Times New Roman"/>
        <family val="1"/>
      </rPr>
      <t xml:space="preserve">, chum salmon, </t>
    </r>
    <r>
      <rPr>
        <i/>
        <sz val="10"/>
        <color theme="1"/>
        <rFont val="Times New Roman"/>
        <family val="1"/>
      </rPr>
      <t>Oncorhynchus keta</t>
    </r>
  </si>
  <si>
    <t>Zenmuse X4S camera; Zenmuse P1 camera</t>
  </si>
  <si>
    <t>DJI Phantom 4 Pro V2.0; DJI Mavic 2 Pro; DJI Mini 2; DJI Matrice 200; DJI Matrice 300</t>
  </si>
  <si>
    <t>quadcopter; quadcopter; quadcopter; quadcopter; quadcopter</t>
  </si>
  <si>
    <t>beluga, Delphinapterus leucus</t>
  </si>
  <si>
    <t>Belikov, R.A., E.A. Prasolova, V.V. Krasnova, and D.I. Litovka</t>
  </si>
  <si>
    <t>CrashTestHobby Storm Chaser-1.8 RC aircraft; Video Aerial Systems Talon-2.02 RC aircraft; Sky
Walker-1.6; New Sky Walker-1.8; tethered kites; DJI Phantom 3 standard; DJI Phantom 3 Pro</t>
  </si>
  <si>
    <t>fixed-wing; fixed-wing; fixed-wing; fixed-wing; kites; quadcopter; quadcopter</t>
  </si>
  <si>
    <t>Chukotka</t>
  </si>
  <si>
    <t>Using Remotely Piloted and Tethered Unmanned Aerial Vehicles to Study White Sea and Anadyr Concentrations of Beluga Whales</t>
  </si>
  <si>
    <t>Belikov, R.A., E.A. Prasolova, V.V. Krasnova, and D.I. Litovka. 2019. Using Remotely Piloted and Tethered Unmanned Aerial Vehicles to Study White Sea and Anadyr Concentrations of Beluga Whales. Chukotka 2:23-31. [in Russian with English translation]</t>
  </si>
  <si>
    <t>Sviridov, V.V., E.V. Podorozhnyuk, V.D. Nikitin, and A.V. Skorik. 2022. Modifications of the unmanned census of Pacific salmon producers in the rivers of the Sakhalin Region and Khabarovsk Krai. Izvestia TINRO 202:1015–1031. https://doi.org/10.26428/1606-9919-2022-202-1015-1031. [in Russian with English translation]</t>
  </si>
  <si>
    <t>Modifications of the unmanned census of Pacific salmon producers in the rivers of the Sakhalin Region and Khabarovsk Krai</t>
  </si>
  <si>
    <r>
      <t xml:space="preserve">Photographic record of three eggs in a Bearded Vulture </t>
    </r>
    <r>
      <rPr>
        <i/>
        <sz val="10"/>
        <color theme="1"/>
        <rFont val="Times New Roman"/>
        <family val="1"/>
      </rPr>
      <t xml:space="preserve">Gypaetus barbatus </t>
    </r>
    <r>
      <rPr>
        <sz val="10"/>
        <color theme="1"/>
        <rFont val="Times New Roman"/>
        <family val="1"/>
      </rPr>
      <t>nest obtained using drone imagery</t>
    </r>
  </si>
  <si>
    <t>Vulture News</t>
  </si>
  <si>
    <t>Gunga, A., A. Tsogtmagnai, A. Purevdorj, and A. Dixon</t>
  </si>
  <si>
    <r>
      <t xml:space="preserve">Gunga, A., A. Tsogtmagnai, A. Purevdorj, and A. Dixon. 2025. Photographic record of three eggs in a Bearded Vulture </t>
    </r>
    <r>
      <rPr>
        <i/>
        <sz val="10"/>
        <color theme="1"/>
        <rFont val="Times New Roman"/>
        <family val="1"/>
      </rPr>
      <t xml:space="preserve">Gypaetus barbatus </t>
    </r>
    <r>
      <rPr>
        <sz val="10"/>
        <color theme="1"/>
        <rFont val="Times New Roman"/>
        <family val="1"/>
      </rPr>
      <t xml:space="preserve">nest obtained using drone imagery. Vulture News 89(1):13-21. https://doi.org/10.4314/vulnew.v89i1.2. </t>
    </r>
  </si>
  <si>
    <r>
      <t xml:space="preserve">bearded vulture, </t>
    </r>
    <r>
      <rPr>
        <i/>
        <sz val="10"/>
        <color theme="1"/>
        <rFont val="Times New Roman"/>
        <family val="1"/>
      </rPr>
      <t>Gypaetus barbatus</t>
    </r>
  </si>
  <si>
    <t>Use of drone-derived high-resolution elevation data to improve species distribution models for a primate in mountainous areas</t>
  </si>
  <si>
    <t>Wen, K., Y. Luo, Z. Rao, A. Wu, Q. Song, Y. Zhao, Y. Lyu, Q. Zou, M. Chen, K. Niu, A. Jiang, and S. Wang</t>
  </si>
  <si>
    <t xml:space="preserve">Wen, K., Y. Luo, Z. Rao, A. Wu, Q. Song, Y. Zhao, Y. Lyu, Q. Zou, M. Chen, K. Niu, A. Jiang, and S. Wang. 2026. Use of drone-derived high-resolution elevation data to improve species distribution models for a primate in mountainous areas. Conservation Biology e70274. https://doi.org/10.1111/cobi.70274. </t>
  </si>
  <si>
    <r>
      <t xml:space="preserve">François’ langur, </t>
    </r>
    <r>
      <rPr>
        <i/>
        <sz val="10"/>
        <color theme="1"/>
        <rFont val="Times New Roman"/>
        <family val="1"/>
      </rPr>
      <t>Trachypithecus francoisi</t>
    </r>
  </si>
  <si>
    <t>image analysis, habitat monitoring, digital surface models, drone vs satellite data</t>
  </si>
  <si>
    <t>Multi-Platform Deployments of Low-Cost Devices for Cetacean Passive Acoustic Monitoring</t>
  </si>
  <si>
    <t>Jankauskaite, G., F. Poisson, I. Abascal, J. Menéndez-Blázquez, C.C. Pérez, S. Conti, R. Sagarminaga, J.A. Raga, and D. March</t>
  </si>
  <si>
    <t xml:space="preserve">Jankauskaite, G., F. Poisson, I. Abascal, J. Menéndez-Blázquez, C.C. Pérez, S. Conti, R. Sagarminaga, J.A. Raga, and D. March. 2026. Multi-Platform Deployments of Low-Cost Devices for Cetacean Passive Acoustic Monitoring. Remote Sensing in Ecology and Conservation 0:1–13. https://doi.org/10.1002/rse2.70077. </t>
  </si>
  <si>
    <r>
      <t xml:space="preserve">sperm whale, </t>
    </r>
    <r>
      <rPr>
        <i/>
        <sz val="10"/>
        <color theme="1"/>
        <rFont val="Times New Roman"/>
        <family val="1"/>
      </rPr>
      <t>Physeter macrocephalus</t>
    </r>
    <r>
      <rPr>
        <sz val="10"/>
        <color theme="1"/>
        <rFont val="Times New Roman"/>
        <family val="1"/>
      </rPr>
      <t xml:space="preserve">, common bottlenose dolphin, </t>
    </r>
    <r>
      <rPr>
        <i/>
        <sz val="10"/>
        <color theme="1"/>
        <rFont val="Times New Roman"/>
        <family val="1"/>
      </rPr>
      <t>Tursiops truncatus</t>
    </r>
  </si>
  <si>
    <t>Distance defines us: determining dolphin group membership through analysis of inter-individual distances</t>
  </si>
  <si>
    <t>Christie, A.I., A.P. Colefax, C. White, and G.J. Parra</t>
  </si>
  <si>
    <t xml:space="preserve">Christie, A.I., A.P. Colefax, C. White, and G.J. Parra. 2026. Distance defines us: determining dolphin group membership through analysis of inter-individual distances. Behavioral Ecology and Sociobiology 80:65. https://doi.org/10.1007/s00265-026-03743-3. </t>
  </si>
  <si>
    <t>DJI Matrice 30 T; DJI Phantom 4 Pro</t>
  </si>
  <si>
    <t>behavior, population monitoring, disturbance</t>
  </si>
  <si>
    <t>Unmanned Aerial Vehicle Technologies, Applications, and Regulatory Frameworks: A Scoping Review</t>
  </si>
  <si>
    <t>Mbarak, M., M.H. Alam, and M. Awad</t>
  </si>
  <si>
    <t xml:space="preserve">Mbarak, M., M.H. Alam, and M. Awad. 2026. Unmanned Aerial Vehicle Technologies, Applications, and Regulatory Frameworks: A Scoping Review. Drones 10:365. https://doi.org/10.3390/drones10050365. </t>
  </si>
  <si>
    <t>applications, platforms, sensors, regulations</t>
  </si>
  <si>
    <t>Unmanned Aerial Systems (UASs) for Environmental Monitoring: A Review with Applications in Coastal Habitats</t>
  </si>
  <si>
    <t>Ventura, D., A. Bonifazi, M.F. Gravina, and G.D. Ardizzone</t>
  </si>
  <si>
    <t xml:space="preserve">Ventura, D., A. Bonifazi, M.F. Gravina, and G.D. Ardizzone. 2017. Unmanned Aerial Systems (UASs) for Environmental Monitoring: A Review with Applications in Coastal Habitats. Pages 165-184 in O.D.L. Mejia and J.A.E. Gomez, eds. Aerial Robots - Aerodynamics, Control and Applications. IntechOpen Limited, London, UK. https://doi.org/10.5772/intechopen.69598. </t>
  </si>
  <si>
    <r>
      <t xml:space="preserve">white seabream, </t>
    </r>
    <r>
      <rPr>
        <i/>
        <sz val="10"/>
        <color theme="1"/>
        <rFont val="Times New Roman"/>
        <family val="1"/>
      </rPr>
      <t>Diplodus sargus</t>
    </r>
  </si>
  <si>
    <t>habitat, population monitoring, population estimate</t>
  </si>
  <si>
    <t>Quanum Nova CX-20</t>
  </si>
  <si>
    <t>sUAS Monitoring of Coastal Environments: A Review of Best Practices from Field to Lab</t>
  </si>
  <si>
    <t>Guan, S., H. Sirianni, G. Wang, and Z. Zhu</t>
  </si>
  <si>
    <t xml:space="preserve">Guan, S., H. Sirianni, G. Wang, and Z. Zhu. 2022. sUAS Monitoring of Coastal Environments: A Review of Best Practices from Field to Lab. Drones 6:142. https://doi.org/10.3390/drones6060142. </t>
  </si>
  <si>
    <t>flight planning, data collection, image analysis</t>
  </si>
  <si>
    <t>flight planning, data collection, environmental variables, sensors</t>
  </si>
  <si>
    <t>flight planning, data collection, data analysis, machine learning, CNN</t>
  </si>
  <si>
    <t>flight planning, data collection, population estimate</t>
  </si>
  <si>
    <t>animal detection, flight planning, data collection, data analysis</t>
  </si>
  <si>
    <t>flight planning, data collection</t>
  </si>
  <si>
    <t>flight planning, AI, data collection, data analysis, species detection, herd monitoring</t>
  </si>
  <si>
    <t xml:space="preserve">data collection, data analysis </t>
  </si>
  <si>
    <t>flight planning, data collection, data analysis, habitat mapping</t>
  </si>
  <si>
    <t>flight planning, data collection, environmental variables</t>
  </si>
  <si>
    <t>flight planning, data collection, data analysis, sensors, regulations</t>
  </si>
  <si>
    <t>Systematic review and best practices for drone remote sensing of invasive plants</t>
  </si>
  <si>
    <t>Singh, K.K., T.D. Surasinghe, and A.E. Frazier</t>
  </si>
  <si>
    <t xml:space="preserve">Singh, K.K., T.D. Surasinghe, and A.E. Frazier. 2024. Systematic review and best practices for drone remote sensing of invasive plants. Methods in Ecology and Evolution15:998–1015. https://doi.org/10.1111/2041-210X.14330. </t>
  </si>
  <si>
    <t>Wildlife Responses to Drone Noise: A Preliminary Approach for Quantifying Disturbance During Single- and Dual-Drone Flights</t>
  </si>
  <si>
    <t>Afridi, S., L. Laporte-Devylder, G. Maalouf, S.G. Penny, M. Wahlberg, B.R. Costelloe, and U.P.S. Lundquist</t>
  </si>
  <si>
    <t>Afridi, S., L. Laporte-Devylder, G. Maalouf, S.G. Penny, M. Wahlberg, B.R. Costelloe, and U.P.S. Lundquist. 2026. Wildlife Responses to Drone Noise: A Preliminary Approach for Quantifying Disturbance During Single- and Dual-Drone Flights. Ecology and Evolution 16:e73643. https://doi.org/10.1002/ece3.73643.</t>
  </si>
  <si>
    <t>DJI Mavic 3 Pro; DJI Mavic 3T</t>
  </si>
  <si>
    <t>Gordo, M., D. Lagroteria, P. Santos, C.S. Soares, A.S. NETO, T. Sobroza, and F.R de Melo</t>
  </si>
  <si>
    <t>Drones with thermal cameras as a new tool for conservation of the Critically Endangered pied tamarin in Amazonia</t>
  </si>
  <si>
    <t>Callitrichidae)</t>
  </si>
  <si>
    <r>
      <t xml:space="preserve">pied tamarin, </t>
    </r>
    <r>
      <rPr>
        <i/>
        <sz val="10"/>
        <color theme="1"/>
        <rFont val="Times New Roman"/>
        <family val="1"/>
      </rPr>
      <t>Saguinus bicolor</t>
    </r>
  </si>
  <si>
    <t>Gordo, M., D. Lagroteria, P. Santos, C.S. Soares, A.S. NETO, T. Sobroza, and F.R de Melo. 2026. Drones with thermal cameras as a new tool for conservation of the Critically Endangered pied tamarin in Amazonia. Oryx https://doi.org/10.1017/S0030605326103408.</t>
  </si>
  <si>
    <t>Colleen Young1 | Julie Yee2 | Gena Bentall3 | Michelle Staedler2,3 | Lilian Carswell4 | Margaret Daly5,6</t>
  </si>
  <si>
    <r>
      <t>Quantifying Southern Sea Otter (</t>
    </r>
    <r>
      <rPr>
        <i/>
        <sz val="10"/>
        <color theme="1"/>
        <rFont val="Times New Roman"/>
        <family val="1"/>
      </rPr>
      <t>Enhydra lutris</t>
    </r>
    <r>
      <rPr>
        <sz val="10"/>
        <color theme="1"/>
        <rFont val="Times New Roman"/>
        <family val="1"/>
      </rPr>
      <t xml:space="preserve"> </t>
    </r>
    <r>
      <rPr>
        <i/>
        <sz val="10"/>
        <color theme="1"/>
        <rFont val="Times New Roman"/>
        <family val="1"/>
      </rPr>
      <t>nereis</t>
    </r>
    <r>
      <rPr>
        <sz val="10"/>
        <color theme="1"/>
        <rFont val="Times New Roman"/>
        <family val="1"/>
      </rPr>
      <t>) Reactions to a Quadcopter Drone in Central California</t>
    </r>
  </si>
  <si>
    <r>
      <t xml:space="preserve">southern sea otter, </t>
    </r>
    <r>
      <rPr>
        <i/>
        <sz val="10"/>
        <color theme="1"/>
        <rFont val="Times New Roman"/>
        <family val="1"/>
      </rPr>
      <t>Enhydra lutris</t>
    </r>
    <r>
      <rPr>
        <sz val="10"/>
        <color theme="1"/>
        <rFont val="Times New Roman"/>
        <family val="1"/>
      </rPr>
      <t xml:space="preserve"> </t>
    </r>
    <r>
      <rPr>
        <i/>
        <sz val="10"/>
        <color theme="1"/>
        <rFont val="Times New Roman"/>
        <family val="1"/>
      </rPr>
      <t>nereis</t>
    </r>
    <r>
      <rPr>
        <sz val="10"/>
        <color theme="1"/>
        <rFont val="Times New Roman"/>
        <family val="1"/>
      </rPr>
      <t xml:space="preserve">, black oystercatcher, </t>
    </r>
    <r>
      <rPr>
        <i/>
        <sz val="10"/>
        <color theme="1"/>
        <rFont val="Times New Roman"/>
        <family val="1"/>
      </rPr>
      <t>Haematopus bachmani</t>
    </r>
  </si>
  <si>
    <t xml:space="preserve">disturbance, behavior, best practices, </t>
  </si>
  <si>
    <t xml:space="preserve">Mustelidae, Haematopodidae
</t>
  </si>
  <si>
    <t>DJI Mavic 2 Pro; DJI Mavic 3 Pro</t>
  </si>
  <si>
    <t>Hasselblad RGB camera</t>
  </si>
  <si>
    <t>WISDAM (Wildlife Image Survey – Detection and Mapping): Software to produce data suitable for abundance estimation and spatial modelling from aerial photographic surveys of marine and terrestrial megafauna</t>
  </si>
  <si>
    <t>Hodgson, A., M. Wieser, F. Maire, C. Cleguer, and N. Kelly</t>
  </si>
  <si>
    <t xml:space="preserve">Hodgson, A., M. Wieser, F. Maire, C. Cleguer, and N. Kelly. 2026. WISDAM (Wildlife Image Survey – Detection and Mapping): Software to produce data suitable for abundance estimation and spatial modelling from aerial photographic surveys of marine and terrestrial megafauna. https://doi.org/10.22541/authorea.15003200/v1. </t>
  </si>
  <si>
    <t>image analysis, AI</t>
  </si>
  <si>
    <t>Body condition differs among social clusters and across years in endangered false killer whales in Hawaiʻi</t>
  </si>
  <si>
    <t>Currie, J.J., B. Stirling, G. Olson, M. van Aswegen, L. Evans, S.H. Stack, N. Kobayashi, K. Ueda, S. Higa, W. Gough, F. Vivier, L. McPherson, K. Fertitta, and L. Bejder</t>
  </si>
  <si>
    <t xml:space="preserve">Currie, J.J., B. Stirling, G. Olson, M. van Aswegen, L. Evans, S.H. Stack, N. Kobayashi, K. Ueda, S. Higa, W. Gough, F. Vivier, L. McPherson, K. Fertitta, and L. Bejder. In press. Body condition differs among social clusters and across years in endangered false killer whales in Hawaiʻi. Endangered Species Research https://doi.org/10.3354/esr01505. </t>
  </si>
  <si>
    <t>Drone photogrammetry reveals age-structure shifts with potential consequences for the viability of spinner dolphins in Hawaiʻi</t>
  </si>
  <si>
    <t>Vivier, F., D. Lusseau, N.J. Hofmann, K. West, L. McPherson, C. Nemeth, R.S. Wells, M. van Aswegen, O. Manlik, S. Chivers, A. Pacini, C. Booth, and l. Bejder</t>
  </si>
  <si>
    <t xml:space="preserve">Vivier, F., D. Lusseau, N.J. Hofmann, K. West, L. McPherson, C. Nemeth, R.S. Wells, M. van Aswegen, O. Manlik, S. Chivers, A. Pacini, C. Booth, and l. Bejder. In press. Drone photogrammetry reveals age-structure shifts with potential consequences for the viability of spinner dolphins in Hawaiʻi. Endangered Species Research https://doi.org/10.3354/esr01512. </t>
  </si>
  <si>
    <r>
      <t xml:space="preserve">Gray’s spinner dolphin, </t>
    </r>
    <r>
      <rPr>
        <i/>
        <sz val="10"/>
        <color theme="1"/>
        <rFont val="Times New Roman"/>
        <family val="1"/>
      </rPr>
      <t xml:space="preserve">Stenella longirostris longirostris </t>
    </r>
  </si>
  <si>
    <t>Mauritius' macaques under the thermal camera lens: a 40-year overdue update on a controversial non-native species</t>
  </si>
  <si>
    <t>Reinegger, R.D., G. Bhanda, and G. Jones</t>
  </si>
  <si>
    <t>Reinegger, R.D., G. Bhanda, and G. Jones. 2026. Mauritius' macaques under the thermal camera lens: a 40-year overdue update on a controversial non-native species. Biological Conservation 319:111876. https://doi.org/10.1016/j.biocon.2026.111876.</t>
  </si>
  <si>
    <t>invasive species, population monitoring, population estimate</t>
  </si>
  <si>
    <t>TIR, 48-MP RGB</t>
  </si>
  <si>
    <t>In situ aerial bioacoustic monitoring from extremely noisy drone recordings</t>
  </si>
  <si>
    <t xml:space="preserve">Wang, L., M. Clayton, A.G. Rossberg. 2026. In situ aerial bioacoustic monitoring from extremely noisy drone recordings. Methods in Ecology and Evolution  https://doi.org/10.1111/2041-210x.70324. </t>
  </si>
  <si>
    <t>Rode NTG4+
shotgun microphone</t>
  </si>
  <si>
    <t>acoustic monitoring, noise, species ID</t>
  </si>
  <si>
    <t>report</t>
  </si>
  <si>
    <t>Morgan, G., N. Stephens, and R. Humpidge</t>
  </si>
  <si>
    <t>A Census of the Northern Gannet Population on Grassholm 2023</t>
  </si>
  <si>
    <t>Morgan, G., N. Stephens, and R. Humpidge. 2023. A Census of the Northern Gannet Population on Grassholm 2023. Natural Resources Wales Evidence Report No: 744.</t>
  </si>
  <si>
    <t>Corella</t>
  </si>
  <si>
    <t>An assessment of two types of sound recording device for avian field surveys in the monsoonal tropics</t>
  </si>
  <si>
    <t>Fischer, S., A.C. Edwards, T.G. Whiteside, and P. Weber</t>
  </si>
  <si>
    <t>Fischer, S., A.C. Edwards, T.G. Whiteside, and P. Weber. 2021. An assessment of two types of sound recording device for avian field surveys in the monsoonal tropics. Corella 45:34-42.</t>
  </si>
  <si>
    <t xml:space="preserve">Morgan, G. and N. Stephens. 2024. A Census of the Northern Gannet Population on Grassholm 2024. Natural Resources Wales Evidence Report No: 927. </t>
  </si>
  <si>
    <t>A Census of the Northern Gannet Population on Grassholm 2024</t>
  </si>
  <si>
    <t>Morgan, G. and N. Stephens</t>
  </si>
  <si>
    <t>Zoom H1n Handy recorder</t>
  </si>
  <si>
    <r>
      <t xml:space="preserve">orange-footed scrubfowl, </t>
    </r>
    <r>
      <rPr>
        <i/>
        <sz val="10"/>
        <color theme="1"/>
        <rFont val="Times New Roman"/>
        <family val="1"/>
      </rPr>
      <t>Megapodius</t>
    </r>
    <r>
      <rPr>
        <sz val="10"/>
        <color theme="1"/>
        <rFont val="Times New Roman"/>
        <family val="1"/>
      </rPr>
      <t xml:space="preserve"> </t>
    </r>
    <r>
      <rPr>
        <i/>
        <sz val="10"/>
        <color theme="1"/>
        <rFont val="Times New Roman"/>
        <family val="1"/>
      </rPr>
      <t>reinwardt</t>
    </r>
    <r>
      <rPr>
        <sz val="10"/>
        <color theme="1"/>
        <rFont val="Times New Roman"/>
        <family val="1"/>
      </rPr>
      <t xml:space="preserve">, whistling kite, </t>
    </r>
    <r>
      <rPr>
        <i/>
        <sz val="10"/>
        <color theme="1"/>
        <rFont val="Times New Roman"/>
        <family val="1"/>
      </rPr>
      <t>Haliastur</t>
    </r>
    <r>
      <rPr>
        <sz val="10"/>
        <color theme="1"/>
        <rFont val="Times New Roman"/>
        <family val="1"/>
      </rPr>
      <t xml:space="preserve"> </t>
    </r>
    <r>
      <rPr>
        <i/>
        <sz val="10"/>
        <color theme="1"/>
        <rFont val="Times New Roman"/>
        <family val="1"/>
      </rPr>
      <t>sphenurus</t>
    </r>
    <r>
      <rPr>
        <sz val="10"/>
        <color theme="1"/>
        <rFont val="Times New Roman"/>
        <family val="1"/>
      </rPr>
      <t xml:space="preserve">, peaceful dove, </t>
    </r>
    <r>
      <rPr>
        <i/>
        <sz val="10"/>
        <color theme="1"/>
        <rFont val="Times New Roman"/>
        <family val="1"/>
      </rPr>
      <t>Geopelia striata</t>
    </r>
    <r>
      <rPr>
        <sz val="10"/>
        <color theme="1"/>
        <rFont val="Times New Roman"/>
        <family val="1"/>
      </rPr>
      <t xml:space="preserve">, bar-shouldered dove, </t>
    </r>
    <r>
      <rPr>
        <i/>
        <sz val="10"/>
        <color theme="1"/>
        <rFont val="Times New Roman"/>
        <family val="1"/>
      </rPr>
      <t>Geopelia humeralis</t>
    </r>
    <r>
      <rPr>
        <sz val="10"/>
        <color theme="1"/>
        <rFont val="Times New Roman"/>
        <family val="1"/>
      </rPr>
      <t xml:space="preserve">, pheasant coucal, </t>
    </r>
    <r>
      <rPr>
        <i/>
        <sz val="10"/>
        <color theme="1"/>
        <rFont val="Times New Roman"/>
        <family val="1"/>
      </rPr>
      <t>Centropus phasianinus</t>
    </r>
    <r>
      <rPr>
        <sz val="10"/>
        <color theme="1"/>
        <rFont val="Times New Roman"/>
        <family val="1"/>
      </rPr>
      <t xml:space="preserve">, brown honeyeater, </t>
    </r>
    <r>
      <rPr>
        <i/>
        <sz val="10"/>
        <color theme="1"/>
        <rFont val="Times New Roman"/>
        <family val="1"/>
      </rPr>
      <t>Lichmera indistincta</t>
    </r>
    <r>
      <rPr>
        <sz val="10"/>
        <color theme="1"/>
        <rFont val="Times New Roman"/>
        <family val="1"/>
      </rPr>
      <t xml:space="preserve">, Australasian figbird, </t>
    </r>
    <r>
      <rPr>
        <i/>
        <sz val="10"/>
        <color theme="1"/>
        <rFont val="Times New Roman"/>
        <family val="1"/>
      </rPr>
      <t>Sphecotheres vielloti</t>
    </r>
  </si>
  <si>
    <t>An Updated Population Estimate for Northern Gannets Across Their North-East Atlantic Breeding Range Following the 2022 Outbreak of High Pathogenicity Avian Influenza</t>
  </si>
  <si>
    <t>Quinn, L., J.W.E. Jeglinski, S. Auhage, D. Balmer, I.S. Bringsvor, E. Burton, J.H.F. Castenschiold, S. Christensen-Dalsgaard, J. Danielsen, J. Dierschke, A.V. Ezhov, G.A. Guðmundsson, T. Hart, M. Jessopp, R. Jones, Y.V. Krasnov, S-H. Lorentsen, A. Palsdottir, P. Provost, A. Purdie, G.D. Morgan, E. Murphy, M. Murphy, B. Olsen, E. Owen, H. Strøm, I.S. Bringsvor, T.D. Tierney, L.J. Wilson, and S. Wanless</t>
  </si>
  <si>
    <t xml:space="preserve">Quinn, L., J.W.E. Jeglinski, S. Auhage, D. Balmer, I.S. Bringsvor, E. Burton, J.H.F. Castenschiold, S. Christensen-Dalsgaard, J. Danielsen, J. Dierschke, A.V. Ezhov, G.A. Guðmundsson, T. Hart, M. Jessopp, R. Jones, Y.V. Krasnov, S-H. Lorentsen, A. Palsdottir, P. Provost, A. Purdie, G.D. Morgan, E. Murphy, M. Murphy, B. Olsen, E. Owen, H. Strøm, I.S. Bringsvor, T.D. Tierney, L.J. Wilson, and S. Wanless. preprint. An Updated Population Estimate for Northern Gannets Across Their North-East Atlantic Breeding Range Following the 2022 Outbreak of High Pathogenicity Avian Influenza. https://doi.org/10.64898/2026.04.24.720534. </t>
  </si>
  <si>
    <t>various DJI</t>
  </si>
  <si>
    <t>UK, Ireland, Iceland, Norway, France, Germany, Russia, Faroe Islands</t>
  </si>
  <si>
    <t>Sweeney, K.L., B. Birkemeier, A.J. Warlick, and K. Luxa</t>
  </si>
  <si>
    <r>
      <t>Surveys of Steller Sea Lions (</t>
    </r>
    <r>
      <rPr>
        <i/>
        <sz val="10"/>
        <color theme="1"/>
        <rFont val="Times New Roman"/>
        <family val="1"/>
      </rPr>
      <t>Eumetopias jubatus</t>
    </r>
    <r>
      <rPr>
        <sz val="10"/>
        <color theme="1"/>
        <rFont val="Times New Roman"/>
        <family val="1"/>
      </rPr>
      <t>) in Alaska, June-July 2016-2025: An Update on the Status and Trend and Comparisons of New Analytical Methods</t>
    </r>
  </si>
  <si>
    <r>
      <t>Sweeney, K.L., B. Birkemeier, A.J. Warlick, and K. Luxa. 2026. Surveys of Steller Sea Lions (</t>
    </r>
    <r>
      <rPr>
        <i/>
        <sz val="10"/>
        <color theme="1"/>
        <rFont val="Times New Roman"/>
        <family val="1"/>
      </rPr>
      <t>Eumetopias jubatus</t>
    </r>
    <r>
      <rPr>
        <sz val="10"/>
        <color theme="1"/>
        <rFont val="Times New Roman"/>
        <family val="1"/>
      </rPr>
      <t xml:space="preserve">) in Alaska, June-July 2016-2025: An Update on the Status and Trend and Comparisons of New Analytical Methods. NOAA Technical Memorandum NMFS TM AFSC 516. Alaska Fisheries Science Center, National Marine Fisheries Service, Seattle, WA. https://www.fisheries.noaa.gov/s3/2025-02/2024-stellar-sea-lion-survey-report.pdf. </t>
    </r>
  </si>
  <si>
    <t>Aerial Imaging Solutions APH-22; Aerial Imaging Solutions APH-28; DJI Mavic Pro; FreeFly Astro</t>
  </si>
  <si>
    <t>hexacopter; hexacopter; quadcopter; quadcopter</t>
  </si>
  <si>
    <t>Canon EOS M camera; Sony a7R IV camera</t>
  </si>
  <si>
    <r>
      <t xml:space="preserve">carrion crow, </t>
    </r>
    <r>
      <rPr>
        <i/>
        <sz val="10"/>
        <color theme="1"/>
        <rFont val="Times New Roman"/>
        <family val="1"/>
      </rPr>
      <t>Corvus corone</t>
    </r>
    <r>
      <rPr>
        <sz val="10"/>
        <color theme="1"/>
        <rFont val="Times New Roman"/>
        <family val="1"/>
      </rPr>
      <t xml:space="preserve">, Eurasian collared dove, </t>
    </r>
    <r>
      <rPr>
        <i/>
        <sz val="10"/>
        <color theme="1"/>
        <rFont val="Times New Roman"/>
        <family val="1"/>
      </rPr>
      <t>Streptopelia decaocto</t>
    </r>
    <r>
      <rPr>
        <sz val="10"/>
        <color theme="1"/>
        <rFont val="Times New Roman"/>
        <family val="1"/>
      </rPr>
      <t xml:space="preserve">, common chaffinch, </t>
    </r>
    <r>
      <rPr>
        <i/>
        <sz val="10"/>
        <color theme="1"/>
        <rFont val="Times New Roman"/>
        <family val="1"/>
      </rPr>
      <t>Fringilla</t>
    </r>
    <r>
      <rPr>
        <sz val="10"/>
        <color theme="1"/>
        <rFont val="Times New Roman"/>
        <family val="1"/>
      </rPr>
      <t xml:space="preserve"> </t>
    </r>
    <r>
      <rPr>
        <i/>
        <sz val="10"/>
        <color theme="1"/>
        <rFont val="Times New Roman"/>
        <family val="1"/>
      </rPr>
      <t>coelebs</t>
    </r>
    <r>
      <rPr>
        <sz val="10"/>
        <color theme="1"/>
        <rFont val="Times New Roman"/>
        <family val="1"/>
      </rPr>
      <t xml:space="preserve">, dunnock, </t>
    </r>
    <r>
      <rPr>
        <i/>
        <sz val="10"/>
        <color theme="1"/>
        <rFont val="Times New Roman"/>
        <family val="1"/>
      </rPr>
      <t>Prunella</t>
    </r>
    <r>
      <rPr>
        <sz val="10"/>
        <color theme="1"/>
        <rFont val="Times New Roman"/>
        <family val="1"/>
      </rPr>
      <t xml:space="preserve"> </t>
    </r>
    <r>
      <rPr>
        <i/>
        <sz val="10"/>
        <color theme="1"/>
        <rFont val="Times New Roman"/>
        <family val="1"/>
      </rPr>
      <t>modularis</t>
    </r>
    <r>
      <rPr>
        <sz val="10"/>
        <color theme="1"/>
        <rFont val="Times New Roman"/>
        <family val="1"/>
      </rPr>
      <t xml:space="preserve">, European greenfinch, </t>
    </r>
    <r>
      <rPr>
        <i/>
        <sz val="10"/>
        <color theme="1"/>
        <rFont val="Times New Roman"/>
        <family val="1"/>
      </rPr>
      <t>Chloris chloris</t>
    </r>
    <r>
      <rPr>
        <sz val="10"/>
        <color theme="1"/>
        <rFont val="Times New Roman"/>
        <family val="1"/>
      </rPr>
      <t xml:space="preserve">, European robin, </t>
    </r>
    <r>
      <rPr>
        <i/>
        <sz val="10"/>
        <color theme="1"/>
        <rFont val="Times New Roman"/>
        <family val="1"/>
      </rPr>
      <t>Erithacus</t>
    </r>
    <r>
      <rPr>
        <sz val="10"/>
        <color theme="1"/>
        <rFont val="Times New Roman"/>
        <family val="1"/>
      </rPr>
      <t xml:space="preserve"> </t>
    </r>
    <r>
      <rPr>
        <i/>
        <sz val="10"/>
        <color theme="1"/>
        <rFont val="Times New Roman"/>
        <family val="1"/>
      </rPr>
      <t>rubecula</t>
    </r>
    <r>
      <rPr>
        <sz val="10"/>
        <color theme="1"/>
        <rFont val="Times New Roman"/>
        <family val="1"/>
      </rPr>
      <t xml:space="preserve">, goldcrest, </t>
    </r>
    <r>
      <rPr>
        <i/>
        <sz val="10"/>
        <color theme="1"/>
        <rFont val="Times New Roman"/>
        <family val="1"/>
      </rPr>
      <t>Regulus regulus</t>
    </r>
    <r>
      <rPr>
        <sz val="10"/>
        <color theme="1"/>
        <rFont val="Times New Roman"/>
        <family val="1"/>
      </rPr>
      <t xml:space="preserve">, great tit, </t>
    </r>
    <r>
      <rPr>
        <i/>
        <sz val="10"/>
        <color theme="1"/>
        <rFont val="Times New Roman"/>
        <family val="1"/>
      </rPr>
      <t>Parus major</t>
    </r>
    <r>
      <rPr>
        <sz val="10"/>
        <color theme="1"/>
        <rFont val="Times New Roman"/>
        <family val="1"/>
      </rPr>
      <t xml:space="preserve">, Eurasian jay, long-tailed tit, </t>
    </r>
    <r>
      <rPr>
        <i/>
        <sz val="10"/>
        <color theme="1"/>
        <rFont val="Times New Roman"/>
        <family val="1"/>
      </rPr>
      <t>Aegithalos</t>
    </r>
    <r>
      <rPr>
        <sz val="10"/>
        <color theme="1"/>
        <rFont val="Times New Roman"/>
        <family val="1"/>
      </rPr>
      <t xml:space="preserve"> </t>
    </r>
    <r>
      <rPr>
        <i/>
        <sz val="10"/>
        <color theme="1"/>
        <rFont val="Times New Roman"/>
        <family val="1"/>
      </rPr>
      <t>caudatus</t>
    </r>
    <r>
      <rPr>
        <sz val="10"/>
        <color theme="1"/>
        <rFont val="Times New Roman"/>
        <family val="1"/>
      </rPr>
      <t xml:space="preserve">, Eurasian siskin, </t>
    </r>
    <r>
      <rPr>
        <i/>
        <sz val="10"/>
        <color theme="1"/>
        <rFont val="Times New Roman"/>
        <family val="1"/>
      </rPr>
      <t>Spinus spinus</t>
    </r>
    <r>
      <rPr>
        <sz val="10"/>
        <color theme="1"/>
        <rFont val="Times New Roman"/>
        <family val="1"/>
      </rPr>
      <t xml:space="preserve">, song thrush, </t>
    </r>
    <r>
      <rPr>
        <i/>
        <sz val="10"/>
        <color theme="1"/>
        <rFont val="Times New Roman"/>
        <family val="1"/>
      </rPr>
      <t>Turdus philomelos</t>
    </r>
  </si>
  <si>
    <t>Aegithalidae, Columbidae, Corvidae, Fringillidae, Muscicapidae, Paridae, Prunellidae, Regulidae, Turdidae</t>
  </si>
  <si>
    <t>Accipitridae, Columbidae, Cuculidae, Megapodiidae, Meliphagidae, 	Oriolidae</t>
  </si>
  <si>
    <t>Preliminary Findings of a Novel Thermal Drone-Based and AI Approach to Sampling Mesopredator Behaviour and Habitat Use</t>
  </si>
  <si>
    <t xml:space="preserve">Møller-Lassesen, K., E.M.E. Enevoldsen, C. Pertoldi, and S. Pagh. 2026. Preliminary Findings of a Novel Thermal Drone-Based and AI Approach to Sampling Mesopredator Behaviour and Habitat Use. Drones 10:401. https://doi.org/10.3390/drones10060401. </t>
  </si>
  <si>
    <t>Canidae, Mustelidae</t>
  </si>
  <si>
    <t>DJI Zenmuse H20N thermal camera</t>
  </si>
  <si>
    <t>A fine-grained behavior-based approach to estimating the probability of collision between moving vehicles and birds</t>
  </si>
  <si>
    <t>Lunn, R.B., B.F. Blackwell, and E. Fernández-Juricic</t>
  </si>
  <si>
    <t>Center for Open Science</t>
  </si>
  <si>
    <t xml:space="preserve">Lunn, R.B., B.F. Blackwell, and E. Fernández-Juricic. Preprint. A fine-grained behavior-based approach to estimating the probability of collision between moving vehicles and birds. Center for Open Science https://osf.io/9rh47/overview. </t>
  </si>
  <si>
    <t>human-wildlife conflict, BASH</t>
  </si>
  <si>
    <t>Surface Detection Probability of Leatherback Turtles at the Río de La Plata and Its Maritime Front: Implications for Density Estimates</t>
  </si>
  <si>
    <t>Teryda, N.S., L. Prosdocimi, E.A.P. dos Santos, G. Stahelin, M. Lopez-Mendilaharzu, and R.R. Carthy</t>
  </si>
  <si>
    <t xml:space="preserve">Teryda, N.S., L. Prosdocimi, E.A.P. dos Santos, G. Stahelin, M. Lopez-Mendilaharzu, and R.R. Carthy. 2026. Surface Detection Probability of Leatherback Turtles at the Río de La Plata and Its Maritime Front: Implications for Density Estimates. Aquatic Conservation: Marine and Freshwater Ecosystems 36:e70391. https://doi.org/10.1002/aqc.70391. </t>
  </si>
  <si>
    <t>Argentina, Uruguay</t>
  </si>
  <si>
    <t>The first drone census of the Gannet colony on St Kilda, 2023</t>
  </si>
  <si>
    <t>Scottish Birds</t>
  </si>
  <si>
    <t>Nisbet, C., A.J. Edney, R. Bonnici, H. Boyd-Wallis, M.P. Harris, J. Watson, and E. Owen</t>
  </si>
  <si>
    <t xml:space="preserve">Nisbet, C., A.J. Edney, R. Bonnici, H. Boyd-Wallis, M.P. Harris, J. Watson, and E. Owen. 2025. The first drone census of the Gannet colony on St Kilda, 2023. Scottish Birds 45:291–300. </t>
  </si>
  <si>
    <t>DJI Matrice 30T; DJI Mavic 3T; DJI Mini 3 Pro</t>
  </si>
  <si>
    <t>12-MP camera; 48-MP camera; 48-MP camera</t>
  </si>
  <si>
    <t>Ezhova, A.V. and Y.V. Krasnova</t>
  </si>
  <si>
    <r>
      <t>Current State and Development Factors of Northern Gannet (</t>
    </r>
    <r>
      <rPr>
        <i/>
        <sz val="10"/>
        <color theme="1"/>
        <rFont val="Times New Roman"/>
        <family val="1"/>
      </rPr>
      <t>Morus bassanus</t>
    </r>
    <r>
      <rPr>
        <sz val="10"/>
        <color theme="1"/>
        <rFont val="Times New Roman"/>
        <family val="1"/>
      </rPr>
      <t>, Sulidae, Aves) Colonies in the Russian Sector of the Barents Sea</t>
    </r>
  </si>
  <si>
    <r>
      <t>Ezhova, A.V. and Y.V. Krasnova. 2024. Current State and Development Factors of Northern Gannet (</t>
    </r>
    <r>
      <rPr>
        <i/>
        <sz val="10"/>
        <color theme="1"/>
        <rFont val="Times New Roman"/>
        <family val="1"/>
      </rPr>
      <t>Morus bassanus</t>
    </r>
    <r>
      <rPr>
        <sz val="10"/>
        <color theme="1"/>
        <rFont val="Times New Roman"/>
        <family val="1"/>
      </rPr>
      <t>, Sulidae, Aves) Colonies in the Russian Sector of the Barents Sea. Biology Bulletin 51(8):181–186.</t>
    </r>
  </si>
  <si>
    <t>Data set</t>
  </si>
  <si>
    <t>Houliston, H.R., Y. Cheng, D.W. Johnston, G.D. Larsen, A.S. Friedlaender, P.T. Fretwell, J.A. Jackson, H.C. Cubaynes, C. Schonlieb, and A. Aviles-Rivero</t>
  </si>
  <si>
    <t>Happy Humpbacks: A machine learning-ready drone dataset for whale detection model development</t>
  </si>
  <si>
    <t xml:space="preserve">Houliston, H.R., Y. Cheng, D.W. Johnston, G.D. Larsen, A.S. Friedlaender, P.T. Fretwell, J.A. Jackson, H.C. Cubaynes, C. Schonlieb, and A. Aviles-Rivero. 2026. Happy Humpbacks: A machine learning-ready drone dataset for whale detection model development (Version 1.0) [Data set]. NERC EDS UK Polar Data Centre. https://doi.org/10.5285/7a952870-9880-415d-a8ab-194fedf01a26. Full Record: https://data.bas.ac.uk/full-record.php?id=GB/NERC/BAS/PDC/02202. </t>
  </si>
  <si>
    <t>Palmer Station Monthly Science Report: January 2020</t>
  </si>
  <si>
    <t>Friedlaender, A.</t>
  </si>
  <si>
    <t xml:space="preserve">Friedlaender, A. 2020. C-024-P: Palmer, Antarctica Long-Term Ecological Research (LTER): Land-Shelf-Ocean Connectivity, Ecosystem Resilience, and Transformation in a Sea-Ice Influenced Pelagic Ecosystem – Whale Component. Pages 15-20 in Palmer Station Monthly Science Report: January 2020. https://data.bas.ac.uk/full-record.php?id=GB/NERC/BAS/PDC/02202. </t>
  </si>
  <si>
    <t>Palmer Station Monthly Science Report: February 2020</t>
  </si>
  <si>
    <t>Balaenopteridae, Phocidae</t>
  </si>
  <si>
    <r>
      <t xml:space="preserve">humpback whale, </t>
    </r>
    <r>
      <rPr>
        <i/>
        <sz val="10"/>
        <color theme="1"/>
        <rFont val="Times New Roman"/>
        <family val="1"/>
      </rPr>
      <t>Megaptera novaeangliae</t>
    </r>
    <r>
      <rPr>
        <sz val="10"/>
        <color theme="1"/>
        <rFont val="Times New Roman"/>
        <family val="1"/>
      </rPr>
      <t xml:space="preserve">, southern elephant seal, </t>
    </r>
    <r>
      <rPr>
        <i/>
        <sz val="10"/>
        <color theme="1"/>
        <rFont val="Times New Roman"/>
        <family val="1"/>
      </rPr>
      <t>Mirounga leonina</t>
    </r>
  </si>
  <si>
    <t>Balaenopteridae, Otariidae, Phocidae, Spheniscidae</t>
  </si>
  <si>
    <r>
      <t xml:space="preserve">humpback whale, </t>
    </r>
    <r>
      <rPr>
        <i/>
        <sz val="10"/>
        <color theme="1"/>
        <rFont val="Times New Roman"/>
        <family val="1"/>
      </rPr>
      <t>Megaptera novaeangliae</t>
    </r>
    <r>
      <rPr>
        <sz val="10"/>
        <color theme="1"/>
        <rFont val="Times New Roman"/>
        <family val="1"/>
      </rPr>
      <t xml:space="preserve">, southern elephant seal, </t>
    </r>
    <r>
      <rPr>
        <i/>
        <sz val="10"/>
        <color theme="1"/>
        <rFont val="Times New Roman"/>
        <family val="1"/>
      </rPr>
      <t xml:space="preserve">Mirounga leonina, </t>
    </r>
    <r>
      <rPr>
        <sz val="10"/>
        <color theme="1"/>
        <rFont val="Times New Roman"/>
        <family val="1"/>
      </rPr>
      <t xml:space="preserve">Antarctic fur seal, </t>
    </r>
    <r>
      <rPr>
        <i/>
        <sz val="10"/>
        <color theme="1"/>
        <rFont val="Times New Roman"/>
        <family val="1"/>
      </rPr>
      <t>Arctocephalus gazella</t>
    </r>
    <r>
      <rPr>
        <sz val="10"/>
        <color theme="1"/>
        <rFont val="Times New Roman"/>
        <family val="1"/>
      </rPr>
      <t xml:space="preserve">, Adelie penguin, </t>
    </r>
    <r>
      <rPr>
        <i/>
        <sz val="10"/>
        <color theme="1"/>
        <rFont val="Times New Roman"/>
        <family val="1"/>
      </rPr>
      <t>Pygoscelis adeliae</t>
    </r>
  </si>
  <si>
    <t xml:space="preserve">Friedlaender, A. 2020. C-024-P: Palmer, Antarctica Long-Term Ecological Research (LTER): Land-Shelf-Ocean Connectivity, Ecosystem Resilience, and Transformation in a Sea-Ice Influenced Pelagic Ecosystem – Whale Component. Pages 17-23 in Palmer Station Monthly Science Report: February 2020. https://data.bas.ac.uk/full-record.php?id=GB/NERC/BAS/PDC/02202. </t>
  </si>
  <si>
    <t>Palmer Station Monthly Science Report: March 2020</t>
  </si>
  <si>
    <t xml:space="preserve">Friedlaender, A. 2020. C-024-P: Palmer, Antarctica Long-Term Ecological Research (LTER): Land-Shelf-Ocean Connectivity, Ecosystem Resilience, and Transformation in a Sea-Ice Influenced Pelagic Ecosystem – Whale Component. Pages 15-27 in Palmer Station Monthly Science Report: March 2020. https://data.bas.ac.uk/full-record.php?id=GB/NERC/BAS/PDC/02202. </t>
  </si>
  <si>
    <r>
      <t xml:space="preserve">humpback whale, </t>
    </r>
    <r>
      <rPr>
        <i/>
        <sz val="10"/>
        <color theme="1"/>
        <rFont val="Times New Roman"/>
        <family val="1"/>
      </rPr>
      <t>Megaptera novaeangliae</t>
    </r>
    <r>
      <rPr>
        <sz val="10"/>
        <color theme="1"/>
        <rFont val="Times New Roman"/>
        <family val="1"/>
      </rPr>
      <t xml:space="preserve">, southern elephant seal, </t>
    </r>
    <r>
      <rPr>
        <i/>
        <sz val="10"/>
        <color theme="1"/>
        <rFont val="Times New Roman"/>
        <family val="1"/>
      </rPr>
      <t xml:space="preserve">Mirounga leonina, </t>
    </r>
    <r>
      <rPr>
        <sz val="10"/>
        <color theme="1"/>
        <rFont val="Times New Roman"/>
        <family val="1"/>
      </rPr>
      <t xml:space="preserve">Antarctic fur seal, </t>
    </r>
    <r>
      <rPr>
        <i/>
        <sz val="10"/>
        <color theme="1"/>
        <rFont val="Times New Roman"/>
        <family val="1"/>
      </rPr>
      <t>Arctocephalus gazella</t>
    </r>
    <r>
      <rPr>
        <sz val="10"/>
        <color theme="1"/>
        <rFont val="Times New Roman"/>
        <family val="1"/>
      </rPr>
      <t xml:space="preserve">, crabeater seal, </t>
    </r>
    <r>
      <rPr>
        <i/>
        <sz val="10"/>
        <color theme="1"/>
        <rFont val="Times New Roman"/>
        <family val="1"/>
      </rPr>
      <t>Lobodon carcinophagus</t>
    </r>
    <r>
      <rPr>
        <sz val="10"/>
        <color theme="1"/>
        <rFont val="Times New Roman"/>
        <family val="1"/>
      </rPr>
      <t xml:space="preserve">, Weddell seal, </t>
    </r>
    <r>
      <rPr>
        <i/>
        <sz val="10"/>
        <color theme="1"/>
        <rFont val="Times New Roman"/>
        <family val="1"/>
      </rPr>
      <t>Leptonychotes weddellii</t>
    </r>
    <r>
      <rPr>
        <sz val="10"/>
        <color theme="1"/>
        <rFont val="Times New Roman"/>
        <family val="1"/>
      </rPr>
      <t xml:space="preserve">, Adelie penguin, </t>
    </r>
    <r>
      <rPr>
        <i/>
        <sz val="10"/>
        <color theme="1"/>
        <rFont val="Times New Roman"/>
        <family val="1"/>
      </rPr>
      <t>Pygoscelis adeliae</t>
    </r>
  </si>
  <si>
    <t>Testing New Drone Tools to Help Free Entangled Whales in Hawaiʻi</t>
  </si>
  <si>
    <t>Plunkett, R.</t>
  </si>
  <si>
    <t xml:space="preserve">Plunkett, R. 2026. Testing New Drone Tools to Help Free Entangled Whales in Hawaiʻi. Office of National Marine Sanctuaries, NOAA. https://sanctuaries.noaa.gov/notes/2026/testing-new-drone-tools-to-help-free-whales.html. </t>
  </si>
  <si>
    <t>FAIR² Drones: An AI-Ready Standard for Cross-Domain Wildlife Drone Datasets</t>
  </si>
  <si>
    <t>Kline, J., K. Meier, V. Shukla, E.G.A. Rolland, E. Iannino, L. Laporte-Devylder, C.A.M. Catricheo, B. Costelloe, E. Campolongo, H.S. Midtiby, D. Tuia, B. Risse, U.P.S. Lundquist, A.L. Christensen, F. Remondino, T. Richardson, and T. Berger-Wolf</t>
  </si>
  <si>
    <t xml:space="preserve">Kline, J., K. Meier, V. Shukla, E.G.A. Rolland, E. Iannino, L. Laporte-Devylder, C.A.M. Catricheo, B. Costelloe, E. Campolongo, H.S. Midtiby, D. Tuia, B. Risse, U.P.S. Lundquist, A.L. Christensen, F. Remondino, T. Richardson, and T. Berger-Wolf. 2026. FAIR² Drones: An AI-Ready Standard for Cross-Domain Wildlife Drone Datasets. 
https://doi.org/10.48550/arXiv.2606.00355. </t>
  </si>
  <si>
    <t>UAV-based deep learning for biodiversity monitoring: Advances, applications, and future directions</t>
  </si>
  <si>
    <t>Wang, S., K. Chen, Z. Wei, L. Yang, Q. Wang, M. Liu, K. Cao, C. Zhao, R. Chang, Z. Wang, X. Wang, M. Yang, Q. Ji, G. Sun, and F. Xu</t>
  </si>
  <si>
    <t>Wang, S., K. Chen, Z. Wei, L. Yang, Q. Wang, M. Liu, K. Cao, C. Zhao, R. Chang, Z. Wang, X. Wang, M. Yang, Q. Ji, G. Sun, and F. Xu. 2026. UAV-based deep learning for biodiversity monitoring: Advances, applications, and future directions. Ecological Informatics 95:103710. https://doi.org/10.1016/j.ecoinf.2026.103710.</t>
  </si>
  <si>
    <t>deep learning, sensors, population monitoring</t>
  </si>
  <si>
    <t>YOLOV8 Based Wildlife Species and Poacher Detection System</t>
  </si>
  <si>
    <t>Manasa, B., K. Srikanth, and M. Chanda</t>
  </si>
  <si>
    <t>International Journal of Computer Science Engineering Techniques</t>
  </si>
  <si>
    <t xml:space="preserve">Manasa, B., K. Srikanth, and M. Chanda. 2026. YOLOV8 Based Wildlife Species and Poacher Detection System. International Journal of Computer Science Engineering Techniques 10(3):120-125. https://doi.org/10.5281/zenodo.20425806. </t>
  </si>
  <si>
    <t>deep learning, AI, data analysis, species ID</t>
  </si>
  <si>
    <t>Duporge, I., M. Kholiavchenko, R. Harel, S. Wolf, D.I. Rubenstein, M.C. Crofoot, T. Berger-Wolf, S.J. Lee, J. Barreau, J. Kline, M. Ramirez, and C.V. Stewart</t>
  </si>
  <si>
    <t xml:space="preserve">Duporge, I., M. Kholiavchenko, R. Harel, S. Wolf, D. Rubenstein, M. Crofoot, T.Berger-Wolf, S. Lee, J. Barreau, J. Kline, M. Ramirez, and C. Stewart. 2025. BaboonLand Dataset: Tracking Primates in the Wild and Automating Behaviour Recognition from Drone Videos. International Journal of Computer Vision 133:6578-6589. https://doi.org/10.1007/s11263-025-02493-5. </t>
  </si>
  <si>
    <t>Dynamics of Humboldt Penguin colonization on port terminal infrastructure in southern Peru</t>
  </si>
  <si>
    <t>Zavalaga, C., S. Lozano-Sanllehi, X. Velez-Zuazo, and B. Vildoso</t>
  </si>
  <si>
    <t xml:space="preserve">Zavalaga, C., S. Lozano-Sanllehi, X. Velez-Zuazo, and B. Vildoso. 2024. Dynamics of Humboldt Penguin colonization on port terminal infrastructure in southern Peru. Marine Ornithology 52:331–339. http://doi.org/10.5038/2074-1235.52.2.1599. </t>
  </si>
  <si>
    <r>
      <t xml:space="preserve">Humboldt penguin, </t>
    </r>
    <r>
      <rPr>
        <i/>
        <sz val="10"/>
        <color theme="1"/>
        <rFont val="Times New Roman"/>
        <family val="1"/>
      </rPr>
      <t>Spheniscus humboldti</t>
    </r>
  </si>
  <si>
    <t>population monitoring, population estimate, human-wildlife conflict</t>
  </si>
  <si>
    <t>DJI Phantom 3 Pro; DJI Mavic 2 Pro; DJI Mavic 2 ED</t>
  </si>
  <si>
    <t>Moja, O.O.</t>
  </si>
  <si>
    <t>The Machine’s Eye Does Not Tire: Experimental Exploration of Synthetic Data in Subject Detection of Florida Manatees</t>
  </si>
  <si>
    <t xml:space="preserve">Moja, O.O. 2026. The Machine’s Eye Does Not Tire: Experimental Exploration of Synthetic Data in Subject Detection of Florida Manatees. Dissertation. College of Communication &amp; Information, Florida State University, Tallahassee, FL. </t>
  </si>
  <si>
    <t>Drone surveys reveal seasonal sex differences in painted turtle basking behaviour and advance freshwater turtle monitoring</t>
  </si>
  <si>
    <t>Dobie, L.</t>
  </si>
  <si>
    <t xml:space="preserve">Dobie, L. 2026. Drone surveys reveal seasonal sex differences in painted turtle basking behaviour and advance freshwater turtle monitoring. Thesis. Ottawa-Carleton Institute of Biology, Department of Biology, Faculty of Science, University of Ottawa, Ontario, Canada. </t>
  </si>
  <si>
    <t xml:space="preserve">disturbance, behavior monitoring </t>
  </si>
  <si>
    <t>integrated 48-MP RGB camera</t>
  </si>
  <si>
    <t>The ability to detect wild boars with increased body temperature in the natural environment with the use of unmanned aerial vehicles equipped with thermovision in two provinces in Poland</t>
  </si>
  <si>
    <t>Wójcicka, P., D. Żakowska, P. Głowacka, P. Adamczyk, G. Graniak, P. Rutyna, M. Bijak, M. Podogrocki, and M. Niemcewicz</t>
  </si>
  <si>
    <t xml:space="preserve">Wójcicka, P., D. Żakowska, P. Głowacka, P. Adamczyk, G. Graniak, P. Rutyna, M. Bijak, M. Podogrocki, and M. Niemcewicz. 2026. The ability to detect wild boars with increased body temperature in the natural environment with the use of unmanned aerial vehicles equipped with thermovision in two provinces in Poland. Polish Journal of Veterinary Sciences 29(2):255–261. </t>
  </si>
  <si>
    <t>population monitoring, disease</t>
  </si>
  <si>
    <t>NeoxASF; AtraxASF</t>
  </si>
  <si>
    <t>KTCH thermal imager; KTX bolometer camera</t>
  </si>
  <si>
    <t>Rickels, C.M.J.</t>
  </si>
  <si>
    <t>Assessing Pronghorn Habitat Quality, Survival, and the Use of Unmanned Aerial Vehicles for Monitoring Populations in the Southern Great Plains</t>
  </si>
  <si>
    <t>Rickels, C.M.J. 2026. Assessing Pronghorn Habitat Quality, Survival, and the Use of Unmanned Aerial Vehicles for Monitoring Populations in the Southern Great Plains. Thesis. College of Graduate Studies, Texas A&amp;M University-Kingsville, TX.</t>
  </si>
  <si>
    <r>
      <t xml:space="preserve">pronghorn, </t>
    </r>
    <r>
      <rPr>
        <i/>
        <sz val="10"/>
        <color theme="1"/>
        <rFont val="Times New Roman"/>
        <family val="1"/>
      </rPr>
      <t>Antilocapra americana</t>
    </r>
  </si>
  <si>
    <t>Antilocapridae</t>
  </si>
  <si>
    <t>USA-OK</t>
  </si>
  <si>
    <t>population monitoring, habitat, disturbance, aerial vs ground surveys</t>
  </si>
  <si>
    <t>DJI Zenmuse Z30 camera; stock camera</t>
  </si>
  <si>
    <t>DJI Matrice 210 V2; DJI Phantom 4 Pro V2</t>
  </si>
  <si>
    <t>Mass mortality of southern elephant seals during multi-species outbreak of HPAI H5N1 on sub-Antarctic Heard Island</t>
  </si>
  <si>
    <t>McInnes, J.C., T. Burgess, G. Mergard, M.R. Wells, C.R. McMahon, M.J. Neave, A. Polanowski, A. Terauds, J. Tornos, M. Lejeune, F.-X. Briand, G. Baele, T. Boulinier, H. Achurch, R. Alderman, A. Lashko, B. Wienecke, L.P. Wynen, B. Viola, P. Virtue, and J.C. Hodgson</t>
  </si>
  <si>
    <t>McInnes, J.C., T. Burgess, G. Mergard, M.R. Wells, C.R. McMahon, M.J. Neave, A. Polanowski, A. Terauds, J. Tornos, M. Lejeune, F.-X. Briand, G. Baele, T. Boulinier, H. Achurch, R. Alderman, A. Lashko, B. Wienecke, L.P. Wynen, B. Viola, P. Virtue, and J.C. Hodgson. preprint. Mass mortality of southern elephant seals during multi-species outbreak of HPAI H5N1 on sub-Antarctic Heard Island. bioRxiv https://doi.org/10.64898/2026.06.16.732752.</t>
  </si>
  <si>
    <t>DJI Matrice 400; DJI Mavic 3 Enterprise</t>
  </si>
  <si>
    <t>DJI Zenmuse P1 camera, DJI H30T camera; integrated camera</t>
  </si>
  <si>
    <r>
      <t xml:space="preserve">black-browed albatross, </t>
    </r>
    <r>
      <rPr>
        <i/>
        <sz val="10"/>
        <color theme="1"/>
        <rFont val="Times New Roman"/>
        <family val="1"/>
      </rPr>
      <t>Thalassarche</t>
    </r>
    <r>
      <rPr>
        <sz val="10"/>
        <color theme="1"/>
        <rFont val="Times New Roman"/>
        <family val="1"/>
      </rPr>
      <t xml:space="preserve"> </t>
    </r>
    <r>
      <rPr>
        <i/>
        <sz val="10"/>
        <color theme="1"/>
        <rFont val="Times New Roman"/>
        <family val="1"/>
      </rPr>
      <t>melanophris</t>
    </r>
    <r>
      <rPr>
        <sz val="10"/>
        <color theme="1"/>
        <rFont val="Times New Roman"/>
        <family val="1"/>
      </rPr>
      <t xml:space="preserve">, Heard Island shag, </t>
    </r>
    <r>
      <rPr>
        <i/>
        <sz val="10"/>
        <color theme="1"/>
        <rFont val="Times New Roman"/>
        <family val="1"/>
      </rPr>
      <t>Leucocarbo</t>
    </r>
    <r>
      <rPr>
        <sz val="10"/>
        <color theme="1"/>
        <rFont val="Times New Roman"/>
        <family val="1"/>
      </rPr>
      <t xml:space="preserve"> </t>
    </r>
    <r>
      <rPr>
        <i/>
        <sz val="10"/>
        <color theme="1"/>
        <rFont val="Times New Roman"/>
        <family val="1"/>
      </rPr>
      <t>nivalis</t>
    </r>
    <r>
      <rPr>
        <sz val="10"/>
        <color theme="1"/>
        <rFont val="Times New Roman"/>
        <family val="1"/>
      </rPr>
      <t xml:space="preserve">, king penguin, </t>
    </r>
    <r>
      <rPr>
        <i/>
        <sz val="10"/>
        <color theme="1"/>
        <rFont val="Times New Roman"/>
        <family val="1"/>
      </rPr>
      <t>Aptenodytes patagonicus</t>
    </r>
    <r>
      <rPr>
        <sz val="10"/>
        <color theme="1"/>
        <rFont val="Times New Roman"/>
        <family val="1"/>
      </rPr>
      <t xml:space="preserve">, gentoo penguin, </t>
    </r>
    <r>
      <rPr>
        <i/>
        <sz val="10"/>
        <color theme="1"/>
        <rFont val="Times New Roman"/>
        <family val="1"/>
      </rPr>
      <t>Pygoscelis papua</t>
    </r>
    <r>
      <rPr>
        <sz val="10"/>
        <color theme="1"/>
        <rFont val="Times New Roman"/>
        <family val="1"/>
      </rPr>
      <t xml:space="preserve">, southern giant petrel, </t>
    </r>
    <r>
      <rPr>
        <i/>
        <sz val="10"/>
        <color theme="1"/>
        <rFont val="Times New Roman"/>
        <family val="1"/>
      </rPr>
      <t>Macronectes giganteus</t>
    </r>
    <r>
      <rPr>
        <sz val="10"/>
        <color theme="1"/>
        <rFont val="Times New Roman"/>
        <family val="1"/>
      </rPr>
      <t xml:space="preserve">, southern elephant seal, </t>
    </r>
    <r>
      <rPr>
        <i/>
        <sz val="10"/>
        <color theme="1"/>
        <rFont val="Times New Roman"/>
        <family val="1"/>
      </rPr>
      <t>Mirounga leonina</t>
    </r>
  </si>
  <si>
    <t>Diomedeidae, Phalacrocoracidae, Phocidae, Procellariidae, Spheniscidae</t>
  </si>
  <si>
    <r>
      <t>Tracking the Flight: Exploring a Computational Framework for Analyzing Escape Responses in Plains Zebra (</t>
    </r>
    <r>
      <rPr>
        <i/>
        <sz val="10"/>
        <color theme="1"/>
        <rFont val="Times New Roman"/>
        <family val="1"/>
      </rPr>
      <t>Equus quagga</t>
    </r>
    <r>
      <rPr>
        <sz val="10"/>
        <color theme="1"/>
        <rFont val="Times New Roman"/>
        <family val="1"/>
      </rPr>
      <t>)</t>
    </r>
  </si>
  <si>
    <t>DJI Mavic 3 Pro; DJI Mini 2 SE</t>
  </si>
  <si>
    <t>image analysis, behavior, disturbance</t>
  </si>
  <si>
    <t>Duporge, I., S. Minano, N. Sirmpilatze, I. Tatarnikov, S. Wolf, A.L. Tyson, and D. Rubenstein</t>
  </si>
  <si>
    <r>
      <t>Duporge, I., S. Minano, N. Sirmpilatze, I. Tatarnikov, S. Wolf, A.L. Tyson, and D. Rubenstein. Preprint. Tracking the Flight: Exploring a Computational Framework for Analyzing Escape Responses in Plains Zebra (</t>
    </r>
    <r>
      <rPr>
        <i/>
        <sz val="10"/>
        <color theme="1"/>
        <rFont val="Times New Roman"/>
        <family val="1"/>
      </rPr>
      <t>Equus quagga</t>
    </r>
    <r>
      <rPr>
        <sz val="10"/>
        <color theme="1"/>
        <rFont val="Times New Roman"/>
        <family val="1"/>
      </rPr>
      <t xml:space="preserve">). 
https://doi.org/10.48550/arXiv.2505.16882. </t>
    </r>
  </si>
  <si>
    <t>Overhead Wildlife Locator (OWL): Benchmarking Weakly Supervised Learning for Aerial Wildlife Surveys</t>
  </si>
  <si>
    <t>Chacón, I.D., Z. Miao, B. Demuro, C. Robinson, R. Dodhia, L. Otarashvili, J. Holmberg, K. Larsen, H. Frederick, N.J. Pamperin, P. Arbeláez, and J.M.L. Ferres</t>
  </si>
  <si>
    <t xml:space="preserve">Chacón, I.D., Z. Miao, B. Demuro, C. Robinson, R. Dodhia, L. Otarashvili, J. Holmberg, K. Larsen, H. Frederick, N.J. Pamperin, P. Arbeláez, and J.M.L. Ferres. Preprint. Overhead Wildlife Locator (OWL): Benchmarking Weakly Supervised Learning for Aerial Wildlife Surveys. 
https://doi.org/10.48550/arXiv.2606.13911. </t>
  </si>
  <si>
    <t>Disturbance-Aware Aerial Robotics for Ethical Wildlife Monitoring</t>
  </si>
  <si>
    <t>Osmanovic, M., I. Paulsson, and T. Lazebnik</t>
  </si>
  <si>
    <t>image analysis, deep learning, disturbance</t>
  </si>
  <si>
    <r>
      <t xml:space="preserve">rock dove, </t>
    </r>
    <r>
      <rPr>
        <i/>
        <sz val="10"/>
        <color theme="1"/>
        <rFont val="Times New Roman"/>
        <family val="1"/>
      </rPr>
      <t>Columba livia</t>
    </r>
    <r>
      <rPr>
        <sz val="10"/>
        <color theme="1"/>
        <rFont val="Times New Roman"/>
        <family val="1"/>
      </rPr>
      <t xml:space="preserve">, spur-winged lapwing, </t>
    </r>
    <r>
      <rPr>
        <i/>
        <sz val="10"/>
        <color theme="1"/>
        <rFont val="Times New Roman"/>
        <family val="1"/>
      </rPr>
      <t>Vanellus</t>
    </r>
    <r>
      <rPr>
        <sz val="10"/>
        <color theme="1"/>
        <rFont val="Times New Roman"/>
        <family val="1"/>
      </rPr>
      <t xml:space="preserve"> </t>
    </r>
    <r>
      <rPr>
        <i/>
        <sz val="10"/>
        <color theme="1"/>
        <rFont val="Times New Roman"/>
        <family val="1"/>
      </rPr>
      <t>spinosus</t>
    </r>
    <r>
      <rPr>
        <sz val="10"/>
        <color theme="1"/>
        <rFont val="Times New Roman"/>
        <family val="1"/>
      </rPr>
      <t xml:space="preserve">, golden jackal, </t>
    </r>
    <r>
      <rPr>
        <i/>
        <sz val="10"/>
        <color theme="1"/>
        <rFont val="Times New Roman"/>
        <family val="1"/>
      </rPr>
      <t>Canis aureus</t>
    </r>
  </si>
  <si>
    <t>Canidae, Charadriidae, Columbidae</t>
  </si>
  <si>
    <t xml:space="preserve">Osmanovic, M., I. Paulsson, and T. Lazebnik. Preprint. Disturbance-Aware Aerial Robotics for Ethical Wildlife Monitoring. https://doi.org/10.48550/arXiv.2606.08249. </t>
  </si>
  <si>
    <t>Body condition differs among social clusters and across years in endangered false killer whales in Hawai‘i</t>
  </si>
  <si>
    <t>Currie, J.J., B. Stirling, G. Olson, M.n van Aswegen, L. Evans, S.H. Stack, N. Kobayashi, K. Ueda, S. Higa, W. Gough, F. Vivier, L. McPherson, K. Fertitta, and L. Bejder</t>
  </si>
  <si>
    <t xml:space="preserve">Currie, J.J., B. Stirling, G. Olson, M.n van Aswegen, L. Evans, S.H. Stack, N. Kobayashi, K. Ueda, S. Higa, W. Gough, F. Vivier, L. McPherson, K. Fertitta, and L. Bejder. 2026. Body condition differs among social clusters and across years in endangered false killer whales in Hawai‘i. Endangered Species Research 60:esr01505. https://doi.org/10.3354/esr01505. </t>
  </si>
  <si>
    <t>Zenmuse X7 camera, Zenmuse X5S camera</t>
  </si>
  <si>
    <r>
      <t xml:space="preserve">spotted eagle ray, </t>
    </r>
    <r>
      <rPr>
        <i/>
        <sz val="10"/>
        <color theme="1"/>
        <rFont val="Times New Roman"/>
        <family val="1"/>
      </rPr>
      <t xml:space="preserve">Aetobatus ocellatus </t>
    </r>
  </si>
  <si>
    <r>
      <t>Expanding the Toolbox: Mangrove Use by Spotted Eagle Rays (</t>
    </r>
    <r>
      <rPr>
        <i/>
        <sz val="10"/>
        <color theme="1"/>
        <rFont val="Times New Roman"/>
        <family val="1"/>
      </rPr>
      <t>Aetobatus ocellatus</t>
    </r>
    <r>
      <rPr>
        <sz val="10"/>
        <color theme="1"/>
        <rFont val="Times New Roman"/>
        <family val="1"/>
      </rPr>
      <t>) in the Maldives Revealed Through Drone-Based Observation</t>
    </r>
  </si>
  <si>
    <t>Senna, G., J. Gobbato, Y.D. Louis,| G. Gobbato, F. Cerri, J. Pažin, A. Parmegiani, R. Nicolai, S. Mohamed, and P. Galli</t>
  </si>
  <si>
    <r>
      <t>Senna, G., J. Gobbato, Y.D. Louis,| G. Gobbato, F. Cerri, J. Pažin, A. Parmegiani, R. Nicolai, S. Mohamed, and P. Galli. 2026. Expanding the Toolbox: Mangrove Use by Spotted Eagle Rays (</t>
    </r>
    <r>
      <rPr>
        <i/>
        <sz val="10"/>
        <color theme="1"/>
        <rFont val="Times New Roman"/>
        <family val="1"/>
      </rPr>
      <t>Aetobatus ocellatus</t>
    </r>
    <r>
      <rPr>
        <sz val="10"/>
        <color theme="1"/>
        <rFont val="Times New Roman"/>
        <family val="1"/>
      </rPr>
      <t xml:space="preserve">) in the Maldives Revealed Through Drone-Based Observation. Ecology and Evolution 16:e73832. https://doi.org/10.1002/ece3.73832. </t>
    </r>
  </si>
  <si>
    <t>Republic of the Maldives</t>
  </si>
  <si>
    <t>DJI Mini 3</t>
  </si>
  <si>
    <t>species detection, habitat use, disturbance</t>
  </si>
  <si>
    <t>Dionne-Pierre, C., S. Foucher, J. Théau, J. Lemaître, P. Charbonneau, M. Brousseau, and M. Varin. Preprint. Fusion or Confusion? Assessing the impact of visible-thermal image fusion for automated wildlife detection. Remote Sensing in Ecology and Conservation https://doi.org/10.1002/rse2.70089.</t>
  </si>
  <si>
    <t xml:space="preserve">Hartmann, D., V. Palmqvist, and J. Stedt. 2026. Programmed unmanned aerial vehicles show great potential for monitoring marine megafauna in specific areas of interest. Remote Sensing in Ecology and Conservation 12:368–387. https://doi.org/10.1002/rse2.70043. </t>
  </si>
  <si>
    <t xml:space="preserve">Ernest, S.K.M., L.A. Garner, B.G. Weinstein, P. Frederick, H. Senyondo, G.M. Yenni, and E.P. White. 2026. Using time-series remote sensing to identify and track individual bird nests at large scales. Remote Sensing in Ecology and Conservation 12:414–427. https://doi.org/10.1002/rse2.70046. </t>
  </si>
  <si>
    <t>image analysis, species detection, population monitoring, aerial vs ground surveys</t>
  </si>
  <si>
    <t>Ardeidae, Threskiornithidae</t>
  </si>
  <si>
    <r>
      <t xml:space="preserve">great blue heron, </t>
    </r>
    <r>
      <rPr>
        <i/>
        <sz val="10"/>
        <color theme="1"/>
        <rFont val="Times New Roman"/>
        <family val="1"/>
      </rPr>
      <t>Ardea herodias</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roseate spoonbill, </t>
    </r>
    <r>
      <rPr>
        <i/>
        <sz val="10"/>
        <color theme="1"/>
        <rFont val="Times New Roman"/>
        <family val="1"/>
      </rPr>
      <t>Platalea ajaja</t>
    </r>
    <r>
      <rPr>
        <sz val="10"/>
        <color theme="1"/>
        <rFont val="Times New Roman"/>
        <family val="1"/>
      </rPr>
      <t xml:space="preserve"> </t>
    </r>
  </si>
  <si>
    <t>Combining Artificial Intelligence and Local Ecological Knowledge to Document the Largest Ever-Counted Cape Buffalo Mega-Herd</t>
  </si>
  <si>
    <t>Bennitt, E., B.R. Costelloe, B. Koger, E. Wielgus, G. Masunga, and A. Caron</t>
  </si>
  <si>
    <t xml:space="preserve">Bennitt, E., B.R. Costelloe, B. Koger, E. Wielgus, G. Masunga, and A. Caron. 2026. Combining Artificial Intelligence and Local Ecological Knowledge to Document the Largest Ever-Counted Cape Buffalo Mega-Herd. Ecology and Evolution 16:e73802. https://doi.org/10.1002/ece3.73802. </t>
  </si>
  <si>
    <r>
      <t xml:space="preserve">Cape buffalo, </t>
    </r>
    <r>
      <rPr>
        <i/>
        <sz val="10"/>
        <color theme="1"/>
        <rFont val="Times New Roman"/>
        <family val="1"/>
      </rPr>
      <t>Syncerus caffer caffer</t>
    </r>
  </si>
  <si>
    <t>DJI Mavic 3 Pro Cine</t>
  </si>
  <si>
    <t>Vivier, F., C. Andres, J. Gonzalvo, K. Fertitta, M. vanAswegen, V. Foroughirad, J. Mann, M.McEntee, R.S. Wells, and L. Bejder</t>
  </si>
  <si>
    <t>Vivier, F., C. Andres, J. Gonzalvo, K. Fertitta, M. vanAswegen, V. Foroughirad, J. Mann, M.McEntee, R.S. Wells, and L. Bejder. 2024. Inferring dolphin population status: using unoccupied aerial systems to quantify age-structure. Animal Conservation 28:262-276. https://doi.org/10.1111/acv.12978.</t>
  </si>
  <si>
    <t>Patton, P.T., T. Cheeseman, K. Abe, T. Yamaguchi, W. Reade, K. Southerland, A. Howard, E.M. Oleson, J.B. Allen, E. Ashe, A. Athayde, R.W. Baird, C. Basran, E. Cabrera, J. Calambokidis, J. Cardoso, E.L. Carroll, A. Cesario, B.J. Cheney, E. Corsi, J. Currie, J.W. Durban, E.A. Falcone, H. Fearnbach, K. Flynn, T. Franklin, W. Franklin, B.G. Vernazzani, T. Genov, M. Hill, D.R. Johnston, E.L. Keene, S.D. Mahaffy, T.L. McGuire, L. McPherson, C. Meyer, R. Michaud, A. Miliou, Dara N. Orbach, H.C. Pearson, M.H. Rasmussen, W.J. Rayment, C. Rinaldi, R. Rinaldi, S. Siciliano, S. Stack, B. Tintore, L.G. Torres, J.R. Towers, C. Trotter, R.T. Moore, C.R. Weir, R. Wellard, R. Wells, K.M. Yano, J.R. Zaeschmar, and L. Bejder</t>
  </si>
  <si>
    <t>A deep learning approach to photo–identification demonstrates high performance on two dozen cetacean species</t>
  </si>
  <si>
    <t>Patton, P.T., T. Cheeseman, K. Abe, T. Yamaguchi, W. Reade, K. Southerland, A. Howard, E.M. Oleson, J.B. Allen, E. Ashe, A. Athayde, R.W. Baird, C. Basran, E. Cabrera, J. Calambokidis, J. Cardoso, E.L. Carroll, A. Cesario, B.J. Cheney, E. Corsi, J. Currie, J.W. Durban, E.A. Falcone, H. Fearnbach, K. Flynn, T. Franklin, W. Franklin, B.G. Vernazzani, T. Genov, M. Hill, D.R. Johnston, E.L. Keene, S.D. Mahaffy, T.L. McGuire, L. McPherson, C. Meyer, R. Michaud, A. Miliou, Dara N. Orbach, H.C. Pearson, M.H. Rasmussen, W.J. Rayment, C. Rinaldi, R. Rinaldi, S. Siciliano, S. Stack, B. Tintore, L.G. Torres, J.R. Towers, C. Trotter, R.T. Moore, C.R. Weir, R. Wellard, R. Wells, K.M. Yano, J.R. Zaeschmar, and L. Bejder. 2023. A deep learning approach to photo–identification demonstrates high performance on two dozen cetacean species. Methods in Ecology and Evolution 14:2611–2625. https://doi.org/10.1111/2041-210X.14167.</t>
  </si>
  <si>
    <t>Balaenidae, Balaenopteridae, Delphinidae, Eschrichtiidae, Monodontidae Ziphiidae</t>
  </si>
  <si>
    <t>southern right whale, , Cuvier's beaked whale, , common minke whale, , blue whale, , rough-toothed dolphin, , beluga whale, , humpback whale, , common dolphin, fin whale, , gray whale, , Commerson's dolphin, , dusky dolphin, , Bryde's whale, , pantropical spotted dolphin, killer whale, , sei whale, short-finned pilot whale, long-finned pilot whale, melon-headed whale, spinner dolphin, common bottlenose dolphin, pygmy killer whale, false killer whale</t>
  </si>
  <si>
    <t>Drone photogrammetry reveals age-structure shifts with potential consequences for the viability of spinner dolphins in Hawai'i</t>
  </si>
  <si>
    <t>Vivier, F., D. Lusseau, N.J. Hofmann, K. West, L. McPherson, C. Nemeth, R.S. Wells, M. van Aswegen, O. Manlik, S. Chivers, A. Pacini, C. Booth, and L. Bejder</t>
  </si>
  <si>
    <t>Vivier, F., D. Lusseau, N.J. Hofmann, K. West, L. McPherson, C. Nemeth, R.S. Wells, M. van Aswegen, O. Manlik, S. Chivers, A. Pacini, C. Booth, and L. Bejder. 2026. Drone photogrammetry reveals age-structure shifts with potential consequences for the viability of spinner dolphins in Hawai'i. Endangered Species Research 60:esr01512. https://doi.org/10.3354/esr01512.</t>
  </si>
  <si>
    <t>20.8-MP DJI Zenmuse X5s</t>
  </si>
  <si>
    <t>Extreme capital breeding for giants: Effects of body size on humpback whale energy expenditure and fasting endurance</t>
  </si>
  <si>
    <t>Christiansen, F., P.T. Madsen, V. Andrews-Goff, M.C. Double, J.R. How, P. Clapham, Y. Ivashchenko, D. Tormosov, and K.R. Sprogis</t>
  </si>
  <si>
    <t>Ecological Modelling</t>
  </si>
  <si>
    <t>Christiansen, F., P.T. Madsen, V. Andrews-Goff, M.C. Double, J.R. How, P. Clapham, Y. Ivashchenko, D. Tormosov, and K.R. Sprogis. 2025. Extreme capital breeding for giants: Effects of body size on humpback whale energy expenditure and fasting endurance. Ecological Modelling 501:110994. https://doi.org/10.1016/j.ecolmodel.2024.110994.</t>
  </si>
  <si>
    <t>health, photogrammetry, disturbance</t>
  </si>
  <si>
    <t>Energy expenditure of southern right whales varies with body size, reproductive state and activity level</t>
  </si>
  <si>
    <t>Christiansen, F., K.R. Sprogis, M.L.K. Nielsen, M. Glarou, and L. Bejder</t>
  </si>
  <si>
    <t>Christiansen, F., K.R. Sprogis, M.L.K. Nielsen, M. Glarou, and L. Bejder. 2023. Energy expenditure of southern right whales varies with body size, reproductive state and activity level. Journal of Experimental Biology 226:jeb245137. https://doi.org/10.1242/jeb.245137.</t>
  </si>
  <si>
    <t>DJI Phantom 3 Pro; DJI Inspire 1 Pro</t>
  </si>
  <si>
    <t>12.4-MP camera; 16-MP Zenmuse X5 camera</t>
  </si>
  <si>
    <r>
      <t>Isolation and preliminary characterization of extracellular vesicles from bottlenose dolphin (</t>
    </r>
    <r>
      <rPr>
        <i/>
        <sz val="10"/>
        <color theme="1"/>
        <rFont val="Times New Roman"/>
        <family val="1"/>
      </rPr>
      <t>Tursiops truncatus</t>
    </r>
    <r>
      <rPr>
        <sz val="10"/>
        <color theme="1"/>
        <rFont val="Times New Roman"/>
        <family val="1"/>
      </rPr>
      <t>) and long-finned pilot whale (</t>
    </r>
    <r>
      <rPr>
        <i/>
        <sz val="10"/>
        <color theme="1"/>
        <rFont val="Times New Roman"/>
        <family val="1"/>
      </rPr>
      <t>Globicephala melas</t>
    </r>
    <r>
      <rPr>
        <sz val="10"/>
        <color theme="1"/>
        <rFont val="Times New Roman"/>
        <family val="1"/>
      </rPr>
      <t>) blow</t>
    </r>
  </si>
  <si>
    <r>
      <t xml:space="preserve">bottlenose dolphin, </t>
    </r>
    <r>
      <rPr>
        <i/>
        <sz val="10"/>
        <color theme="1"/>
        <rFont val="Times New Roman"/>
        <family val="1"/>
      </rPr>
      <t>Tursiops truncatus</t>
    </r>
    <r>
      <rPr>
        <sz val="10"/>
        <color theme="1"/>
        <rFont val="Times New Roman"/>
        <family val="1"/>
      </rPr>
      <t xml:space="preserve">, long-finned pilot whale, </t>
    </r>
    <r>
      <rPr>
        <i/>
        <sz val="10"/>
        <color theme="1"/>
        <rFont val="Times New Roman"/>
        <family val="1"/>
      </rPr>
      <t>Globicephala melas</t>
    </r>
  </si>
  <si>
    <t>Moccia, V., C. Centelleghe, A. Zendrini, S. Tassoni, L. Ceolotto, B. Bouchard, E. Alvarez, G. Pesce, P. Bergese, A. Radeghieri, S. Mazzariol, and V. Zappulli</t>
  </si>
  <si>
    <r>
      <t>Moccia, V., C. Centelleghe, A. Zendrini, S. Tassoni, L. Ceolotto, B. Bouchard, E. Alvarez, G. Pesce, P. Bergese, A. Radeghieri, S. Mazzariol, and V. Zappulli. 2026. Isolation and preliminary characterization of extracellular vesicles from bottlenose dolphin (</t>
    </r>
    <r>
      <rPr>
        <i/>
        <sz val="10"/>
        <color theme="1"/>
        <rFont val="Times New Roman"/>
        <family val="1"/>
      </rPr>
      <t>Tursiops truncatus</t>
    </r>
    <r>
      <rPr>
        <sz val="10"/>
        <color theme="1"/>
        <rFont val="Times New Roman"/>
        <family val="1"/>
      </rPr>
      <t>) and long-finned pilot whale (</t>
    </r>
    <r>
      <rPr>
        <i/>
        <sz val="10"/>
        <color theme="1"/>
        <rFont val="Times New Roman"/>
        <family val="1"/>
      </rPr>
      <t>Globicephala melas</t>
    </r>
    <r>
      <rPr>
        <sz val="10"/>
        <color theme="1"/>
        <rFont val="Times New Roman"/>
        <family val="1"/>
      </rPr>
      <t>) blow. PLoS One 21(7):e0352853. https://doi.org/10.1371/journal.pone.0352853.</t>
    </r>
  </si>
  <si>
    <t>health, disease</t>
  </si>
  <si>
    <t>France, Italy</t>
  </si>
  <si>
    <t>SwellPro SplashDrone 4</t>
  </si>
  <si>
    <t>Lessons learned from surveying Galápagos marine iguanas using drones</t>
  </si>
  <si>
    <t>Varela-Jaramillo, A., C. Winkelmann, G. Pazmiño, J. Suárez-Moncada, E. Altamirano, E. Espinoza, M. Riofrío-Lazo, D. Páez-Rosas, G. Rivas-Torres, J.M. Guayasamin, S. Steinfartz, and A. MacLeod</t>
  </si>
  <si>
    <t>Varela-Jaramillo, A., C. Winkelmann, G. Pazmiño, J. Suárez-Moncada, E. Altamirano, E. Espinoza, M. Riofrío-Lazo, D. Páez-Rosas, G. Rivas-Torres, J.M. Guayasamin, S. Steinfartz, and A. MacLeod. In press. Lessons learned from surveying Galápagos marine iguanas using drones. Frontiers in Zoology https://doi.org/10.1186/s12983-026-00623-4.</t>
  </si>
  <si>
    <t>DJI Mavic Pro; DJI Mavic 2 Pro; DJI Mavic 2 Enterprise</t>
  </si>
  <si>
    <t>12-MP RGB camera; 20-MP Hasselblad RGB camera; 12-MP RGB camera</t>
  </si>
  <si>
    <t>aerial vs ground surveys, population monitoring, population estimate, flight planning, image analysis, disturbance</t>
  </si>
  <si>
    <t>Geeson, J.J. and J.P.Y. Arnould</t>
  </si>
  <si>
    <t>The Influence of Territory Quality on Behavioral Activity, Mass Loss, and Tenure in Breeding Male Australian Fur Seals</t>
  </si>
  <si>
    <t>Geeson, J.J. and J.P.Y. Arnould. 2026. The Influence of Territory Quality on Behavioral Activity, Mass Loss, and Tenure in Breeding Male Australian Fur Seals. Marine Mammal Science 42:e70224. https://doi.org/10.1111/mms.70224.</t>
  </si>
  <si>
    <t>DJI
Phantom 4 Pro</t>
  </si>
  <si>
    <t>health, behavior, photogrammetry</t>
  </si>
  <si>
    <t>Daily energetic expenditure and energy consumption of short-finned pilot whales</t>
  </si>
  <si>
    <t>Gough, W.T., B.C. Madrigal, A. Hollers, J.J. Currie, R.W. Baird, K.L.West, A. Fahlman, F.E. Fish, L. Evans, M. van Aswegen, B. Stirling, A. Pacini, G.L. Olson, S.H. Stack, A.M. Blawas, W.A. Walker, and L. Bejder</t>
  </si>
  <si>
    <t xml:space="preserve">Gough, W.T., B.C. Madrigal, A. Hollers, J.J. Currie, R.W. Baird, K.L.West, A. Fahlman, F.E. Fish, L. Evans, M. van Aswegen, B. Stirling, A. Pacini, G.L. Olson, S.H. Stack, A.M. Blawas, W.A. Walker, and L. Bejder. 2025. Daily energetic expenditure and energy consumption of short-finned pilot whales. Journal of Experimental Biology 228:jeb249821. https://doi.org/10.1242/jeb.249821. </t>
  </si>
  <si>
    <t>Zenmuse X5s or X7 camera</t>
  </si>
  <si>
    <t>Species Misidentification in Drone-Based Shark Surveillance and Implications for Beach Management</t>
  </si>
  <si>
    <t xml:space="preserve">Monteforte, K.I., P.A. Butcher, S.G. Morris, and B.P. Kelaher. 2026. Species Misidentification in Drone-Based Shark Surveillance and Implications for Beach Management. Remote Sensing 18:2132. https://doi.org/10.3390/rs18132132. </t>
  </si>
  <si>
    <t>species ID, human-wildlife conflict</t>
  </si>
  <si>
    <t>Carcharhinidae, Galeocerdonidae, Orectolobidae, Sphyrnidae, Triakidae</t>
  </si>
  <si>
    <r>
      <t xml:space="preserve">bull shark, </t>
    </r>
    <r>
      <rPr>
        <i/>
        <sz val="10"/>
        <color theme="1"/>
        <rFont val="Times New Roman"/>
        <family val="1"/>
      </rPr>
      <t>Carcharhinus leucas</t>
    </r>
    <r>
      <rPr>
        <sz val="10"/>
        <color theme="1"/>
        <rFont val="Times New Roman"/>
        <family val="1"/>
      </rPr>
      <t xml:space="preserve">, white shark, </t>
    </r>
    <r>
      <rPr>
        <i/>
        <sz val="10"/>
        <color theme="1"/>
        <rFont val="Times New Roman"/>
        <family val="1"/>
      </rPr>
      <t>Carcharodon carcharias</t>
    </r>
    <r>
      <rPr>
        <sz val="10"/>
        <color theme="1"/>
        <rFont val="Times New Roman"/>
        <family val="1"/>
      </rPr>
      <t xml:space="preserve">, whaler shark, </t>
    </r>
    <r>
      <rPr>
        <i/>
        <sz val="10"/>
        <color theme="1"/>
        <rFont val="Times New Roman"/>
        <family val="1"/>
      </rPr>
      <t>Carcharhinus</t>
    </r>
    <r>
      <rPr>
        <sz val="10"/>
        <color theme="1"/>
        <rFont val="Times New Roman"/>
        <family val="1"/>
      </rPr>
      <t xml:space="preserve"> spp., tiger shark, </t>
    </r>
    <r>
      <rPr>
        <i/>
        <sz val="10"/>
        <color theme="1"/>
        <rFont val="Times New Roman"/>
        <family val="1"/>
      </rPr>
      <t>Galeocerdo cuvier</t>
    </r>
    <r>
      <rPr>
        <sz val="10"/>
        <color theme="1"/>
        <rFont val="Times New Roman"/>
        <family val="1"/>
      </rPr>
      <t xml:space="preserve">, grey nurse shark, </t>
    </r>
    <r>
      <rPr>
        <i/>
        <sz val="10"/>
        <color theme="1"/>
        <rFont val="Times New Roman"/>
        <family val="1"/>
      </rPr>
      <t>Carcharias taurus</t>
    </r>
    <r>
      <rPr>
        <sz val="10"/>
        <color theme="1"/>
        <rFont val="Times New Roman"/>
        <family val="1"/>
      </rPr>
      <t xml:space="preserve">, hammerhead shark, </t>
    </r>
    <r>
      <rPr>
        <i/>
        <sz val="10"/>
        <color theme="1"/>
        <rFont val="Times New Roman"/>
        <family val="1"/>
      </rPr>
      <t>Sphyrna</t>
    </r>
    <r>
      <rPr>
        <sz val="10"/>
        <color theme="1"/>
        <rFont val="Times New Roman"/>
        <family val="1"/>
      </rPr>
      <t xml:space="preserve"> spp., leopard shark, </t>
    </r>
    <r>
      <rPr>
        <i/>
        <sz val="10"/>
        <color theme="1"/>
        <rFont val="Times New Roman"/>
        <family val="1"/>
      </rPr>
      <t>Stegostoma</t>
    </r>
    <r>
      <rPr>
        <sz val="10"/>
        <color theme="1"/>
        <rFont val="Times New Roman"/>
        <family val="1"/>
      </rPr>
      <t xml:space="preserve">
</t>
    </r>
    <r>
      <rPr>
        <i/>
        <sz val="10"/>
        <color theme="1"/>
        <rFont val="Times New Roman"/>
        <family val="1"/>
      </rPr>
      <t>tigrinum</t>
    </r>
    <r>
      <rPr>
        <sz val="10"/>
        <color theme="1"/>
        <rFont val="Times New Roman"/>
        <family val="1"/>
      </rPr>
      <t xml:space="preserve">,  wobbegong, </t>
    </r>
    <r>
      <rPr>
        <i/>
        <sz val="10"/>
        <color theme="1"/>
        <rFont val="Times New Roman"/>
        <family val="1"/>
      </rPr>
      <t>Orectolobus</t>
    </r>
    <r>
      <rPr>
        <sz val="10"/>
        <color theme="1"/>
        <rFont val="Times New Roman"/>
        <family val="1"/>
      </rPr>
      <t xml:space="preserve"> spp.</t>
    </r>
  </si>
  <si>
    <r>
      <t>Characterizing juvenile blacktip shark (</t>
    </r>
    <r>
      <rPr>
        <i/>
        <sz val="10"/>
        <color theme="1"/>
        <rFont val="Times New Roman"/>
        <family val="1"/>
      </rPr>
      <t>Carcharhinus limbatus</t>
    </r>
    <r>
      <rPr>
        <sz val="10"/>
        <color theme="1"/>
        <rFont val="Times New Roman"/>
        <family val="1"/>
      </rPr>
      <t>) nursery areas in the Galapagos: new methods and understandings</t>
    </r>
  </si>
  <si>
    <t>Goodman, L.S., Y. Chiriboga-Paredes, J.E. Cable, and A. Hearn</t>
  </si>
  <si>
    <r>
      <t>Goodman, L.S., Y. Chiriboga-Paredes, J.E. Cable, and A. Hearn. 2025. Characterizing juvenile blacktip shark (</t>
    </r>
    <r>
      <rPr>
        <i/>
        <sz val="10"/>
        <color theme="1"/>
        <rFont val="Times New Roman"/>
        <family val="1"/>
      </rPr>
      <t>Carcharhinus limbatus</t>
    </r>
    <r>
      <rPr>
        <sz val="10"/>
        <color theme="1"/>
        <rFont val="Times New Roman"/>
        <family val="1"/>
      </rPr>
      <t xml:space="preserve">) nursery areas in the Galapagos: new methods and understandings. Journal of Fish Biology 106:760–774. https://doi.org/10.1111/jfb.15976. </t>
    </r>
  </si>
  <si>
    <t>Scratching the surface: Swimming depths of multiple shark species in New York coastal waters and implications for aerial monitoring</t>
  </si>
  <si>
    <t>Marine and Coastal Fisheries</t>
  </si>
  <si>
    <t>Curtis, T.H., B.J. Scannell, G. Metzger, B.V. Cahill, C. Paparo, B. Galuardi, M. Berkhout, W. Zublionis, L. Iudica, A. Newton, L. Brewster, M. Ajemian, F. Quevedo, and B. Peterson</t>
  </si>
  <si>
    <t>Curtis, T.H., B.J. Scannell, G. Metzger, B.V. Cahill, C. Paparo, B. Galuardi, M. Berkhout, W. Zublionis, L. Iudica, A. Newton, L. Brewster, M. Ajemian, F. Quevedo, and B. Peterson. 2025. Scratching the surface: Swimming depths of multiple shark species in New York coastal waters and implications for aerial monitoring. Marine and Coastal Fisheries 17:vtaf010. https://doi.org/10.1093/mcfafs/vtaf010</t>
  </si>
  <si>
    <r>
      <t xml:space="preserve">common thresher shark, </t>
    </r>
    <r>
      <rPr>
        <i/>
        <sz val="10"/>
        <color theme="1"/>
        <rFont val="Times New Roman"/>
        <family val="1"/>
      </rPr>
      <t>Alopias vulpinus</t>
    </r>
    <r>
      <rPr>
        <sz val="10"/>
        <color theme="1"/>
        <rFont val="Times New Roman"/>
        <family val="1"/>
      </rPr>
      <t xml:space="preserve">, sand tiger shark, </t>
    </r>
    <r>
      <rPr>
        <i/>
        <sz val="10"/>
        <color theme="1"/>
        <rFont val="Times New Roman"/>
        <family val="1"/>
      </rPr>
      <t>Carcharias taurus</t>
    </r>
    <r>
      <rPr>
        <sz val="10"/>
        <color theme="1"/>
        <rFont val="Times New Roman"/>
        <family val="1"/>
      </rPr>
      <t xml:space="preserve">,  white shark, </t>
    </r>
    <r>
      <rPr>
        <i/>
        <sz val="10"/>
        <color theme="1"/>
        <rFont val="Times New Roman"/>
        <family val="1"/>
      </rPr>
      <t>Carcharodon carcharias</t>
    </r>
    <r>
      <rPr>
        <sz val="10"/>
        <color theme="1"/>
        <rFont val="Times New Roman"/>
        <family val="1"/>
      </rPr>
      <t xml:space="preserve">, tiger shark, </t>
    </r>
    <r>
      <rPr>
        <i/>
        <sz val="10"/>
        <color theme="1"/>
        <rFont val="Times New Roman"/>
        <family val="1"/>
      </rPr>
      <t>Galeocerdo cuvier</t>
    </r>
    <r>
      <rPr>
        <sz val="10"/>
        <color theme="1"/>
        <rFont val="Times New Roman"/>
        <family val="1"/>
      </rPr>
      <t xml:space="preserve">, spinner shark, </t>
    </r>
    <r>
      <rPr>
        <i/>
        <sz val="10"/>
        <color theme="1"/>
        <rFont val="Times New Roman"/>
        <family val="1"/>
      </rPr>
      <t>Carcharhinus brevipinna</t>
    </r>
    <r>
      <rPr>
        <sz val="10"/>
        <color theme="1"/>
        <rFont val="Times New Roman"/>
        <family val="1"/>
      </rPr>
      <t xml:space="preserve">, blacktip shark, </t>
    </r>
    <r>
      <rPr>
        <i/>
        <sz val="10"/>
        <color theme="1"/>
        <rFont val="Times New Roman"/>
        <family val="1"/>
      </rPr>
      <t>Carcharhinus limbatus</t>
    </r>
    <r>
      <rPr>
        <sz val="10"/>
        <color theme="1"/>
        <rFont val="Times New Roman"/>
        <family val="1"/>
      </rPr>
      <t xml:space="preserve">, dusky shark, </t>
    </r>
    <r>
      <rPr>
        <i/>
        <sz val="10"/>
        <color theme="1"/>
        <rFont val="Times New Roman"/>
        <family val="1"/>
      </rPr>
      <t>Carcharhinus obscurus</t>
    </r>
    <r>
      <rPr>
        <sz val="10"/>
        <color theme="1"/>
        <rFont val="Times New Roman"/>
        <family val="1"/>
      </rPr>
      <t xml:space="preserve">, sandbar shark, </t>
    </r>
    <r>
      <rPr>
        <i/>
        <sz val="10"/>
        <color theme="1"/>
        <rFont val="Times New Roman"/>
        <family val="1"/>
      </rPr>
      <t>Carcharhinus plumbeus</t>
    </r>
    <r>
      <rPr>
        <sz val="10"/>
        <color theme="1"/>
        <rFont val="Times New Roman"/>
        <family val="1"/>
      </rPr>
      <t xml:space="preserve">, scalloped hammerhead shark, </t>
    </r>
    <r>
      <rPr>
        <i/>
        <sz val="10"/>
        <color theme="1"/>
        <rFont val="Times New Roman"/>
        <family val="1"/>
      </rPr>
      <t>Sphyrna lewini</t>
    </r>
    <r>
      <rPr>
        <sz val="10"/>
        <color theme="1"/>
        <rFont val="Times New Roman"/>
        <family val="1"/>
      </rPr>
      <t xml:space="preserve">, smooth
hammerhead shark, </t>
    </r>
    <r>
      <rPr>
        <i/>
        <sz val="10"/>
        <color theme="1"/>
        <rFont val="Times New Roman"/>
        <family val="1"/>
      </rPr>
      <t>Sphyrna zygaena</t>
    </r>
  </si>
  <si>
    <t>Alopiidae, Carcharhinidae, Carchariidae Galeocerdonidae, Lamnidae, Sphyrnidae</t>
  </si>
  <si>
    <t>Using Drones for Large Mammal Monitoring</t>
  </si>
  <si>
    <t>Elchik, C.C., M. Hudson, S. Buckland, S. Longmore, and S. Wich</t>
  </si>
  <si>
    <t xml:space="preserve">Elchik, C.C., M. Hudson, S. Buckland, S. Longmore, and S. Wich. 2026. Using Drones for Large Mammal Monitoring. Mammal Review 56:e70044. https://doi.org/10.1111/mam.70044. </t>
  </si>
  <si>
    <t>review, image analysis, population monitoring, population estimate</t>
  </si>
  <si>
    <t>Kumar, A. and S. Rana</t>
  </si>
  <si>
    <r>
      <t xml:space="preserve">Population abundance of Greater Flamingo </t>
    </r>
    <r>
      <rPr>
        <i/>
        <sz val="10"/>
        <color theme="1"/>
        <rFont val="Times New Roman"/>
        <family val="1"/>
      </rPr>
      <t xml:space="preserve">Phoenicopterus roseus </t>
    </r>
    <r>
      <rPr>
        <sz val="10"/>
        <color theme="1"/>
        <rFont val="Times New Roman"/>
        <family val="1"/>
      </rPr>
      <t>(Aves: Phoenicopteridae) in district Gurugram of Haryana, India</t>
    </r>
  </si>
  <si>
    <t>Journal of Threatened Taxa</t>
  </si>
  <si>
    <r>
      <t xml:space="preserve">Kumar, A. and S. Rana. 2022. Population abundance of Greater Flamingo </t>
    </r>
    <r>
      <rPr>
        <i/>
        <sz val="10"/>
        <color theme="1"/>
        <rFont val="Times New Roman"/>
        <family val="1"/>
      </rPr>
      <t xml:space="preserve">Phoenicopterus roseus </t>
    </r>
    <r>
      <rPr>
        <sz val="10"/>
        <color theme="1"/>
        <rFont val="Times New Roman"/>
        <family val="1"/>
      </rPr>
      <t xml:space="preserve">(Aves: Phoenicopteridae) in district Gurugram of Haryana, India. Journal of Threatened Taxa 14:20821–20827. https://doi.org/10.11609/jott.7607.14.4.20821-20827. </t>
    </r>
  </si>
  <si>
    <t>DJI Tello</t>
  </si>
  <si>
    <t>Journal of Comparative Physiology B</t>
  </si>
  <si>
    <t>Respiration rates and inferred mass-specific field metabolic rates decline with body size among five sympatric cetaceans</t>
  </si>
  <si>
    <t>Glarou, M., F. Christiansen, T. Iwata, C.J. Basran, S.N.S. Ruppert, D. Sotiropoulou, M.R. Iversen, T. Akamatsu, J.G. Schnitzler, U. Siebert, and M.H. Rasmussen</t>
  </si>
  <si>
    <t>Glarou, M., F. Christiansen, T. Iwata, C.J. Basran, S.N.S. Ruppert, D. Sotiropoulou, M.R. Iversen, T. Akamatsu, J.G. Schnitzler, U. Siebert, and M.H. Rasmussen. 2025. Respiration rates and inferred mass-specific field metabolic rates decline with body size among five sympatric cetaceans. Journal of Comparative Physiology B (2025) 195:659–675
https://doi.org/10.1007/s00360-025-01640-1</t>
  </si>
  <si>
    <r>
      <t xml:space="preserve">harbour porpoise, </t>
    </r>
    <r>
      <rPr>
        <i/>
        <sz val="10"/>
        <color theme="1"/>
        <rFont val="Times New Roman"/>
        <family val="1"/>
      </rPr>
      <t>Phocoena phocoena</t>
    </r>
    <r>
      <rPr>
        <sz val="10"/>
        <color theme="1"/>
        <rFont val="Times New Roman"/>
        <family val="1"/>
      </rPr>
      <t xml:space="preserve">, white-beaked dolphin, </t>
    </r>
    <r>
      <rPr>
        <i/>
        <sz val="10"/>
        <color theme="1"/>
        <rFont val="Times New Roman"/>
        <family val="1"/>
      </rPr>
      <t>Lagenorhynchus</t>
    </r>
    <r>
      <rPr>
        <sz val="10"/>
        <color theme="1"/>
        <rFont val="Times New Roman"/>
        <family val="1"/>
      </rPr>
      <t xml:space="preserve"> </t>
    </r>
    <r>
      <rPr>
        <i/>
        <sz val="10"/>
        <color theme="1"/>
        <rFont val="Times New Roman"/>
        <family val="1"/>
      </rPr>
      <t>albirostris</t>
    </r>
    <r>
      <rPr>
        <sz val="10"/>
        <color theme="1"/>
        <rFont val="Times New Roman"/>
        <family val="1"/>
      </rPr>
      <t xml:space="preserve">, minke whale, </t>
    </r>
    <r>
      <rPr>
        <i/>
        <sz val="10"/>
        <color theme="1"/>
        <rFont val="Times New Roman"/>
        <family val="1"/>
      </rPr>
      <t>Balaenoptera</t>
    </r>
    <r>
      <rPr>
        <sz val="10"/>
        <color theme="1"/>
        <rFont val="Times New Roman"/>
        <family val="1"/>
      </rPr>
      <t xml:space="preserve"> </t>
    </r>
    <r>
      <rPr>
        <i/>
        <sz val="10"/>
        <color theme="1"/>
        <rFont val="Times New Roman"/>
        <family val="1"/>
      </rPr>
      <t>acutorostrata</t>
    </r>
    <r>
      <rPr>
        <sz val="10"/>
        <color theme="1"/>
        <rFont val="Times New Roman"/>
        <family val="1"/>
      </rPr>
      <t xml:space="preserve">, humpback whale, </t>
    </r>
    <r>
      <rPr>
        <i/>
        <sz val="10"/>
        <color theme="1"/>
        <rFont val="Times New Roman"/>
        <family val="1"/>
      </rPr>
      <t>Megaptera</t>
    </r>
    <r>
      <rPr>
        <sz val="10"/>
        <color theme="1"/>
        <rFont val="Times New Roman"/>
        <family val="1"/>
      </rPr>
      <t xml:space="preserve"> </t>
    </r>
    <r>
      <rPr>
        <i/>
        <sz val="10"/>
        <color theme="1"/>
        <rFont val="Times New Roman"/>
        <family val="1"/>
      </rPr>
      <t>novaeangliae</t>
    </r>
    <r>
      <rPr>
        <sz val="10"/>
        <color theme="1"/>
        <rFont val="Times New Roman"/>
        <family val="1"/>
      </rPr>
      <t xml:space="preserve">, blue whale, </t>
    </r>
    <r>
      <rPr>
        <i/>
        <sz val="10"/>
        <color theme="1"/>
        <rFont val="Times New Roman"/>
        <family val="1"/>
      </rPr>
      <t>Balaenoptera</t>
    </r>
    <r>
      <rPr>
        <sz val="10"/>
        <color theme="1"/>
        <rFont val="Times New Roman"/>
        <family val="1"/>
      </rPr>
      <t xml:space="preserve"> </t>
    </r>
    <r>
      <rPr>
        <i/>
        <sz val="10"/>
        <color theme="1"/>
        <rFont val="Times New Roman"/>
        <family val="1"/>
      </rPr>
      <t>musculus</t>
    </r>
  </si>
  <si>
    <t>Balaenopteridae, Delphinidae, Phocoenidae</t>
  </si>
  <si>
    <t>DJI Phantom 4 Pro + v2.0; DJI Inspire 2</t>
  </si>
  <si>
    <t>Size-specific strategies of sympatric cetaceans to reduce heat loss</t>
  </si>
  <si>
    <t>Glarou, M., M.H. Rasmussen, A. Poldner, S.N.S. Ruppert, D. Sotiropoulou, Z. Sadozai, M. Jarzynowska, M.R. Iversen, G.M.r Sigurðsson, S.D.l Halldórsson, V. Chosson, P.J. Clapham, Y. Ivashchenko, D. Tormosov, and F. Christiansen</t>
  </si>
  <si>
    <t xml:space="preserve">Glarou, M., M.H. Rasmussen, A. Poldner, S.N.S. Ruppert, D. Sotiropoulou, Z. Sadozai, M. Jarzynowska, M.R. Iversen, G.M.r Sigurðsson, S.D.l Halldórsson, V. Chosson, P.J. Clapham, Y. Ivashchenko, D. Tormosov, and F. Christiansen. 2025. Size-specific strategies of sympatric cetaceans to reduce heat loss. Journal of Experimental Biology 228:jeb249356. https://doi.org/10.1242/jeb.249356. </t>
  </si>
  <si>
    <t>20-MP camera; 20.8-MP DJI Zenmuse X5S camera</t>
  </si>
  <si>
    <t>DJI Inspire 1 Pro; DJI Phantom 4 Pro+ v2.0; DJI Inspire 2; DJI Phantom 4
Advanced</t>
  </si>
  <si>
    <t>16-MP DJI Zenmuse X5 camera; not provided; 20.8-MP DJI Zenmuse X5S camera; not provided</t>
  </si>
  <si>
    <t>photogrammetry, physiology</t>
  </si>
  <si>
    <r>
      <t>Breeding ecology of African Woolly‑necked Storks (</t>
    </r>
    <r>
      <rPr>
        <i/>
        <sz val="10"/>
        <color theme="1"/>
        <rFont val="Times New Roman"/>
        <family val="1"/>
      </rPr>
      <t>Ciconia microscelis</t>
    </r>
    <r>
      <rPr>
        <sz val="10"/>
        <color theme="1"/>
        <rFont val="Times New Roman"/>
        <family val="1"/>
      </rPr>
      <t>) in a human‑modified, mosaic landscape in South Africa</t>
    </r>
  </si>
  <si>
    <t>Gula, J. and C.T. Downs</t>
  </si>
  <si>
    <r>
      <t xml:space="preserve">African woolly‑necked stork, </t>
    </r>
    <r>
      <rPr>
        <i/>
        <sz val="10"/>
        <color theme="1"/>
        <rFont val="Times New Roman"/>
        <family val="1"/>
      </rPr>
      <t>Ciconia microscelis</t>
    </r>
  </si>
  <si>
    <t>nest monitoring, population monitoring, habitat</t>
  </si>
  <si>
    <t>Energy-conserving behavioural strategies in southern right whale mother-calf pairs during early lactation</t>
  </si>
  <si>
    <t>van Noort, R.G., F. Christiansen, B.A. Stewart, and K.R. Sprogis</t>
  </si>
  <si>
    <r>
      <t>Gula, J. and C.T. Downs. 2026. Breeding ecology of African Woolly‑necked Storks (</t>
    </r>
    <r>
      <rPr>
        <i/>
        <sz val="10"/>
        <color theme="1"/>
        <rFont val="Times New Roman"/>
        <family val="1"/>
      </rPr>
      <t>Ciconia</t>
    </r>
    <r>
      <rPr>
        <sz val="10"/>
        <color theme="1"/>
        <rFont val="Times New Roman"/>
        <family val="1"/>
      </rPr>
      <t xml:space="preserve"> </t>
    </r>
    <r>
      <rPr>
        <i/>
        <sz val="10"/>
        <color theme="1"/>
        <rFont val="Times New Roman"/>
        <family val="1"/>
      </rPr>
      <t>microscelis</t>
    </r>
    <r>
      <rPr>
        <sz val="10"/>
        <color theme="1"/>
        <rFont val="Times New Roman"/>
        <family val="1"/>
      </rPr>
      <t xml:space="preserve">) in a human‑modified, mosaic landscape in South Africa. Journal of Ornithology https://doi.org/10.1007/s10336-026-02396-3. </t>
    </r>
  </si>
  <si>
    <t xml:space="preserve">van Noort, R.G., F. Christiansen, B.A. Stewart, and K.R. Sprogis. 2026. Energy-conserving behavioural strategies in southern right whale mother-calf pairs during early lactation. Mammalian Biology https://doi.org/10.1007/s42991-026-00607-1. </t>
  </si>
  <si>
    <t>behavior, health, photogrammetry, physiology</t>
  </si>
  <si>
    <t>DJI Phantom 3; DJI Phantom 4; DJI Inspire 1 Pro</t>
  </si>
  <si>
    <t>Allosuckling in southern right whale calves</t>
  </si>
  <si>
    <t>Sprogis, K.R. and F. Christiansen</t>
  </si>
  <si>
    <t xml:space="preserve">Sprogis, K.R. and F. Christiansen. 2024. Allosuckling in southern right whale calves. Mammalian Biology 104:91–99. https://doi.org/10.1007/s42991-023-00392-1. </t>
  </si>
  <si>
    <t>behavior, disturbance, health, physiology</t>
  </si>
  <si>
    <t>Berrow, S.D., M. De Boeck, R.A. Davies, F. Ryan, and R. Collins</t>
  </si>
  <si>
    <r>
      <t xml:space="preserve">Evidence for successive breaching events by basking sharks </t>
    </r>
    <r>
      <rPr>
        <i/>
        <sz val="10"/>
        <color theme="1"/>
        <rFont val="Times New Roman"/>
        <family val="1"/>
      </rPr>
      <t>Cetorhinus maximus</t>
    </r>
    <r>
      <rPr>
        <sz val="10"/>
        <color theme="1"/>
        <rFont val="Times New Roman"/>
        <family val="1"/>
      </rPr>
      <t xml:space="preserve"> (Lamniformes: Cetorhinidae)</t>
    </r>
  </si>
  <si>
    <r>
      <t xml:space="preserve">Berrow, S.D., M. De Boeck, R.A. Davies, F. Ryan, and R. Collins. 2025. Evidence for successive breaching events by basking sharks </t>
    </r>
    <r>
      <rPr>
        <i/>
        <sz val="10"/>
        <color theme="1"/>
        <rFont val="Times New Roman"/>
        <family val="1"/>
      </rPr>
      <t>Cetorhinus maximus</t>
    </r>
    <r>
      <rPr>
        <sz val="10"/>
        <color theme="1"/>
        <rFont val="Times New Roman"/>
        <family val="1"/>
      </rPr>
      <t xml:space="preserve"> (Lamniformes: Cetorhinidae). Environmental Biology of Fishes 108:1621–1628. https://doi.org/10.1007/s10641-025-01706-7. </t>
    </r>
  </si>
  <si>
    <t>DJI Phantom 4 Pro 2</t>
  </si>
  <si>
    <r>
      <t xml:space="preserve">Circles in the sea: annual courtship “torus” behaviour of basking sharks </t>
    </r>
    <r>
      <rPr>
        <i/>
        <sz val="10"/>
        <color theme="1"/>
        <rFont val="Times New Roman"/>
        <family val="1"/>
      </rPr>
      <t>Cetorhinus maximus</t>
    </r>
    <r>
      <rPr>
        <sz val="10"/>
        <color theme="1"/>
        <rFont val="Times New Roman"/>
        <family val="1"/>
      </rPr>
      <t xml:space="preserve"> identified in the eastern North Atlantic Ocean</t>
    </r>
  </si>
  <si>
    <t>Sims, D.W., S.D. Berrow, K.M. O'Sullivan, N.J. Pfeiffer, R. Collins, K.L. Smith, B.M. Pfeiffer, P. Connery, S. Wasik, L. Flounders, N. Queiroz, N.E. Humphries, F.C. Womersley, and E.J. Southall</t>
  </si>
  <si>
    <r>
      <t xml:space="preserve">Sims, D.W., S.D. Berrow, K.M. O'Sullivan, N.J. Pfeiffer, R. Collins, K.L. Smith, B.M. Pfeiffer, P. Connery, S. Wasik, L. Flounders, N. Queiroz, N.E. Humphries, F.C. Womersley, and E.J. Southall. 2022. Circles in the sea: annual courtship “torus” behaviour of basking sharks </t>
    </r>
    <r>
      <rPr>
        <i/>
        <sz val="10"/>
        <color theme="1"/>
        <rFont val="Times New Roman"/>
        <family val="1"/>
      </rPr>
      <t>Cetorhinus maximus</t>
    </r>
    <r>
      <rPr>
        <sz val="10"/>
        <color theme="1"/>
        <rFont val="Times New Roman"/>
        <family val="1"/>
      </rPr>
      <t xml:space="preserve"> identified in the eastern North Atlantic Ocean. Journal of Fish Biology 101:1160–1181. https://doi.org/10.1111/jfb.15187. </t>
    </r>
  </si>
  <si>
    <t>behavior, photogrammetry</t>
  </si>
  <si>
    <t>DJI Phantom 4; DJI Phantom 4 Pro V2.0; DJI Mavic 2 Pro.</t>
  </si>
  <si>
    <t>Drone survey reveals a severe chinstrap penguin decline and a novel gentoo colony in an Antarctic specially protected area</t>
  </si>
  <si>
    <t>Pizarro, E.J., M. Correa, F. Timm, G. Mejías, A.C. Franco, J.A. Vianna, L. Cabrol, F.S. Cruz, and L. Krüger</t>
  </si>
  <si>
    <t>Pizarro, E.J., M. Correa, F. Timm, G. Mejías, A.C. Franco, J.A. Vianna, L. Cabrol, F.S. Cruz, and L. Krüger. 2026. Drone survey reveals a severe chinstrap penguin decline and a novel gentoo colony in an Antarctic specially protected area. Polar Biology 49:54. https://doi.org/10.1007/s00300-026-03494-x.</t>
  </si>
  <si>
    <r>
      <t xml:space="preserve">Antarctic shag, </t>
    </r>
    <r>
      <rPr>
        <i/>
        <sz val="10"/>
        <color theme="1"/>
        <rFont val="Times New Roman"/>
        <family val="1"/>
      </rPr>
      <t>Leucocarbo</t>
    </r>
    <r>
      <rPr>
        <sz val="10"/>
        <color theme="1"/>
        <rFont val="Times New Roman"/>
        <family val="1"/>
      </rPr>
      <t xml:space="preserve"> </t>
    </r>
    <r>
      <rPr>
        <i/>
        <sz val="10"/>
        <color theme="1"/>
        <rFont val="Times New Roman"/>
        <family val="1"/>
      </rPr>
      <t>bransfieldensis</t>
    </r>
    <r>
      <rPr>
        <sz val="10"/>
        <color theme="1"/>
        <rFont val="Times New Roman"/>
        <family val="1"/>
      </rPr>
      <t xml:space="preserve">, gentoo penguin, </t>
    </r>
    <r>
      <rPr>
        <i/>
        <sz val="10"/>
        <color theme="1"/>
        <rFont val="Times New Roman"/>
        <family val="1"/>
      </rPr>
      <t>Pygoscelis</t>
    </r>
    <r>
      <rPr>
        <sz val="10"/>
        <color theme="1"/>
        <rFont val="Times New Roman"/>
        <family val="1"/>
      </rPr>
      <t xml:space="preserve"> </t>
    </r>
    <r>
      <rPr>
        <i/>
        <sz val="10"/>
        <color theme="1"/>
        <rFont val="Times New Roman"/>
        <family val="1"/>
      </rPr>
      <t>papua</t>
    </r>
    <r>
      <rPr>
        <sz val="10"/>
        <color theme="1"/>
        <rFont val="Times New Roman"/>
        <family val="1"/>
      </rPr>
      <t xml:space="preserve">, chinstrap penguin, </t>
    </r>
    <r>
      <rPr>
        <i/>
        <sz val="10"/>
        <color theme="1"/>
        <rFont val="Times New Roman"/>
        <family val="1"/>
      </rPr>
      <t>Pygoscelis antarcticus</t>
    </r>
  </si>
  <si>
    <t>Stone, T.C. and K.J. Davis. 2025. Using unmanned aerial vehicles to estimate body volume at scale for ecological monitoring. Methods in Ecology and Evolution https://doi.org/10.1111/2041-210X.14457.</t>
  </si>
  <si>
    <t>First full census in 45 years of a large colony of breeding penguins at False Round Point, King George Island</t>
  </si>
  <si>
    <t>Hinke, J.T., K.F. Alvstad, S.C. Feinberg, J.L. Leslie, S.M. Woodman, and D.J. Krause</t>
  </si>
  <si>
    <t xml:space="preserve">Hinke, J.T., K.F. Alvstad, S.C. Feinberg, J.L. Leslie, S.M. Woodman, and D.J. Krause. 2025. First full census in 45 years of a large colony of breeding penguins at False Round Point, King George Island. Polar Biology 48:103. https://doi.org/10.1007/s00300-025-03428-z. </t>
  </si>
  <si>
    <r>
      <t xml:space="preserve">gentoo penguin, </t>
    </r>
    <r>
      <rPr>
        <i/>
        <sz val="10"/>
        <color theme="1"/>
        <rFont val="Times New Roman"/>
        <family val="1"/>
      </rPr>
      <t>Pygoscelis</t>
    </r>
    <r>
      <rPr>
        <sz val="10"/>
        <color theme="1"/>
        <rFont val="Times New Roman"/>
        <family val="1"/>
      </rPr>
      <t xml:space="preserve"> </t>
    </r>
    <r>
      <rPr>
        <i/>
        <sz val="10"/>
        <color theme="1"/>
        <rFont val="Times New Roman"/>
        <family val="1"/>
      </rPr>
      <t>papua</t>
    </r>
    <r>
      <rPr>
        <sz val="10"/>
        <color theme="1"/>
        <rFont val="Times New Roman"/>
        <family val="1"/>
      </rPr>
      <t xml:space="preserve">, chinstrap penguin, </t>
    </r>
    <r>
      <rPr>
        <i/>
        <sz val="10"/>
        <color theme="1"/>
        <rFont val="Times New Roman"/>
        <family val="1"/>
      </rPr>
      <t>Pygoscelis antarcticus</t>
    </r>
    <r>
      <rPr>
        <sz val="10"/>
        <color theme="1"/>
        <rFont val="Times New Roman"/>
        <family val="1"/>
      </rPr>
      <t xml:space="preserve">, king penguin, </t>
    </r>
    <r>
      <rPr>
        <i/>
        <sz val="10"/>
        <color theme="1"/>
        <rFont val="Times New Roman"/>
        <family val="1"/>
      </rPr>
      <t>Aptenodytes patagonicus</t>
    </r>
  </si>
  <si>
    <t>Autel EVO II Pro</t>
  </si>
  <si>
    <r>
      <t>Distribution and abundance of Atlantic walrus (</t>
    </r>
    <r>
      <rPr>
        <i/>
        <sz val="10"/>
        <color theme="1"/>
        <rFont val="Times New Roman"/>
        <family val="1"/>
      </rPr>
      <t>Odobenus rosmarus rosmarus</t>
    </r>
    <r>
      <rPr>
        <sz val="10"/>
        <color theme="1"/>
        <rFont val="Times New Roman"/>
        <family val="1"/>
      </rPr>
      <t>) during the summer‑autumn period in the northeastern part Barents Sea</t>
    </r>
  </si>
  <si>
    <t>Kryukova, N.V., S.M. Artemyeva, I.A. Mizin, D.O. Skorobogatov, A.I. Isachenko, R.E. Lazareva, and V.V. Rozhnov</t>
  </si>
  <si>
    <r>
      <t>Kryukova, N.V., S.M. Artemyeva, I.A. Mizin, D.O. Skorobogatov, A.I. Isachenko, R.E. Lazareva, and V.V. Rozhnov. 2026. Distribution and abundance of Atlantic walrus (</t>
    </r>
    <r>
      <rPr>
        <i/>
        <sz val="10"/>
        <color theme="1"/>
        <rFont val="Times New Roman"/>
        <family val="1"/>
      </rPr>
      <t>Odobenus rosmarus rosmarus</t>
    </r>
    <r>
      <rPr>
        <sz val="10"/>
        <color theme="1"/>
        <rFont val="Times New Roman"/>
        <family val="1"/>
      </rPr>
      <t xml:space="preserve">) during the summer‑autumn period in the northeastern part Barents Sea. Polar Biology 49:20. https://doi.org/10.1007/s00300-025-03446-x. </t>
    </r>
  </si>
  <si>
    <t>DJI Mavic 2 Zoom; DJI Mavic Air 2S</t>
  </si>
  <si>
    <t>12-MP camera; 12-MP and 48-MP cameras</t>
  </si>
  <si>
    <t>Drone imaging can accurately assess coral cover, bleaching, and growth form for shallow coral reefs</t>
  </si>
  <si>
    <t>Himes, L. and T. Rueger</t>
  </si>
  <si>
    <t>Papua New Guinea</t>
  </si>
  <si>
    <t xml:space="preserve">Himes, L. and T. Rueger. 2026. Drone imaging can accurately assess coral cover, bleaching, and growth form for shallow coral reefs. Coral Reefs https://doi.org/10.1007/s00338-026-02864-5. </t>
  </si>
  <si>
    <t>Pringle, S., M. Dallimer, M.A. Goddard, L.K. Le Goff, E. Hart, S.J. Langdale, J.C. Fisher, S.-A. Abad, M. Ancrenaz, F. Angeoletto, et al.</t>
  </si>
  <si>
    <t xml:space="preserve">Pringle, S., M. Dallimer, M.A. Goddard, L.K. Le Goff, E. Hart, S.J. Langdale, J.C. Fisher, S.-A. Abad, M. Ancrenaz, F. Angeoletto, et al. 2025. Opportunities and challenges for monitoring terrestrial biodiversity in the robotics age. Nature Ecology &amp; Evolution 9:1031–1042. https://doi.org/10.1038/s41559-025-02704-9. </t>
  </si>
  <si>
    <t>Non-invasive UAV-based monitoring of a wetland indicator dragonfly in a floating-mat wetland: Implications for habitat assessment and management</t>
  </si>
  <si>
    <t xml:space="preserve">Niwa, H. 2026. Non-invasive UAV-based monitoring of a wetland indicator dragonfly in a floating-mat wetland: Implications for habitat assessment and management. Wetlands Ecology and Management 34:39. https://doi.org/10.1007/s11273-026-10144-w. </t>
  </si>
  <si>
    <r>
      <t xml:space="preserve">scarlet dwarf, </t>
    </r>
    <r>
      <rPr>
        <i/>
        <sz val="10"/>
        <color theme="1"/>
        <rFont val="Times New Roman"/>
        <family val="1"/>
      </rPr>
      <t>Nannophya pygmaea</t>
    </r>
  </si>
  <si>
    <t>Libellulidae</t>
  </si>
  <si>
    <t>protocols, best practices, disturbance, flight planning</t>
  </si>
  <si>
    <t xml:space="preserve">COMNAP RPAS Working Group. 2023. Antarctic Remotely Piloted Aircraft Systems (RPAS) Operator’s Handbook. Version 8. Prepared by the Councial of Managers of National Antarctic Programs (COMNAP) RPAS Working Group. 18 December. Available at: https://www.comnap.aq/air-operations. </t>
  </si>
  <si>
    <t>Primate survey in Pu Huong Nature Reserve, Vietnam - using advanced technologies</t>
  </si>
  <si>
    <t>Nguyen, H.H., M.S. Vo, A.T. Hoang, and D.L. Tran</t>
  </si>
  <si>
    <t xml:space="preserve">Nguyen, H.H., M.S. Vo, A.T. Hoang, and D.L. Tran. 2026. Primate survey in Pu Huong Nature Reserve, Vietnam - using advanced technologies. Vietnamese Journal of Primatology 4(1):61-70. </t>
  </si>
  <si>
    <t>48-MP camera, integrated thermal sensor</t>
  </si>
  <si>
    <t>species detection, population monitoring, ground vs aerial survey</t>
  </si>
  <si>
    <r>
      <t xml:space="preserve">Stump-tailed macaque, </t>
    </r>
    <r>
      <rPr>
        <i/>
        <sz val="10"/>
        <color theme="1"/>
        <rFont val="Times New Roman"/>
        <family val="1"/>
      </rPr>
      <t>Macaca arctoides</t>
    </r>
    <r>
      <rPr>
        <sz val="10"/>
        <color theme="1"/>
        <rFont val="Times New Roman"/>
        <family val="1"/>
      </rPr>
      <t xml:space="preserve">, Rhesus macaque, </t>
    </r>
    <r>
      <rPr>
        <i/>
        <sz val="10"/>
        <color theme="1"/>
        <rFont val="Times New Roman"/>
        <family val="1"/>
      </rPr>
      <t>Macaca mulatta</t>
    </r>
    <r>
      <rPr>
        <sz val="10"/>
        <color theme="1"/>
        <rFont val="Times New Roman"/>
        <family val="1"/>
      </rPr>
      <t xml:space="preserve">, Assamese macaque, </t>
    </r>
    <r>
      <rPr>
        <i/>
        <sz val="10"/>
        <color theme="1"/>
        <rFont val="Times New Roman"/>
        <family val="1"/>
      </rPr>
      <t>Macaca assamensis</t>
    </r>
    <r>
      <rPr>
        <sz val="10"/>
        <color theme="1"/>
        <rFont val="Times New Roman"/>
        <family val="1"/>
      </rPr>
      <t xml:space="preserve">, Indochinese grey langur, </t>
    </r>
    <r>
      <rPr>
        <i/>
        <sz val="10"/>
        <color theme="1"/>
        <rFont val="Times New Roman"/>
        <family val="1"/>
      </rPr>
      <t>Trachypithecus</t>
    </r>
    <r>
      <rPr>
        <sz val="10"/>
        <color theme="1"/>
        <rFont val="Times New Roman"/>
        <family val="1"/>
      </rPr>
      <t xml:space="preserve"> </t>
    </r>
    <r>
      <rPr>
        <i/>
        <sz val="10"/>
        <color theme="1"/>
        <rFont val="Times New Roman"/>
        <family val="1"/>
      </rPr>
      <t>crepusculus</t>
    </r>
    <r>
      <rPr>
        <sz val="10"/>
        <color theme="1"/>
        <rFont val="Times New Roman"/>
        <family val="1"/>
      </rPr>
      <t xml:space="preserve">, Southern pygmy loris, </t>
    </r>
    <r>
      <rPr>
        <i/>
        <sz val="10"/>
        <color theme="1"/>
        <rFont val="Times New Roman"/>
        <family val="1"/>
      </rPr>
      <t>Xanthonycticebus pygmaeus</t>
    </r>
  </si>
  <si>
    <t>Cercopithecidae, Lorisidae</t>
  </si>
  <si>
    <t>Wales</t>
  </si>
  <si>
    <t>England</t>
  </si>
  <si>
    <r>
      <t>Reproductive behavior, seasonality, and distribution of three devil ray species (</t>
    </r>
    <r>
      <rPr>
        <i/>
        <sz val="10"/>
        <color theme="1"/>
        <rFont val="Times New Roman"/>
        <family val="1"/>
      </rPr>
      <t>Mobula</t>
    </r>
    <r>
      <rPr>
        <sz val="10"/>
        <color theme="1"/>
        <rFont val="Times New Roman"/>
        <family val="1"/>
      </rPr>
      <t xml:space="preserve"> </t>
    </r>
    <r>
      <rPr>
        <i/>
        <sz val="10"/>
        <color theme="1"/>
        <rFont val="Times New Roman"/>
        <family val="1"/>
      </rPr>
      <t>mobular</t>
    </r>
    <r>
      <rPr>
        <sz val="10"/>
        <color theme="1"/>
        <rFont val="Times New Roman"/>
        <family val="1"/>
      </rPr>
      <t xml:space="preserve">, </t>
    </r>
    <r>
      <rPr>
        <i/>
        <sz val="10"/>
        <color theme="1"/>
        <rFont val="Times New Roman"/>
        <family val="1"/>
      </rPr>
      <t>M</t>
    </r>
    <r>
      <rPr>
        <sz val="10"/>
        <color theme="1"/>
        <rFont val="Times New Roman"/>
        <family val="1"/>
      </rPr>
      <t xml:space="preserve">. </t>
    </r>
    <r>
      <rPr>
        <i/>
        <sz val="10"/>
        <color theme="1"/>
        <rFont val="Times New Roman"/>
        <family val="1"/>
      </rPr>
      <t>thurstoni</t>
    </r>
    <r>
      <rPr>
        <sz val="10"/>
        <color theme="1"/>
        <rFont val="Times New Roman"/>
        <family val="1"/>
      </rPr>
      <t xml:space="preserve">, and </t>
    </r>
    <r>
      <rPr>
        <i/>
        <sz val="10"/>
        <color theme="1"/>
        <rFont val="Times New Roman"/>
        <family val="1"/>
      </rPr>
      <t>M</t>
    </r>
    <r>
      <rPr>
        <sz val="10"/>
        <color theme="1"/>
        <rFont val="Times New Roman"/>
        <family val="1"/>
      </rPr>
      <t xml:space="preserve">. </t>
    </r>
    <r>
      <rPr>
        <i/>
        <sz val="10"/>
        <color theme="1"/>
        <rFont val="Times New Roman"/>
        <family val="1"/>
      </rPr>
      <t>munkiana</t>
    </r>
    <r>
      <rPr>
        <sz val="10"/>
        <color theme="1"/>
        <rFont val="Times New Roman"/>
        <family val="1"/>
      </rPr>
      <t>) in the Southern Gulf of California, Mexico</t>
    </r>
  </si>
  <si>
    <r>
      <t xml:space="preserve">spinetail devil ray, </t>
    </r>
    <r>
      <rPr>
        <i/>
        <sz val="10"/>
        <color theme="1"/>
        <rFont val="Times New Roman"/>
        <family val="1"/>
      </rPr>
      <t>Mobula</t>
    </r>
    <r>
      <rPr>
        <sz val="10"/>
        <color theme="1"/>
        <rFont val="Times New Roman"/>
        <family val="1"/>
      </rPr>
      <t xml:space="preserve"> </t>
    </r>
    <r>
      <rPr>
        <i/>
        <sz val="10"/>
        <color theme="1"/>
        <rFont val="Times New Roman"/>
        <family val="1"/>
      </rPr>
      <t>mobular</t>
    </r>
    <r>
      <rPr>
        <sz val="10"/>
        <color theme="1"/>
        <rFont val="Times New Roman"/>
        <family val="1"/>
      </rPr>
      <t xml:space="preserve">, bentfin devil ray, </t>
    </r>
    <r>
      <rPr>
        <i/>
        <sz val="10"/>
        <color theme="1"/>
        <rFont val="Times New Roman"/>
        <family val="1"/>
      </rPr>
      <t>Mobula</t>
    </r>
    <r>
      <rPr>
        <sz val="10"/>
        <color theme="1"/>
        <rFont val="Times New Roman"/>
        <family val="1"/>
      </rPr>
      <t xml:space="preserve"> </t>
    </r>
    <r>
      <rPr>
        <i/>
        <sz val="10"/>
        <color theme="1"/>
        <rFont val="Times New Roman"/>
        <family val="1"/>
      </rPr>
      <t>thurstoni</t>
    </r>
    <r>
      <rPr>
        <sz val="10"/>
        <color theme="1"/>
        <rFont val="Times New Roman"/>
        <family val="1"/>
      </rPr>
      <t xml:space="preserve">, Munk's pygmy devil ray, </t>
    </r>
    <r>
      <rPr>
        <i/>
        <sz val="10"/>
        <color theme="1"/>
        <rFont val="Times New Roman"/>
        <family val="1"/>
      </rPr>
      <t>Mobula</t>
    </r>
    <r>
      <rPr>
        <sz val="10"/>
        <color theme="1"/>
        <rFont val="Times New Roman"/>
        <family val="1"/>
      </rPr>
      <t xml:space="preserve"> </t>
    </r>
    <r>
      <rPr>
        <i/>
        <sz val="10"/>
        <color theme="1"/>
        <rFont val="Times New Roman"/>
        <family val="1"/>
      </rPr>
      <t>munkiana</t>
    </r>
  </si>
  <si>
    <t>Palacios, M.D., A. Trejo‑Ramírez, S. Velázquez‑Hernández, S.A.K. Huesca‑Mayorga, J.D. Stewart, M.R. Cronin, N. Lezama‑Ochoa, K.M. Zilliacus, R. González‑Armas, F. Galván‑Magaña, and D.A. Croll</t>
  </si>
  <si>
    <r>
      <t>Palacios, M.D., A. Trejo‑Ramírez, S. Velázquez‑Hernández, S.A.K. Huesca‑Mayorga, J.D. Stewart, M.R. Cronin, N. Lezama‑Ochoa, K.M. Zilliacus, R. González‑Armas, F. Galván‑Magaña, and D.A. Croll. 2024. Reproductive behavior, seasonality, and distribution of three devil ray species (</t>
    </r>
    <r>
      <rPr>
        <i/>
        <sz val="10"/>
        <color theme="1"/>
        <rFont val="Times New Roman"/>
        <family val="1"/>
      </rPr>
      <t>Mobula</t>
    </r>
    <r>
      <rPr>
        <sz val="10"/>
        <color theme="1"/>
        <rFont val="Times New Roman"/>
        <family val="1"/>
      </rPr>
      <t xml:space="preserve"> </t>
    </r>
    <r>
      <rPr>
        <i/>
        <sz val="10"/>
        <color theme="1"/>
        <rFont val="Times New Roman"/>
        <family val="1"/>
      </rPr>
      <t>mobular</t>
    </r>
    <r>
      <rPr>
        <sz val="10"/>
        <color theme="1"/>
        <rFont val="Times New Roman"/>
        <family val="1"/>
      </rPr>
      <t xml:space="preserve">, </t>
    </r>
    <r>
      <rPr>
        <i/>
        <sz val="10"/>
        <color theme="1"/>
        <rFont val="Times New Roman"/>
        <family val="1"/>
      </rPr>
      <t>M</t>
    </r>
    <r>
      <rPr>
        <sz val="10"/>
        <color theme="1"/>
        <rFont val="Times New Roman"/>
        <family val="1"/>
      </rPr>
      <t xml:space="preserve">. </t>
    </r>
    <r>
      <rPr>
        <i/>
        <sz val="10"/>
        <color theme="1"/>
        <rFont val="Times New Roman"/>
        <family val="1"/>
      </rPr>
      <t>thurstoni</t>
    </r>
    <r>
      <rPr>
        <sz val="10"/>
        <color theme="1"/>
        <rFont val="Times New Roman"/>
        <family val="1"/>
      </rPr>
      <t xml:space="preserve">, and </t>
    </r>
    <r>
      <rPr>
        <i/>
        <sz val="10"/>
        <color theme="1"/>
        <rFont val="Times New Roman"/>
        <family val="1"/>
      </rPr>
      <t>M</t>
    </r>
    <r>
      <rPr>
        <sz val="10"/>
        <color theme="1"/>
        <rFont val="Times New Roman"/>
        <family val="1"/>
      </rPr>
      <t xml:space="preserve">. </t>
    </r>
    <r>
      <rPr>
        <i/>
        <sz val="10"/>
        <color theme="1"/>
        <rFont val="Times New Roman"/>
        <family val="1"/>
      </rPr>
      <t>munkiana</t>
    </r>
    <r>
      <rPr>
        <sz val="10"/>
        <color theme="1"/>
        <rFont val="Times New Roman"/>
        <family val="1"/>
      </rPr>
      <t xml:space="preserve">) in the Southern Gulf of California, Mexico. Marine Biology 171:12. https://doi.org/10.1007/s00227-023-04314-0. </t>
    </r>
  </si>
  <si>
    <r>
      <t>Rediscovery of a remnant population of the ‘Critically Endangered’ Delacour’s langur (</t>
    </r>
    <r>
      <rPr>
        <i/>
        <sz val="10"/>
        <color theme="1"/>
        <rFont val="Times New Roman"/>
        <family val="1"/>
      </rPr>
      <t>Trachypithecus delacouri</t>
    </r>
    <r>
      <rPr>
        <sz val="10"/>
        <color theme="1"/>
        <rFont val="Times New Roman"/>
        <family val="1"/>
      </rPr>
      <t>) in the Yen Mo limestone complex, Ninh Binh Province, Vietnam</t>
    </r>
  </si>
  <si>
    <t>Trinh-Dinh, H., V.G. Tran, T. Nadler, T.T.H. Nguyen, T.M. Nguyen, and G. Lienart</t>
  </si>
  <si>
    <r>
      <t>Trinh-Dinh, H., V.G. Tran, T. Nadler, T.T.H. Nguyen, T.M. Nguyen, and G. Lienart. 2024. Rediscovery of a remnant population of the ‘Critically Endangered’ Delacour’s langur (</t>
    </r>
    <r>
      <rPr>
        <i/>
        <sz val="10"/>
        <color theme="1"/>
        <rFont val="Times New Roman"/>
        <family val="1"/>
      </rPr>
      <t>Trachypithecus delacouri</t>
    </r>
    <r>
      <rPr>
        <sz val="10"/>
        <color theme="1"/>
        <rFont val="Times New Roman"/>
        <family val="1"/>
      </rPr>
      <t xml:space="preserve">) in the Yen Mo limestone complex, Ninh Binh Province, Vietnam. Vietnamese Journal of Primatology 3(5):16-28. </t>
    </r>
  </si>
  <si>
    <r>
      <t xml:space="preserve">Delacour’s langur, </t>
    </r>
    <r>
      <rPr>
        <i/>
        <sz val="10"/>
        <color theme="1"/>
        <rFont val="Times New Roman"/>
        <family val="1"/>
      </rPr>
      <t>Trachypithecus delacouri</t>
    </r>
    <r>
      <rPr>
        <sz val="10"/>
        <color theme="1"/>
        <rFont val="Times New Roman"/>
        <family val="1"/>
      </rPr>
      <t xml:space="preserve">, Rhesus macaque, </t>
    </r>
    <r>
      <rPr>
        <i/>
        <sz val="10"/>
        <color theme="1"/>
        <rFont val="Times New Roman"/>
        <family val="1"/>
      </rPr>
      <t>Macaca mulatta</t>
    </r>
    <r>
      <rPr>
        <sz val="10"/>
        <color theme="1"/>
        <rFont val="Times New Roman"/>
        <family val="1"/>
      </rPr>
      <t xml:space="preserve">, Assamese macaque, </t>
    </r>
    <r>
      <rPr>
        <i/>
        <sz val="10"/>
        <color theme="1"/>
        <rFont val="Times New Roman"/>
        <family val="1"/>
      </rPr>
      <t>Macaca</t>
    </r>
    <r>
      <rPr>
        <sz val="10"/>
        <color theme="1"/>
        <rFont val="Times New Roman"/>
        <family val="1"/>
      </rPr>
      <t xml:space="preserve"> </t>
    </r>
    <r>
      <rPr>
        <i/>
        <sz val="10"/>
        <color theme="1"/>
        <rFont val="Times New Roman"/>
        <family val="1"/>
      </rPr>
      <t>assamensis</t>
    </r>
    <r>
      <rPr>
        <sz val="10"/>
        <color theme="1"/>
        <rFont val="Times New Roman"/>
        <family val="1"/>
      </rPr>
      <t xml:space="preserve">, Indochinese serow, </t>
    </r>
    <r>
      <rPr>
        <i/>
        <sz val="10"/>
        <color theme="1"/>
        <rFont val="Times New Roman"/>
        <family val="1"/>
      </rPr>
      <t>Capricornis</t>
    </r>
    <r>
      <rPr>
        <sz val="10"/>
        <color theme="1"/>
        <rFont val="Times New Roman"/>
        <family val="1"/>
      </rPr>
      <t xml:space="preserve"> [</t>
    </r>
    <r>
      <rPr>
        <i/>
        <sz val="10"/>
        <color theme="1"/>
        <rFont val="Times New Roman"/>
        <family val="1"/>
      </rPr>
      <t>milneedwardsii</t>
    </r>
    <r>
      <rPr>
        <sz val="10"/>
        <color theme="1"/>
        <rFont val="Times New Roman"/>
        <family val="1"/>
      </rPr>
      <t xml:space="preserve">] </t>
    </r>
    <r>
      <rPr>
        <i/>
        <sz val="10"/>
        <color theme="1"/>
        <rFont val="Times New Roman"/>
        <family val="1"/>
      </rPr>
      <t>maritimus</t>
    </r>
    <r>
      <rPr>
        <sz val="10"/>
        <color theme="1"/>
        <rFont val="Times New Roman"/>
        <family val="1"/>
      </rPr>
      <t xml:space="preserve">, Pallas's squirrel, </t>
    </r>
    <r>
      <rPr>
        <i/>
        <sz val="10"/>
        <color theme="1"/>
        <rFont val="Times New Roman"/>
        <family val="1"/>
      </rPr>
      <t>Callosciurus erythraeus</t>
    </r>
    <r>
      <rPr>
        <sz val="10"/>
        <color theme="1"/>
        <rFont val="Times New Roman"/>
        <family val="1"/>
      </rPr>
      <t xml:space="preserve">, common buzzard, </t>
    </r>
    <r>
      <rPr>
        <i/>
        <sz val="10"/>
        <color theme="1"/>
        <rFont val="Times New Roman"/>
        <family val="1"/>
      </rPr>
      <t>Buteo buteo</t>
    </r>
    <r>
      <rPr>
        <sz val="10"/>
        <color theme="1"/>
        <rFont val="Times New Roman"/>
        <family val="1"/>
      </rPr>
      <t xml:space="preserve">, Oriental pied hornbill, </t>
    </r>
    <r>
      <rPr>
        <i/>
        <sz val="10"/>
        <color theme="1"/>
        <rFont val="Times New Roman"/>
        <family val="1"/>
      </rPr>
      <t>Anthracoceros albirostris</t>
    </r>
  </si>
  <si>
    <t>Accipitridae, Bovidae, Bucerotidae, Cercopithecidae, Sciuridae</t>
  </si>
  <si>
    <t>Behavioural responses of Neotropical raptors to drone approaches to nests</t>
  </si>
  <si>
    <t>Aguiar-Silva, F.H., T.G. Junqueira2, T. Rivas-Fuenzalida, S. Zuluaga, S. Kohn, J.S. Restrepo-Cardona, P.A. Blanco-Márquez, M. Giraldo-Amaya, T.M. Sanaiotti, A. Banhos, C.A. Tuyama, K. Burgos-Andrade, D. Orizano, F. Narváez, M. Encabo, G.D.M. de Carvalho, and K. Aparicio</t>
  </si>
  <si>
    <t xml:space="preserve">Aguiar-Silva, F.H., T.G. Junqueira2, T. Rivas-Fuenzalida, S. Zuluaga, S. Kohn, J.S. Restrepo-Cardona, P.A. Blanco-Márquez, M. Giraldo-Amaya, T.M. Sanaiotti, A. Banhos, C.A. Tuyama, K. Burgos-Andrade, D. Orizano, F. Narváez, M. Encabo, G.D.M. de Carvalho, and K. Aparicio. 2026. Behavioural responses of Neotropical raptors to drone approaches to nests. Scientific Reports 16:21841. https://doi.org/10.1038/s41598-026-47248-5. </t>
  </si>
  <si>
    <t>Panama, Colombia, Ecuador, Venezuela, Brazil, Peru, Chile, Argentina</t>
  </si>
  <si>
    <t>Accipitridae, Cathartidae, Falconidae, Strigidae</t>
  </si>
  <si>
    <r>
      <t xml:space="preserve">greater yellow-headed vulture, </t>
    </r>
    <r>
      <rPr>
        <i/>
        <sz val="10"/>
        <color theme="1"/>
        <rFont val="Times New Roman"/>
        <family val="1"/>
      </rPr>
      <t>Cathartes</t>
    </r>
    <r>
      <rPr>
        <sz val="10"/>
        <color theme="1"/>
        <rFont val="Times New Roman"/>
        <family val="1"/>
      </rPr>
      <t xml:space="preserve"> </t>
    </r>
    <r>
      <rPr>
        <i/>
        <sz val="10"/>
        <color theme="1"/>
        <rFont val="Times New Roman"/>
        <family val="1"/>
      </rPr>
      <t>melambrotus</t>
    </r>
    <r>
      <rPr>
        <sz val="10"/>
        <color theme="1"/>
        <rFont val="Times New Roman"/>
        <family val="1"/>
      </rPr>
      <t xml:space="preserve">, Andean condor, </t>
    </r>
    <r>
      <rPr>
        <i/>
        <sz val="10"/>
        <color theme="1"/>
        <rFont val="Times New Roman"/>
        <family val="1"/>
      </rPr>
      <t>Vultur</t>
    </r>
    <r>
      <rPr>
        <sz val="10"/>
        <color theme="1"/>
        <rFont val="Times New Roman"/>
        <family val="1"/>
      </rPr>
      <t xml:space="preserve"> </t>
    </r>
    <r>
      <rPr>
        <i/>
        <sz val="10"/>
        <color theme="1"/>
        <rFont val="Times New Roman"/>
        <family val="1"/>
      </rPr>
      <t>gryphus</t>
    </r>
    <r>
      <rPr>
        <sz val="10"/>
        <color theme="1"/>
        <rFont val="Times New Roman"/>
        <family val="1"/>
      </rPr>
      <t xml:space="preserve">, plumbeous kite, </t>
    </r>
    <r>
      <rPr>
        <i/>
        <sz val="10"/>
        <color theme="1"/>
        <rFont val="Times New Roman"/>
        <family val="1"/>
      </rPr>
      <t>Ictinia plumbea</t>
    </r>
    <r>
      <rPr>
        <sz val="10"/>
        <color theme="1"/>
        <rFont val="Times New Roman"/>
        <family val="1"/>
      </rPr>
      <t xml:space="preserve">, roadside hawk, </t>
    </r>
    <r>
      <rPr>
        <i/>
        <sz val="10"/>
        <color theme="1"/>
        <rFont val="Times New Roman"/>
        <family val="1"/>
      </rPr>
      <t>Rupornis magnirostris</t>
    </r>
    <r>
      <rPr>
        <sz val="10"/>
        <color theme="1"/>
        <rFont val="Times New Roman"/>
        <family val="1"/>
      </rPr>
      <t xml:space="preserve">, common black hawk, </t>
    </r>
    <r>
      <rPr>
        <i/>
        <sz val="10"/>
        <color theme="1"/>
        <rFont val="Times New Roman"/>
        <family val="1"/>
      </rPr>
      <t>Buteogallus</t>
    </r>
    <r>
      <rPr>
        <sz val="10"/>
        <color theme="1"/>
        <rFont val="Times New Roman"/>
        <family val="1"/>
      </rPr>
      <t xml:space="preserve"> </t>
    </r>
    <r>
      <rPr>
        <i/>
        <sz val="10"/>
        <color theme="1"/>
        <rFont val="Times New Roman"/>
        <family val="1"/>
      </rPr>
      <t>anthracinus</t>
    </r>
    <r>
      <rPr>
        <sz val="10"/>
        <color theme="1"/>
        <rFont val="Times New Roman"/>
        <family val="1"/>
      </rPr>
      <t xml:space="preserve">, black-chested buzzard-eagle, </t>
    </r>
    <r>
      <rPr>
        <i/>
        <sz val="10"/>
        <color theme="1"/>
        <rFont val="Times New Roman"/>
        <family val="1"/>
      </rPr>
      <t>Geranoaetus melanoleucus</t>
    </r>
    <r>
      <rPr>
        <sz val="10"/>
        <color theme="1"/>
        <rFont val="Times New Roman"/>
        <family val="1"/>
      </rPr>
      <t xml:space="preserve">, variable hawk, </t>
    </r>
    <r>
      <rPr>
        <i/>
        <sz val="10"/>
        <color theme="1"/>
        <rFont val="Times New Roman"/>
        <family val="1"/>
      </rPr>
      <t>Geranoaetus polyosoma</t>
    </r>
    <r>
      <rPr>
        <sz val="10"/>
        <color theme="1"/>
        <rFont val="Times New Roman"/>
        <family val="1"/>
      </rPr>
      <t xml:space="preserve">, white-tailed hawk, </t>
    </r>
    <r>
      <rPr>
        <i/>
        <sz val="10"/>
        <color theme="1"/>
        <rFont val="Times New Roman"/>
        <family val="1"/>
      </rPr>
      <t>Geranoaetus albicaudatus</t>
    </r>
    <r>
      <rPr>
        <sz val="10"/>
        <color theme="1"/>
        <rFont val="Times New Roman"/>
        <family val="1"/>
      </rPr>
      <t xml:space="preserve">, Chaco eagle, </t>
    </r>
    <r>
      <rPr>
        <i/>
        <sz val="10"/>
        <color theme="1"/>
        <rFont val="Times New Roman"/>
        <family val="1"/>
      </rPr>
      <t>Buteogallus coronatus</t>
    </r>
    <r>
      <rPr>
        <sz val="10"/>
        <color theme="1"/>
        <rFont val="Times New Roman"/>
        <family val="1"/>
      </rPr>
      <t xml:space="preserve">, white-throated hawk, </t>
    </r>
    <r>
      <rPr>
        <i/>
        <sz val="10"/>
        <color theme="1"/>
        <rFont val="Times New Roman"/>
        <family val="1"/>
      </rPr>
      <t>Buteo albigula</t>
    </r>
    <r>
      <rPr>
        <sz val="10"/>
        <color theme="1"/>
        <rFont val="Times New Roman"/>
        <family val="1"/>
      </rPr>
      <t xml:space="preserve">, rufous-tailed hawk, </t>
    </r>
    <r>
      <rPr>
        <i/>
        <sz val="10"/>
        <color theme="1"/>
        <rFont val="Times New Roman"/>
        <family val="1"/>
      </rPr>
      <t>Buteo</t>
    </r>
    <r>
      <rPr>
        <sz val="10"/>
        <color theme="1"/>
        <rFont val="Times New Roman"/>
        <family val="1"/>
      </rPr>
      <t xml:space="preserve"> </t>
    </r>
    <r>
      <rPr>
        <i/>
        <sz val="10"/>
        <color theme="1"/>
        <rFont val="Times New Roman"/>
        <family val="1"/>
      </rPr>
      <t>ventralis</t>
    </r>
    <r>
      <rPr>
        <sz val="10"/>
        <color theme="1"/>
        <rFont val="Times New Roman"/>
        <family val="1"/>
      </rPr>
      <t xml:space="preserve">, crested eagle, </t>
    </r>
    <r>
      <rPr>
        <i/>
        <sz val="10"/>
        <color theme="1"/>
        <rFont val="Times New Roman"/>
        <family val="1"/>
      </rPr>
      <t>Morphnus</t>
    </r>
    <r>
      <rPr>
        <sz val="10"/>
        <color theme="1"/>
        <rFont val="Times New Roman"/>
        <family val="1"/>
      </rPr>
      <t xml:space="preserve"> </t>
    </r>
    <r>
      <rPr>
        <i/>
        <sz val="10"/>
        <color theme="1"/>
        <rFont val="Times New Roman"/>
        <family val="1"/>
      </rPr>
      <t>guianensis</t>
    </r>
    <r>
      <rPr>
        <sz val="10"/>
        <color theme="1"/>
        <rFont val="Times New Roman"/>
        <family val="1"/>
      </rPr>
      <t xml:space="preserve">, harpy eagle, </t>
    </r>
    <r>
      <rPr>
        <i/>
        <sz val="10"/>
        <color theme="1"/>
        <rFont val="Times New Roman"/>
        <family val="1"/>
      </rPr>
      <t>Harpia harpyja</t>
    </r>
    <r>
      <rPr>
        <sz val="10"/>
        <color theme="1"/>
        <rFont val="Times New Roman"/>
        <family val="1"/>
      </rPr>
      <t xml:space="preserve">, black hawk-eagle, </t>
    </r>
    <r>
      <rPr>
        <i/>
        <sz val="10"/>
        <color theme="1"/>
        <rFont val="Times New Roman"/>
        <family val="1"/>
      </rPr>
      <t>Spizaetus tyrannus</t>
    </r>
    <r>
      <rPr>
        <sz val="10"/>
        <color theme="1"/>
        <rFont val="Times New Roman"/>
        <family val="1"/>
      </rPr>
      <t xml:space="preserve">, ornate hawk-eagle, </t>
    </r>
    <r>
      <rPr>
        <i/>
        <sz val="10"/>
        <color theme="1"/>
        <rFont val="Times New Roman"/>
        <family val="1"/>
      </rPr>
      <t>Spizaetus ornatus</t>
    </r>
    <r>
      <rPr>
        <sz val="10"/>
        <color theme="1"/>
        <rFont val="Times New Roman"/>
        <family val="1"/>
      </rPr>
      <t xml:space="preserve">, black-and-white hawk-eagle, </t>
    </r>
    <r>
      <rPr>
        <i/>
        <sz val="10"/>
        <color theme="1"/>
        <rFont val="Times New Roman"/>
        <family val="1"/>
      </rPr>
      <t>Spizaetus melanoleucus</t>
    </r>
    <r>
      <rPr>
        <sz val="10"/>
        <color theme="1"/>
        <rFont val="Times New Roman"/>
        <family val="1"/>
      </rPr>
      <t xml:space="preserve">, black-and-chestnut eagle, </t>
    </r>
    <r>
      <rPr>
        <i/>
        <sz val="10"/>
        <color theme="1"/>
        <rFont val="Times New Roman"/>
        <family val="1"/>
      </rPr>
      <t>Spizaetus isidori</t>
    </r>
    <r>
      <rPr>
        <sz val="10"/>
        <color theme="1"/>
        <rFont val="Times New Roman"/>
        <family val="1"/>
      </rPr>
      <t xml:space="preserve">, tiny hawk, </t>
    </r>
    <r>
      <rPr>
        <i/>
        <sz val="10"/>
        <color theme="1"/>
        <rFont val="Times New Roman"/>
        <family val="1"/>
      </rPr>
      <t>Microspizias superciliosus</t>
    </r>
    <r>
      <rPr>
        <sz val="10"/>
        <color theme="1"/>
        <rFont val="Times New Roman"/>
        <family val="1"/>
      </rPr>
      <t xml:space="preserve">, red-throated caracara, </t>
    </r>
    <r>
      <rPr>
        <i/>
        <sz val="10"/>
        <color theme="1"/>
        <rFont val="Times New Roman"/>
        <family val="1"/>
      </rPr>
      <t>Ibycter americanus</t>
    </r>
    <r>
      <rPr>
        <sz val="10"/>
        <color theme="1"/>
        <rFont val="Times New Roman"/>
        <family val="1"/>
      </rPr>
      <t xml:space="preserve">, crested caracara, </t>
    </r>
    <r>
      <rPr>
        <i/>
        <sz val="10"/>
        <color theme="1"/>
        <rFont val="Times New Roman"/>
        <family val="1"/>
      </rPr>
      <t>Caracara plancus</t>
    </r>
    <r>
      <rPr>
        <sz val="10"/>
        <color theme="1"/>
        <rFont val="Times New Roman"/>
        <family val="1"/>
      </rPr>
      <t xml:space="preserve">, yellow-headed caracara, </t>
    </r>
    <r>
      <rPr>
        <i/>
        <sz val="10"/>
        <color theme="1"/>
        <rFont val="Times New Roman"/>
        <family val="1"/>
      </rPr>
      <t>Daptrius chimachima</t>
    </r>
    <r>
      <rPr>
        <sz val="10"/>
        <color theme="1"/>
        <rFont val="Times New Roman"/>
        <family val="1"/>
      </rPr>
      <t xml:space="preserve">, mountain caracara, </t>
    </r>
    <r>
      <rPr>
        <i/>
        <sz val="10"/>
        <color theme="1"/>
        <rFont val="Times New Roman"/>
        <family val="1"/>
      </rPr>
      <t>Daptrius megalopterus</t>
    </r>
    <r>
      <rPr>
        <sz val="10"/>
        <color theme="1"/>
        <rFont val="Times New Roman"/>
        <family val="1"/>
      </rPr>
      <t xml:space="preserve">, bat falcon, </t>
    </r>
    <r>
      <rPr>
        <i/>
        <sz val="10"/>
        <color theme="1"/>
        <rFont val="Times New Roman"/>
        <family val="1"/>
      </rPr>
      <t>Falco rufigularis</t>
    </r>
    <r>
      <rPr>
        <sz val="10"/>
        <color theme="1"/>
        <rFont val="Times New Roman"/>
        <family val="1"/>
      </rPr>
      <t xml:space="preserve">, orange-breasted falcon, </t>
    </r>
    <r>
      <rPr>
        <i/>
        <sz val="10"/>
        <color theme="1"/>
        <rFont val="Times New Roman"/>
        <family val="1"/>
      </rPr>
      <t>Falco deiroleucus</t>
    </r>
    <r>
      <rPr>
        <sz val="10"/>
        <color theme="1"/>
        <rFont val="Times New Roman"/>
        <family val="1"/>
      </rPr>
      <t xml:space="preserve">, lesser horned owl, </t>
    </r>
    <r>
      <rPr>
        <i/>
        <sz val="10"/>
        <color theme="1"/>
        <rFont val="Times New Roman"/>
        <family val="1"/>
      </rPr>
      <t>Bubo magellanicus</t>
    </r>
    <r>
      <rPr>
        <sz val="10"/>
        <color theme="1"/>
        <rFont val="Times New Roman"/>
        <family val="1"/>
      </rPr>
      <t xml:space="preserve">, band-bellied owl, </t>
    </r>
    <r>
      <rPr>
        <i/>
        <sz val="10"/>
        <color theme="1"/>
        <rFont val="Times New Roman"/>
        <family val="1"/>
      </rPr>
      <t>Pulsatrix melanota</t>
    </r>
    <r>
      <rPr>
        <sz val="10"/>
        <color theme="1"/>
        <rFont val="Times New Roman"/>
        <family val="1"/>
      </rPr>
      <t xml:space="preserve">, rufous-legged owl, </t>
    </r>
    <r>
      <rPr>
        <i/>
        <sz val="10"/>
        <color theme="1"/>
        <rFont val="Times New Roman"/>
        <family val="1"/>
      </rPr>
      <t>Strix rufipes</t>
    </r>
  </si>
  <si>
    <t>DJI Matrice 200; DJI Phantom 4; DJI Phantom 3; DJI Phantom 2; DJI Mavic 2 Pro; DJI Mavic 2 Zoom; DJI Mavic Pro; DJI Mavic Air 2; DJI Mavic mini-2; DJI Mavic 3 Pro; DJI Mavic mini-3; Syma x5sw</t>
  </si>
  <si>
    <t xml:space="preserve">quadcopter; quadcopter; quadcopter; quadcopter; quadcopter; quadcopter; quadcopter; quadcopter; quadcopter; quadcopter; quadcopter; quadcopter; </t>
  </si>
  <si>
    <t>stock cameras</t>
  </si>
  <si>
    <t>Energetic benefits of resting behaviour in humpback whale mother–calf pairs revealed by biologging and UAS-photogrammetry</t>
  </si>
  <si>
    <t>Hollers, A., W.T. Gough, M. van Aswegen, A. Szabo, L. Evans, J.J. Currie, A.M. Blawas, A. Fahlman, J.A. Goldbogen, and L. Bejder</t>
  </si>
  <si>
    <t xml:space="preserve">Hollers, A., W.T. Gough, M. van Aswegen, A. Szabo, L. Evans, J.J. Currie, A.M. Blawas, A. Fahlman, J.A. Goldbogen, and L. Bejder. 2026. Energetic benefits of resting behaviour in humpback whale mother–calf pairs revealed by biologging and UAS-photogrammetry. Conservation Physiology 14(1):coag041. https://doi.org/10.1093/conphys/coag041. </t>
  </si>
  <si>
    <t>Brockman, J., J. Malmberg, A. Scholle, A. Townsend, L. Wilde, M. Kauffman, and J. Merkle</t>
  </si>
  <si>
    <t>Estimating contact rates in disease ecology: A comparison of methods</t>
  </si>
  <si>
    <t xml:space="preserve">Brockman, J., J. Malmberg, A. Scholle, A. Townsend, L. Wilde, M. Kauffman, and J. Merkle. Preprint. Estimating contact rates in disease ecology: A comparison of methods. https://doi.org/10.22541/authorea.15005210/v1. </t>
  </si>
  <si>
    <t>disease, health, human-wildlife conflict</t>
  </si>
  <si>
    <r>
      <t xml:space="preserve">mule deer, </t>
    </r>
    <r>
      <rPr>
        <i/>
        <sz val="10"/>
        <color theme="1"/>
        <rFont val="Times New Roman"/>
        <family val="1"/>
      </rPr>
      <t>Odocoileus hemionus</t>
    </r>
  </si>
  <si>
    <t>20-MP DJI Zenmuse H20T camera</t>
  </si>
  <si>
    <t>Waterbird nest survival derived from drone surveys</t>
  </si>
  <si>
    <t>Mirzadi, R.E. and D.E. Gawlik</t>
  </si>
  <si>
    <t>Mirzadi, R.E. and D.E. Gawlik. 2026. Waterbird nest survival derived from drone surveys. Journal of Field Ornithology 97(2):11. https://doi.org/10.5751/JFO-00765-970211</t>
  </si>
  <si>
    <t>aerial vs ground surveys, population monitoring, disturbance</t>
  </si>
  <si>
    <t>DJI Zenmuse X5s or X7 camera</t>
  </si>
  <si>
    <r>
      <t xml:space="preserve">snowy egret, </t>
    </r>
    <r>
      <rPr>
        <i/>
        <sz val="10"/>
        <color theme="1"/>
        <rFont val="Times New Roman"/>
        <family val="1"/>
      </rPr>
      <t>Egretta thula</t>
    </r>
    <r>
      <rPr>
        <sz val="10"/>
        <color theme="1"/>
        <rFont val="Times New Roman"/>
        <family val="1"/>
      </rPr>
      <t xml:space="preserve">, tricolored heron, </t>
    </r>
    <r>
      <rPr>
        <i/>
        <sz val="10"/>
        <color theme="1"/>
        <rFont val="Times New Roman"/>
        <family val="1"/>
      </rPr>
      <t>Egretta tricolor</t>
    </r>
    <r>
      <rPr>
        <sz val="10"/>
        <color theme="1"/>
        <rFont val="Times New Roman"/>
        <family val="1"/>
      </rPr>
      <t xml:space="preserve">, great egret, </t>
    </r>
    <r>
      <rPr>
        <i/>
        <sz val="10"/>
        <color theme="1"/>
        <rFont val="Times New Roman"/>
        <family val="1"/>
      </rPr>
      <t>Ardea alba</t>
    </r>
    <r>
      <rPr>
        <sz val="10"/>
        <color theme="1"/>
        <rFont val="Times New Roman"/>
        <family val="1"/>
      </rPr>
      <t xml:space="preserve">, cattle egret, </t>
    </r>
    <r>
      <rPr>
        <i/>
        <sz val="10"/>
        <color theme="1"/>
        <rFont val="Times New Roman"/>
        <family val="1"/>
      </rPr>
      <t>Ardea ibis</t>
    </r>
    <r>
      <rPr>
        <sz val="10"/>
        <color theme="1"/>
        <rFont val="Times New Roman"/>
        <family val="1"/>
      </rPr>
      <t xml:space="preserve">, glossy ibis, </t>
    </r>
    <r>
      <rPr>
        <i/>
        <sz val="10"/>
        <color theme="1"/>
        <rFont val="Times New Roman"/>
        <family val="1"/>
      </rPr>
      <t>Plegadis</t>
    </r>
    <r>
      <rPr>
        <sz val="10"/>
        <color theme="1"/>
        <rFont val="Times New Roman"/>
        <family val="1"/>
      </rPr>
      <t xml:space="preserve"> </t>
    </r>
    <r>
      <rPr>
        <i/>
        <sz val="10"/>
        <color theme="1"/>
        <rFont val="Times New Roman"/>
        <family val="1"/>
      </rPr>
      <t>falcinellus</t>
    </r>
  </si>
  <si>
    <t>Samad, I., D. Sutaria, D. Farine, K. Shanker, and M. Cantor</t>
  </si>
  <si>
    <t>Fast and efficient geo-referencing for drone-based wildlife tracking</t>
  </si>
  <si>
    <t xml:space="preserve">Samad, I., D. Sutaria, D. Farine, K. Shanker, and M. Cantor. In press. Fast and efficient geo-referencing for drone-based wildlife tracking. Scientific Reports https://doi.org/10.1038/s41598-026-61647-8. </t>
  </si>
  <si>
    <t>tracking, behavior</t>
  </si>
  <si>
    <t>DJI Mini 3 Pro; DJI Phantom 4 Pro V2</t>
  </si>
  <si>
    <r>
      <t xml:space="preserve">Lahille's bottlenose dolphin, </t>
    </r>
    <r>
      <rPr>
        <i/>
        <sz val="10"/>
        <color theme="1"/>
        <rFont val="Times New Roman"/>
        <family val="1"/>
      </rPr>
      <t>Tursiops</t>
    </r>
    <r>
      <rPr>
        <sz val="10"/>
        <color theme="1"/>
        <rFont val="Times New Roman"/>
        <family val="1"/>
      </rPr>
      <t xml:space="preserve"> </t>
    </r>
    <r>
      <rPr>
        <i/>
        <sz val="10"/>
        <color theme="1"/>
        <rFont val="Times New Roman"/>
        <family val="1"/>
      </rPr>
      <t>truncatus gephyreus</t>
    </r>
    <r>
      <rPr>
        <sz val="10"/>
        <color theme="1"/>
        <rFont val="Times New Roman"/>
        <family val="1"/>
      </rPr>
      <t xml:space="preserve">, humpback dolphin, </t>
    </r>
    <r>
      <rPr>
        <i/>
        <sz val="10"/>
        <color theme="1"/>
        <rFont val="Times New Roman"/>
        <family val="1"/>
      </rPr>
      <t>Sousa plumbea</t>
    </r>
    <r>
      <rPr>
        <sz val="10"/>
        <color theme="1"/>
        <rFont val="Times New Roman"/>
        <family val="1"/>
      </rPr>
      <t xml:space="preserve">, Guiana dolphin, </t>
    </r>
    <r>
      <rPr>
        <i/>
        <sz val="10"/>
        <color theme="1"/>
        <rFont val="Times New Roman"/>
        <family val="1"/>
      </rPr>
      <t>Sotalia guianensis</t>
    </r>
  </si>
  <si>
    <t>Brazil, India</t>
  </si>
  <si>
    <t>Assessment of deer survey methods</t>
  </si>
  <si>
    <t>Underwood, F.M., D. Recchia, C. Hutchinson, and B. Harrower</t>
  </si>
  <si>
    <t>Unoccupied Aerial Vehicle (UAV) Deployment and Data Guidance</t>
  </si>
  <si>
    <t xml:space="preserve">NatureScot. 2022. Unoccupied Aerial Vehicle (UAV) Deployment and Data Guidance. Version 1.0. https://www.nature.scot/doc/unoccupied-aerial-vehicle-uav-deployment-and-data-guidance. </t>
  </si>
  <si>
    <t xml:space="preserve">Underwood, F.M., D. Recchia, C. Hutchinson, and B. Harrower. 2026. Assessment of deer survey methods. NatureScot Research Report 1410. https://www.nature.scot/doc/naturescot-research-report-1410-assessment-deer-survey-methods. </t>
  </si>
  <si>
    <r>
      <t xml:space="preserve">red deer, </t>
    </r>
    <r>
      <rPr>
        <i/>
        <sz val="10"/>
        <color theme="1"/>
        <rFont val="Times New Roman"/>
        <family val="1"/>
      </rPr>
      <t>Cervus elaphus</t>
    </r>
    <r>
      <rPr>
        <sz val="10"/>
        <color theme="1"/>
        <rFont val="Times New Roman"/>
        <family val="1"/>
      </rPr>
      <t xml:space="preserve">, roe deer, </t>
    </r>
    <r>
      <rPr>
        <i/>
        <sz val="10"/>
        <color theme="1"/>
        <rFont val="Times New Roman"/>
        <family val="1"/>
      </rPr>
      <t>Capreolus capreolus</t>
    </r>
    <r>
      <rPr>
        <sz val="10"/>
        <color theme="1"/>
        <rFont val="Times New Roman"/>
        <family val="1"/>
      </rPr>
      <t xml:space="preserve">, sika deer, </t>
    </r>
    <r>
      <rPr>
        <i/>
        <sz val="10"/>
        <color theme="1"/>
        <rFont val="Times New Roman"/>
        <family val="1"/>
      </rPr>
      <t>Cervus</t>
    </r>
    <r>
      <rPr>
        <sz val="10"/>
        <color theme="1"/>
        <rFont val="Times New Roman"/>
        <family val="1"/>
      </rPr>
      <t xml:space="preserve"> </t>
    </r>
    <r>
      <rPr>
        <i/>
        <sz val="10"/>
        <color theme="1"/>
        <rFont val="Times New Roman"/>
        <family val="1"/>
      </rPr>
      <t>nippon</t>
    </r>
    <r>
      <rPr>
        <sz val="10"/>
        <color theme="1"/>
        <rFont val="Times New Roman"/>
        <family val="1"/>
      </rPr>
      <t xml:space="preserve">, fallow deer, </t>
    </r>
    <r>
      <rPr>
        <i/>
        <sz val="10"/>
        <color theme="1"/>
        <rFont val="Times New Roman"/>
        <family val="1"/>
      </rPr>
      <t xml:space="preserve">Dama dama </t>
    </r>
  </si>
  <si>
    <t>ground vs aerial surveys, population monitoring, platform, sensors</t>
  </si>
  <si>
    <t>Use of Drones 1 (UAV's) In Deer Management: Best Practice Guidance</t>
  </si>
  <si>
    <t>Guide</t>
  </si>
  <si>
    <t xml:space="preserve">NatureScot. 2026. Use of Drones 1 (UAV's) In Deer Management: Best Practice Guidance. https://bestpracticeguides.scot/wp-content/uploads/2026/04/1-Planning-Drones-1.pdf. </t>
  </si>
  <si>
    <t>Use of Drones 2 (UAV's) In Deer Management: Best Practice Guidance</t>
  </si>
  <si>
    <t xml:space="preserve">NatureScot. 2026. Use of Drones 2 (UAV's) In Deer Management: Best Practice Guidance. https://bestpracticeguides.scot/wp-content/uploads/2026/04/2-Planning-Drones-2.pdf. </t>
  </si>
  <si>
    <t>population monitoring, regulations, disturbance</t>
  </si>
  <si>
    <t>Autonomous UAV Navigation for Individual Wildlife Re-Identification</t>
  </si>
  <si>
    <t>Sun, C., T. Berger-Wolf, and J. Kline</t>
  </si>
  <si>
    <t xml:space="preserve">Sun, C., T. Berger-Wolf, and J. Kline. 2026. Autonomous UAV Navigation for Individual Wildlife Re-Identification. 
https://doi.org/10.48550/arXiv.2606.31772. </t>
  </si>
  <si>
    <t>image analysis, individual tracking</t>
  </si>
  <si>
    <r>
      <t xml:space="preserve">zebra, </t>
    </r>
    <r>
      <rPr>
        <i/>
        <sz val="10"/>
        <color theme="1"/>
        <rFont val="Times New Roman"/>
        <family val="1"/>
      </rPr>
      <t>Equus</t>
    </r>
    <r>
      <rPr>
        <sz val="10"/>
        <color theme="1"/>
        <rFont val="Times New Roman"/>
        <family val="1"/>
      </rPr>
      <t xml:space="preserve"> sp.</t>
    </r>
  </si>
  <si>
    <t>WildBox: A Dataset and Benchmark for Aerial Monocular 3D Detection of African Savanna Wildlife</t>
  </si>
  <si>
    <t>Shukla, V., K. Meier, L. Laporte-Devylder, C.R. Saint-Jean, J.M. Kline, B.R. Costelloe, D. Tuia, F. Remondino, and B. Risse</t>
  </si>
  <si>
    <t xml:space="preserve">Shukla, V., K. Meier, L. Laporte-Devylder, C.R. Saint-Jean, J.M. Kline, B.R. Costelloe, D. Tuia, F. Remondino, and B. Risse. 2026. WildBox: A Dataset and Benchmark for Aerial Monocular 3D Detection of African Savanna Wildlife. 
https://doi.org/10.48550/arXiv.2606.21309. </t>
  </si>
  <si>
    <r>
      <t xml:space="preserve">reticulated giraffe, </t>
    </r>
    <r>
      <rPr>
        <i/>
        <sz val="10"/>
        <color theme="1"/>
        <rFont val="Times New Roman"/>
        <family val="1"/>
      </rPr>
      <t>Giraffa reticulata</t>
    </r>
    <r>
      <rPr>
        <sz val="10"/>
        <color theme="1"/>
        <rFont val="Times New Roman"/>
        <family val="1"/>
      </rPr>
      <t xml:space="preserve">, plains zebra, </t>
    </r>
    <r>
      <rPr>
        <i/>
        <sz val="10"/>
        <color theme="1"/>
        <rFont val="Times New Roman"/>
        <family val="1"/>
      </rPr>
      <t>Equus quagga</t>
    </r>
    <r>
      <rPr>
        <sz val="10"/>
        <color theme="1"/>
        <rFont val="Times New Roman"/>
        <family val="1"/>
      </rPr>
      <t xml:space="preserve">, Grévy’s zebra, </t>
    </r>
    <r>
      <rPr>
        <i/>
        <sz val="10"/>
        <color theme="1"/>
        <rFont val="Times New Roman"/>
        <family val="1"/>
      </rPr>
      <t>Equus</t>
    </r>
    <r>
      <rPr>
        <sz val="10"/>
        <color theme="1"/>
        <rFont val="Times New Roman"/>
        <family val="1"/>
      </rPr>
      <t xml:space="preserve"> </t>
    </r>
    <r>
      <rPr>
        <i/>
        <sz val="10"/>
        <color theme="1"/>
        <rFont val="Times New Roman"/>
        <family val="1"/>
      </rPr>
      <t>grevyi</t>
    </r>
    <r>
      <rPr>
        <sz val="10"/>
        <color theme="1"/>
        <rFont val="Times New Roman"/>
        <family val="1"/>
      </rPr>
      <t xml:space="preserve">, African bush elephant, </t>
    </r>
    <r>
      <rPr>
        <i/>
        <sz val="10"/>
        <color theme="1"/>
        <rFont val="Times New Roman"/>
        <family val="1"/>
      </rPr>
      <t>Loxodonta</t>
    </r>
    <r>
      <rPr>
        <sz val="10"/>
        <color theme="1"/>
        <rFont val="Times New Roman"/>
        <family val="1"/>
      </rPr>
      <t xml:space="preserve"> </t>
    </r>
    <r>
      <rPr>
        <i/>
        <sz val="10"/>
        <color theme="1"/>
        <rFont val="Times New Roman"/>
        <family val="1"/>
      </rPr>
      <t>africana</t>
    </r>
    <r>
      <rPr>
        <sz val="10"/>
        <color theme="1"/>
        <rFont val="Times New Roman"/>
        <family val="1"/>
      </rPr>
      <t xml:space="preserve">, Thomson’s gazelle, </t>
    </r>
    <r>
      <rPr>
        <i/>
        <sz val="10"/>
        <color theme="1"/>
        <rFont val="Times New Roman"/>
        <family val="1"/>
      </rPr>
      <t>Eudorcas thomsonii</t>
    </r>
  </si>
  <si>
    <t>Bovidae, Elephantidae, Equidae, Giraffidae</t>
  </si>
  <si>
    <t>Characterisation of Fixed-Wing Versus Multirotors UAVs/Drones</t>
  </si>
  <si>
    <t>Garg, P.K.</t>
  </si>
  <si>
    <t>Journal of Geomatics</t>
  </si>
  <si>
    <t xml:space="preserve">Garg, P.K. 2022. Characterisation of Fixed-Wing Versus Multirotors UAVs/Drones. Journal of Geomatics 16:152-158. https://doi.org/10.58825/jog.2022.16.2.44. </t>
  </si>
  <si>
    <t>platform, sensors, mission planning</t>
  </si>
  <si>
    <t>Comparison of a fixed-wing and multi-rotor UAV for environmental mapping applications: A case study</t>
  </si>
  <si>
    <t>Boon, M.A., A.P. Drijfhout, and S. Tesfamichael</t>
  </si>
  <si>
    <t>International Conference on Unmanned Aerial Vehicles in Geomatics</t>
  </si>
  <si>
    <t xml:space="preserve">Boon, M.A., A.P. Drijfhout, and S. Tesfamichael. 2017. Comparison of a fixed-wing and multi-rotor UAV for environmental mapping applications: A case study. The International Archives of the Photogrammetry, Remote Sensing and Spatial Information Sciences, Volume XLII-2/W6, International Conference on Unmanned Aerial Vehicles in Geomatics, 4–7 September 2017, Bonn, Germany. https://doi.org/10.5194/isprs-archives-XLII-2-W6-47-2017. </t>
  </si>
  <si>
    <t>Shahbazia, M., J. Théaua, and P. Ménardc</t>
  </si>
  <si>
    <t xml:space="preserve">Shahbazia, M., J. Théaua, and P. Ménardc. 2014. Recent applications of unmanned aerial imagery in natural resource management. GIScience &amp; Remote Sensing 51:339-365. https://doi.org/10.1080/15481603.2014.926650. </t>
  </si>
  <si>
    <t>Monitoring sika deer population dynamics under culling on Nakanoshima island, Japan, using thermal infrared UAV survey</t>
  </si>
  <si>
    <t>Matsuura, Y., T. Ikeda, T.Y. Ito, T. Watanabe, D. Higashide, and H. Igota</t>
  </si>
  <si>
    <t xml:space="preserve">Matsuura, Y., T. Ikeda, T.Y. Ito, T. Watanabe, D. Higashide, and H. Igota. Preprint. Monitoring sika deer population dynamics under culling on Nakanoshima island, Japan, using thermal infrared UAV survey. https://doi.org/10.21203/rs.3.rs-9641435/v1. </t>
  </si>
  <si>
    <t>DJI Inspire 1 V2.0; DJI Mavic 2 Enterprise Advanced</t>
  </si>
  <si>
    <t>DJI Zenmuse XT IR camera; stock camera</t>
  </si>
  <si>
    <r>
      <rPr>
        <b/>
        <sz val="12"/>
        <color theme="1"/>
        <rFont val="Times New Roman"/>
        <family val="1"/>
      </rPr>
      <t>NOTE</t>
    </r>
    <r>
      <rPr>
        <sz val="12"/>
        <color theme="1"/>
        <rFont val="Times New Roman"/>
        <family val="1"/>
      </rPr>
      <t>: This drone/wildlife literature database is updated monthly with new references added after Zwamborn et al. (2023). This allows one to review the references that have been added since the last update (i.e., per the date in the file name). To update the full database, sort alphabetically by author in the first column.
If you have any questions about, or suggestions for improvements to, this database, please feel free to reach out to me, Rick Spaulding: AstraeusES@gmail.com. I also welcome submission of any reports, journal papers, dissertations, theses, etc. regarding the use of drones in wildlife biology that are missing from this database. This includes non-English language documents. The database is meant to be as comprehensive as possible to support researchers using drones in wildlife ecology. Thank you!</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2" x14ac:knownFonts="1">
    <font>
      <sz val="11"/>
      <color theme="1"/>
      <name val="Calibri"/>
      <family val="2"/>
      <scheme val="minor"/>
    </font>
    <font>
      <sz val="8"/>
      <name val="Calibri"/>
      <family val="2"/>
      <scheme val="minor"/>
    </font>
    <font>
      <sz val="10"/>
      <color theme="1"/>
      <name val="Times New Roman"/>
      <family val="1"/>
    </font>
    <font>
      <b/>
      <sz val="10"/>
      <color theme="1"/>
      <name val="Times New Roman"/>
      <family val="1"/>
    </font>
    <font>
      <i/>
      <sz val="10"/>
      <color theme="1"/>
      <name val="Times New Roman"/>
      <family val="1"/>
    </font>
    <font>
      <sz val="10"/>
      <color rgb="FF000000"/>
      <name val="Times New Roman"/>
      <family val="1"/>
    </font>
    <font>
      <vertAlign val="superscript"/>
      <sz val="10"/>
      <color theme="1"/>
      <name val="Times New Roman"/>
      <family val="1"/>
    </font>
    <font>
      <u/>
      <sz val="11"/>
      <color theme="10"/>
      <name val="Calibri"/>
      <family val="2"/>
      <scheme val="minor"/>
    </font>
    <font>
      <u/>
      <sz val="10"/>
      <color theme="10"/>
      <name val="Times New Roman"/>
      <family val="1"/>
    </font>
    <font>
      <sz val="12"/>
      <color theme="1"/>
      <name val="Times New Roman"/>
      <family val="1"/>
    </font>
    <font>
      <b/>
      <sz val="12"/>
      <color theme="1"/>
      <name val="Times New Roman"/>
      <family val="1"/>
    </font>
    <font>
      <sz val="10"/>
      <color theme="1"/>
      <name val="Aptos Narrow"/>
      <family val="2"/>
    </font>
  </fonts>
  <fills count="4">
    <fill>
      <patternFill patternType="none"/>
    </fill>
    <fill>
      <patternFill patternType="gray125"/>
    </fill>
    <fill>
      <patternFill patternType="solid">
        <fgColor theme="0" tint="-0.24994659260841701"/>
        <bgColor indexed="64"/>
      </patternFill>
    </fill>
    <fill>
      <patternFill patternType="solid">
        <fgColor rgb="FFD9D9D9"/>
        <bgColor rgb="FFD9D9D9"/>
      </patternFill>
    </fill>
  </fills>
  <borders count="14">
    <border>
      <left/>
      <right/>
      <top/>
      <bottom/>
      <diagonal/>
    </border>
    <border>
      <left style="thin">
        <color auto="1"/>
      </left>
      <right style="thin">
        <color auto="1"/>
      </right>
      <top style="thin">
        <color auto="1"/>
      </top>
      <bottom style="thin">
        <color auto="1"/>
      </bottom>
      <diagonal/>
    </border>
    <border>
      <left style="thin">
        <color auto="1"/>
      </left>
      <right style="thin">
        <color auto="1"/>
      </right>
      <top style="thin">
        <color auto="1"/>
      </top>
      <bottom/>
      <diagonal/>
    </border>
    <border>
      <left style="thin">
        <color auto="1"/>
      </left>
      <right style="thin">
        <color auto="1"/>
      </right>
      <top/>
      <bottom style="thin">
        <color auto="1"/>
      </bottom>
      <diagonal/>
    </border>
    <border>
      <left/>
      <right style="thin">
        <color auto="1"/>
      </right>
      <top/>
      <bottom style="thin">
        <color auto="1"/>
      </bottom>
      <diagonal/>
    </border>
    <border>
      <left/>
      <right style="thin">
        <color auto="1"/>
      </right>
      <top style="thin">
        <color auto="1"/>
      </top>
      <bottom style="thin">
        <color auto="1"/>
      </bottom>
      <diagonal/>
    </border>
    <border>
      <left style="thin">
        <color auto="1"/>
      </left>
      <right/>
      <top/>
      <bottom style="thin">
        <color auto="1"/>
      </bottom>
      <diagonal/>
    </border>
    <border>
      <left style="thin">
        <color auto="1"/>
      </left>
      <right/>
      <top style="thin">
        <color auto="1"/>
      </top>
      <bottom style="thin">
        <color auto="1"/>
      </bottom>
      <diagonal/>
    </border>
    <border>
      <left/>
      <right style="thin">
        <color auto="1"/>
      </right>
      <top/>
      <bottom style="double">
        <color auto="1"/>
      </bottom>
      <diagonal/>
    </border>
    <border>
      <left style="thin">
        <color auto="1"/>
      </left>
      <right style="thin">
        <color auto="1"/>
      </right>
      <top/>
      <bottom style="double">
        <color auto="1"/>
      </bottom>
      <diagonal/>
    </border>
    <border>
      <left style="thin">
        <color auto="1"/>
      </left>
      <right/>
      <top/>
      <bottom style="double">
        <color auto="1"/>
      </bottom>
      <diagonal/>
    </border>
    <border>
      <left/>
      <right style="thin">
        <color auto="1"/>
      </right>
      <top style="thin">
        <color auto="1"/>
      </top>
      <bottom/>
      <diagonal/>
    </border>
    <border>
      <left style="thin">
        <color auto="1"/>
      </left>
      <right/>
      <top style="thin">
        <color auto="1"/>
      </top>
      <bottom/>
      <diagonal/>
    </border>
    <border>
      <left/>
      <right style="thin">
        <color auto="1"/>
      </right>
      <top/>
      <bottom/>
      <diagonal/>
    </border>
  </borders>
  <cellStyleXfs count="2">
    <xf numFmtId="0" fontId="0" fillId="0" borderId="0"/>
    <xf numFmtId="0" fontId="7" fillId="0" borderId="0" applyNumberFormat="0" applyFill="0" applyBorder="0" applyAlignment="0" applyProtection="0"/>
  </cellStyleXfs>
  <cellXfs count="54">
    <xf numFmtId="0" fontId="0" fillId="0" borderId="0" xfId="0"/>
    <xf numFmtId="0" fontId="2" fillId="0" borderId="0" xfId="0" applyFont="1" applyAlignment="1">
      <alignment vertical="top" wrapText="1"/>
    </xf>
    <xf numFmtId="0" fontId="2" fillId="0" borderId="0" xfId="0" applyFont="1" applyAlignment="1">
      <alignment horizontal="center" vertical="center"/>
    </xf>
    <xf numFmtId="0" fontId="2" fillId="0" borderId="0" xfId="0" applyFont="1" applyAlignment="1">
      <alignment vertical="top"/>
    </xf>
    <xf numFmtId="0" fontId="2" fillId="0" borderId="0" xfId="0" applyFont="1" applyAlignment="1">
      <alignment horizontal="center" vertical="top"/>
    </xf>
    <xf numFmtId="0" fontId="3" fillId="2" borderId="8" xfId="0" applyFont="1" applyFill="1" applyBorder="1" applyAlignment="1">
      <alignment horizontal="center" wrapText="1"/>
    </xf>
    <xf numFmtId="0" fontId="3" fillId="2" borderId="9" xfId="0" applyFont="1" applyFill="1" applyBorder="1" applyAlignment="1">
      <alignment horizontal="center"/>
    </xf>
    <xf numFmtId="0" fontId="3" fillId="2" borderId="9" xfId="0" applyFont="1" applyFill="1" applyBorder="1" applyAlignment="1">
      <alignment horizontal="center" wrapText="1"/>
    </xf>
    <xf numFmtId="0" fontId="3" fillId="2" borderId="10" xfId="0" applyFont="1" applyFill="1" applyBorder="1" applyAlignment="1">
      <alignment horizontal="center" wrapText="1"/>
    </xf>
    <xf numFmtId="0" fontId="3" fillId="0" borderId="0" xfId="0" applyFont="1" applyAlignment="1">
      <alignment horizontal="center"/>
    </xf>
    <xf numFmtId="0" fontId="2" fillId="0" borderId="4" xfId="0" applyFont="1" applyBorder="1" applyAlignment="1">
      <alignment vertical="top" wrapText="1"/>
    </xf>
    <xf numFmtId="0" fontId="2" fillId="0" borderId="3" xfId="0" applyFont="1" applyBorder="1" applyAlignment="1">
      <alignment horizontal="center" vertical="top"/>
    </xf>
    <xf numFmtId="0" fontId="2" fillId="0" borderId="3" xfId="0" applyFont="1" applyBorder="1" applyAlignment="1">
      <alignment vertical="top" wrapText="1"/>
    </xf>
    <xf numFmtId="0" fontId="2" fillId="0" borderId="6" xfId="0" applyFont="1" applyBorder="1" applyAlignment="1">
      <alignment vertical="top" wrapText="1"/>
    </xf>
    <xf numFmtId="0" fontId="2" fillId="0" borderId="3" xfId="0" applyFont="1" applyBorder="1" applyAlignment="1">
      <alignment horizontal="center" vertical="center" wrapText="1"/>
    </xf>
    <xf numFmtId="0" fontId="2" fillId="0" borderId="5" xfId="0" applyFont="1" applyBorder="1" applyAlignment="1">
      <alignment vertical="top" wrapText="1"/>
    </xf>
    <xf numFmtId="0" fontId="2" fillId="0" borderId="1" xfId="0" applyFont="1" applyBorder="1" applyAlignment="1">
      <alignment horizontal="center" vertical="top"/>
    </xf>
    <xf numFmtId="0" fontId="2" fillId="0" borderId="1" xfId="0" applyFont="1" applyBorder="1" applyAlignment="1">
      <alignment vertical="top" wrapText="1"/>
    </xf>
    <xf numFmtId="0" fontId="2" fillId="0" borderId="7" xfId="0" applyFont="1" applyBorder="1" applyAlignment="1">
      <alignment vertical="top" wrapText="1"/>
    </xf>
    <xf numFmtId="0" fontId="2" fillId="0" borderId="1" xfId="0" applyFont="1" applyBorder="1" applyAlignment="1">
      <alignment horizontal="center" vertical="center" wrapText="1"/>
    </xf>
    <xf numFmtId="0" fontId="2" fillId="0" borderId="1" xfId="0" applyFont="1" applyBorder="1" applyAlignment="1">
      <alignment horizontal="center" vertical="center"/>
    </xf>
    <xf numFmtId="0" fontId="2" fillId="0" borderId="2" xfId="0" applyFont="1" applyBorder="1" applyAlignment="1">
      <alignment horizontal="center" vertical="top"/>
    </xf>
    <xf numFmtId="0" fontId="2" fillId="0" borderId="2" xfId="0" applyFont="1" applyBorder="1" applyAlignment="1">
      <alignment vertical="top" wrapText="1"/>
    </xf>
    <xf numFmtId="0" fontId="2" fillId="0" borderId="12" xfId="0" applyFont="1" applyBorder="1" applyAlignment="1">
      <alignment vertical="top" wrapText="1"/>
    </xf>
    <xf numFmtId="0" fontId="2" fillId="0" borderId="11" xfId="0" applyFont="1" applyBorder="1" applyAlignment="1">
      <alignment vertical="top" wrapText="1"/>
    </xf>
    <xf numFmtId="0" fontId="4" fillId="0" borderId="2" xfId="0" applyFont="1" applyBorder="1" applyAlignment="1">
      <alignment vertical="top" wrapText="1"/>
    </xf>
    <xf numFmtId="0" fontId="2" fillId="0" borderId="2" xfId="0" applyFont="1" applyBorder="1" applyAlignment="1">
      <alignment horizontal="center" vertical="center" wrapText="1"/>
    </xf>
    <xf numFmtId="0" fontId="2" fillId="0" borderId="0" xfId="0" applyFont="1" applyAlignment="1">
      <alignment horizontal="center" vertical="center" wrapText="1"/>
    </xf>
    <xf numFmtId="0" fontId="2" fillId="0" borderId="11" xfId="0" applyFont="1" applyBorder="1" applyAlignment="1">
      <alignment horizontal="center" vertical="center" wrapText="1"/>
    </xf>
    <xf numFmtId="0" fontId="2" fillId="0" borderId="2" xfId="0" applyFont="1" applyBorder="1" applyAlignment="1">
      <alignment horizontal="center" vertical="top" wrapText="1"/>
    </xf>
    <xf numFmtId="0" fontId="2" fillId="0" borderId="1" xfId="0" applyFont="1" applyBorder="1" applyAlignment="1">
      <alignment horizontal="center" vertical="top" wrapText="1"/>
    </xf>
    <xf numFmtId="0" fontId="8" fillId="0" borderId="0" xfId="1" applyFont="1" applyAlignment="1">
      <alignment vertical="top" wrapText="1"/>
    </xf>
    <xf numFmtId="0" fontId="4" fillId="0" borderId="1" xfId="0" applyFont="1" applyBorder="1"/>
    <xf numFmtId="0" fontId="4" fillId="0" borderId="2" xfId="0" applyFont="1" applyBorder="1"/>
    <xf numFmtId="0" fontId="5" fillId="3" borderId="2" xfId="0" applyFont="1" applyFill="1" applyBorder="1" applyAlignment="1">
      <alignment vertical="top" wrapText="1"/>
    </xf>
    <xf numFmtId="0" fontId="5" fillId="0" borderId="2" xfId="0" applyFont="1" applyBorder="1" applyAlignment="1">
      <alignment vertical="top" wrapText="1"/>
    </xf>
    <xf numFmtId="0" fontId="5" fillId="3" borderId="11" xfId="0" applyFont="1" applyFill="1" applyBorder="1" applyAlignment="1">
      <alignment vertical="top" wrapText="1"/>
    </xf>
    <xf numFmtId="0" fontId="4" fillId="0" borderId="1" xfId="0" applyFont="1" applyBorder="1" applyAlignment="1">
      <alignment vertical="top" wrapText="1"/>
    </xf>
    <xf numFmtId="0" fontId="2" fillId="0" borderId="13" xfId="0" applyFont="1" applyBorder="1" applyAlignment="1">
      <alignment vertical="top" wrapText="1"/>
    </xf>
    <xf numFmtId="0" fontId="5" fillId="0" borderId="11" xfId="0" applyFont="1" applyBorder="1" applyAlignment="1">
      <alignment vertical="top" wrapText="1"/>
    </xf>
    <xf numFmtId="0" fontId="2" fillId="0" borderId="2" xfId="0" applyFont="1" applyBorder="1" applyAlignment="1">
      <alignment horizontal="center" vertical="center"/>
    </xf>
    <xf numFmtId="0" fontId="5" fillId="0" borderId="1" xfId="0" applyFont="1" applyBorder="1" applyAlignment="1">
      <alignment vertical="top" wrapText="1"/>
    </xf>
    <xf numFmtId="0" fontId="7" fillId="0" borderId="2" xfId="1" applyBorder="1" applyAlignment="1">
      <alignment vertical="top" wrapText="1"/>
    </xf>
    <xf numFmtId="0" fontId="2" fillId="0" borderId="5" xfId="0" applyFont="1" applyBorder="1" applyAlignment="1">
      <alignment vertical="top"/>
    </xf>
    <xf numFmtId="0" fontId="4" fillId="0" borderId="11" xfId="0" applyFont="1" applyBorder="1" applyAlignment="1">
      <alignment vertical="top" wrapText="1"/>
    </xf>
    <xf numFmtId="0" fontId="4" fillId="0" borderId="0" xfId="0" applyFont="1" applyAlignment="1">
      <alignment vertical="top" wrapText="1"/>
    </xf>
    <xf numFmtId="0" fontId="0" fillId="0" borderId="0" xfId="0" applyAlignment="1">
      <alignment vertical="top"/>
    </xf>
    <xf numFmtId="0" fontId="9" fillId="0" borderId="0" xfId="0" applyFont="1" applyAlignment="1">
      <alignment vertical="top" wrapText="1"/>
    </xf>
    <xf numFmtId="0" fontId="0" fillId="0" borderId="0" xfId="0" applyAlignment="1">
      <alignment vertical="top"/>
    </xf>
    <xf numFmtId="0" fontId="0" fillId="0" borderId="0" xfId="0"/>
    <xf numFmtId="0" fontId="3" fillId="0" borderId="0" xfId="0" applyFont="1" applyAlignment="1">
      <alignment horizontal="center" vertical="top" wrapText="1"/>
    </xf>
    <xf numFmtId="0" fontId="4" fillId="0" borderId="0" xfId="0" applyFont="1" applyAlignment="1">
      <alignment horizontal="center" vertical="top" wrapText="1"/>
    </xf>
    <xf numFmtId="0" fontId="2" fillId="0" borderId="0" xfId="0" applyFont="1" applyAlignment="1">
      <alignment vertical="top" wrapText="1"/>
    </xf>
    <xf numFmtId="0" fontId="0" fillId="0" borderId="0" xfId="0" applyAlignment="1">
      <alignment vertical="top" wrapText="1"/>
    </xf>
  </cellXfs>
  <cellStyles count="2">
    <cellStyle name="Hyperlink" xfId="1" builtinId="8"/>
    <cellStyle name="Normal" xfId="0" builtinId="0"/>
  </cellStyles>
  <dxfs count="19">
    <dxf>
      <font>
        <b val="0"/>
        <i val="0"/>
        <strike val="0"/>
        <condense val="0"/>
        <extend val="0"/>
        <outline val="0"/>
        <shadow val="0"/>
        <u val="none"/>
        <vertAlign val="baseline"/>
        <sz val="10"/>
        <color theme="1"/>
        <name val="Times New Roman"/>
        <family val="1"/>
        <scheme val="none"/>
      </font>
      <alignment horizontal="center" vertical="center"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left/>
        <right style="thin">
          <color auto="1"/>
        </right>
        <top style="thin">
          <color auto="1"/>
        </top>
        <bottom/>
        <vertical/>
        <horizontal/>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center" vertical="top" textRotation="0" wrapText="0" indent="0" justifyLastLine="0" shrinkToFit="0" readingOrder="0"/>
      <border diagonalUp="0" diagonalDown="0"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border diagonalUp="0" diagonalDown="0" outline="0">
        <left/>
        <right style="thin">
          <color auto="1"/>
        </right>
        <top style="thin">
          <color auto="1"/>
        </top>
        <bottom style="thin">
          <color auto="1"/>
        </bottom>
      </border>
    </dxf>
    <dxf>
      <border outline="0">
        <left style="thin">
          <color auto="1"/>
        </left>
        <right style="thin">
          <color auto="1"/>
        </right>
        <top style="thin">
          <color auto="1"/>
        </top>
        <bottom style="thin">
          <color auto="1"/>
        </bottom>
      </border>
    </dxf>
    <dxf>
      <font>
        <b val="0"/>
        <i val="0"/>
        <strike val="0"/>
        <condense val="0"/>
        <extend val="0"/>
        <outline val="0"/>
        <shadow val="0"/>
        <u val="none"/>
        <vertAlign val="baseline"/>
        <sz val="10"/>
        <color theme="1"/>
        <name val="Times New Roman"/>
        <family val="1"/>
        <scheme val="none"/>
      </font>
      <alignment horizontal="general" vertical="top" textRotation="0" wrapText="1" indent="0" justifyLastLine="0" shrinkToFit="0" readingOrder="0"/>
    </dxf>
    <dxf>
      <border outline="0">
        <bottom style="double">
          <color auto="1"/>
        </bottom>
      </border>
    </dxf>
    <dxf>
      <font>
        <b/>
        <i val="0"/>
        <strike val="0"/>
        <condense val="0"/>
        <extend val="0"/>
        <outline val="0"/>
        <shadow val="0"/>
        <u val="none"/>
        <vertAlign val="baseline"/>
        <sz val="10"/>
        <color theme="1"/>
        <name val="Times New Roman"/>
        <family val="1"/>
        <scheme val="none"/>
      </font>
      <fill>
        <patternFill patternType="solid">
          <fgColor indexed="64"/>
          <bgColor theme="0" tint="-0.24994659260841701"/>
        </patternFill>
      </fill>
      <alignment horizontal="center" vertical="bottom" textRotation="0" wrapText="1" indent="0" justifyLastLine="0" shrinkToFit="0" readingOrder="0"/>
      <border diagonalUp="0" diagonalDown="0" outline="0">
        <left style="thin">
          <color auto="1"/>
        </left>
        <right style="thin">
          <color auto="1"/>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theme" Target="theme/theme1.xml"/><Relationship Id="rId7"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sharedStrings" Target="sharedStrings.xml"/><Relationship Id="rId4" Type="http://schemas.openxmlformats.org/officeDocument/2006/relationships/styles" Target="style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0</xdr:col>
      <xdr:colOff>190502</xdr:colOff>
      <xdr:row>0</xdr:row>
      <xdr:rowOff>43074</xdr:rowOff>
    </xdr:from>
    <xdr:to>
      <xdr:col>0</xdr:col>
      <xdr:colOff>2651126</xdr:colOff>
      <xdr:row>7</xdr:row>
      <xdr:rowOff>61111</xdr:rowOff>
    </xdr:to>
    <xdr:pic>
      <xdr:nvPicPr>
        <xdr:cNvPr id="3" name="Picture 2">
          <a:extLst>
            <a:ext uri="{FF2B5EF4-FFF2-40B4-BE49-F238E27FC236}">
              <a16:creationId xmlns:a16="http://schemas.microsoft.com/office/drawing/2014/main" id="{F41FA63A-9348-4A0F-8EB6-833E17F5ED1E}"/>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90502" y="43074"/>
          <a:ext cx="2460624" cy="1335287"/>
        </a:xfrm>
        <a:prstGeom prst="rect">
          <a:avLst/>
        </a:prstGeom>
      </xdr:spPr>
    </xdr:pic>
    <xdr:clientData/>
  </xdr:twoCellAnchor>
</xdr:wsDr>
</file>

<file path=xl/namedSheetViews/namedSheetView1.xml><?xml version="1.0" encoding="utf-8"?>
<namedSheetViews xmlns="http://schemas.microsoft.com/office/spreadsheetml/2019/namedsheetviews" xmlns:x="http://schemas.openxmlformats.org/spreadsheetml/2006/main" xmlns:mc="http://schemas.openxmlformats.org/markup-compatibility/2006" xmlns:x14="http://schemas.microsoft.com/office/spreadsheetml/2009/9/main" mc:Ignorable="x14">
  <namedSheetView name="View1" id="{516B3BF0-B99E-42C8-B144-8DB2B7C95EF2}">
    <nsvFilter filterId="{5D5FB505-B5C2-4F46-B643-B608B82955FD}" ref="A10:O2409" tableId="1">
      <columnFilter colId="5" id="{A4F64610-5214-4048-BFE9-36695AF5ED3E}">
        <filter colId="5">
          <x:filters blank="1">
            <x:filter val="Acoustics"/>
            <x:filter val="Amphibians"/>
            <x:filter val="Best practices"/>
            <x:filter val="Birds"/>
            <x:filter val="birds, amphibians, reptiles, mammals"/>
            <x:filter val="birds, fish, insects, mammals, marine mammals, reptiles"/>
            <x:filter val="birds, fish, marine mammals, reptiles"/>
            <x:filter val="Birds, fish, reptiles"/>
            <x:filter val="Birds, mammals"/>
            <x:filter val="Birds, Mammals, Reptiles"/>
            <x:filter val="birds, Marine mammals"/>
            <x:filter val="Birds, marine mammals, reptiles"/>
            <x:filter val="birds, reptiles"/>
            <x:filter val="Birds, review"/>
            <x:filter val="Birds, vegetation"/>
            <x:filter val="Data analysis"/>
            <x:filter val="data analysis, sensors"/>
            <x:filter val="data collection"/>
            <x:filter val="data management"/>
            <x:filter val="Fish"/>
            <x:filter val="fish, marine mammals"/>
            <x:filter val="Fish, marine mammals, reptiles"/>
            <x:filter val="Fish, reptiles"/>
            <x:filter val="flight software"/>
            <x:filter val="human-wildlife conflict"/>
            <x:filter val="insects, vegetation"/>
            <x:filter val="Invasive species"/>
            <x:filter val="Invertebrates"/>
            <x:filter val="Mammals"/>
            <x:filter val="Mammals, birds"/>
            <x:filter val="Mammals, marine mammals"/>
            <x:filter val="Mammals, reptiles"/>
            <x:filter val="Mammals, vegetation"/>
            <x:filter val="Mammals, vegetation, wetlands"/>
            <x:filter val="Marine habitats"/>
            <x:filter val="Marine mammals"/>
            <x:filter val="Marine mammals, birds"/>
            <x:filter val="Marine mammals, reptiles"/>
            <x:filter val="Radiotelemetry"/>
            <x:filter val="Reptiles"/>
          </x:filters>
        </filter>
      </columnFilter>
      <sortRules>
        <sortRule colId="0" id="{DE27B793-9B03-48C8-AF7D-4D5B9FD5E143}">
          <sortCondition ref="A10:A2409"/>
        </sortRule>
      </sortRules>
    </nsvFilter>
  </namedSheetView>
</namedSheetView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91E1518D-F1DD-4B77-A87E-C2AB4CD86B67}" name="Table1" displayName="Table1" ref="A10:O2409" totalsRowShown="0" headerRowDxfId="18" dataDxfId="16" headerRowBorderDxfId="17" tableBorderDxfId="15">
  <autoFilter ref="A10:O2409" xr:uid="{5D5FB505-B5C2-4F46-B643-B608B82955FD}"/>
  <sortState xmlns:xlrd2="http://schemas.microsoft.com/office/spreadsheetml/2017/richdata2" ref="A11:O2349">
    <sortCondition ref="A10:A2349"/>
  </sortState>
  <tableColumns count="15">
    <tableColumn id="1" xr3:uid="{DE27B793-9B03-48C8-AF7D-4D5B9FD5E143}" name="Author(s)" dataDxfId="14"/>
    <tableColumn id="2" xr3:uid="{890FCC7E-3F28-43D8-B37E-FE4B953E4149}" name="Year" dataDxfId="13"/>
    <tableColumn id="3" xr3:uid="{3D871510-4065-465F-A1E2-9F6D89E4A102}" name="Title" dataDxfId="12"/>
    <tableColumn id="4" xr3:uid="{E03E7B32-5220-4C69-B446-19DF2E4F0850}" name="Journal" dataDxfId="11"/>
    <tableColumn id="5" xr3:uid="{4001B3D9-AA38-4289-86A9-820F89A63FEE}" name="Report/Book/_x000a_Conference" dataDxfId="10"/>
    <tableColumn id="6" xr3:uid="{A4F64610-5214-4048-BFE9-36695AF5ED3E}" name="Wildlife_x000a_Group" dataDxfId="9"/>
    <tableColumn id="7" xr3:uid="{13F3E5D3-C8A8-46B7-B8F1-7EC1869B4B5A}" name="Family" dataDxfId="8"/>
    <tableColumn id="8" xr3:uid="{BE987CB9-7B7C-4A30-A309-E51B6A74AD7C}" name="Species" dataDxfId="7"/>
    <tableColumn id="9" xr3:uid="{B3F9ABCD-4343-4E2A-9AEC-87F91A943C27}" name="Keywords" dataDxfId="6"/>
    <tableColumn id="15" xr3:uid="{C0785619-2122-4A2A-91CA-89AF6D5C2F6A}" name="Country" dataDxfId="5"/>
    <tableColumn id="10" xr3:uid="{3874FA74-E751-4859-8CFC-35B7FF71F7BA}" name="Suggested Citation" dataDxfId="4"/>
    <tableColumn id="11" xr3:uid="{0B2B528D-D1AF-4547-92DE-750EDE4D39C3}" name="sUAS Platform" dataDxfId="3"/>
    <tableColumn id="12" xr3:uid="{E6E176CD-DF36-491F-9597-770501846094}" name="sUAS Model" dataDxfId="2"/>
    <tableColumn id="13" xr3:uid="{F73B7364-A483-4D81-8A0C-2406B57C17FB}" name="Sensor(s)" dataDxfId="1"/>
    <tableColumn id="14" xr3:uid="{98F1FF50-1545-4A51-A779-AC1E062E9604}" name="Refs Chk" dataDxfId="0"/>
  </tableColumns>
  <tableStyleInfo name="TableStyleLight1"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2.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microsoft.com/office/2019/04/relationships/namedSheetView" Target="../namedSheetViews/namedSheetView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34BCEE-4B70-4F40-9A14-06DE128A216D}">
  <dimension ref="A1:M1"/>
  <sheetViews>
    <sheetView tabSelected="1" zoomScale="140" zoomScaleNormal="140" workbookViewId="0">
      <selection activeCell="H4" sqref="H4"/>
    </sheetView>
  </sheetViews>
  <sheetFormatPr defaultRowHeight="14.4" x14ac:dyDescent="0.3"/>
  <sheetData>
    <row r="1" spans="1:13" ht="111" customHeight="1" x14ac:dyDescent="0.3">
      <c r="A1" s="47" t="s">
        <v>12697</v>
      </c>
      <c r="B1" s="47"/>
      <c r="C1" s="47"/>
      <c r="D1" s="47"/>
      <c r="E1" s="47"/>
      <c r="F1" s="47"/>
      <c r="G1" s="47"/>
      <c r="H1" s="47"/>
      <c r="I1" s="47"/>
      <c r="J1" s="47"/>
      <c r="K1" s="47"/>
      <c r="L1" s="48"/>
      <c r="M1" s="49"/>
    </row>
  </sheetData>
  <mergeCells count="1">
    <mergeCell ref="A1:M1"/>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D26167-A3DF-4F50-A28C-02F6F9FD21FE}">
  <dimension ref="A2:O2409"/>
  <sheetViews>
    <sheetView topLeftCell="A2343" zoomScale="110" zoomScaleNormal="110" zoomScaleSheetLayoutView="70" workbookViewId="0">
      <selection activeCell="C2344" sqref="C2344"/>
    </sheetView>
  </sheetViews>
  <sheetFormatPr defaultColWidth="9.109375" defaultRowHeight="13.2" x14ac:dyDescent="0.3"/>
  <cols>
    <col min="1" max="1" width="41.5546875" style="1" bestFit="1" customWidth="1"/>
    <col min="2" max="2" width="9.44140625" style="4" bestFit="1" customWidth="1"/>
    <col min="3" max="3" width="37.88671875" style="1" customWidth="1"/>
    <col min="4" max="4" width="14.88671875" style="1" customWidth="1"/>
    <col min="5" max="5" width="15" style="1" customWidth="1"/>
    <col min="6" max="6" width="12.5546875" style="1" customWidth="1"/>
    <col min="7" max="7" width="25.33203125" style="1" customWidth="1"/>
    <col min="8" max="8" width="33.5546875" style="1" customWidth="1"/>
    <col min="9" max="9" width="22.88671875" style="1" customWidth="1"/>
    <col min="10" max="10" width="12.21875" style="1" bestFit="1" customWidth="1"/>
    <col min="11" max="11" width="49.77734375" style="1" customWidth="1"/>
    <col min="12" max="12" width="17" style="1" customWidth="1"/>
    <col min="13" max="13" width="16.33203125" style="1" customWidth="1"/>
    <col min="14" max="14" width="15.5546875" style="1" customWidth="1"/>
    <col min="15" max="15" width="9.5546875" style="2" customWidth="1"/>
    <col min="16" max="16384" width="9.109375" style="3"/>
  </cols>
  <sheetData>
    <row r="2" spans="1:15" x14ac:dyDescent="0.3">
      <c r="M2" s="31"/>
    </row>
    <row r="3" spans="1:15" x14ac:dyDescent="0.3">
      <c r="B3" s="50" t="s">
        <v>2194</v>
      </c>
      <c r="C3" s="50"/>
      <c r="D3" s="50"/>
      <c r="E3" s="50"/>
      <c r="F3" s="50"/>
      <c r="G3" s="50"/>
      <c r="H3" s="50"/>
      <c r="I3" s="50"/>
      <c r="J3" s="50"/>
      <c r="K3" s="50"/>
      <c r="L3" s="50"/>
      <c r="M3" s="50"/>
      <c r="N3" s="50"/>
    </row>
    <row r="4" spans="1:15" x14ac:dyDescent="0.3">
      <c r="B4" s="50" t="s">
        <v>6763</v>
      </c>
      <c r="C4" s="50"/>
      <c r="D4" s="50"/>
      <c r="E4" s="50"/>
      <c r="F4" s="50"/>
      <c r="G4" s="50"/>
      <c r="H4" s="50"/>
      <c r="I4" s="50"/>
      <c r="J4" s="50"/>
      <c r="K4" s="50"/>
      <c r="L4" s="50"/>
      <c r="M4" s="50"/>
      <c r="N4" s="50"/>
    </row>
    <row r="5" spans="1:15" ht="28.2" customHeight="1" x14ac:dyDescent="0.3">
      <c r="G5" s="52" t="s">
        <v>11298</v>
      </c>
      <c r="H5" s="53"/>
      <c r="I5" s="53"/>
      <c r="J5" s="53"/>
    </row>
    <row r="6" spans="1:15" x14ac:dyDescent="0.3">
      <c r="B6" s="51" t="s">
        <v>10833</v>
      </c>
      <c r="C6" s="51"/>
      <c r="D6" s="51"/>
      <c r="E6" s="51"/>
      <c r="F6" s="51"/>
      <c r="G6" s="51"/>
      <c r="H6" s="51"/>
      <c r="I6" s="51"/>
      <c r="J6" s="51"/>
      <c r="K6" s="51"/>
      <c r="L6" s="51"/>
      <c r="M6" s="51"/>
      <c r="N6" s="51"/>
    </row>
    <row r="7" spans="1:15" x14ac:dyDescent="0.3">
      <c r="B7" s="51"/>
      <c r="C7" s="51"/>
      <c r="D7" s="51"/>
      <c r="E7" s="51"/>
      <c r="F7" s="51"/>
      <c r="G7" s="51"/>
      <c r="H7" s="51"/>
      <c r="I7" s="51"/>
      <c r="J7" s="51"/>
      <c r="K7" s="51"/>
      <c r="L7" s="51"/>
      <c r="M7" s="51"/>
      <c r="N7" s="51"/>
    </row>
    <row r="8" spans="1:15" x14ac:dyDescent="0.3">
      <c r="B8" s="51" t="s">
        <v>1497</v>
      </c>
      <c r="C8" s="51"/>
      <c r="D8" s="51"/>
      <c r="E8" s="51"/>
      <c r="F8" s="51"/>
      <c r="G8" s="51"/>
      <c r="H8" s="51"/>
      <c r="I8" s="51"/>
      <c r="J8" s="51"/>
      <c r="K8" s="51"/>
      <c r="L8" s="51"/>
      <c r="M8" s="51"/>
      <c r="N8" s="51"/>
    </row>
    <row r="10" spans="1:15" s="9" customFormat="1" ht="27" thickBot="1" x14ac:dyDescent="0.3">
      <c r="A10" s="5" t="s">
        <v>0</v>
      </c>
      <c r="B10" s="6" t="s">
        <v>2</v>
      </c>
      <c r="C10" s="7" t="s">
        <v>1</v>
      </c>
      <c r="D10" s="7" t="s">
        <v>3</v>
      </c>
      <c r="E10" s="7" t="s">
        <v>2176</v>
      </c>
      <c r="F10" s="7" t="s">
        <v>10627</v>
      </c>
      <c r="G10" s="7" t="s">
        <v>18</v>
      </c>
      <c r="H10" s="7" t="s">
        <v>19</v>
      </c>
      <c r="I10" s="7" t="s">
        <v>4</v>
      </c>
      <c r="J10" s="7" t="s">
        <v>7123</v>
      </c>
      <c r="K10" s="7" t="s">
        <v>9</v>
      </c>
      <c r="L10" s="7" t="s">
        <v>139</v>
      </c>
      <c r="M10" s="7" t="s">
        <v>111</v>
      </c>
      <c r="N10" s="8" t="s">
        <v>50</v>
      </c>
      <c r="O10" s="7" t="s">
        <v>2760</v>
      </c>
    </row>
    <row r="11" spans="1:15" ht="53.4" thickTop="1" x14ac:dyDescent="0.3">
      <c r="A11" s="10" t="s">
        <v>2085</v>
      </c>
      <c r="B11" s="11">
        <v>2005</v>
      </c>
      <c r="C11" s="12" t="s">
        <v>2084</v>
      </c>
      <c r="D11" s="12" t="s">
        <v>2086</v>
      </c>
      <c r="E11" s="12"/>
      <c r="F11" s="12" t="s">
        <v>43</v>
      </c>
      <c r="G11" s="12"/>
      <c r="H11" s="12"/>
      <c r="I11" s="12" t="s">
        <v>7897</v>
      </c>
      <c r="J11" s="12" t="s">
        <v>7337</v>
      </c>
      <c r="K11" s="12" t="s">
        <v>2087</v>
      </c>
      <c r="L11" s="12" t="s">
        <v>303</v>
      </c>
      <c r="M11" s="12"/>
      <c r="N11" s="13"/>
      <c r="O11" s="14"/>
    </row>
    <row r="12" spans="1:15" ht="79.2" x14ac:dyDescent="0.3">
      <c r="A12" s="10" t="s">
        <v>4697</v>
      </c>
      <c r="B12" s="11">
        <v>2023</v>
      </c>
      <c r="C12" s="12" t="s">
        <v>4698</v>
      </c>
      <c r="D12" s="12" t="s">
        <v>258</v>
      </c>
      <c r="E12" s="12"/>
      <c r="F12" s="12" t="s">
        <v>486</v>
      </c>
      <c r="G12" s="12"/>
      <c r="H12" s="12"/>
      <c r="I12" s="12" t="s">
        <v>7125</v>
      </c>
      <c r="J12" s="10" t="s">
        <v>7124</v>
      </c>
      <c r="K12" s="12" t="s">
        <v>9564</v>
      </c>
      <c r="L12" s="12" t="s">
        <v>329</v>
      </c>
      <c r="M12" s="12" t="s">
        <v>1506</v>
      </c>
      <c r="N12" s="13"/>
      <c r="O12" s="14"/>
    </row>
    <row r="13" spans="1:15" ht="118.8" x14ac:dyDescent="0.3">
      <c r="A13" s="10" t="s">
        <v>1234</v>
      </c>
      <c r="B13" s="11">
        <v>2010</v>
      </c>
      <c r="C13" s="12" t="s">
        <v>1233</v>
      </c>
      <c r="D13" s="12" t="s">
        <v>1235</v>
      </c>
      <c r="E13" s="12"/>
      <c r="F13" s="12" t="s">
        <v>2477</v>
      </c>
      <c r="G13" s="12" t="s">
        <v>1239</v>
      </c>
      <c r="H13" s="12" t="s">
        <v>3775</v>
      </c>
      <c r="I13" s="12" t="s">
        <v>7127</v>
      </c>
      <c r="J13" s="10" t="s">
        <v>7126</v>
      </c>
      <c r="K13" s="12" t="s">
        <v>11275</v>
      </c>
      <c r="L13" s="12" t="s">
        <v>1238</v>
      </c>
      <c r="M13" s="12" t="s">
        <v>1237</v>
      </c>
      <c r="N13" s="13" t="s">
        <v>2785</v>
      </c>
      <c r="O13" s="14"/>
    </row>
    <row r="14" spans="1:15" ht="26.4" x14ac:dyDescent="0.3">
      <c r="A14" s="10" t="s">
        <v>7</v>
      </c>
      <c r="B14" s="11">
        <v>2020</v>
      </c>
      <c r="C14" s="12" t="s">
        <v>6</v>
      </c>
      <c r="D14" s="12" t="s">
        <v>5</v>
      </c>
      <c r="E14" s="12"/>
      <c r="F14" s="12" t="s">
        <v>43</v>
      </c>
      <c r="G14" s="12" t="s">
        <v>42</v>
      </c>
      <c r="H14" s="12" t="s">
        <v>3060</v>
      </c>
      <c r="I14" s="12" t="s">
        <v>7130</v>
      </c>
      <c r="J14" s="10" t="s">
        <v>7131</v>
      </c>
      <c r="K14" s="10" t="s">
        <v>10</v>
      </c>
      <c r="L14" s="12" t="s">
        <v>329</v>
      </c>
      <c r="M14" s="12" t="s">
        <v>51</v>
      </c>
      <c r="N14" s="13"/>
      <c r="O14" s="14" t="s">
        <v>1921</v>
      </c>
    </row>
    <row r="15" spans="1:15" ht="66" x14ac:dyDescent="0.3">
      <c r="A15" s="10" t="s">
        <v>6044</v>
      </c>
      <c r="B15" s="11">
        <v>2020</v>
      </c>
      <c r="C15" s="12" t="s">
        <v>6043</v>
      </c>
      <c r="D15" s="12" t="s">
        <v>105</v>
      </c>
      <c r="E15" s="12"/>
      <c r="F15" s="12" t="s">
        <v>2477</v>
      </c>
      <c r="G15" s="12" t="s">
        <v>688</v>
      </c>
      <c r="H15" s="12" t="s">
        <v>3061</v>
      </c>
      <c r="I15" s="12" t="s">
        <v>7908</v>
      </c>
      <c r="J15" s="12" t="s">
        <v>7126</v>
      </c>
      <c r="K15" s="12" t="s">
        <v>6045</v>
      </c>
      <c r="L15" s="12"/>
      <c r="M15" s="12"/>
      <c r="N15" s="13"/>
      <c r="O15" s="14"/>
    </row>
    <row r="16" spans="1:15" ht="66" x14ac:dyDescent="0.3">
      <c r="A16" s="10" t="s">
        <v>1702</v>
      </c>
      <c r="B16" s="11">
        <v>2017</v>
      </c>
      <c r="C16" s="12" t="s">
        <v>1703</v>
      </c>
      <c r="D16" s="12" t="s">
        <v>125</v>
      </c>
      <c r="E16" s="12"/>
      <c r="F16" s="12" t="s">
        <v>2477</v>
      </c>
      <c r="G16" s="12" t="s">
        <v>688</v>
      </c>
      <c r="H16" s="12" t="s">
        <v>3061</v>
      </c>
      <c r="I16" s="12" t="s">
        <v>7129</v>
      </c>
      <c r="J16" s="12" t="s">
        <v>7126</v>
      </c>
      <c r="K16" s="12" t="s">
        <v>11337</v>
      </c>
      <c r="L16" s="12" t="s">
        <v>329</v>
      </c>
      <c r="M16" s="12" t="s">
        <v>229</v>
      </c>
      <c r="N16" s="13" t="s">
        <v>935</v>
      </c>
      <c r="O16" s="14"/>
    </row>
    <row r="17" spans="1:15" ht="52.8" x14ac:dyDescent="0.3">
      <c r="A17" s="10" t="s">
        <v>4736</v>
      </c>
      <c r="B17" s="11">
        <v>2019</v>
      </c>
      <c r="C17" s="12" t="s">
        <v>4735</v>
      </c>
      <c r="D17" s="12" t="s">
        <v>4737</v>
      </c>
      <c r="E17" s="12"/>
      <c r="F17" s="12" t="s">
        <v>1151</v>
      </c>
      <c r="G17" s="12"/>
      <c r="H17" s="12"/>
      <c r="I17" s="12" t="s">
        <v>56</v>
      </c>
      <c r="J17" s="12"/>
      <c r="K17" s="12" t="s">
        <v>4738</v>
      </c>
      <c r="L17" s="12"/>
      <c r="M17" s="12"/>
      <c r="N17" s="13"/>
      <c r="O17" s="14"/>
    </row>
    <row r="18" spans="1:15" ht="66" x14ac:dyDescent="0.3">
      <c r="A18" s="10" t="s">
        <v>2092</v>
      </c>
      <c r="B18" s="11">
        <v>2017</v>
      </c>
      <c r="C18" s="12" t="s">
        <v>2091</v>
      </c>
      <c r="D18" s="12" t="s">
        <v>257</v>
      </c>
      <c r="E18" s="12"/>
      <c r="F18" s="12" t="s">
        <v>56</v>
      </c>
      <c r="G18" s="12"/>
      <c r="H18" s="12"/>
      <c r="I18" s="12" t="s">
        <v>2093</v>
      </c>
      <c r="J18" s="12"/>
      <c r="K18" s="12" t="s">
        <v>10976</v>
      </c>
      <c r="L18" s="12"/>
      <c r="M18" s="12"/>
      <c r="N18" s="13"/>
      <c r="O18" s="14"/>
    </row>
    <row r="19" spans="1:15" ht="52.8" x14ac:dyDescent="0.3">
      <c r="A19" s="10" t="s">
        <v>28</v>
      </c>
      <c r="B19" s="11">
        <v>2018</v>
      </c>
      <c r="C19" s="12" t="s">
        <v>30</v>
      </c>
      <c r="D19" s="12" t="s">
        <v>29</v>
      </c>
      <c r="E19" s="12"/>
      <c r="F19" s="12" t="s">
        <v>43</v>
      </c>
      <c r="G19" s="12" t="s">
        <v>38</v>
      </c>
      <c r="H19" s="12" t="s">
        <v>3062</v>
      </c>
      <c r="I19" s="12" t="s">
        <v>7135</v>
      </c>
      <c r="J19" s="12" t="s">
        <v>7132</v>
      </c>
      <c r="K19" s="12" t="s">
        <v>11070</v>
      </c>
      <c r="L19" s="12" t="s">
        <v>48</v>
      </c>
      <c r="M19" s="12" t="s">
        <v>52</v>
      </c>
      <c r="N19" s="13" t="s">
        <v>936</v>
      </c>
      <c r="O19" s="14"/>
    </row>
    <row r="20" spans="1:15" ht="79.2" x14ac:dyDescent="0.3">
      <c r="A20" s="10" t="s">
        <v>6274</v>
      </c>
      <c r="B20" s="11">
        <v>2024</v>
      </c>
      <c r="C20" s="12" t="s">
        <v>6273</v>
      </c>
      <c r="D20" s="12"/>
      <c r="E20" s="12" t="s">
        <v>6272</v>
      </c>
      <c r="F20" s="12" t="s">
        <v>56</v>
      </c>
      <c r="G20" s="12"/>
      <c r="H20" s="12"/>
      <c r="I20" s="12" t="s">
        <v>5780</v>
      </c>
      <c r="J20" s="10"/>
      <c r="K20" s="10" t="s">
        <v>8280</v>
      </c>
      <c r="L20" s="12"/>
      <c r="M20" s="12"/>
      <c r="N20" s="13"/>
      <c r="O20" s="14"/>
    </row>
    <row r="21" spans="1:15" ht="52.8" x14ac:dyDescent="0.3">
      <c r="A21" s="10" t="s">
        <v>10199</v>
      </c>
      <c r="B21" s="11">
        <v>2025</v>
      </c>
      <c r="C21" s="12" t="s">
        <v>8708</v>
      </c>
      <c r="D21" s="12" t="s">
        <v>29</v>
      </c>
      <c r="E21" s="12"/>
      <c r="F21" s="12" t="s">
        <v>56</v>
      </c>
      <c r="G21" s="12"/>
      <c r="H21" s="12"/>
      <c r="I21" s="12" t="s">
        <v>57</v>
      </c>
      <c r="J21" s="12"/>
      <c r="K21" s="12" t="s">
        <v>10200</v>
      </c>
      <c r="L21" s="12"/>
      <c r="M21" s="12"/>
      <c r="N21" s="13"/>
      <c r="O21" s="14" t="s">
        <v>1646</v>
      </c>
    </row>
    <row r="22" spans="1:15" ht="79.2" x14ac:dyDescent="0.3">
      <c r="A22" s="10" t="s">
        <v>12290</v>
      </c>
      <c r="B22" s="11">
        <v>2026</v>
      </c>
      <c r="C22" s="12" t="s">
        <v>12289</v>
      </c>
      <c r="D22" s="12" t="s">
        <v>68</v>
      </c>
      <c r="E22" s="12"/>
      <c r="F22" s="12" t="s">
        <v>844</v>
      </c>
      <c r="G22" s="12" t="s">
        <v>1599</v>
      </c>
      <c r="H22" s="12" t="s">
        <v>6770</v>
      </c>
      <c r="I22" s="12" t="s">
        <v>7616</v>
      </c>
      <c r="J22" s="10" t="s">
        <v>7207</v>
      </c>
      <c r="K22" s="10" t="s">
        <v>12291</v>
      </c>
      <c r="L22" s="12" t="s">
        <v>10613</v>
      </c>
      <c r="M22" s="12" t="s">
        <v>12292</v>
      </c>
      <c r="N22" s="13"/>
      <c r="O22" s="14"/>
    </row>
    <row r="23" spans="1:15" ht="66" x14ac:dyDescent="0.3">
      <c r="A23" s="10" t="s">
        <v>10717</v>
      </c>
      <c r="B23" s="11">
        <v>2025</v>
      </c>
      <c r="C23" s="12" t="s">
        <v>10716</v>
      </c>
      <c r="D23" s="12" t="s">
        <v>487</v>
      </c>
      <c r="E23" s="12"/>
      <c r="F23" s="12" t="s">
        <v>649</v>
      </c>
      <c r="G23" s="12" t="s">
        <v>115</v>
      </c>
      <c r="H23" s="12" t="s">
        <v>5828</v>
      </c>
      <c r="I23" s="12" t="s">
        <v>10719</v>
      </c>
      <c r="J23" s="10" t="s">
        <v>7191</v>
      </c>
      <c r="K23" s="10" t="s">
        <v>10718</v>
      </c>
      <c r="L23" s="12" t="s">
        <v>10610</v>
      </c>
      <c r="M23" s="12" t="s">
        <v>10720</v>
      </c>
      <c r="N23" s="13" t="s">
        <v>10721</v>
      </c>
      <c r="O23" s="14"/>
    </row>
    <row r="24" spans="1:15" ht="79.2" x14ac:dyDescent="0.3">
      <c r="A24" s="10" t="s">
        <v>8098</v>
      </c>
      <c r="B24" s="11">
        <v>2024</v>
      </c>
      <c r="C24" s="12" t="s">
        <v>8097</v>
      </c>
      <c r="D24" s="12" t="s">
        <v>487</v>
      </c>
      <c r="E24" s="12"/>
      <c r="F24" s="12" t="s">
        <v>486</v>
      </c>
      <c r="G24" s="12" t="s">
        <v>115</v>
      </c>
      <c r="H24" s="12" t="s">
        <v>8100</v>
      </c>
      <c r="I24" s="12" t="s">
        <v>8106</v>
      </c>
      <c r="J24" s="12" t="s">
        <v>7191</v>
      </c>
      <c r="K24" s="12" t="s">
        <v>8099</v>
      </c>
      <c r="L24" s="12" t="s">
        <v>329</v>
      </c>
      <c r="M24" s="12" t="s">
        <v>8101</v>
      </c>
      <c r="N24" s="13"/>
      <c r="O24" s="14"/>
    </row>
    <row r="25" spans="1:15" ht="39.6" x14ac:dyDescent="0.3">
      <c r="A25" s="10" t="s">
        <v>143</v>
      </c>
      <c r="B25" s="11">
        <v>2020</v>
      </c>
      <c r="C25" s="12" t="s">
        <v>145</v>
      </c>
      <c r="D25" s="12" t="s">
        <v>29</v>
      </c>
      <c r="E25" s="12"/>
      <c r="F25" s="12" t="s">
        <v>144</v>
      </c>
      <c r="G25" s="12"/>
      <c r="H25" s="12"/>
      <c r="I25" s="12" t="s">
        <v>7137</v>
      </c>
      <c r="J25" s="12" t="s">
        <v>7136</v>
      </c>
      <c r="K25" s="12" t="s">
        <v>10977</v>
      </c>
      <c r="L25" s="12" t="s">
        <v>48</v>
      </c>
      <c r="M25" s="12" t="s">
        <v>147</v>
      </c>
      <c r="N25" s="13" t="s">
        <v>146</v>
      </c>
      <c r="O25" s="14" t="s">
        <v>1921</v>
      </c>
    </row>
    <row r="26" spans="1:15" ht="52.8" x14ac:dyDescent="0.3">
      <c r="A26" s="10" t="s">
        <v>7079</v>
      </c>
      <c r="B26" s="11">
        <v>2024</v>
      </c>
      <c r="C26" s="12" t="s">
        <v>7078</v>
      </c>
      <c r="D26" s="12"/>
      <c r="E26" s="12" t="s">
        <v>1136</v>
      </c>
      <c r="F26" s="12" t="s">
        <v>1151</v>
      </c>
      <c r="G26" s="12"/>
      <c r="H26" s="12"/>
      <c r="I26" s="12" t="s">
        <v>7138</v>
      </c>
      <c r="J26" s="10" t="s">
        <v>7134</v>
      </c>
      <c r="K26" s="10" t="s">
        <v>7081</v>
      </c>
      <c r="L26" s="12"/>
      <c r="M26" s="12"/>
      <c r="N26" s="13"/>
      <c r="O26" s="14"/>
    </row>
    <row r="27" spans="1:15" ht="52.8" x14ac:dyDescent="0.3">
      <c r="A27" s="10" t="s">
        <v>1544</v>
      </c>
      <c r="B27" s="11">
        <v>2015</v>
      </c>
      <c r="C27" s="12" t="s">
        <v>1543</v>
      </c>
      <c r="D27" s="12" t="s">
        <v>1545</v>
      </c>
      <c r="E27" s="12"/>
      <c r="F27" s="12" t="s">
        <v>1468</v>
      </c>
      <c r="G27" s="12"/>
      <c r="H27" s="12"/>
      <c r="I27" s="12" t="s">
        <v>1492</v>
      </c>
      <c r="J27" s="10"/>
      <c r="K27" s="10" t="s">
        <v>1546</v>
      </c>
      <c r="L27" s="12"/>
      <c r="M27" s="12"/>
      <c r="N27" s="13"/>
      <c r="O27" s="14"/>
    </row>
    <row r="28" spans="1:15" ht="52.8" x14ac:dyDescent="0.3">
      <c r="A28" s="10" t="s">
        <v>12134</v>
      </c>
      <c r="B28" s="11">
        <v>2019</v>
      </c>
      <c r="C28" s="12" t="s">
        <v>12133</v>
      </c>
      <c r="D28" s="12" t="s">
        <v>12135</v>
      </c>
      <c r="E28" s="12"/>
      <c r="F28" s="12" t="s">
        <v>2477</v>
      </c>
      <c r="G28" s="12" t="s">
        <v>308</v>
      </c>
      <c r="H28" s="12" t="s">
        <v>3154</v>
      </c>
      <c r="I28" s="12" t="s">
        <v>7324</v>
      </c>
      <c r="J28" s="12" t="s">
        <v>7177</v>
      </c>
      <c r="K28" s="12" t="s">
        <v>12136</v>
      </c>
      <c r="L28" s="12" t="s">
        <v>329</v>
      </c>
      <c r="M28" s="12" t="s">
        <v>116</v>
      </c>
      <c r="N28" s="13"/>
      <c r="O28" s="14" t="s">
        <v>1646</v>
      </c>
    </row>
    <row r="29" spans="1:15" ht="66" x14ac:dyDescent="0.3">
      <c r="A29" s="10" t="s">
        <v>5767</v>
      </c>
      <c r="B29" s="11">
        <v>2024</v>
      </c>
      <c r="C29" s="12" t="s">
        <v>5769</v>
      </c>
      <c r="D29" s="12"/>
      <c r="E29" s="12" t="s">
        <v>5768</v>
      </c>
      <c r="F29" s="12" t="s">
        <v>56</v>
      </c>
      <c r="G29" s="12"/>
      <c r="H29" s="12"/>
      <c r="I29" s="12" t="s">
        <v>5775</v>
      </c>
      <c r="J29" s="12"/>
      <c r="K29" s="12" t="s">
        <v>5770</v>
      </c>
      <c r="L29" s="12"/>
      <c r="M29" s="12"/>
      <c r="N29" s="13"/>
      <c r="O29" s="14"/>
    </row>
    <row r="30" spans="1:15" ht="52.8" x14ac:dyDescent="0.3">
      <c r="A30" s="10" t="s">
        <v>6620</v>
      </c>
      <c r="B30" s="11">
        <v>2022</v>
      </c>
      <c r="C30" s="12" t="s">
        <v>6619</v>
      </c>
      <c r="D30" s="12" t="s">
        <v>6621</v>
      </c>
      <c r="E30" s="12"/>
      <c r="F30" s="12" t="s">
        <v>56</v>
      </c>
      <c r="G30" s="12"/>
      <c r="H30" s="12"/>
      <c r="I30" s="12" t="s">
        <v>56</v>
      </c>
      <c r="J30" s="12"/>
      <c r="K30" s="12" t="s">
        <v>6622</v>
      </c>
      <c r="L30" s="12"/>
      <c r="M30" s="12"/>
      <c r="N30" s="13"/>
      <c r="O30" s="14"/>
    </row>
    <row r="31" spans="1:15" ht="66" x14ac:dyDescent="0.3">
      <c r="A31" s="10" t="s">
        <v>8143</v>
      </c>
      <c r="B31" s="11">
        <v>2024</v>
      </c>
      <c r="C31" s="12" t="s">
        <v>8141</v>
      </c>
      <c r="D31" s="12" t="s">
        <v>8142</v>
      </c>
      <c r="E31" s="12"/>
      <c r="F31" s="12" t="s">
        <v>56</v>
      </c>
      <c r="G31" s="12"/>
      <c r="H31" s="12"/>
      <c r="I31" s="12" t="s">
        <v>8145</v>
      </c>
      <c r="J31" s="12"/>
      <c r="K31" s="12" t="s">
        <v>8144</v>
      </c>
      <c r="L31" s="12"/>
      <c r="M31" s="12"/>
      <c r="N31" s="13"/>
      <c r="O31" s="14"/>
    </row>
    <row r="32" spans="1:15" ht="66" x14ac:dyDescent="0.3">
      <c r="A32" s="10" t="s">
        <v>8232</v>
      </c>
      <c r="B32" s="11">
        <v>2025</v>
      </c>
      <c r="C32" s="12" t="s">
        <v>8233</v>
      </c>
      <c r="D32" s="12" t="s">
        <v>1576</v>
      </c>
      <c r="E32" s="12"/>
      <c r="F32" s="12" t="s">
        <v>2477</v>
      </c>
      <c r="G32" s="12" t="s">
        <v>1265</v>
      </c>
      <c r="H32" s="12" t="s">
        <v>3246</v>
      </c>
      <c r="I32" s="12" t="s">
        <v>8235</v>
      </c>
      <c r="J32" s="12" t="s">
        <v>7139</v>
      </c>
      <c r="K32" s="12" t="s">
        <v>8234</v>
      </c>
      <c r="L32" s="12" t="s">
        <v>8216</v>
      </c>
      <c r="M32" s="12" t="s">
        <v>8236</v>
      </c>
      <c r="N32" s="13"/>
      <c r="O32" s="14"/>
    </row>
    <row r="33" spans="1:15" ht="79.2" x14ac:dyDescent="0.3">
      <c r="A33" s="10" t="s">
        <v>5286</v>
      </c>
      <c r="B33" s="11">
        <v>2023</v>
      </c>
      <c r="C33" s="12" t="s">
        <v>5285</v>
      </c>
      <c r="D33" s="12" t="s">
        <v>1509</v>
      </c>
      <c r="E33" s="12"/>
      <c r="F33" s="12" t="s">
        <v>2477</v>
      </c>
      <c r="G33" s="12" t="s">
        <v>1265</v>
      </c>
      <c r="H33" s="12" t="s">
        <v>3246</v>
      </c>
      <c r="I33" s="12" t="s">
        <v>7822</v>
      </c>
      <c r="J33" s="12" t="s">
        <v>7139</v>
      </c>
      <c r="K33" s="12" t="s">
        <v>5287</v>
      </c>
      <c r="L33" s="12" t="s">
        <v>9259</v>
      </c>
      <c r="M33" s="12" t="s">
        <v>5288</v>
      </c>
      <c r="N33" s="13"/>
      <c r="O33" s="14"/>
    </row>
    <row r="34" spans="1:15" ht="79.2" x14ac:dyDescent="0.3">
      <c r="A34" s="10" t="s">
        <v>5286</v>
      </c>
      <c r="B34" s="11">
        <v>2023</v>
      </c>
      <c r="C34" s="12" t="s">
        <v>5285</v>
      </c>
      <c r="D34" s="12" t="s">
        <v>1509</v>
      </c>
      <c r="E34" s="12"/>
      <c r="F34" s="12" t="s">
        <v>2477</v>
      </c>
      <c r="G34" s="12" t="s">
        <v>1265</v>
      </c>
      <c r="H34" s="12" t="s">
        <v>3246</v>
      </c>
      <c r="I34" s="12" t="s">
        <v>7140</v>
      </c>
      <c r="J34" s="12" t="s">
        <v>7139</v>
      </c>
      <c r="K34" s="12" t="s">
        <v>5287</v>
      </c>
      <c r="L34" s="12" t="s">
        <v>329</v>
      </c>
      <c r="M34" s="12" t="s">
        <v>5288</v>
      </c>
      <c r="N34" s="13" t="s">
        <v>5289</v>
      </c>
      <c r="O34" s="14"/>
    </row>
    <row r="35" spans="1:15" ht="66" x14ac:dyDescent="0.3">
      <c r="A35" s="10" t="s">
        <v>2353</v>
      </c>
      <c r="B35" s="11">
        <v>2021</v>
      </c>
      <c r="C35" s="12" t="s">
        <v>2352</v>
      </c>
      <c r="D35" s="12" t="s">
        <v>2354</v>
      </c>
      <c r="E35" s="12"/>
      <c r="F35" s="12" t="s">
        <v>56</v>
      </c>
      <c r="G35" s="12"/>
      <c r="H35" s="12"/>
      <c r="I35" s="12" t="s">
        <v>1151</v>
      </c>
      <c r="J35" s="10"/>
      <c r="K35" s="10" t="s">
        <v>3997</v>
      </c>
      <c r="L35" s="12"/>
      <c r="M35" s="12"/>
      <c r="N35" s="13"/>
      <c r="O35" s="14"/>
    </row>
    <row r="36" spans="1:15" ht="66" x14ac:dyDescent="0.3">
      <c r="A36" s="10" t="s">
        <v>9633</v>
      </c>
      <c r="B36" s="11">
        <v>2025</v>
      </c>
      <c r="C36" s="12" t="s">
        <v>9631</v>
      </c>
      <c r="D36" s="12" t="s">
        <v>335</v>
      </c>
      <c r="E36" s="12"/>
      <c r="F36" s="12" t="s">
        <v>2477</v>
      </c>
      <c r="G36" s="12" t="s">
        <v>308</v>
      </c>
      <c r="H36" s="12" t="s">
        <v>9632</v>
      </c>
      <c r="I36" s="12" t="s">
        <v>9636</v>
      </c>
      <c r="J36" s="10" t="s">
        <v>9635</v>
      </c>
      <c r="K36" s="10" t="s">
        <v>9634</v>
      </c>
      <c r="L36" s="12" t="s">
        <v>329</v>
      </c>
      <c r="M36" s="12" t="s">
        <v>1506</v>
      </c>
      <c r="N36" s="13" t="s">
        <v>9637</v>
      </c>
      <c r="O36" s="14"/>
    </row>
    <row r="37" spans="1:15" ht="79.2" x14ac:dyDescent="0.3">
      <c r="A37" s="10" t="s">
        <v>5301</v>
      </c>
      <c r="B37" s="11">
        <v>2023</v>
      </c>
      <c r="C37" s="12" t="s">
        <v>5302</v>
      </c>
      <c r="D37" s="12"/>
      <c r="E37" s="12" t="s">
        <v>5303</v>
      </c>
      <c r="F37" s="12" t="s">
        <v>56</v>
      </c>
      <c r="G37" s="12"/>
      <c r="H37" s="12"/>
      <c r="I37" s="12" t="s">
        <v>5305</v>
      </c>
      <c r="J37" s="12"/>
      <c r="K37" s="12" t="s">
        <v>5304</v>
      </c>
      <c r="L37" s="12"/>
      <c r="M37" s="12"/>
      <c r="N37" s="13"/>
      <c r="O37" s="14"/>
    </row>
    <row r="38" spans="1:15" ht="52.8" x14ac:dyDescent="0.3">
      <c r="A38" s="10" t="s">
        <v>1859</v>
      </c>
      <c r="B38" s="11">
        <v>2020</v>
      </c>
      <c r="C38" s="12" t="s">
        <v>1857</v>
      </c>
      <c r="D38" s="12" t="s">
        <v>1858</v>
      </c>
      <c r="E38" s="12"/>
      <c r="F38" s="12" t="s">
        <v>122</v>
      </c>
      <c r="G38" s="12" t="s">
        <v>274</v>
      </c>
      <c r="H38" s="12" t="s">
        <v>3063</v>
      </c>
      <c r="I38" s="12" t="s">
        <v>7142</v>
      </c>
      <c r="J38" s="12" t="s">
        <v>7141</v>
      </c>
      <c r="K38" s="12" t="s">
        <v>11030</v>
      </c>
      <c r="L38" s="12"/>
      <c r="M38" s="12"/>
      <c r="N38" s="13"/>
      <c r="O38" s="14" t="s">
        <v>1646</v>
      </c>
    </row>
    <row r="39" spans="1:15" ht="79.2" x14ac:dyDescent="0.3">
      <c r="A39" s="10" t="s">
        <v>8</v>
      </c>
      <c r="B39" s="11">
        <v>2018</v>
      </c>
      <c r="C39" s="12" t="s">
        <v>11</v>
      </c>
      <c r="D39" s="12" t="s">
        <v>33</v>
      </c>
      <c r="E39" s="12"/>
      <c r="F39" s="12" t="s">
        <v>43</v>
      </c>
      <c r="G39" s="12" t="s">
        <v>6942</v>
      </c>
      <c r="H39" s="12" t="s">
        <v>6941</v>
      </c>
      <c r="I39" s="12" t="s">
        <v>7143</v>
      </c>
      <c r="J39" s="10" t="s">
        <v>7126</v>
      </c>
      <c r="K39" s="10" t="s">
        <v>12</v>
      </c>
      <c r="L39" s="12" t="s">
        <v>48</v>
      </c>
      <c r="M39" s="12" t="s">
        <v>53</v>
      </c>
      <c r="N39" s="13" t="s">
        <v>3773</v>
      </c>
      <c r="O39" s="14"/>
    </row>
    <row r="40" spans="1:15" ht="92.4" x14ac:dyDescent="0.3">
      <c r="A40" s="10" t="s">
        <v>6421</v>
      </c>
      <c r="B40" s="11">
        <v>2020</v>
      </c>
      <c r="C40" s="12" t="s">
        <v>6424</v>
      </c>
      <c r="D40" s="12"/>
      <c r="E40" s="12" t="s">
        <v>3940</v>
      </c>
      <c r="F40" s="12" t="s">
        <v>2477</v>
      </c>
      <c r="G40" s="12" t="s">
        <v>1586</v>
      </c>
      <c r="H40" s="12" t="s">
        <v>6422</v>
      </c>
      <c r="I40" s="12" t="s">
        <v>7147</v>
      </c>
      <c r="J40" s="10" t="s">
        <v>7144</v>
      </c>
      <c r="K40" s="10" t="s">
        <v>6824</v>
      </c>
      <c r="L40" s="12" t="s">
        <v>329</v>
      </c>
      <c r="M40" s="12" t="s">
        <v>6423</v>
      </c>
      <c r="N40" s="13"/>
      <c r="O40" s="14"/>
    </row>
    <row r="41" spans="1:15" ht="26.4" x14ac:dyDescent="0.3">
      <c r="A41" s="10" t="s">
        <v>9108</v>
      </c>
      <c r="B41" s="11">
        <v>2025</v>
      </c>
      <c r="C41" s="12" t="s">
        <v>9107</v>
      </c>
      <c r="D41" s="12" t="s">
        <v>29</v>
      </c>
      <c r="E41" s="12"/>
      <c r="F41" s="12" t="s">
        <v>56</v>
      </c>
      <c r="G41" s="12"/>
      <c r="H41" s="12"/>
      <c r="I41" s="12" t="s">
        <v>9110</v>
      </c>
      <c r="J41" s="10"/>
      <c r="K41" s="10" t="s">
        <v>9109</v>
      </c>
      <c r="L41" s="12"/>
      <c r="M41" s="12"/>
      <c r="N41" s="13"/>
      <c r="O41" s="14" t="s">
        <v>1646</v>
      </c>
    </row>
    <row r="42" spans="1:15" ht="66" x14ac:dyDescent="0.3">
      <c r="A42" s="10" t="s">
        <v>9796</v>
      </c>
      <c r="B42" s="11">
        <v>2025</v>
      </c>
      <c r="C42" s="12" t="s">
        <v>9795</v>
      </c>
      <c r="D42" s="12"/>
      <c r="E42" s="12" t="s">
        <v>265</v>
      </c>
      <c r="F42" s="12" t="s">
        <v>1031</v>
      </c>
      <c r="G42" s="12" t="s">
        <v>1129</v>
      </c>
      <c r="H42" s="12" t="s">
        <v>9799</v>
      </c>
      <c r="I42" s="12" t="s">
        <v>9801</v>
      </c>
      <c r="J42" s="10" t="s">
        <v>7463</v>
      </c>
      <c r="K42" s="10" t="s">
        <v>9797</v>
      </c>
      <c r="L42" s="12" t="s">
        <v>9800</v>
      </c>
      <c r="M42" s="12" t="s">
        <v>9798</v>
      </c>
      <c r="N42" s="13"/>
      <c r="O42" s="14"/>
    </row>
    <row r="43" spans="1:15" ht="52.8" x14ac:dyDescent="0.3">
      <c r="A43" s="10" t="s">
        <v>1658</v>
      </c>
      <c r="B43" s="11">
        <v>2019</v>
      </c>
      <c r="C43" s="12" t="s">
        <v>1659</v>
      </c>
      <c r="D43" s="12" t="s">
        <v>29</v>
      </c>
      <c r="E43" s="12"/>
      <c r="F43" s="12" t="s">
        <v>2477</v>
      </c>
      <c r="G43" s="12" t="s">
        <v>688</v>
      </c>
      <c r="H43" s="12" t="s">
        <v>3064</v>
      </c>
      <c r="I43" s="12" t="s">
        <v>7148</v>
      </c>
      <c r="J43" s="12" t="s">
        <v>7145</v>
      </c>
      <c r="K43" s="12" t="s">
        <v>11338</v>
      </c>
      <c r="L43" s="12" t="s">
        <v>329</v>
      </c>
      <c r="M43" s="12" t="s">
        <v>1661</v>
      </c>
      <c r="N43" s="13" t="s">
        <v>1660</v>
      </c>
      <c r="O43" s="14" t="s">
        <v>1646</v>
      </c>
    </row>
    <row r="44" spans="1:15" ht="52.8" x14ac:dyDescent="0.3">
      <c r="A44" s="10" t="s">
        <v>13</v>
      </c>
      <c r="B44" s="11">
        <v>2015</v>
      </c>
      <c r="C44" s="12" t="s">
        <v>14</v>
      </c>
      <c r="D44" s="12" t="s">
        <v>17</v>
      </c>
      <c r="E44" s="12"/>
      <c r="F44" s="12" t="s">
        <v>56</v>
      </c>
      <c r="G44" s="12"/>
      <c r="H44" s="12"/>
      <c r="I44" s="12" t="s">
        <v>904</v>
      </c>
      <c r="J44" s="12" t="s">
        <v>7149</v>
      </c>
      <c r="K44" s="12" t="s">
        <v>11339</v>
      </c>
      <c r="L44" s="12"/>
      <c r="M44" s="12"/>
      <c r="N44" s="13"/>
      <c r="O44" s="14"/>
    </row>
    <row r="45" spans="1:15" ht="66" x14ac:dyDescent="0.3">
      <c r="A45" s="10" t="s">
        <v>11472</v>
      </c>
      <c r="B45" s="11">
        <v>2026</v>
      </c>
      <c r="C45" s="12" t="s">
        <v>11471</v>
      </c>
      <c r="D45" s="12" t="s">
        <v>1440</v>
      </c>
      <c r="E45" s="12"/>
      <c r="F45" s="12" t="s">
        <v>844</v>
      </c>
      <c r="G45" s="12" t="s">
        <v>364</v>
      </c>
      <c r="H45" s="12" t="s">
        <v>11474</v>
      </c>
      <c r="I45" s="12" t="s">
        <v>9101</v>
      </c>
      <c r="J45" s="12" t="s">
        <v>7163</v>
      </c>
      <c r="K45" s="12" t="s">
        <v>11473</v>
      </c>
      <c r="L45" s="12" t="s">
        <v>329</v>
      </c>
      <c r="M45" s="12" t="s">
        <v>11476</v>
      </c>
      <c r="N45" s="13" t="s">
        <v>11475</v>
      </c>
      <c r="O45" s="14" t="s">
        <v>1646</v>
      </c>
    </row>
    <row r="46" spans="1:15" ht="52.8" x14ac:dyDescent="0.3">
      <c r="A46" s="10" t="s">
        <v>3002</v>
      </c>
      <c r="B46" s="11">
        <v>2016</v>
      </c>
      <c r="C46" s="12" t="s">
        <v>3065</v>
      </c>
      <c r="D46" s="12" t="s">
        <v>3001</v>
      </c>
      <c r="E46" s="12"/>
      <c r="F46" s="12" t="s">
        <v>43</v>
      </c>
      <c r="G46" s="12" t="s">
        <v>1317</v>
      </c>
      <c r="H46" s="12" t="s">
        <v>3066</v>
      </c>
      <c r="I46" s="12" t="s">
        <v>2560</v>
      </c>
      <c r="J46" s="12" t="s">
        <v>7146</v>
      </c>
      <c r="K46" s="12" t="s">
        <v>3067</v>
      </c>
      <c r="L46" s="12" t="s">
        <v>329</v>
      </c>
      <c r="M46" s="12" t="s">
        <v>2447</v>
      </c>
      <c r="N46" s="13"/>
      <c r="O46" s="14"/>
    </row>
    <row r="47" spans="1:15" ht="52.8" x14ac:dyDescent="0.3">
      <c r="A47" s="10" t="s">
        <v>11660</v>
      </c>
      <c r="B47" s="11">
        <v>2026</v>
      </c>
      <c r="C47" s="12" t="s">
        <v>11658</v>
      </c>
      <c r="D47" s="12" t="s">
        <v>11659</v>
      </c>
      <c r="E47" s="12"/>
      <c r="F47" s="12" t="s">
        <v>11993</v>
      </c>
      <c r="G47" s="17" t="s">
        <v>11995</v>
      </c>
      <c r="H47" s="17" t="s">
        <v>11994</v>
      </c>
      <c r="I47" s="12" t="s">
        <v>11662</v>
      </c>
      <c r="J47" s="12"/>
      <c r="K47" s="12" t="s">
        <v>11661</v>
      </c>
      <c r="L47" s="12"/>
      <c r="M47" s="12"/>
      <c r="N47" s="13"/>
      <c r="O47" s="14"/>
    </row>
    <row r="48" spans="1:15" ht="66" x14ac:dyDescent="0.3">
      <c r="A48" s="10" t="s">
        <v>10144</v>
      </c>
      <c r="B48" s="11">
        <v>2024</v>
      </c>
      <c r="C48" s="12" t="s">
        <v>10143</v>
      </c>
      <c r="D48" s="12" t="s">
        <v>335</v>
      </c>
      <c r="E48" s="12"/>
      <c r="F48" s="12" t="s">
        <v>2477</v>
      </c>
      <c r="G48" s="12" t="s">
        <v>4399</v>
      </c>
      <c r="H48" s="12" t="s">
        <v>3619</v>
      </c>
      <c r="I48" s="12" t="s">
        <v>10146</v>
      </c>
      <c r="J48" s="12" t="s">
        <v>7293</v>
      </c>
      <c r="K48" s="12" t="s">
        <v>10145</v>
      </c>
      <c r="L48" s="12" t="s">
        <v>5166</v>
      </c>
      <c r="M48" s="12" t="s">
        <v>10147</v>
      </c>
      <c r="N48" s="13" t="s">
        <v>3052</v>
      </c>
      <c r="O48" s="14"/>
    </row>
    <row r="49" spans="1:15" ht="52.8" x14ac:dyDescent="0.3">
      <c r="A49" s="10" t="s">
        <v>6891</v>
      </c>
      <c r="B49" s="11">
        <v>2024</v>
      </c>
      <c r="C49" s="12" t="s">
        <v>6892</v>
      </c>
      <c r="D49" s="12" t="s">
        <v>292</v>
      </c>
      <c r="E49" s="12"/>
      <c r="F49" s="12" t="s">
        <v>844</v>
      </c>
      <c r="G49" s="12" t="s">
        <v>202</v>
      </c>
      <c r="H49" s="12" t="s">
        <v>3161</v>
      </c>
      <c r="I49" s="12" t="s">
        <v>1356</v>
      </c>
      <c r="J49" s="10" t="s">
        <v>7145</v>
      </c>
      <c r="K49" s="10" t="s">
        <v>6893</v>
      </c>
      <c r="L49" s="12" t="s">
        <v>329</v>
      </c>
      <c r="M49" s="12" t="s">
        <v>414</v>
      </c>
      <c r="N49" s="13" t="s">
        <v>6894</v>
      </c>
      <c r="O49" s="14"/>
    </row>
    <row r="50" spans="1:15" ht="92.4" x14ac:dyDescent="0.3">
      <c r="A50" s="10" t="s">
        <v>2308</v>
      </c>
      <c r="B50" s="11">
        <v>2014</v>
      </c>
      <c r="C50" s="12" t="s">
        <v>2307</v>
      </c>
      <c r="D50" s="12"/>
      <c r="E50" s="12" t="s">
        <v>1184</v>
      </c>
      <c r="F50" s="12" t="s">
        <v>1468</v>
      </c>
      <c r="G50" s="17"/>
      <c r="H50" s="17"/>
      <c r="I50" s="17" t="s">
        <v>5020</v>
      </c>
      <c r="J50" s="12" t="s">
        <v>7150</v>
      </c>
      <c r="K50" s="12" t="s">
        <v>2309</v>
      </c>
      <c r="L50" s="12" t="s">
        <v>2311</v>
      </c>
      <c r="M50" s="12" t="s">
        <v>2310</v>
      </c>
      <c r="N50" s="13" t="s">
        <v>2312</v>
      </c>
      <c r="O50" s="14"/>
    </row>
    <row r="51" spans="1:15" ht="79.2" x14ac:dyDescent="0.3">
      <c r="A51" s="10" t="s">
        <v>11411</v>
      </c>
      <c r="B51" s="11">
        <v>2024</v>
      </c>
      <c r="C51" s="12" t="s">
        <v>11410</v>
      </c>
      <c r="D51" s="12" t="s">
        <v>33</v>
      </c>
      <c r="E51" s="12"/>
      <c r="F51" s="12" t="s">
        <v>2477</v>
      </c>
      <c r="G51" s="12" t="s">
        <v>4096</v>
      </c>
      <c r="H51" s="12" t="s">
        <v>11412</v>
      </c>
      <c r="I51" s="12" t="s">
        <v>11414</v>
      </c>
      <c r="J51" s="10" t="s">
        <v>7171</v>
      </c>
      <c r="K51" s="10" t="s">
        <v>11413</v>
      </c>
      <c r="L51" s="12" t="s">
        <v>10610</v>
      </c>
      <c r="M51" s="12" t="s">
        <v>11415</v>
      </c>
      <c r="N51" s="13"/>
      <c r="O51" s="14" t="s">
        <v>1646</v>
      </c>
    </row>
    <row r="52" spans="1:15" ht="171.6" x14ac:dyDescent="0.3">
      <c r="A52" s="10" t="s">
        <v>11750</v>
      </c>
      <c r="B52" s="11">
        <v>2026</v>
      </c>
      <c r="C52" s="12" t="s">
        <v>11749</v>
      </c>
      <c r="D52" s="12" t="s">
        <v>105</v>
      </c>
      <c r="E52" s="12"/>
      <c r="F52" s="12" t="s">
        <v>2477</v>
      </c>
      <c r="G52" s="12" t="s">
        <v>538</v>
      </c>
      <c r="H52" s="12" t="s">
        <v>11752</v>
      </c>
      <c r="I52" s="12" t="s">
        <v>7184</v>
      </c>
      <c r="J52" s="12" t="s">
        <v>9355</v>
      </c>
      <c r="K52" s="12" t="s">
        <v>11751</v>
      </c>
      <c r="L52" s="12" t="s">
        <v>329</v>
      </c>
      <c r="M52" s="12" t="s">
        <v>4682</v>
      </c>
      <c r="N52" s="13"/>
      <c r="O52" s="14"/>
    </row>
    <row r="53" spans="1:15" ht="52.8" x14ac:dyDescent="0.3">
      <c r="A53" s="10" t="s">
        <v>3770</v>
      </c>
      <c r="B53" s="11">
        <v>2020</v>
      </c>
      <c r="C53" s="12" t="s">
        <v>3769</v>
      </c>
      <c r="D53" s="12" t="s">
        <v>125</v>
      </c>
      <c r="E53" s="12"/>
      <c r="F53" s="12" t="s">
        <v>2477</v>
      </c>
      <c r="G53" s="12" t="s">
        <v>189</v>
      </c>
      <c r="H53" s="12" t="s">
        <v>3772</v>
      </c>
      <c r="I53" s="12" t="s">
        <v>7152</v>
      </c>
      <c r="J53" s="12" t="s">
        <v>7151</v>
      </c>
      <c r="K53" s="12" t="s">
        <v>3771</v>
      </c>
      <c r="L53" s="12" t="s">
        <v>329</v>
      </c>
      <c r="M53" s="12" t="s">
        <v>83</v>
      </c>
      <c r="N53" s="13" t="s">
        <v>3773</v>
      </c>
      <c r="O53" s="14"/>
    </row>
    <row r="54" spans="1:15" ht="79.2" x14ac:dyDescent="0.3">
      <c r="A54" s="10" t="s">
        <v>9996</v>
      </c>
      <c r="B54" s="11">
        <v>2025</v>
      </c>
      <c r="C54" s="12" t="s">
        <v>9993</v>
      </c>
      <c r="D54" s="12" t="s">
        <v>9994</v>
      </c>
      <c r="E54" s="12"/>
      <c r="F54" s="12" t="s">
        <v>2477</v>
      </c>
      <c r="G54" s="12" t="s">
        <v>381</v>
      </c>
      <c r="H54" s="12" t="s">
        <v>9995</v>
      </c>
      <c r="I54" s="12" t="s">
        <v>9998</v>
      </c>
      <c r="J54" s="12" t="s">
        <v>7144</v>
      </c>
      <c r="K54" s="12" t="s">
        <v>9997</v>
      </c>
      <c r="L54" s="12"/>
      <c r="M54" s="12"/>
      <c r="N54" s="13"/>
      <c r="O54" s="14"/>
    </row>
    <row r="55" spans="1:15" ht="52.8" x14ac:dyDescent="0.3">
      <c r="A55" s="10" t="s">
        <v>5565</v>
      </c>
      <c r="B55" s="11">
        <v>2023</v>
      </c>
      <c r="C55" s="12" t="s">
        <v>5566</v>
      </c>
      <c r="D55" s="12" t="s">
        <v>29</v>
      </c>
      <c r="E55" s="12"/>
      <c r="F55" s="12" t="s">
        <v>2477</v>
      </c>
      <c r="G55" s="12"/>
      <c r="H55" s="12"/>
      <c r="I55" s="12" t="s">
        <v>5568</v>
      </c>
      <c r="J55" s="12"/>
      <c r="K55" s="12" t="s">
        <v>5567</v>
      </c>
      <c r="L55" s="12"/>
      <c r="M55" s="12"/>
      <c r="N55" s="13"/>
      <c r="O55" s="14"/>
    </row>
    <row r="56" spans="1:15" ht="52.8" x14ac:dyDescent="0.3">
      <c r="A56" s="10" t="s">
        <v>4064</v>
      </c>
      <c r="B56" s="11">
        <v>2021</v>
      </c>
      <c r="C56" s="12" t="s">
        <v>4063</v>
      </c>
      <c r="D56" s="12" t="s">
        <v>105</v>
      </c>
      <c r="E56" s="12"/>
      <c r="F56" s="12" t="s">
        <v>2477</v>
      </c>
      <c r="G56" s="12" t="s">
        <v>3778</v>
      </c>
      <c r="H56" s="12" t="s">
        <v>4067</v>
      </c>
      <c r="I56" s="12" t="s">
        <v>7154</v>
      </c>
      <c r="J56" s="10" t="s">
        <v>7153</v>
      </c>
      <c r="K56" s="10" t="s">
        <v>4066</v>
      </c>
      <c r="L56" s="12" t="s">
        <v>329</v>
      </c>
      <c r="M56" s="12" t="s">
        <v>52</v>
      </c>
      <c r="N56" s="13"/>
      <c r="O56" s="14"/>
    </row>
    <row r="57" spans="1:15" ht="79.2" x14ac:dyDescent="0.3">
      <c r="A57" s="10" t="s">
        <v>6401</v>
      </c>
      <c r="B57" s="11">
        <v>2024</v>
      </c>
      <c r="C57" s="12" t="s">
        <v>6400</v>
      </c>
      <c r="D57" s="12"/>
      <c r="E57" s="12" t="s">
        <v>1136</v>
      </c>
      <c r="F57" s="12" t="s">
        <v>2477</v>
      </c>
      <c r="G57" s="12" t="s">
        <v>189</v>
      </c>
      <c r="H57" s="12" t="s">
        <v>6403</v>
      </c>
      <c r="I57" s="12" t="s">
        <v>7254</v>
      </c>
      <c r="J57" s="10" t="s">
        <v>7155</v>
      </c>
      <c r="K57" s="10" t="s">
        <v>6402</v>
      </c>
      <c r="L57" s="12" t="s">
        <v>329</v>
      </c>
      <c r="M57" s="12" t="s">
        <v>52</v>
      </c>
      <c r="N57" s="13"/>
      <c r="O57" s="14" t="s">
        <v>1646</v>
      </c>
    </row>
    <row r="58" spans="1:15" ht="52.8" x14ac:dyDescent="0.3">
      <c r="A58" s="10" t="s">
        <v>11196</v>
      </c>
      <c r="B58" s="11">
        <v>2023</v>
      </c>
      <c r="C58" s="12" t="s">
        <v>11195</v>
      </c>
      <c r="D58" s="12" t="s">
        <v>11200</v>
      </c>
      <c r="E58" s="12"/>
      <c r="F58" s="12" t="s">
        <v>1031</v>
      </c>
      <c r="G58" s="12" t="s">
        <v>84</v>
      </c>
      <c r="H58" s="12" t="s">
        <v>11199</v>
      </c>
      <c r="I58" s="12" t="s">
        <v>11232</v>
      </c>
      <c r="J58" s="10" t="s">
        <v>7134</v>
      </c>
      <c r="K58" s="10" t="s">
        <v>11197</v>
      </c>
      <c r="L58" s="12" t="s">
        <v>730</v>
      </c>
      <c r="M58" s="12" t="s">
        <v>1724</v>
      </c>
      <c r="N58" s="13"/>
      <c r="O58" s="14"/>
    </row>
    <row r="59" spans="1:15" ht="52.8" x14ac:dyDescent="0.3">
      <c r="A59" s="10" t="s">
        <v>1784</v>
      </c>
      <c r="B59" s="11">
        <v>2020</v>
      </c>
      <c r="C59" s="12" t="s">
        <v>1783</v>
      </c>
      <c r="D59" s="12" t="s">
        <v>349</v>
      </c>
      <c r="E59" s="12"/>
      <c r="F59" s="12" t="s">
        <v>1710</v>
      </c>
      <c r="G59" s="12"/>
      <c r="H59" s="12"/>
      <c r="I59" s="12" t="s">
        <v>7253</v>
      </c>
      <c r="J59" s="12" t="s">
        <v>7156</v>
      </c>
      <c r="K59" s="12" t="s">
        <v>11031</v>
      </c>
      <c r="L59" s="12" t="s">
        <v>329</v>
      </c>
      <c r="M59" s="12" t="s">
        <v>83</v>
      </c>
      <c r="N59" s="13" t="s">
        <v>935</v>
      </c>
      <c r="O59" s="14" t="s">
        <v>1921</v>
      </c>
    </row>
    <row r="60" spans="1:15" ht="39.6" x14ac:dyDescent="0.3">
      <c r="A60" s="10" t="s">
        <v>2000</v>
      </c>
      <c r="B60" s="11">
        <v>2016</v>
      </c>
      <c r="C60" s="12" t="s">
        <v>1999</v>
      </c>
      <c r="D60" s="12" t="s">
        <v>2001</v>
      </c>
      <c r="E60" s="12"/>
      <c r="F60" s="12" t="s">
        <v>56</v>
      </c>
      <c r="G60" s="12"/>
      <c r="H60" s="12"/>
      <c r="I60" s="12" t="s">
        <v>56</v>
      </c>
      <c r="J60" s="12"/>
      <c r="K60" s="12" t="s">
        <v>2002</v>
      </c>
      <c r="L60" s="12"/>
      <c r="M60" s="12"/>
      <c r="N60" s="13"/>
      <c r="O60" s="14"/>
    </row>
    <row r="61" spans="1:15" ht="52.8" x14ac:dyDescent="0.3">
      <c r="A61" s="10" t="s">
        <v>16</v>
      </c>
      <c r="B61" s="11">
        <v>2013</v>
      </c>
      <c r="C61" s="12" t="s">
        <v>15</v>
      </c>
      <c r="D61" s="12" t="s">
        <v>17</v>
      </c>
      <c r="E61" s="12"/>
      <c r="F61" s="12" t="s">
        <v>56</v>
      </c>
      <c r="G61" s="12"/>
      <c r="H61" s="12"/>
      <c r="I61" s="12" t="s">
        <v>97</v>
      </c>
      <c r="J61" s="12"/>
      <c r="K61" s="12" t="s">
        <v>11257</v>
      </c>
      <c r="L61" s="12"/>
      <c r="M61" s="12"/>
      <c r="N61" s="13"/>
      <c r="O61" s="14"/>
    </row>
    <row r="62" spans="1:15" ht="66" x14ac:dyDescent="0.3">
      <c r="A62" s="10" t="s">
        <v>2024</v>
      </c>
      <c r="B62" s="11">
        <v>2016</v>
      </c>
      <c r="C62" s="12" t="s">
        <v>2023</v>
      </c>
      <c r="D62" s="12" t="s">
        <v>33</v>
      </c>
      <c r="E62" s="12"/>
      <c r="F62" s="12" t="s">
        <v>1644</v>
      </c>
      <c r="G62" s="12"/>
      <c r="H62" s="12"/>
      <c r="I62" s="12" t="s">
        <v>2025</v>
      </c>
      <c r="J62" s="10"/>
      <c r="K62" s="10" t="s">
        <v>9186</v>
      </c>
      <c r="L62" s="12"/>
      <c r="M62" s="12"/>
      <c r="N62" s="13"/>
      <c r="O62" s="14"/>
    </row>
    <row r="63" spans="1:15" ht="39.6" x14ac:dyDescent="0.3">
      <c r="A63" s="10" t="s">
        <v>8987</v>
      </c>
      <c r="B63" s="11">
        <v>2025</v>
      </c>
      <c r="C63" s="12" t="s">
        <v>8986</v>
      </c>
      <c r="D63" s="12" t="s">
        <v>459</v>
      </c>
      <c r="E63" s="12"/>
      <c r="F63" s="12" t="s">
        <v>56</v>
      </c>
      <c r="G63" s="12"/>
      <c r="H63" s="12"/>
      <c r="I63" s="12" t="s">
        <v>1151</v>
      </c>
      <c r="J63" s="10"/>
      <c r="K63" s="10" t="s">
        <v>8988</v>
      </c>
      <c r="L63" s="12"/>
      <c r="M63" s="12"/>
      <c r="N63" s="13"/>
      <c r="O63" s="14"/>
    </row>
    <row r="64" spans="1:15" ht="66" x14ac:dyDescent="0.3">
      <c r="A64" s="10" t="s">
        <v>11583</v>
      </c>
      <c r="B64" s="11">
        <v>2026</v>
      </c>
      <c r="C64" s="12" t="s">
        <v>11582</v>
      </c>
      <c r="D64" s="12"/>
      <c r="E64" s="12" t="s">
        <v>265</v>
      </c>
      <c r="F64" s="12" t="s">
        <v>1031</v>
      </c>
      <c r="G64" s="12" t="s">
        <v>1227</v>
      </c>
      <c r="H64" s="12" t="s">
        <v>4626</v>
      </c>
      <c r="I64" s="12" t="s">
        <v>11586</v>
      </c>
      <c r="J64" s="12" t="s">
        <v>7155</v>
      </c>
      <c r="K64" s="12" t="s">
        <v>11584</v>
      </c>
      <c r="L64" s="12" t="s">
        <v>329</v>
      </c>
      <c r="M64" s="12" t="s">
        <v>6539</v>
      </c>
      <c r="N64" s="13" t="s">
        <v>11585</v>
      </c>
      <c r="O64" s="14" t="s">
        <v>1646</v>
      </c>
    </row>
    <row r="65" spans="1:15" ht="52.8" x14ac:dyDescent="0.3">
      <c r="A65" s="10" t="s">
        <v>6628</v>
      </c>
      <c r="B65" s="11">
        <v>2024</v>
      </c>
      <c r="C65" s="12" t="s">
        <v>6629</v>
      </c>
      <c r="D65" s="12" t="s">
        <v>335</v>
      </c>
      <c r="E65" s="12"/>
      <c r="F65" s="12" t="s">
        <v>2477</v>
      </c>
      <c r="G65" s="12" t="s">
        <v>381</v>
      </c>
      <c r="H65" s="12" t="s">
        <v>3427</v>
      </c>
      <c r="I65" s="12" t="s">
        <v>7255</v>
      </c>
      <c r="J65" s="12" t="s">
        <v>5873</v>
      </c>
      <c r="K65" s="12" t="s">
        <v>6630</v>
      </c>
      <c r="L65" s="12" t="s">
        <v>329</v>
      </c>
      <c r="M65" s="12" t="s">
        <v>6631</v>
      </c>
      <c r="N65" s="13"/>
      <c r="O65" s="14"/>
    </row>
    <row r="66" spans="1:15" ht="66" x14ac:dyDescent="0.3">
      <c r="A66" s="10" t="s">
        <v>34</v>
      </c>
      <c r="B66" s="11">
        <v>2018</v>
      </c>
      <c r="C66" s="12" t="s">
        <v>35</v>
      </c>
      <c r="D66" s="12" t="s">
        <v>36</v>
      </c>
      <c r="E66" s="12"/>
      <c r="F66" s="12" t="s">
        <v>2477</v>
      </c>
      <c r="G66" s="12"/>
      <c r="H66" s="12"/>
      <c r="I66" s="12" t="s">
        <v>7257</v>
      </c>
      <c r="J66" s="12" t="s">
        <v>7256</v>
      </c>
      <c r="K66" s="12" t="s">
        <v>37</v>
      </c>
      <c r="L66" s="12" t="s">
        <v>303</v>
      </c>
      <c r="M66" s="12" t="s">
        <v>54</v>
      </c>
      <c r="N66" s="13" t="s">
        <v>55</v>
      </c>
      <c r="O66" s="14"/>
    </row>
    <row r="67" spans="1:15" ht="52.8" x14ac:dyDescent="0.3">
      <c r="A67" s="10" t="s">
        <v>62</v>
      </c>
      <c r="B67" s="11">
        <v>2018</v>
      </c>
      <c r="C67" s="12" t="s">
        <v>61</v>
      </c>
      <c r="D67" s="12" t="s">
        <v>65</v>
      </c>
      <c r="E67" s="12"/>
      <c r="F67" s="12" t="s">
        <v>2477</v>
      </c>
      <c r="G67" s="12" t="s">
        <v>86</v>
      </c>
      <c r="H67" s="12" t="s">
        <v>5000</v>
      </c>
      <c r="I67" s="12" t="s">
        <v>7258</v>
      </c>
      <c r="J67" s="10" t="s">
        <v>7156</v>
      </c>
      <c r="K67" s="10" t="s">
        <v>3989</v>
      </c>
      <c r="L67" s="12" t="s">
        <v>303</v>
      </c>
      <c r="M67" s="12" t="s">
        <v>64</v>
      </c>
      <c r="N67" s="13" t="s">
        <v>937</v>
      </c>
      <c r="O67" s="14"/>
    </row>
    <row r="68" spans="1:15" ht="52.8" x14ac:dyDescent="0.3">
      <c r="A68" s="10" t="s">
        <v>7094</v>
      </c>
      <c r="B68" s="11">
        <v>2024</v>
      </c>
      <c r="C68" s="12" t="s">
        <v>7095</v>
      </c>
      <c r="D68" s="12"/>
      <c r="E68" s="12" t="s">
        <v>1136</v>
      </c>
      <c r="F68" s="12" t="s">
        <v>122</v>
      </c>
      <c r="G68" s="12" t="s">
        <v>241</v>
      </c>
      <c r="H68" s="12" t="s">
        <v>7097</v>
      </c>
      <c r="I68" s="12" t="s">
        <v>7259</v>
      </c>
      <c r="J68" s="12" t="s">
        <v>7134</v>
      </c>
      <c r="K68" s="12" t="s">
        <v>7096</v>
      </c>
      <c r="L68" s="12"/>
      <c r="M68" s="12"/>
      <c r="N68" s="13"/>
      <c r="O68" s="14"/>
    </row>
    <row r="69" spans="1:15" ht="92.4" x14ac:dyDescent="0.3">
      <c r="A69" s="10" t="s">
        <v>8536</v>
      </c>
      <c r="B69" s="11">
        <v>2021</v>
      </c>
      <c r="C69" s="12" t="s">
        <v>8535</v>
      </c>
      <c r="D69" s="12" t="s">
        <v>830</v>
      </c>
      <c r="E69" s="12"/>
      <c r="F69" s="12" t="s">
        <v>2477</v>
      </c>
      <c r="G69" s="12" t="s">
        <v>381</v>
      </c>
      <c r="H69" s="12" t="s">
        <v>3068</v>
      </c>
      <c r="I69" s="12" t="s">
        <v>7387</v>
      </c>
      <c r="J69" s="12" t="s">
        <v>8538</v>
      </c>
      <c r="K69" s="12" t="s">
        <v>8537</v>
      </c>
      <c r="L69" s="12" t="s">
        <v>329</v>
      </c>
      <c r="M69" s="12" t="s">
        <v>289</v>
      </c>
      <c r="N69" s="12"/>
      <c r="O69" s="14"/>
    </row>
    <row r="70" spans="1:15" ht="66" x14ac:dyDescent="0.3">
      <c r="A70" s="10" t="s">
        <v>5130</v>
      </c>
      <c r="B70" s="11">
        <v>2021</v>
      </c>
      <c r="C70" s="12" t="s">
        <v>5129</v>
      </c>
      <c r="D70" s="12" t="s">
        <v>5131</v>
      </c>
      <c r="E70" s="12"/>
      <c r="F70" s="12" t="s">
        <v>486</v>
      </c>
      <c r="G70" s="12" t="s">
        <v>5133</v>
      </c>
      <c r="H70" s="12" t="s">
        <v>5134</v>
      </c>
      <c r="I70" s="12" t="s">
        <v>2038</v>
      </c>
      <c r="J70" s="12" t="s">
        <v>7153</v>
      </c>
      <c r="K70" s="12" t="s">
        <v>5132</v>
      </c>
      <c r="L70" s="12"/>
      <c r="M70" s="12"/>
      <c r="N70" s="13"/>
      <c r="O70" s="14"/>
    </row>
    <row r="71" spans="1:15" ht="66" x14ac:dyDescent="0.3">
      <c r="A71" s="10" t="s">
        <v>1532</v>
      </c>
      <c r="B71" s="11">
        <v>2017</v>
      </c>
      <c r="C71" s="12" t="s">
        <v>1531</v>
      </c>
      <c r="D71" s="12" t="s">
        <v>1533</v>
      </c>
      <c r="E71" s="12"/>
      <c r="F71" s="12" t="s">
        <v>2477</v>
      </c>
      <c r="G71" s="12" t="s">
        <v>381</v>
      </c>
      <c r="H71" s="12" t="s">
        <v>3068</v>
      </c>
      <c r="I71" s="12" t="s">
        <v>7261</v>
      </c>
      <c r="J71" s="12" t="s">
        <v>7260</v>
      </c>
      <c r="K71" s="12" t="s">
        <v>1534</v>
      </c>
      <c r="L71" s="12" t="s">
        <v>123</v>
      </c>
      <c r="M71" s="12" t="s">
        <v>1535</v>
      </c>
      <c r="N71" s="13" t="s">
        <v>1536</v>
      </c>
      <c r="O71" s="14"/>
    </row>
    <row r="72" spans="1:15" ht="105.6" x14ac:dyDescent="0.3">
      <c r="A72" s="10" t="s">
        <v>10479</v>
      </c>
      <c r="B72" s="11">
        <v>2025</v>
      </c>
      <c r="C72" s="12" t="s">
        <v>10482</v>
      </c>
      <c r="D72" s="12"/>
      <c r="E72" s="12" t="s">
        <v>3940</v>
      </c>
      <c r="F72" s="12" t="s">
        <v>1031</v>
      </c>
      <c r="G72" s="12"/>
      <c r="H72" s="12" t="s">
        <v>10484</v>
      </c>
      <c r="I72" s="12" t="s">
        <v>10480</v>
      </c>
      <c r="J72" s="12" t="s">
        <v>7156</v>
      </c>
      <c r="K72" s="12" t="s">
        <v>10483</v>
      </c>
      <c r="L72" s="12" t="s">
        <v>329</v>
      </c>
      <c r="M72" s="12" t="s">
        <v>10481</v>
      </c>
      <c r="N72" s="13" t="s">
        <v>2792</v>
      </c>
      <c r="O72" s="14"/>
    </row>
    <row r="73" spans="1:15" ht="118.8" x14ac:dyDescent="0.3">
      <c r="A73" s="10" t="s">
        <v>10459</v>
      </c>
      <c r="B73" s="11" t="s">
        <v>10411</v>
      </c>
      <c r="C73" s="12" t="s">
        <v>10458</v>
      </c>
      <c r="D73" s="12" t="s">
        <v>1630</v>
      </c>
      <c r="E73" s="12"/>
      <c r="F73" s="12" t="s">
        <v>1031</v>
      </c>
      <c r="G73" s="12" t="s">
        <v>10462</v>
      </c>
      <c r="H73" s="12" t="s">
        <v>10461</v>
      </c>
      <c r="I73" s="12" t="s">
        <v>10464</v>
      </c>
      <c r="J73" s="12" t="s">
        <v>7156</v>
      </c>
      <c r="K73" s="12" t="s">
        <v>10460</v>
      </c>
      <c r="L73" s="12" t="s">
        <v>8216</v>
      </c>
      <c r="M73" s="12" t="s">
        <v>10463</v>
      </c>
      <c r="N73" s="13" t="s">
        <v>10436</v>
      </c>
      <c r="O73" s="14" t="s">
        <v>1646</v>
      </c>
    </row>
    <row r="74" spans="1:15" ht="66" x14ac:dyDescent="0.3">
      <c r="A74" s="10" t="s">
        <v>886</v>
      </c>
      <c r="B74" s="11">
        <v>2018</v>
      </c>
      <c r="C74" s="12" t="s">
        <v>3069</v>
      </c>
      <c r="D74" s="12" t="s">
        <v>136</v>
      </c>
      <c r="E74" s="12"/>
      <c r="F74" s="12" t="s">
        <v>2477</v>
      </c>
      <c r="G74" s="12" t="s">
        <v>189</v>
      </c>
      <c r="H74" s="12" t="s">
        <v>3070</v>
      </c>
      <c r="I74" s="12" t="s">
        <v>7263</v>
      </c>
      <c r="J74" s="12" t="s">
        <v>7262</v>
      </c>
      <c r="K74" s="12" t="s">
        <v>8281</v>
      </c>
      <c r="L74" s="12" t="s">
        <v>167</v>
      </c>
      <c r="M74" s="12" t="s">
        <v>172</v>
      </c>
      <c r="N74" s="13"/>
      <c r="O74" s="14"/>
    </row>
    <row r="75" spans="1:15" ht="66" x14ac:dyDescent="0.3">
      <c r="A75" s="10" t="s">
        <v>9902</v>
      </c>
      <c r="B75" s="11">
        <v>2022</v>
      </c>
      <c r="C75" s="12" t="s">
        <v>9901</v>
      </c>
      <c r="D75" s="12" t="s">
        <v>1386</v>
      </c>
      <c r="E75" s="12"/>
      <c r="F75" s="12" t="s">
        <v>2477</v>
      </c>
      <c r="G75" s="12" t="s">
        <v>134</v>
      </c>
      <c r="H75" s="12" t="s">
        <v>9543</v>
      </c>
      <c r="I75" s="12" t="s">
        <v>8489</v>
      </c>
      <c r="J75" s="10" t="s">
        <v>9904</v>
      </c>
      <c r="K75" s="10" t="s">
        <v>9903</v>
      </c>
      <c r="L75" s="12" t="s">
        <v>9906</v>
      </c>
      <c r="M75" s="12" t="s">
        <v>4611</v>
      </c>
      <c r="N75" s="13" t="s">
        <v>9905</v>
      </c>
      <c r="O75" s="14"/>
    </row>
    <row r="76" spans="1:15" ht="66" x14ac:dyDescent="0.3">
      <c r="A76" s="10" t="s">
        <v>4059</v>
      </c>
      <c r="B76" s="11">
        <v>2021</v>
      </c>
      <c r="C76" s="12" t="s">
        <v>4058</v>
      </c>
      <c r="D76" s="12" t="s">
        <v>105</v>
      </c>
      <c r="E76" s="12"/>
      <c r="F76" s="12" t="s">
        <v>2477</v>
      </c>
      <c r="G76" s="12" t="s">
        <v>134</v>
      </c>
      <c r="H76" s="12" t="s">
        <v>4060</v>
      </c>
      <c r="I76" s="12" t="s">
        <v>7264</v>
      </c>
      <c r="J76" s="12" t="s">
        <v>7157</v>
      </c>
      <c r="K76" s="12" t="s">
        <v>4065</v>
      </c>
      <c r="L76" s="12" t="s">
        <v>329</v>
      </c>
      <c r="M76" s="12" t="s">
        <v>4061</v>
      </c>
      <c r="N76" s="13" t="s">
        <v>4062</v>
      </c>
      <c r="O76" s="14"/>
    </row>
    <row r="77" spans="1:15" ht="26.4" x14ac:dyDescent="0.3">
      <c r="A77" s="10" t="s">
        <v>2617</v>
      </c>
      <c r="B77" s="11">
        <v>2015</v>
      </c>
      <c r="C77" s="12" t="s">
        <v>2618</v>
      </c>
      <c r="D77" s="12" t="s">
        <v>2619</v>
      </c>
      <c r="E77" s="12"/>
      <c r="F77" s="12" t="s">
        <v>1078</v>
      </c>
      <c r="G77" s="12"/>
      <c r="H77" s="12"/>
      <c r="I77" s="12" t="s">
        <v>2639</v>
      </c>
      <c r="J77" s="12"/>
      <c r="K77" s="12" t="s">
        <v>2620</v>
      </c>
      <c r="L77" s="12"/>
      <c r="M77" s="12"/>
      <c r="N77" s="13"/>
      <c r="O77" s="14"/>
    </row>
    <row r="78" spans="1:15" ht="52.8" x14ac:dyDescent="0.3">
      <c r="A78" s="10" t="s">
        <v>149</v>
      </c>
      <c r="B78" s="11">
        <v>2019</v>
      </c>
      <c r="C78" s="12" t="s">
        <v>148</v>
      </c>
      <c r="D78" s="12" t="s">
        <v>36</v>
      </c>
      <c r="E78" s="12"/>
      <c r="F78" s="12" t="s">
        <v>144</v>
      </c>
      <c r="G78" s="12"/>
      <c r="H78" s="12"/>
      <c r="I78" s="12" t="s">
        <v>7265</v>
      </c>
      <c r="J78" s="12" t="s">
        <v>7266</v>
      </c>
      <c r="K78" s="12" t="s">
        <v>150</v>
      </c>
      <c r="L78" s="12"/>
      <c r="M78" s="12"/>
      <c r="N78" s="13" t="s">
        <v>151</v>
      </c>
      <c r="O78" s="14"/>
    </row>
    <row r="79" spans="1:15" ht="39.6" x14ac:dyDescent="0.3">
      <c r="A79" s="10" t="s">
        <v>2615</v>
      </c>
      <c r="B79" s="11">
        <v>2021</v>
      </c>
      <c r="C79" s="12" t="s">
        <v>2614</v>
      </c>
      <c r="D79" s="12"/>
      <c r="E79" s="12" t="s">
        <v>2032</v>
      </c>
      <c r="F79" s="12" t="s">
        <v>1078</v>
      </c>
      <c r="G79" s="12"/>
      <c r="H79" s="12"/>
      <c r="I79" s="12" t="s">
        <v>2639</v>
      </c>
      <c r="J79" s="12"/>
      <c r="K79" s="12" t="s">
        <v>2616</v>
      </c>
      <c r="L79" s="12"/>
      <c r="M79" s="12"/>
      <c r="N79" s="13"/>
      <c r="O79" s="14"/>
    </row>
    <row r="80" spans="1:15" ht="52.8" x14ac:dyDescent="0.3">
      <c r="A80" s="10" t="s">
        <v>6670</v>
      </c>
      <c r="B80" s="11">
        <v>2024</v>
      </c>
      <c r="C80" s="12" t="s">
        <v>6669</v>
      </c>
      <c r="D80" s="12" t="s">
        <v>6668</v>
      </c>
      <c r="E80" s="12"/>
      <c r="F80" s="12" t="s">
        <v>5015</v>
      </c>
      <c r="G80" s="12"/>
      <c r="H80" s="12"/>
      <c r="I80" s="12" t="s">
        <v>7267</v>
      </c>
      <c r="J80" s="12" t="s">
        <v>7158</v>
      </c>
      <c r="K80" s="12" t="s">
        <v>6671</v>
      </c>
      <c r="L80" s="12" t="s">
        <v>329</v>
      </c>
      <c r="M80" s="12" t="s">
        <v>6672</v>
      </c>
      <c r="N80" s="13" t="s">
        <v>6673</v>
      </c>
      <c r="O80" s="14"/>
    </row>
    <row r="81" spans="1:15" ht="66" x14ac:dyDescent="0.3">
      <c r="A81" s="10" t="s">
        <v>6604</v>
      </c>
      <c r="B81" s="11">
        <v>2022</v>
      </c>
      <c r="C81" s="12" t="s">
        <v>6603</v>
      </c>
      <c r="D81" s="12"/>
      <c r="E81" s="12" t="s">
        <v>6602</v>
      </c>
      <c r="F81" s="12" t="s">
        <v>43</v>
      </c>
      <c r="G81" s="12" t="s">
        <v>618</v>
      </c>
      <c r="H81" s="12" t="s">
        <v>6608</v>
      </c>
      <c r="I81" s="12" t="s">
        <v>7269</v>
      </c>
      <c r="J81" s="12" t="s">
        <v>7268</v>
      </c>
      <c r="K81" s="12" t="s">
        <v>6605</v>
      </c>
      <c r="L81" s="12" t="s">
        <v>329</v>
      </c>
      <c r="M81" s="12" t="s">
        <v>4837</v>
      </c>
      <c r="N81" s="13" t="s">
        <v>6607</v>
      </c>
      <c r="O81" s="14"/>
    </row>
    <row r="82" spans="1:15" ht="92.4" x14ac:dyDescent="0.3">
      <c r="A82" s="10" t="s">
        <v>2954</v>
      </c>
      <c r="B82" s="11">
        <v>2021</v>
      </c>
      <c r="C82" s="12" t="s">
        <v>2955</v>
      </c>
      <c r="D82" s="12" t="s">
        <v>164</v>
      </c>
      <c r="E82" s="12"/>
      <c r="F82" s="12" t="s">
        <v>2477</v>
      </c>
      <c r="G82" s="12" t="s">
        <v>2957</v>
      </c>
      <c r="H82" s="12" t="s">
        <v>3071</v>
      </c>
      <c r="I82" s="12" t="s">
        <v>7127</v>
      </c>
      <c r="J82" s="12" t="s">
        <v>7270</v>
      </c>
      <c r="K82" s="12" t="s">
        <v>2956</v>
      </c>
      <c r="L82" s="12" t="s">
        <v>329</v>
      </c>
      <c r="M82" s="12" t="s">
        <v>2958</v>
      </c>
      <c r="N82" s="13"/>
      <c r="O82" s="14"/>
    </row>
    <row r="83" spans="1:15" ht="66" x14ac:dyDescent="0.3">
      <c r="A83" s="10" t="s">
        <v>5793</v>
      </c>
      <c r="B83" s="11">
        <v>2024</v>
      </c>
      <c r="C83" s="12" t="s">
        <v>5792</v>
      </c>
      <c r="D83" s="12" t="s">
        <v>257</v>
      </c>
      <c r="E83" s="12"/>
      <c r="F83" s="12" t="s">
        <v>56</v>
      </c>
      <c r="G83" s="12"/>
      <c r="H83" s="12"/>
      <c r="I83" s="12" t="s">
        <v>5795</v>
      </c>
      <c r="J83" s="12"/>
      <c r="K83" s="12" t="s">
        <v>5794</v>
      </c>
      <c r="L83" s="17"/>
      <c r="M83" s="12"/>
      <c r="N83" s="13"/>
      <c r="O83" s="14" t="s">
        <v>1646</v>
      </c>
    </row>
    <row r="84" spans="1:15" ht="118.8" x14ac:dyDescent="0.3">
      <c r="A84" s="10" t="s">
        <v>2481</v>
      </c>
      <c r="B84" s="11">
        <v>2022</v>
      </c>
      <c r="C84" s="12" t="s">
        <v>2482</v>
      </c>
      <c r="D84" s="12" t="s">
        <v>99</v>
      </c>
      <c r="E84" s="12"/>
      <c r="F84" s="12" t="s">
        <v>2483</v>
      </c>
      <c r="G84" s="12" t="s">
        <v>11326</v>
      </c>
      <c r="H84" s="12" t="s">
        <v>3072</v>
      </c>
      <c r="I84" s="17" t="s">
        <v>7898</v>
      </c>
      <c r="J84" s="12" t="s">
        <v>7271</v>
      </c>
      <c r="K84" s="12" t="s">
        <v>10392</v>
      </c>
      <c r="L84" s="12" t="s">
        <v>329</v>
      </c>
      <c r="M84" s="12" t="s">
        <v>52</v>
      </c>
      <c r="N84" s="18" t="s">
        <v>936</v>
      </c>
      <c r="O84" s="14"/>
    </row>
    <row r="85" spans="1:15" ht="277.2" x14ac:dyDescent="0.3">
      <c r="A85" s="10" t="s">
        <v>5889</v>
      </c>
      <c r="B85" s="11">
        <v>2024</v>
      </c>
      <c r="C85" s="12" t="s">
        <v>5888</v>
      </c>
      <c r="D85" s="12" t="s">
        <v>29</v>
      </c>
      <c r="E85" s="12"/>
      <c r="F85" s="12" t="s">
        <v>486</v>
      </c>
      <c r="G85" s="12" t="s">
        <v>631</v>
      </c>
      <c r="H85" s="12" t="s">
        <v>5892</v>
      </c>
      <c r="I85" s="12" t="s">
        <v>5893</v>
      </c>
      <c r="J85" s="12" t="s">
        <v>9187</v>
      </c>
      <c r="K85" s="12" t="s">
        <v>5890</v>
      </c>
      <c r="L85" s="12" t="s">
        <v>329</v>
      </c>
      <c r="M85" s="12" t="s">
        <v>1506</v>
      </c>
      <c r="N85" s="13" t="s">
        <v>5891</v>
      </c>
      <c r="O85" s="14"/>
    </row>
    <row r="86" spans="1:15" ht="66" x14ac:dyDescent="0.3">
      <c r="A86" s="10" t="s">
        <v>8896</v>
      </c>
      <c r="B86" s="11">
        <v>2025</v>
      </c>
      <c r="C86" s="12" t="s">
        <v>8897</v>
      </c>
      <c r="D86" s="12"/>
      <c r="E86" s="12" t="s">
        <v>897</v>
      </c>
      <c r="F86" s="12" t="s">
        <v>2477</v>
      </c>
      <c r="G86" s="12" t="s">
        <v>4399</v>
      </c>
      <c r="H86" s="12" t="s">
        <v>8898</v>
      </c>
      <c r="I86" s="12" t="s">
        <v>8900</v>
      </c>
      <c r="J86" s="12" t="s">
        <v>7272</v>
      </c>
      <c r="K86" s="12" t="s">
        <v>8899</v>
      </c>
      <c r="L86" s="12" t="s">
        <v>329</v>
      </c>
      <c r="M86" s="12" t="s">
        <v>8901</v>
      </c>
      <c r="N86" s="13"/>
      <c r="O86" s="14"/>
    </row>
    <row r="87" spans="1:15" ht="52.8" x14ac:dyDescent="0.3">
      <c r="A87" s="10" t="s">
        <v>4867</v>
      </c>
      <c r="B87" s="11">
        <v>2023</v>
      </c>
      <c r="C87" s="12" t="s">
        <v>4866</v>
      </c>
      <c r="D87" s="12" t="s">
        <v>125</v>
      </c>
      <c r="E87" s="12"/>
      <c r="F87" s="12" t="s">
        <v>2477</v>
      </c>
      <c r="G87" s="12" t="s">
        <v>4399</v>
      </c>
      <c r="H87" s="12" t="s">
        <v>3619</v>
      </c>
      <c r="I87" s="12" t="s">
        <v>2560</v>
      </c>
      <c r="J87" s="12" t="s">
        <v>7272</v>
      </c>
      <c r="K87" s="12" t="s">
        <v>12102</v>
      </c>
      <c r="L87" s="12" t="s">
        <v>5166</v>
      </c>
      <c r="M87" s="12" t="s">
        <v>8901</v>
      </c>
      <c r="N87" s="13"/>
      <c r="O87" s="14"/>
    </row>
    <row r="88" spans="1:15" ht="66" x14ac:dyDescent="0.3">
      <c r="A88" s="10" t="s">
        <v>4881</v>
      </c>
      <c r="B88" s="11">
        <v>2023</v>
      </c>
      <c r="C88" s="12" t="s">
        <v>4880</v>
      </c>
      <c r="D88" s="12" t="s">
        <v>91</v>
      </c>
      <c r="E88" s="12"/>
      <c r="F88" s="12" t="s">
        <v>4883</v>
      </c>
      <c r="G88" s="12"/>
      <c r="H88" s="12"/>
      <c r="I88" s="12" t="s">
        <v>7273</v>
      </c>
      <c r="J88" s="12" t="s">
        <v>7204</v>
      </c>
      <c r="K88" s="12" t="s">
        <v>4882</v>
      </c>
      <c r="L88" s="12" t="s">
        <v>329</v>
      </c>
      <c r="M88" s="12" t="s">
        <v>1724</v>
      </c>
      <c r="N88" s="13"/>
      <c r="O88" s="14"/>
    </row>
    <row r="89" spans="1:15" ht="66" x14ac:dyDescent="0.3">
      <c r="A89" s="10" t="s">
        <v>11801</v>
      </c>
      <c r="B89" s="11">
        <v>2024</v>
      </c>
      <c r="C89" s="12" t="s">
        <v>11800</v>
      </c>
      <c r="D89" s="12"/>
      <c r="E89" s="12" t="s">
        <v>3940</v>
      </c>
      <c r="F89" s="12" t="s">
        <v>5192</v>
      </c>
      <c r="G89" s="12" t="s">
        <v>1243</v>
      </c>
      <c r="H89" s="12"/>
      <c r="I89" s="12" t="s">
        <v>11803</v>
      </c>
      <c r="J89" s="12" t="s">
        <v>7256</v>
      </c>
      <c r="K89" s="10" t="s">
        <v>11802</v>
      </c>
      <c r="L89" s="22"/>
      <c r="M89" s="22" t="s">
        <v>8703</v>
      </c>
      <c r="N89" s="23" t="s">
        <v>11804</v>
      </c>
      <c r="O89" s="14" t="s">
        <v>1646</v>
      </c>
    </row>
    <row r="90" spans="1:15" ht="66" x14ac:dyDescent="0.3">
      <c r="A90" s="10" t="s">
        <v>4372</v>
      </c>
      <c r="B90" s="11">
        <v>2023</v>
      </c>
      <c r="C90" s="12" t="s">
        <v>4371</v>
      </c>
      <c r="D90" s="12" t="s">
        <v>1853</v>
      </c>
      <c r="E90" s="12"/>
      <c r="F90" s="12" t="s">
        <v>171</v>
      </c>
      <c r="G90" s="12" t="s">
        <v>1243</v>
      </c>
      <c r="H90" s="12" t="s">
        <v>4373</v>
      </c>
      <c r="I90" s="12" t="s">
        <v>12196</v>
      </c>
      <c r="J90" s="12" t="s">
        <v>7268</v>
      </c>
      <c r="K90" s="12" t="s">
        <v>12191</v>
      </c>
      <c r="L90" s="12" t="s">
        <v>730</v>
      </c>
      <c r="M90" s="12" t="s">
        <v>12197</v>
      </c>
      <c r="N90" s="13" t="s">
        <v>12198</v>
      </c>
      <c r="O90" s="14"/>
    </row>
    <row r="91" spans="1:15" ht="52.8" x14ac:dyDescent="0.3">
      <c r="A91" s="10" t="s">
        <v>4372</v>
      </c>
      <c r="B91" s="11">
        <v>2024</v>
      </c>
      <c r="C91" s="12" t="s">
        <v>12192</v>
      </c>
      <c r="D91" s="12" t="s">
        <v>1853</v>
      </c>
      <c r="E91" s="12"/>
      <c r="F91" s="12" t="s">
        <v>5192</v>
      </c>
      <c r="G91" s="12" t="s">
        <v>1243</v>
      </c>
      <c r="H91" s="12" t="s">
        <v>4373</v>
      </c>
      <c r="I91" s="12" t="s">
        <v>12195</v>
      </c>
      <c r="J91" s="12" t="s">
        <v>7268</v>
      </c>
      <c r="K91" s="12" t="s">
        <v>12193</v>
      </c>
      <c r="L91" s="12" t="s">
        <v>329</v>
      </c>
      <c r="M91" s="12" t="s">
        <v>4390</v>
      </c>
      <c r="N91" s="13" t="s">
        <v>12194</v>
      </c>
      <c r="O91" s="14" t="s">
        <v>1646</v>
      </c>
    </row>
    <row r="92" spans="1:15" ht="52.8" x14ac:dyDescent="0.3">
      <c r="A92" s="10" t="s">
        <v>4152</v>
      </c>
      <c r="B92" s="11">
        <v>2022</v>
      </c>
      <c r="C92" s="12" t="s">
        <v>4151</v>
      </c>
      <c r="D92" s="12" t="s">
        <v>164</v>
      </c>
      <c r="E92" s="12"/>
      <c r="F92" s="12" t="s">
        <v>43</v>
      </c>
      <c r="G92" s="12" t="s">
        <v>618</v>
      </c>
      <c r="H92" s="12" t="s">
        <v>4154</v>
      </c>
      <c r="I92" s="12" t="s">
        <v>7899</v>
      </c>
      <c r="J92" s="12" t="s">
        <v>7275</v>
      </c>
      <c r="K92" s="12" t="s">
        <v>4153</v>
      </c>
      <c r="L92" s="12" t="s">
        <v>329</v>
      </c>
      <c r="M92" s="12" t="s">
        <v>4156</v>
      </c>
      <c r="N92" s="13" t="s">
        <v>4155</v>
      </c>
      <c r="O92" s="14"/>
    </row>
    <row r="93" spans="1:15" ht="66" x14ac:dyDescent="0.3">
      <c r="A93" s="10" t="s">
        <v>9623</v>
      </c>
      <c r="B93" s="11">
        <v>2025</v>
      </c>
      <c r="C93" s="12" t="s">
        <v>9624</v>
      </c>
      <c r="D93" s="12" t="s">
        <v>9626</v>
      </c>
      <c r="E93" s="12"/>
      <c r="F93" s="12" t="s">
        <v>649</v>
      </c>
      <c r="G93" s="12" t="s">
        <v>9628</v>
      </c>
      <c r="H93" s="12" t="s">
        <v>9625</v>
      </c>
      <c r="I93" s="12" t="s">
        <v>7294</v>
      </c>
      <c r="J93" s="12" t="s">
        <v>9630</v>
      </c>
      <c r="K93" s="12" t="s">
        <v>9627</v>
      </c>
      <c r="L93" s="12" t="s">
        <v>5166</v>
      </c>
      <c r="M93" s="12" t="s">
        <v>9629</v>
      </c>
      <c r="N93" s="13"/>
      <c r="O93" s="14"/>
    </row>
    <row r="94" spans="1:15" ht="66" x14ac:dyDescent="0.3">
      <c r="A94" s="10" t="s">
        <v>9977</v>
      </c>
      <c r="B94" s="11">
        <v>2024</v>
      </c>
      <c r="C94" s="12" t="s">
        <v>9976</v>
      </c>
      <c r="D94" s="12" t="s">
        <v>9499</v>
      </c>
      <c r="E94" s="12"/>
      <c r="F94" s="12" t="s">
        <v>1031</v>
      </c>
      <c r="G94" s="12" t="s">
        <v>5759</v>
      </c>
      <c r="H94" s="12" t="s">
        <v>5812</v>
      </c>
      <c r="I94" s="12" t="s">
        <v>7203</v>
      </c>
      <c r="J94" s="12" t="s">
        <v>7276</v>
      </c>
      <c r="K94" s="12" t="s">
        <v>9978</v>
      </c>
      <c r="L94" s="12" t="s">
        <v>329</v>
      </c>
      <c r="M94" s="12" t="s">
        <v>9979</v>
      </c>
      <c r="N94" s="13" t="s">
        <v>4690</v>
      </c>
      <c r="O94" s="14"/>
    </row>
    <row r="95" spans="1:15" ht="66" x14ac:dyDescent="0.3">
      <c r="A95" s="10" t="s">
        <v>5808</v>
      </c>
      <c r="B95" s="11">
        <v>2024</v>
      </c>
      <c r="C95" s="12" t="s">
        <v>5807</v>
      </c>
      <c r="D95" s="12" t="s">
        <v>29</v>
      </c>
      <c r="E95" s="12"/>
      <c r="F95" s="12" t="s">
        <v>1031</v>
      </c>
      <c r="G95" s="12" t="s">
        <v>5759</v>
      </c>
      <c r="H95" s="12" t="s">
        <v>5812</v>
      </c>
      <c r="I95" s="12" t="s">
        <v>7277</v>
      </c>
      <c r="J95" s="12" t="s">
        <v>7276</v>
      </c>
      <c r="K95" s="12" t="s">
        <v>5809</v>
      </c>
      <c r="L95" s="12" t="s">
        <v>329</v>
      </c>
      <c r="M95" s="12" t="s">
        <v>5810</v>
      </c>
      <c r="N95" s="13" t="s">
        <v>5811</v>
      </c>
      <c r="O95" s="14"/>
    </row>
    <row r="96" spans="1:15" ht="66" x14ac:dyDescent="0.3">
      <c r="A96" s="10" t="s">
        <v>6657</v>
      </c>
      <c r="B96" s="11">
        <v>2024</v>
      </c>
      <c r="C96" s="12" t="s">
        <v>6656</v>
      </c>
      <c r="D96" s="12" t="s">
        <v>1630</v>
      </c>
      <c r="E96" s="12"/>
      <c r="F96" s="12" t="s">
        <v>1151</v>
      </c>
      <c r="G96" s="12"/>
      <c r="H96" s="12"/>
      <c r="I96" s="12" t="s">
        <v>56</v>
      </c>
      <c r="J96" s="12"/>
      <c r="K96" s="12" t="s">
        <v>6658</v>
      </c>
      <c r="L96" s="12"/>
      <c r="M96" s="12"/>
      <c r="N96" s="13"/>
      <c r="O96" s="14"/>
    </row>
    <row r="97" spans="1:15" ht="92.4" x14ac:dyDescent="0.3">
      <c r="A97" s="10" t="s">
        <v>2878</v>
      </c>
      <c r="B97" s="11">
        <v>2021</v>
      </c>
      <c r="C97" s="12" t="s">
        <v>3073</v>
      </c>
      <c r="D97" s="12" t="s">
        <v>1214</v>
      </c>
      <c r="E97" s="12"/>
      <c r="F97" s="12" t="s">
        <v>171</v>
      </c>
      <c r="G97" s="12" t="s">
        <v>1293</v>
      </c>
      <c r="H97" s="12" t="s">
        <v>3074</v>
      </c>
      <c r="I97" s="12" t="s">
        <v>7278</v>
      </c>
      <c r="J97" s="12" t="s">
        <v>7126</v>
      </c>
      <c r="K97" s="12" t="s">
        <v>3075</v>
      </c>
      <c r="L97" s="12" t="s">
        <v>329</v>
      </c>
      <c r="M97" s="12" t="s">
        <v>289</v>
      </c>
      <c r="N97" s="13"/>
      <c r="O97" s="14"/>
    </row>
    <row r="98" spans="1:15" ht="79.2" x14ac:dyDescent="0.3">
      <c r="A98" s="10" t="s">
        <v>2787</v>
      </c>
      <c r="B98" s="11">
        <v>2021</v>
      </c>
      <c r="C98" s="12" t="s">
        <v>2786</v>
      </c>
      <c r="D98" s="12" t="s">
        <v>1292</v>
      </c>
      <c r="E98" s="12"/>
      <c r="F98" s="12" t="s">
        <v>171</v>
      </c>
      <c r="G98" s="12" t="s">
        <v>2789</v>
      </c>
      <c r="H98" s="12" t="s">
        <v>3076</v>
      </c>
      <c r="I98" s="12" t="s">
        <v>7900</v>
      </c>
      <c r="J98" s="12" t="s">
        <v>7126</v>
      </c>
      <c r="K98" s="12" t="s">
        <v>2788</v>
      </c>
      <c r="L98" s="12" t="s">
        <v>329</v>
      </c>
      <c r="M98" s="12" t="s">
        <v>1444</v>
      </c>
      <c r="N98" s="13" t="s">
        <v>2790</v>
      </c>
      <c r="O98" s="14"/>
    </row>
    <row r="99" spans="1:15" ht="92.4" x14ac:dyDescent="0.3">
      <c r="A99" s="10" t="s">
        <v>12176</v>
      </c>
      <c r="B99" s="11">
        <v>2026</v>
      </c>
      <c r="C99" s="12" t="s">
        <v>12175</v>
      </c>
      <c r="D99" s="12" t="s">
        <v>125</v>
      </c>
      <c r="E99" s="12"/>
      <c r="F99" s="12" t="s">
        <v>2477</v>
      </c>
      <c r="G99" s="12" t="s">
        <v>11791</v>
      </c>
      <c r="H99" s="12" t="s">
        <v>12177</v>
      </c>
      <c r="I99" s="12" t="s">
        <v>12179</v>
      </c>
      <c r="J99" s="12" t="s">
        <v>7144</v>
      </c>
      <c r="K99" s="12" t="s">
        <v>12178</v>
      </c>
      <c r="L99" s="12" t="s">
        <v>329</v>
      </c>
      <c r="M99" s="12" t="s">
        <v>12180</v>
      </c>
      <c r="N99" s="13"/>
      <c r="O99" s="14" t="s">
        <v>1646</v>
      </c>
    </row>
    <row r="100" spans="1:15" ht="79.2" x14ac:dyDescent="0.3">
      <c r="A100" s="10" t="s">
        <v>6081</v>
      </c>
      <c r="B100" s="11">
        <v>2021</v>
      </c>
      <c r="C100" s="12" t="s">
        <v>6080</v>
      </c>
      <c r="D100" s="12" t="s">
        <v>1214</v>
      </c>
      <c r="E100" s="12"/>
      <c r="F100" s="12" t="s">
        <v>2452</v>
      </c>
      <c r="G100" s="12" t="s">
        <v>6084</v>
      </c>
      <c r="H100" s="12" t="s">
        <v>6083</v>
      </c>
      <c r="I100" s="12" t="s">
        <v>7279</v>
      </c>
      <c r="J100" s="12" t="s">
        <v>7159</v>
      </c>
      <c r="K100" s="12" t="s">
        <v>6082</v>
      </c>
      <c r="L100" s="12" t="s">
        <v>329</v>
      </c>
      <c r="M100" s="12" t="s">
        <v>6085</v>
      </c>
      <c r="N100" s="13" t="s">
        <v>6086</v>
      </c>
      <c r="O100" s="14"/>
    </row>
    <row r="101" spans="1:15" ht="66" x14ac:dyDescent="0.3">
      <c r="A101" s="10" t="s">
        <v>3800</v>
      </c>
      <c r="B101" s="11">
        <v>2022</v>
      </c>
      <c r="C101" s="12" t="s">
        <v>3799</v>
      </c>
      <c r="D101" s="12" t="s">
        <v>292</v>
      </c>
      <c r="E101" s="12"/>
      <c r="F101" s="12" t="s">
        <v>2477</v>
      </c>
      <c r="G101" s="12" t="s">
        <v>3778</v>
      </c>
      <c r="H101" s="12" t="s">
        <v>3777</v>
      </c>
      <c r="I101" s="12" t="s">
        <v>7280</v>
      </c>
      <c r="J101" s="12" t="s">
        <v>7160</v>
      </c>
      <c r="K101" s="12" t="s">
        <v>3801</v>
      </c>
      <c r="L101" s="12" t="s">
        <v>329</v>
      </c>
      <c r="M101" s="12" t="s">
        <v>3802</v>
      </c>
      <c r="N101" s="13"/>
      <c r="O101" s="14"/>
    </row>
    <row r="102" spans="1:15" ht="132" x14ac:dyDescent="0.3">
      <c r="A102" s="10" t="s">
        <v>8678</v>
      </c>
      <c r="B102" s="11">
        <v>2025</v>
      </c>
      <c r="C102" s="12" t="s">
        <v>8677</v>
      </c>
      <c r="D102" s="12" t="s">
        <v>210</v>
      </c>
      <c r="E102" s="12"/>
      <c r="F102" s="12" t="s">
        <v>1570</v>
      </c>
      <c r="G102" s="12" t="s">
        <v>8684</v>
      </c>
      <c r="H102" s="12" t="s">
        <v>8683</v>
      </c>
      <c r="I102" s="12" t="s">
        <v>8680</v>
      </c>
      <c r="J102" s="12" t="s">
        <v>7145</v>
      </c>
      <c r="K102" s="12" t="s">
        <v>8679</v>
      </c>
      <c r="L102" s="12" t="s">
        <v>329</v>
      </c>
      <c r="M102" s="12" t="s">
        <v>8681</v>
      </c>
      <c r="N102" s="13" t="s">
        <v>8682</v>
      </c>
      <c r="O102" s="14"/>
    </row>
    <row r="103" spans="1:15" ht="52.8" x14ac:dyDescent="0.3">
      <c r="A103" s="15" t="s">
        <v>7070</v>
      </c>
      <c r="B103" s="16">
        <v>2024</v>
      </c>
      <c r="C103" s="17" t="s">
        <v>7069</v>
      </c>
      <c r="D103" s="17"/>
      <c r="E103" s="17" t="s">
        <v>1136</v>
      </c>
      <c r="F103" s="17" t="s">
        <v>122</v>
      </c>
      <c r="G103" s="17"/>
      <c r="H103" s="17"/>
      <c r="I103" s="17" t="s">
        <v>7901</v>
      </c>
      <c r="J103" s="17" t="s">
        <v>7134</v>
      </c>
      <c r="K103" s="17" t="s">
        <v>7073</v>
      </c>
      <c r="L103" s="17"/>
      <c r="M103" s="17"/>
      <c r="N103" s="18"/>
      <c r="O103" s="19"/>
    </row>
    <row r="104" spans="1:15" ht="52.8" x14ac:dyDescent="0.3">
      <c r="A104" s="15" t="s">
        <v>1786</v>
      </c>
      <c r="B104" s="16">
        <v>2018</v>
      </c>
      <c r="C104" s="17" t="s">
        <v>1785</v>
      </c>
      <c r="D104" s="17" t="s">
        <v>1630</v>
      </c>
      <c r="E104" s="17"/>
      <c r="F104" s="17" t="s">
        <v>144</v>
      </c>
      <c r="G104" s="17"/>
      <c r="H104" s="17"/>
      <c r="I104" s="17" t="s">
        <v>7902</v>
      </c>
      <c r="J104" s="17" t="s">
        <v>7281</v>
      </c>
      <c r="K104" s="17" t="s">
        <v>1787</v>
      </c>
      <c r="L104" s="17" t="s">
        <v>303</v>
      </c>
      <c r="M104" s="17" t="s">
        <v>172</v>
      </c>
      <c r="N104" s="18" t="s">
        <v>1788</v>
      </c>
      <c r="O104" s="19"/>
    </row>
    <row r="105" spans="1:15" ht="52.8" x14ac:dyDescent="0.3">
      <c r="A105" s="15" t="s">
        <v>8532</v>
      </c>
      <c r="B105" s="16">
        <v>2017</v>
      </c>
      <c r="C105" s="17" t="s">
        <v>8531</v>
      </c>
      <c r="D105" s="17" t="s">
        <v>33</v>
      </c>
      <c r="E105" s="17"/>
      <c r="F105" s="17" t="s">
        <v>144</v>
      </c>
      <c r="G105" s="17"/>
      <c r="H105" s="17"/>
      <c r="I105" s="17" t="s">
        <v>7907</v>
      </c>
      <c r="J105" s="15" t="s">
        <v>7214</v>
      </c>
      <c r="K105" s="15" t="s">
        <v>8533</v>
      </c>
      <c r="L105" s="17" t="s">
        <v>303</v>
      </c>
      <c r="M105" s="17" t="s">
        <v>172</v>
      </c>
      <c r="N105" s="18" t="s">
        <v>8534</v>
      </c>
      <c r="O105" s="19"/>
    </row>
    <row r="106" spans="1:15" ht="66" x14ac:dyDescent="0.3">
      <c r="A106" s="15" t="s">
        <v>8443</v>
      </c>
      <c r="B106" s="16">
        <v>2025</v>
      </c>
      <c r="C106" s="17" t="s">
        <v>8444</v>
      </c>
      <c r="D106" s="17" t="s">
        <v>349</v>
      </c>
      <c r="E106" s="17"/>
      <c r="F106" s="17" t="s">
        <v>2477</v>
      </c>
      <c r="G106" s="17" t="s">
        <v>127</v>
      </c>
      <c r="H106" s="17" t="s">
        <v>3147</v>
      </c>
      <c r="I106" s="17" t="s">
        <v>9385</v>
      </c>
      <c r="J106" s="17" t="s">
        <v>7145</v>
      </c>
      <c r="K106" s="17" t="s">
        <v>8445</v>
      </c>
      <c r="L106" s="17" t="s">
        <v>329</v>
      </c>
      <c r="M106" s="17" t="s">
        <v>126</v>
      </c>
      <c r="N106" s="18" t="s">
        <v>5432</v>
      </c>
      <c r="O106" s="19"/>
    </row>
    <row r="107" spans="1:15" ht="52.8" x14ac:dyDescent="0.3">
      <c r="A107" s="15" t="s">
        <v>11739</v>
      </c>
      <c r="B107" s="16">
        <v>2024</v>
      </c>
      <c r="C107" s="17" t="s">
        <v>11740</v>
      </c>
      <c r="D107" s="17"/>
      <c r="E107" s="17" t="s">
        <v>11742</v>
      </c>
      <c r="F107" s="17" t="s">
        <v>5192</v>
      </c>
      <c r="G107" s="17" t="s">
        <v>1243</v>
      </c>
      <c r="H107" s="17"/>
      <c r="I107" s="17" t="s">
        <v>7284</v>
      </c>
      <c r="J107" s="17" t="s">
        <v>7256</v>
      </c>
      <c r="K107" s="17" t="s">
        <v>11741</v>
      </c>
      <c r="L107" s="17" t="s">
        <v>329</v>
      </c>
      <c r="M107" s="17" t="s">
        <v>11743</v>
      </c>
      <c r="N107" s="18"/>
      <c r="O107" s="19" t="s">
        <v>1646</v>
      </c>
    </row>
    <row r="108" spans="1:15" ht="79.2" x14ac:dyDescent="0.3">
      <c r="A108" s="15" t="s">
        <v>11402</v>
      </c>
      <c r="B108" s="16">
        <v>2021</v>
      </c>
      <c r="C108" s="17" t="s">
        <v>11398</v>
      </c>
      <c r="D108" s="17" t="s">
        <v>9974</v>
      </c>
      <c r="E108" s="17"/>
      <c r="F108" s="17" t="s">
        <v>2477</v>
      </c>
      <c r="G108" s="17" t="s">
        <v>189</v>
      </c>
      <c r="H108" s="17" t="s">
        <v>11399</v>
      </c>
      <c r="I108" s="17" t="s">
        <v>9701</v>
      </c>
      <c r="J108" s="17" t="s">
        <v>11401</v>
      </c>
      <c r="K108" s="17" t="s">
        <v>11896</v>
      </c>
      <c r="L108" s="17" t="s">
        <v>10613</v>
      </c>
      <c r="M108" s="17" t="s">
        <v>11400</v>
      </c>
      <c r="N108" s="18"/>
      <c r="O108" s="19" t="s">
        <v>1646</v>
      </c>
    </row>
    <row r="109" spans="1:15" ht="118.8" x14ac:dyDescent="0.3">
      <c r="A109" s="15" t="s">
        <v>4770</v>
      </c>
      <c r="B109" s="16">
        <v>2023</v>
      </c>
      <c r="C109" s="17" t="s">
        <v>4771</v>
      </c>
      <c r="D109" s="17"/>
      <c r="E109" s="17" t="s">
        <v>4772</v>
      </c>
      <c r="F109" s="17" t="s">
        <v>2477</v>
      </c>
      <c r="G109" s="17" t="s">
        <v>134</v>
      </c>
      <c r="H109" s="17" t="s">
        <v>4774</v>
      </c>
      <c r="I109" s="17" t="s">
        <v>7283</v>
      </c>
      <c r="J109" s="17" t="s">
        <v>7282</v>
      </c>
      <c r="K109" s="17" t="s">
        <v>4773</v>
      </c>
      <c r="L109" s="17" t="s">
        <v>329</v>
      </c>
      <c r="M109" s="17" t="s">
        <v>1506</v>
      </c>
      <c r="N109" s="18"/>
      <c r="O109" s="19"/>
    </row>
    <row r="110" spans="1:15" ht="66" x14ac:dyDescent="0.3">
      <c r="A110" s="15" t="s">
        <v>9541</v>
      </c>
      <c r="B110" s="16">
        <v>2022</v>
      </c>
      <c r="C110" s="17" t="s">
        <v>9540</v>
      </c>
      <c r="D110" s="17" t="s">
        <v>470</v>
      </c>
      <c r="E110" s="17"/>
      <c r="F110" s="17" t="s">
        <v>2477</v>
      </c>
      <c r="G110" s="17" t="s">
        <v>134</v>
      </c>
      <c r="H110" s="17" t="s">
        <v>9543</v>
      </c>
      <c r="I110" s="17" t="s">
        <v>9544</v>
      </c>
      <c r="J110" s="17" t="s">
        <v>7282</v>
      </c>
      <c r="K110" s="17" t="s">
        <v>9542</v>
      </c>
      <c r="L110" s="17" t="s">
        <v>329</v>
      </c>
      <c r="M110" s="17" t="s">
        <v>1506</v>
      </c>
      <c r="N110" s="18"/>
      <c r="O110" s="19"/>
    </row>
    <row r="111" spans="1:15" ht="66" x14ac:dyDescent="0.3">
      <c r="A111" s="15" t="s">
        <v>3584</v>
      </c>
      <c r="B111" s="16">
        <v>2021</v>
      </c>
      <c r="C111" s="17" t="s">
        <v>3587</v>
      </c>
      <c r="D111" s="17" t="s">
        <v>125</v>
      </c>
      <c r="E111" s="17"/>
      <c r="F111" s="17" t="s">
        <v>2477</v>
      </c>
      <c r="G111" s="17" t="s">
        <v>3586</v>
      </c>
      <c r="H111" s="17" t="s">
        <v>3585</v>
      </c>
      <c r="I111" s="17" t="s">
        <v>7903</v>
      </c>
      <c r="J111" s="17" t="s">
        <v>7282</v>
      </c>
      <c r="K111" s="17" t="s">
        <v>3589</v>
      </c>
      <c r="L111" s="17" t="s">
        <v>329</v>
      </c>
      <c r="M111" s="17" t="s">
        <v>1506</v>
      </c>
      <c r="N111" s="18" t="s">
        <v>3588</v>
      </c>
      <c r="O111" s="19"/>
    </row>
    <row r="112" spans="1:15" ht="66" x14ac:dyDescent="0.3">
      <c r="A112" s="15" t="s">
        <v>6405</v>
      </c>
      <c r="B112" s="16">
        <v>2024</v>
      </c>
      <c r="C112" s="17" t="s">
        <v>6404</v>
      </c>
      <c r="D112" s="17"/>
      <c r="E112" s="17" t="s">
        <v>3940</v>
      </c>
      <c r="F112" s="17" t="s">
        <v>171</v>
      </c>
      <c r="G112" s="17" t="s">
        <v>1243</v>
      </c>
      <c r="H112" s="17" t="s">
        <v>4373</v>
      </c>
      <c r="I112" s="17" t="s">
        <v>7904</v>
      </c>
      <c r="J112" s="17" t="s">
        <v>7268</v>
      </c>
      <c r="K112" s="17" t="s">
        <v>6406</v>
      </c>
      <c r="L112" s="17" t="s">
        <v>329</v>
      </c>
      <c r="M112" s="17" t="s">
        <v>6407</v>
      </c>
      <c r="N112" s="18" t="s">
        <v>6408</v>
      </c>
      <c r="O112" s="19"/>
    </row>
    <row r="113" spans="1:15" ht="52.8" x14ac:dyDescent="0.3">
      <c r="A113" s="15" t="s">
        <v>10532</v>
      </c>
      <c r="B113" s="16">
        <v>2025</v>
      </c>
      <c r="C113" s="17" t="s">
        <v>10531</v>
      </c>
      <c r="D113" s="17" t="s">
        <v>10533</v>
      </c>
      <c r="E113" s="17"/>
      <c r="F113" s="17" t="s">
        <v>2477</v>
      </c>
      <c r="G113" s="17" t="s">
        <v>134</v>
      </c>
      <c r="H113" s="17" t="s">
        <v>10536</v>
      </c>
      <c r="I113" s="17" t="s">
        <v>10535</v>
      </c>
      <c r="J113" s="17"/>
      <c r="K113" s="17" t="s">
        <v>10534</v>
      </c>
      <c r="L113" s="17" t="s">
        <v>329</v>
      </c>
      <c r="M113" s="17" t="s">
        <v>8980</v>
      </c>
      <c r="N113" s="18" t="s">
        <v>8480</v>
      </c>
      <c r="O113" s="19" t="s">
        <v>1646</v>
      </c>
    </row>
    <row r="114" spans="1:15" ht="79.2" x14ac:dyDescent="0.3">
      <c r="A114" s="15" t="s">
        <v>9302</v>
      </c>
      <c r="B114" s="16">
        <v>2023</v>
      </c>
      <c r="C114" s="17" t="s">
        <v>9301</v>
      </c>
      <c r="D114" s="17" t="s">
        <v>1517</v>
      </c>
      <c r="E114" s="17"/>
      <c r="F114" s="17" t="s">
        <v>844</v>
      </c>
      <c r="G114" s="17" t="s">
        <v>165</v>
      </c>
      <c r="H114" s="17" t="s">
        <v>3365</v>
      </c>
      <c r="I114" s="17" t="s">
        <v>2602</v>
      </c>
      <c r="J114" s="17" t="s">
        <v>7308</v>
      </c>
      <c r="K114" s="17" t="s">
        <v>11784</v>
      </c>
      <c r="L114" s="17" t="s">
        <v>329</v>
      </c>
      <c r="M114" s="17" t="s">
        <v>9303</v>
      </c>
      <c r="N114" s="18" t="s">
        <v>2401</v>
      </c>
      <c r="O114" s="19"/>
    </row>
    <row r="115" spans="1:15" ht="39.6" x14ac:dyDescent="0.3">
      <c r="A115" s="15" t="s">
        <v>8540</v>
      </c>
      <c r="B115" s="16">
        <v>2021</v>
      </c>
      <c r="C115" s="17" t="s">
        <v>8539</v>
      </c>
      <c r="D115" s="17" t="s">
        <v>292</v>
      </c>
      <c r="E115" s="17"/>
      <c r="F115" s="17" t="s">
        <v>292</v>
      </c>
      <c r="G115" s="17"/>
      <c r="H115" s="17"/>
      <c r="I115" s="17" t="s">
        <v>8542</v>
      </c>
      <c r="J115" s="17"/>
      <c r="K115" s="17" t="s">
        <v>8541</v>
      </c>
      <c r="L115" s="17"/>
      <c r="M115" s="17"/>
      <c r="N115" s="18"/>
      <c r="O115" s="19"/>
    </row>
    <row r="116" spans="1:15" ht="39.6" x14ac:dyDescent="0.3">
      <c r="A116" s="15" t="s">
        <v>8579</v>
      </c>
      <c r="B116" s="16">
        <v>2014</v>
      </c>
      <c r="C116" s="17" t="s">
        <v>8580</v>
      </c>
      <c r="D116" s="17"/>
      <c r="E116" s="17" t="s">
        <v>8581</v>
      </c>
      <c r="F116" s="17" t="s">
        <v>844</v>
      </c>
      <c r="G116" s="17" t="s">
        <v>364</v>
      </c>
      <c r="H116" s="17" t="s">
        <v>8582</v>
      </c>
      <c r="I116" s="17" t="s">
        <v>2560</v>
      </c>
      <c r="J116" s="17" t="s">
        <v>7565</v>
      </c>
      <c r="K116" s="17" t="s">
        <v>8583</v>
      </c>
      <c r="L116" s="17"/>
      <c r="M116" s="17"/>
      <c r="N116" s="18"/>
      <c r="O116" s="19"/>
    </row>
    <row r="117" spans="1:15" ht="79.2" x14ac:dyDescent="0.3">
      <c r="A117" s="15" t="s">
        <v>10008</v>
      </c>
      <c r="B117" s="16">
        <v>2025</v>
      </c>
      <c r="C117" s="17" t="s">
        <v>10009</v>
      </c>
      <c r="D117" s="17" t="s">
        <v>5984</v>
      </c>
      <c r="E117" s="17"/>
      <c r="F117" s="12" t="s">
        <v>2477</v>
      </c>
      <c r="G117" s="17" t="s">
        <v>189</v>
      </c>
      <c r="H117" s="17" t="s">
        <v>3249</v>
      </c>
      <c r="I117" s="17" t="s">
        <v>10012</v>
      </c>
      <c r="J117" s="17" t="s">
        <v>9020</v>
      </c>
      <c r="K117" s="17" t="s">
        <v>10010</v>
      </c>
      <c r="L117" s="17" t="s">
        <v>303</v>
      </c>
      <c r="M117" s="17" t="s">
        <v>10011</v>
      </c>
      <c r="N117" s="18" t="s">
        <v>10013</v>
      </c>
      <c r="O117" s="19" t="s">
        <v>1646</v>
      </c>
    </row>
    <row r="118" spans="1:15" ht="39.6" x14ac:dyDescent="0.3">
      <c r="A118" s="15" t="s">
        <v>8337</v>
      </c>
      <c r="B118" s="16">
        <v>2021</v>
      </c>
      <c r="C118" s="17" t="s">
        <v>8338</v>
      </c>
      <c r="D118" s="17"/>
      <c r="E118" s="17" t="s">
        <v>8339</v>
      </c>
      <c r="F118" s="17" t="s">
        <v>486</v>
      </c>
      <c r="G118" s="17" t="s">
        <v>6412</v>
      </c>
      <c r="H118" s="17" t="s">
        <v>8340</v>
      </c>
      <c r="I118" s="17" t="s">
        <v>8342</v>
      </c>
      <c r="J118" s="17" t="s">
        <v>7151</v>
      </c>
      <c r="K118" s="17" t="s">
        <v>8341</v>
      </c>
      <c r="L118" s="17"/>
      <c r="M118" s="17"/>
      <c r="N118" s="18"/>
      <c r="O118" s="19"/>
    </row>
    <row r="119" spans="1:15" ht="39.6" x14ac:dyDescent="0.3">
      <c r="A119" s="15" t="s">
        <v>8337</v>
      </c>
      <c r="B119" s="16">
        <v>2021</v>
      </c>
      <c r="C119" s="17" t="s">
        <v>8343</v>
      </c>
      <c r="D119" s="17"/>
      <c r="E119" s="17" t="s">
        <v>278</v>
      </c>
      <c r="F119" s="17" t="s">
        <v>486</v>
      </c>
      <c r="G119" s="17" t="s">
        <v>6412</v>
      </c>
      <c r="H119" s="17" t="s">
        <v>8340</v>
      </c>
      <c r="I119" s="17" t="s">
        <v>8342</v>
      </c>
      <c r="J119" s="17" t="s">
        <v>7565</v>
      </c>
      <c r="K119" s="17" t="s">
        <v>8345</v>
      </c>
      <c r="L119" s="17"/>
      <c r="M119" s="17"/>
      <c r="N119" s="18"/>
      <c r="O119" s="19"/>
    </row>
    <row r="120" spans="1:15" ht="52.8" x14ac:dyDescent="0.3">
      <c r="A120" s="15" t="s">
        <v>8337</v>
      </c>
      <c r="B120" s="16">
        <v>2021</v>
      </c>
      <c r="C120" s="17" t="s">
        <v>8344</v>
      </c>
      <c r="D120" s="17"/>
      <c r="E120" s="17" t="s">
        <v>8339</v>
      </c>
      <c r="F120" s="17" t="s">
        <v>486</v>
      </c>
      <c r="G120" s="17" t="s">
        <v>6412</v>
      </c>
      <c r="H120" s="17" t="s">
        <v>8340</v>
      </c>
      <c r="I120" s="17" t="s">
        <v>8342</v>
      </c>
      <c r="J120" s="17" t="s">
        <v>7565</v>
      </c>
      <c r="K120" s="17" t="s">
        <v>8346</v>
      </c>
      <c r="L120" s="17" t="s">
        <v>329</v>
      </c>
      <c r="M120" s="17" t="s">
        <v>52</v>
      </c>
      <c r="N120" s="18" t="s">
        <v>2792</v>
      </c>
      <c r="O120" s="19"/>
    </row>
    <row r="121" spans="1:15" ht="64.8" customHeight="1" x14ac:dyDescent="0.3">
      <c r="A121" s="15" t="s">
        <v>8337</v>
      </c>
      <c r="B121" s="16">
        <v>2023</v>
      </c>
      <c r="C121" s="17" t="s">
        <v>8347</v>
      </c>
      <c r="D121" s="17"/>
      <c r="E121" s="17" t="s">
        <v>278</v>
      </c>
      <c r="F121" s="17" t="s">
        <v>486</v>
      </c>
      <c r="G121" s="17" t="s">
        <v>6412</v>
      </c>
      <c r="H121" s="17" t="s">
        <v>8340</v>
      </c>
      <c r="I121" s="17" t="s">
        <v>8342</v>
      </c>
      <c r="J121" s="17" t="s">
        <v>7565</v>
      </c>
      <c r="K121" s="17" t="s">
        <v>8348</v>
      </c>
      <c r="L121" s="17"/>
      <c r="M121" s="17"/>
      <c r="N121" s="18"/>
      <c r="O121" s="19"/>
    </row>
    <row r="122" spans="1:15" ht="52.8" x14ac:dyDescent="0.3">
      <c r="A122" s="15" t="s">
        <v>5939</v>
      </c>
      <c r="B122" s="16">
        <v>2024</v>
      </c>
      <c r="C122" s="17" t="s">
        <v>5940</v>
      </c>
      <c r="D122" s="17" t="s">
        <v>5938</v>
      </c>
      <c r="E122" s="17"/>
      <c r="F122" s="17" t="s">
        <v>844</v>
      </c>
      <c r="G122" s="17" t="s">
        <v>2501</v>
      </c>
      <c r="H122" s="17" t="s">
        <v>5942</v>
      </c>
      <c r="I122" s="17" t="s">
        <v>7284</v>
      </c>
      <c r="J122" s="17" t="s">
        <v>7161</v>
      </c>
      <c r="K122" s="17" t="s">
        <v>5941</v>
      </c>
      <c r="L122" s="17" t="s">
        <v>5944</v>
      </c>
      <c r="M122" s="17" t="s">
        <v>5943</v>
      </c>
      <c r="N122" s="18" t="s">
        <v>5945</v>
      </c>
      <c r="O122" s="19"/>
    </row>
    <row r="123" spans="1:15" ht="66" x14ac:dyDescent="0.3">
      <c r="A123" s="15" t="s">
        <v>1124</v>
      </c>
      <c r="B123" s="16">
        <v>2014</v>
      </c>
      <c r="C123" s="17" t="s">
        <v>1123</v>
      </c>
      <c r="D123" s="17" t="s">
        <v>33</v>
      </c>
      <c r="E123" s="17"/>
      <c r="F123" s="17" t="s">
        <v>122</v>
      </c>
      <c r="G123" s="17" t="s">
        <v>1125</v>
      </c>
      <c r="H123" s="17" t="s">
        <v>3077</v>
      </c>
      <c r="I123" s="17" t="s">
        <v>7285</v>
      </c>
      <c r="J123" s="17" t="s">
        <v>7132</v>
      </c>
      <c r="K123" s="17" t="s">
        <v>11032</v>
      </c>
      <c r="L123" s="17" t="s">
        <v>167</v>
      </c>
      <c r="M123" s="17" t="s">
        <v>1126</v>
      </c>
      <c r="N123" s="18" t="s">
        <v>975</v>
      </c>
      <c r="O123" s="19"/>
    </row>
    <row r="124" spans="1:15" ht="52.8" x14ac:dyDescent="0.3">
      <c r="A124" s="15" t="s">
        <v>1931</v>
      </c>
      <c r="B124" s="16">
        <v>2018</v>
      </c>
      <c r="C124" s="17" t="s">
        <v>2625</v>
      </c>
      <c r="D124" s="17" t="s">
        <v>1932</v>
      </c>
      <c r="E124" s="17"/>
      <c r="F124" s="17" t="s">
        <v>122</v>
      </c>
      <c r="G124" s="17" t="s">
        <v>364</v>
      </c>
      <c r="H124" s="17" t="s">
        <v>2627</v>
      </c>
      <c r="I124" s="17" t="s">
        <v>7286</v>
      </c>
      <c r="J124" s="17"/>
      <c r="K124" s="17" t="s">
        <v>2626</v>
      </c>
      <c r="L124" s="17"/>
      <c r="M124" s="17"/>
      <c r="N124" s="18"/>
      <c r="O124" s="19"/>
    </row>
    <row r="125" spans="1:15" ht="39.6" x14ac:dyDescent="0.3">
      <c r="A125" s="15" t="s">
        <v>1505</v>
      </c>
      <c r="B125" s="16">
        <v>2020</v>
      </c>
      <c r="C125" s="17" t="s">
        <v>1504</v>
      </c>
      <c r="D125" s="17" t="s">
        <v>29</v>
      </c>
      <c r="E125" s="17"/>
      <c r="F125" s="17" t="s">
        <v>122</v>
      </c>
      <c r="G125" s="17" t="s">
        <v>364</v>
      </c>
      <c r="H125" s="17" t="s">
        <v>3078</v>
      </c>
      <c r="I125" s="17" t="s">
        <v>7287</v>
      </c>
      <c r="J125" s="17" t="s">
        <v>7144</v>
      </c>
      <c r="K125" s="17" t="s">
        <v>11352</v>
      </c>
      <c r="L125" s="17" t="s">
        <v>329</v>
      </c>
      <c r="M125" s="17" t="s">
        <v>1506</v>
      </c>
      <c r="N125" s="18" t="s">
        <v>936</v>
      </c>
      <c r="O125" s="19" t="s">
        <v>1646</v>
      </c>
    </row>
    <row r="126" spans="1:15" ht="66" x14ac:dyDescent="0.3">
      <c r="A126" s="15" t="s">
        <v>1957</v>
      </c>
      <c r="B126" s="16">
        <v>2020</v>
      </c>
      <c r="C126" s="17" t="s">
        <v>1956</v>
      </c>
      <c r="D126" s="17" t="s">
        <v>292</v>
      </c>
      <c r="E126" s="17"/>
      <c r="F126" s="17" t="s">
        <v>122</v>
      </c>
      <c r="G126" s="17" t="s">
        <v>364</v>
      </c>
      <c r="H126" s="17" t="s">
        <v>3078</v>
      </c>
      <c r="I126" s="17" t="s">
        <v>7750</v>
      </c>
      <c r="J126" s="17" t="s">
        <v>7144</v>
      </c>
      <c r="K126" s="17" t="s">
        <v>11351</v>
      </c>
      <c r="L126" s="17" t="s">
        <v>329</v>
      </c>
      <c r="M126" s="17" t="s">
        <v>1958</v>
      </c>
      <c r="N126" s="18" t="s">
        <v>936</v>
      </c>
      <c r="O126" s="19"/>
    </row>
    <row r="127" spans="1:15" ht="52.8" x14ac:dyDescent="0.3">
      <c r="A127" s="15" t="s">
        <v>1960</v>
      </c>
      <c r="B127" s="16">
        <v>2019</v>
      </c>
      <c r="C127" s="17" t="s">
        <v>1959</v>
      </c>
      <c r="D127" s="17" t="s">
        <v>292</v>
      </c>
      <c r="E127" s="17"/>
      <c r="F127" s="17" t="s">
        <v>122</v>
      </c>
      <c r="G127" s="17" t="s">
        <v>364</v>
      </c>
      <c r="H127" s="17" t="s">
        <v>3078</v>
      </c>
      <c r="I127" s="17" t="s">
        <v>7750</v>
      </c>
      <c r="J127" s="17" t="s">
        <v>7144</v>
      </c>
      <c r="K127" s="17" t="s">
        <v>11379</v>
      </c>
      <c r="L127" s="17"/>
      <c r="M127" s="17" t="s">
        <v>52</v>
      </c>
      <c r="N127" s="18" t="s">
        <v>936</v>
      </c>
      <c r="O127" s="19"/>
    </row>
    <row r="128" spans="1:15" ht="66" x14ac:dyDescent="0.3">
      <c r="A128" s="15" t="s">
        <v>4549</v>
      </c>
      <c r="B128" s="16">
        <v>2022</v>
      </c>
      <c r="C128" s="17" t="s">
        <v>4548</v>
      </c>
      <c r="D128" s="17" t="s">
        <v>257</v>
      </c>
      <c r="E128" s="17"/>
      <c r="F128" s="17" t="s">
        <v>2155</v>
      </c>
      <c r="G128" s="17" t="s">
        <v>4552</v>
      </c>
      <c r="H128" s="17" t="s">
        <v>4551</v>
      </c>
      <c r="I128" s="17" t="s">
        <v>7288</v>
      </c>
      <c r="J128" s="17" t="s">
        <v>7133</v>
      </c>
      <c r="K128" s="17" t="s">
        <v>4550</v>
      </c>
      <c r="L128" s="17" t="s">
        <v>329</v>
      </c>
      <c r="M128" s="17" t="s">
        <v>52</v>
      </c>
      <c r="N128" s="18" t="s">
        <v>4088</v>
      </c>
      <c r="O128" s="19"/>
    </row>
    <row r="129" spans="1:15" ht="79.2" x14ac:dyDescent="0.3">
      <c r="A129" s="15" t="s">
        <v>9240</v>
      </c>
      <c r="B129" s="16">
        <v>2023</v>
      </c>
      <c r="C129" s="17" t="s">
        <v>9238</v>
      </c>
      <c r="D129" s="17" t="s">
        <v>9239</v>
      </c>
      <c r="E129" s="17"/>
      <c r="F129" s="17" t="s">
        <v>2477</v>
      </c>
      <c r="G129" s="17" t="s">
        <v>381</v>
      </c>
      <c r="H129" s="17" t="s">
        <v>3193</v>
      </c>
      <c r="I129" s="17" t="s">
        <v>7758</v>
      </c>
      <c r="J129" s="15" t="s">
        <v>9242</v>
      </c>
      <c r="K129" s="15" t="s">
        <v>9241</v>
      </c>
      <c r="L129" s="17" t="s">
        <v>9244</v>
      </c>
      <c r="M129" s="17" t="s">
        <v>9243</v>
      </c>
      <c r="N129" s="18" t="s">
        <v>9236</v>
      </c>
      <c r="O129" s="19"/>
    </row>
    <row r="130" spans="1:15" ht="66" x14ac:dyDescent="0.3">
      <c r="A130" s="15" t="s">
        <v>896</v>
      </c>
      <c r="B130" s="16">
        <v>2019</v>
      </c>
      <c r="C130" s="17" t="s">
        <v>898</v>
      </c>
      <c r="D130" s="17"/>
      <c r="E130" s="17" t="s">
        <v>897</v>
      </c>
      <c r="F130" s="17" t="s">
        <v>2452</v>
      </c>
      <c r="G130" s="17" t="s">
        <v>2197</v>
      </c>
      <c r="H130" s="17" t="s">
        <v>3079</v>
      </c>
      <c r="I130" s="17" t="s">
        <v>7292</v>
      </c>
      <c r="J130" s="17" t="s">
        <v>7289</v>
      </c>
      <c r="K130" s="17" t="s">
        <v>899</v>
      </c>
      <c r="L130" s="17"/>
      <c r="M130" s="17" t="s">
        <v>900</v>
      </c>
      <c r="N130" s="18" t="s">
        <v>938</v>
      </c>
      <c r="O130" s="19"/>
    </row>
    <row r="131" spans="1:15" ht="66" x14ac:dyDescent="0.3">
      <c r="A131" s="15" t="s">
        <v>67</v>
      </c>
      <c r="B131" s="16">
        <v>2018</v>
      </c>
      <c r="C131" s="17" t="s">
        <v>66</v>
      </c>
      <c r="D131" s="17" t="s">
        <v>68</v>
      </c>
      <c r="E131" s="17"/>
      <c r="F131" s="17" t="s">
        <v>43</v>
      </c>
      <c r="G131" s="17" t="s">
        <v>70</v>
      </c>
      <c r="H131" s="17" t="s">
        <v>3080</v>
      </c>
      <c r="I131" s="17" t="s">
        <v>7290</v>
      </c>
      <c r="J131" s="17" t="s">
        <v>7289</v>
      </c>
      <c r="K131" s="17" t="s">
        <v>10504</v>
      </c>
      <c r="L131" s="17" t="s">
        <v>303</v>
      </c>
      <c r="M131" s="17" t="s">
        <v>69</v>
      </c>
      <c r="N131" s="18" t="s">
        <v>938</v>
      </c>
      <c r="O131" s="19"/>
    </row>
    <row r="132" spans="1:15" ht="79.2" x14ac:dyDescent="0.3">
      <c r="A132" s="15" t="s">
        <v>885</v>
      </c>
      <c r="B132" s="16">
        <v>2019</v>
      </c>
      <c r="C132" s="17" t="s">
        <v>3081</v>
      </c>
      <c r="D132" s="17" t="s">
        <v>33</v>
      </c>
      <c r="E132" s="17"/>
      <c r="F132" s="17" t="s">
        <v>43</v>
      </c>
      <c r="G132" s="17" t="s">
        <v>70</v>
      </c>
      <c r="H132" s="17" t="s">
        <v>3082</v>
      </c>
      <c r="I132" s="17" t="s">
        <v>7291</v>
      </c>
      <c r="J132" s="17" t="s">
        <v>7289</v>
      </c>
      <c r="K132" s="17" t="s">
        <v>11033</v>
      </c>
      <c r="L132" s="17" t="s">
        <v>167</v>
      </c>
      <c r="M132" s="17" t="s">
        <v>69</v>
      </c>
      <c r="N132" s="18" t="s">
        <v>938</v>
      </c>
      <c r="O132" s="19"/>
    </row>
    <row r="133" spans="1:15" ht="79.2" x14ac:dyDescent="0.3">
      <c r="A133" s="15" t="s">
        <v>5990</v>
      </c>
      <c r="B133" s="16">
        <v>2024</v>
      </c>
      <c r="C133" s="17" t="s">
        <v>5989</v>
      </c>
      <c r="D133" s="17" t="s">
        <v>68</v>
      </c>
      <c r="E133" s="17"/>
      <c r="F133" s="17" t="s">
        <v>2452</v>
      </c>
      <c r="G133" s="17" t="s">
        <v>5993</v>
      </c>
      <c r="H133" s="17" t="s">
        <v>5992</v>
      </c>
      <c r="I133" s="17" t="s">
        <v>7294</v>
      </c>
      <c r="J133" s="15" t="s">
        <v>7293</v>
      </c>
      <c r="K133" s="15" t="s">
        <v>5991</v>
      </c>
      <c r="L133" s="17" t="s">
        <v>329</v>
      </c>
      <c r="M133" s="17" t="s">
        <v>5960</v>
      </c>
      <c r="N133" s="18"/>
      <c r="O133" s="19"/>
    </row>
    <row r="134" spans="1:15" ht="52.8" x14ac:dyDescent="0.3">
      <c r="A134" s="15" t="s">
        <v>1482</v>
      </c>
      <c r="B134" s="16">
        <v>2018</v>
      </c>
      <c r="C134" s="17" t="s">
        <v>3083</v>
      </c>
      <c r="D134" s="17" t="s">
        <v>74</v>
      </c>
      <c r="E134" s="17"/>
      <c r="F134" s="17" t="s">
        <v>122</v>
      </c>
      <c r="G134" s="17" t="s">
        <v>274</v>
      </c>
      <c r="H134" s="17" t="s">
        <v>3084</v>
      </c>
      <c r="I134" s="17" t="s">
        <v>7295</v>
      </c>
      <c r="J134" s="17" t="s">
        <v>7289</v>
      </c>
      <c r="K134" s="17" t="s">
        <v>3085</v>
      </c>
      <c r="L134" s="17" t="s">
        <v>303</v>
      </c>
      <c r="M134" s="17" t="s">
        <v>69</v>
      </c>
      <c r="N134" s="18" t="s">
        <v>1483</v>
      </c>
      <c r="O134" s="19"/>
    </row>
    <row r="135" spans="1:15" ht="82.8" customHeight="1" x14ac:dyDescent="0.3">
      <c r="A135" s="15" t="s">
        <v>153</v>
      </c>
      <c r="B135" s="16">
        <v>2020</v>
      </c>
      <c r="C135" s="17" t="s">
        <v>152</v>
      </c>
      <c r="D135" s="17" t="s">
        <v>36</v>
      </c>
      <c r="E135" s="17"/>
      <c r="F135" s="17" t="s">
        <v>1081</v>
      </c>
      <c r="G135" s="17"/>
      <c r="H135" s="17"/>
      <c r="I135" s="17" t="s">
        <v>302</v>
      </c>
      <c r="J135" s="17"/>
      <c r="K135" s="17" t="s">
        <v>10678</v>
      </c>
      <c r="L135" s="17"/>
      <c r="M135" s="17"/>
      <c r="N135" s="18"/>
      <c r="O135" s="19" t="s">
        <v>1646</v>
      </c>
    </row>
    <row r="136" spans="1:15" ht="79.2" x14ac:dyDescent="0.3">
      <c r="A136" s="15" t="s">
        <v>6006</v>
      </c>
      <c r="B136" s="16">
        <v>2022</v>
      </c>
      <c r="C136" s="17" t="s">
        <v>6005</v>
      </c>
      <c r="D136" s="17" t="s">
        <v>1253</v>
      </c>
      <c r="E136" s="17"/>
      <c r="F136" s="17" t="s">
        <v>2452</v>
      </c>
      <c r="G136" s="17" t="s">
        <v>2266</v>
      </c>
      <c r="H136" s="17" t="s">
        <v>3302</v>
      </c>
      <c r="I136" s="17" t="s">
        <v>7296</v>
      </c>
      <c r="J136" s="17" t="s">
        <v>7293</v>
      </c>
      <c r="K136" s="17" t="s">
        <v>6007</v>
      </c>
      <c r="L136" s="17" t="s">
        <v>329</v>
      </c>
      <c r="M136" s="17" t="s">
        <v>2265</v>
      </c>
      <c r="N136" s="18" t="s">
        <v>2106</v>
      </c>
      <c r="O136" s="19"/>
    </row>
    <row r="137" spans="1:15" ht="158.4" x14ac:dyDescent="0.3">
      <c r="A137" s="15" t="s">
        <v>44</v>
      </c>
      <c r="B137" s="16">
        <v>2020</v>
      </c>
      <c r="C137" s="17" t="s">
        <v>154</v>
      </c>
      <c r="D137" s="17" t="s">
        <v>105</v>
      </c>
      <c r="E137" s="17"/>
      <c r="F137" s="17" t="s">
        <v>43</v>
      </c>
      <c r="G137" s="17" t="s">
        <v>426</v>
      </c>
      <c r="H137" s="17" t="s">
        <v>3087</v>
      </c>
      <c r="I137" s="17" t="s">
        <v>7297</v>
      </c>
      <c r="J137" s="17" t="s">
        <v>7276</v>
      </c>
      <c r="K137" s="17" t="s">
        <v>155</v>
      </c>
      <c r="L137" s="17" t="s">
        <v>48</v>
      </c>
      <c r="M137" s="17" t="s">
        <v>156</v>
      </c>
      <c r="N137" s="18" t="s">
        <v>157</v>
      </c>
      <c r="O137" s="19" t="s">
        <v>1646</v>
      </c>
    </row>
    <row r="138" spans="1:15" ht="52.8" x14ac:dyDescent="0.3">
      <c r="A138" s="15" t="s">
        <v>44</v>
      </c>
      <c r="B138" s="16">
        <v>2018</v>
      </c>
      <c r="C138" s="17" t="s">
        <v>45</v>
      </c>
      <c r="D138" s="17" t="s">
        <v>46</v>
      </c>
      <c r="E138" s="17"/>
      <c r="F138" s="17" t="s">
        <v>43</v>
      </c>
      <c r="G138" s="17" t="s">
        <v>85</v>
      </c>
      <c r="H138" s="17" t="s">
        <v>3086</v>
      </c>
      <c r="I138" s="17" t="s">
        <v>7258</v>
      </c>
      <c r="J138" s="17" t="s">
        <v>7276</v>
      </c>
      <c r="K138" s="17" t="s">
        <v>47</v>
      </c>
      <c r="L138" s="17" t="s">
        <v>48</v>
      </c>
      <c r="M138" s="17" t="s">
        <v>49</v>
      </c>
      <c r="N138" s="18"/>
      <c r="O138" s="19"/>
    </row>
    <row r="139" spans="1:15" ht="250.8" x14ac:dyDescent="0.3">
      <c r="A139" s="15" t="s">
        <v>2144</v>
      </c>
      <c r="B139" s="16">
        <v>2021</v>
      </c>
      <c r="C139" s="17" t="s">
        <v>2143</v>
      </c>
      <c r="D139" s="17" t="s">
        <v>29</v>
      </c>
      <c r="E139" s="17"/>
      <c r="F139" s="17" t="s">
        <v>2145</v>
      </c>
      <c r="G139" s="17" t="s">
        <v>11327</v>
      </c>
      <c r="H139" s="17" t="s">
        <v>3088</v>
      </c>
      <c r="I139" s="17" t="s">
        <v>7298</v>
      </c>
      <c r="J139" s="17" t="s">
        <v>7144</v>
      </c>
      <c r="K139" s="17" t="s">
        <v>3995</v>
      </c>
      <c r="L139" s="17" t="s">
        <v>329</v>
      </c>
      <c r="M139" s="17" t="s">
        <v>2146</v>
      </c>
      <c r="N139" s="18"/>
      <c r="O139" s="19" t="s">
        <v>1646</v>
      </c>
    </row>
    <row r="140" spans="1:15" ht="66" x14ac:dyDescent="0.3">
      <c r="A140" s="15" t="s">
        <v>5817</v>
      </c>
      <c r="B140" s="16">
        <v>2024</v>
      </c>
      <c r="C140" s="17" t="s">
        <v>5818</v>
      </c>
      <c r="D140" s="17" t="s">
        <v>1945</v>
      </c>
      <c r="E140" s="17"/>
      <c r="F140" s="17" t="s">
        <v>122</v>
      </c>
      <c r="G140" s="17" t="s">
        <v>364</v>
      </c>
      <c r="H140" s="17" t="s">
        <v>5821</v>
      </c>
      <c r="I140" s="17" t="s">
        <v>2909</v>
      </c>
      <c r="J140" s="17" t="s">
        <v>7162</v>
      </c>
      <c r="K140" s="17" t="s">
        <v>5819</v>
      </c>
      <c r="L140" s="17" t="s">
        <v>329</v>
      </c>
      <c r="M140" s="17" t="s">
        <v>2112</v>
      </c>
      <c r="N140" s="18" t="s">
        <v>5820</v>
      </c>
      <c r="O140" s="19"/>
    </row>
    <row r="141" spans="1:15" ht="79.2" x14ac:dyDescent="0.3">
      <c r="A141" s="15" t="s">
        <v>9515</v>
      </c>
      <c r="B141" s="16">
        <v>2025</v>
      </c>
      <c r="C141" s="17" t="s">
        <v>9516</v>
      </c>
      <c r="D141" s="17"/>
      <c r="E141" s="17" t="s">
        <v>897</v>
      </c>
      <c r="F141" s="17" t="s">
        <v>1031</v>
      </c>
      <c r="G141" s="17"/>
      <c r="H141" s="17"/>
      <c r="I141" s="17" t="s">
        <v>9518</v>
      </c>
      <c r="J141" s="17" t="s">
        <v>7168</v>
      </c>
      <c r="K141" s="17" t="s">
        <v>9517</v>
      </c>
      <c r="L141" s="17" t="s">
        <v>329</v>
      </c>
      <c r="M141" s="17" t="s">
        <v>4390</v>
      </c>
      <c r="N141" s="18" t="s">
        <v>9519</v>
      </c>
      <c r="O141" s="19"/>
    </row>
    <row r="142" spans="1:15" ht="79.2" x14ac:dyDescent="0.3">
      <c r="A142" s="15" t="s">
        <v>8420</v>
      </c>
      <c r="B142" s="16">
        <v>2025</v>
      </c>
      <c r="C142" s="17" t="s">
        <v>8419</v>
      </c>
      <c r="D142" s="17" t="s">
        <v>257</v>
      </c>
      <c r="E142" s="17"/>
      <c r="F142" s="17" t="s">
        <v>1644</v>
      </c>
      <c r="G142" s="17"/>
      <c r="H142" s="17"/>
      <c r="I142" s="17" t="s">
        <v>8422</v>
      </c>
      <c r="J142" s="17" t="s">
        <v>7168</v>
      </c>
      <c r="K142" s="17" t="s">
        <v>8421</v>
      </c>
      <c r="L142" s="17" t="s">
        <v>329</v>
      </c>
      <c r="M142" s="17" t="s">
        <v>8423</v>
      </c>
      <c r="N142" s="18"/>
      <c r="O142" s="19"/>
    </row>
    <row r="143" spans="1:15" ht="52.8" x14ac:dyDescent="0.3">
      <c r="A143" s="15" t="s">
        <v>2575</v>
      </c>
      <c r="B143" s="16">
        <v>2019</v>
      </c>
      <c r="C143" s="17" t="s">
        <v>2574</v>
      </c>
      <c r="D143" s="17" t="s">
        <v>136</v>
      </c>
      <c r="E143" s="17"/>
      <c r="F143" s="17" t="s">
        <v>122</v>
      </c>
      <c r="G143" s="17" t="s">
        <v>2577</v>
      </c>
      <c r="H143" s="17" t="s">
        <v>3089</v>
      </c>
      <c r="I143" s="17" t="s">
        <v>7152</v>
      </c>
      <c r="J143" s="17" t="s">
        <v>7163</v>
      </c>
      <c r="K143" s="17" t="s">
        <v>2576</v>
      </c>
      <c r="L143" s="17" t="s">
        <v>329</v>
      </c>
      <c r="M143" s="17" t="s">
        <v>289</v>
      </c>
      <c r="N143" s="18"/>
      <c r="O143" s="19"/>
    </row>
    <row r="144" spans="1:15" ht="52.8" x14ac:dyDescent="0.3">
      <c r="A144" s="15" t="s">
        <v>1121</v>
      </c>
      <c r="B144" s="16">
        <v>2018</v>
      </c>
      <c r="C144" s="17" t="s">
        <v>1120</v>
      </c>
      <c r="D144" s="17"/>
      <c r="E144" s="17" t="s">
        <v>278</v>
      </c>
      <c r="F144" s="17" t="s">
        <v>56</v>
      </c>
      <c r="G144" s="17"/>
      <c r="H144" s="17"/>
      <c r="I144" s="17" t="s">
        <v>7299</v>
      </c>
      <c r="J144" s="17"/>
      <c r="K144" s="17" t="s">
        <v>1122</v>
      </c>
      <c r="L144" s="17"/>
      <c r="M144" s="17"/>
      <c r="N144" s="18"/>
      <c r="O144" s="19"/>
    </row>
    <row r="145" spans="1:15" ht="66" x14ac:dyDescent="0.3">
      <c r="A145" s="15" t="s">
        <v>5644</v>
      </c>
      <c r="B145" s="16">
        <v>2023</v>
      </c>
      <c r="C145" s="17" t="s">
        <v>5645</v>
      </c>
      <c r="D145" s="17" t="s">
        <v>68</v>
      </c>
      <c r="E145" s="17"/>
      <c r="F145" s="17" t="s">
        <v>122</v>
      </c>
      <c r="G145" s="17" t="s">
        <v>165</v>
      </c>
      <c r="H145" s="17" t="s">
        <v>5647</v>
      </c>
      <c r="I145" s="17" t="s">
        <v>7300</v>
      </c>
      <c r="J145" s="17" t="s">
        <v>7164</v>
      </c>
      <c r="K145" s="17" t="s">
        <v>5646</v>
      </c>
      <c r="L145" s="17" t="s">
        <v>1551</v>
      </c>
      <c r="M145" s="17" t="s">
        <v>1551</v>
      </c>
      <c r="N145" s="18" t="s">
        <v>5648</v>
      </c>
      <c r="O145" s="19"/>
    </row>
    <row r="146" spans="1:15" ht="52.8" x14ac:dyDescent="0.3">
      <c r="A146" s="15" t="s">
        <v>158</v>
      </c>
      <c r="B146" s="16">
        <v>2018</v>
      </c>
      <c r="C146" s="17" t="s">
        <v>159</v>
      </c>
      <c r="D146" s="17" t="s">
        <v>65</v>
      </c>
      <c r="E146" s="17"/>
      <c r="F146" s="17" t="s">
        <v>1076</v>
      </c>
      <c r="G146" s="17"/>
      <c r="H146" s="17"/>
      <c r="I146" s="17" t="s">
        <v>161</v>
      </c>
      <c r="J146" s="17"/>
      <c r="K146" s="17" t="s">
        <v>160</v>
      </c>
      <c r="L146" s="17"/>
      <c r="M146" s="17"/>
      <c r="N146" s="18"/>
      <c r="O146" s="19"/>
    </row>
    <row r="147" spans="1:15" ht="92.4" x14ac:dyDescent="0.3">
      <c r="A147" s="15" t="s">
        <v>2622</v>
      </c>
      <c r="B147" s="16">
        <v>2015</v>
      </c>
      <c r="C147" s="17" t="s">
        <v>2621</v>
      </c>
      <c r="D147" s="17"/>
      <c r="E147" s="17" t="s">
        <v>2623</v>
      </c>
      <c r="F147" s="17" t="s">
        <v>2141</v>
      </c>
      <c r="G147" s="17"/>
      <c r="H147" s="17"/>
      <c r="I147" s="17" t="s">
        <v>2624</v>
      </c>
      <c r="J147" s="17"/>
      <c r="K147" s="17" t="s">
        <v>3090</v>
      </c>
      <c r="L147" s="17"/>
      <c r="M147" s="17"/>
      <c r="N147" s="18"/>
      <c r="O147" s="19"/>
    </row>
    <row r="148" spans="1:15" ht="66" x14ac:dyDescent="0.3">
      <c r="A148" s="15" t="s">
        <v>9934</v>
      </c>
      <c r="B148" s="16">
        <v>2019</v>
      </c>
      <c r="C148" s="17" t="s">
        <v>9933</v>
      </c>
      <c r="D148" s="17" t="s">
        <v>1612</v>
      </c>
      <c r="E148" s="17"/>
      <c r="F148" s="17" t="s">
        <v>2477</v>
      </c>
      <c r="G148" s="17" t="s">
        <v>688</v>
      </c>
      <c r="H148" s="17" t="s">
        <v>9936</v>
      </c>
      <c r="I148" s="17" t="s">
        <v>7395</v>
      </c>
      <c r="J148" s="17" t="s">
        <v>7193</v>
      </c>
      <c r="K148" s="17" t="s">
        <v>9935</v>
      </c>
      <c r="L148" s="17" t="s">
        <v>329</v>
      </c>
      <c r="M148" s="17" t="s">
        <v>60</v>
      </c>
      <c r="N148" s="18" t="s">
        <v>9937</v>
      </c>
      <c r="O148" s="19"/>
    </row>
    <row r="149" spans="1:15" ht="66" x14ac:dyDescent="0.3">
      <c r="A149" s="15" t="s">
        <v>1089</v>
      </c>
      <c r="B149" s="16">
        <v>2017</v>
      </c>
      <c r="C149" s="17" t="s">
        <v>1088</v>
      </c>
      <c r="D149" s="17"/>
      <c r="E149" s="17" t="s">
        <v>1090</v>
      </c>
      <c r="F149" s="17" t="s">
        <v>1080</v>
      </c>
      <c r="G149" s="17"/>
      <c r="H149" s="17"/>
      <c r="I149" s="17" t="s">
        <v>1096</v>
      </c>
      <c r="J149" s="17"/>
      <c r="K149" s="17" t="s">
        <v>1091</v>
      </c>
      <c r="L149" s="17" t="s">
        <v>48</v>
      </c>
      <c r="M149" s="17" t="s">
        <v>1092</v>
      </c>
      <c r="N149" s="18" t="s">
        <v>1093</v>
      </c>
      <c r="O149" s="19"/>
    </row>
    <row r="150" spans="1:15" ht="66" x14ac:dyDescent="0.3">
      <c r="A150" s="15" t="s">
        <v>3824</v>
      </c>
      <c r="B150" s="16">
        <v>2022</v>
      </c>
      <c r="C150" s="17" t="s">
        <v>3822</v>
      </c>
      <c r="D150" s="17" t="s">
        <v>491</v>
      </c>
      <c r="E150" s="17"/>
      <c r="F150" s="17" t="s">
        <v>43</v>
      </c>
      <c r="G150" s="17" t="s">
        <v>575</v>
      </c>
      <c r="H150" s="17" t="s">
        <v>3202</v>
      </c>
      <c r="I150" s="17" t="s">
        <v>7302</v>
      </c>
      <c r="J150" s="17" t="s">
        <v>7301</v>
      </c>
      <c r="K150" s="17" t="s">
        <v>3823</v>
      </c>
      <c r="L150" s="17" t="s">
        <v>303</v>
      </c>
      <c r="M150" s="17" t="s">
        <v>576</v>
      </c>
      <c r="N150" s="18" t="s">
        <v>3825</v>
      </c>
      <c r="O150" s="19" t="s">
        <v>1646</v>
      </c>
    </row>
    <row r="151" spans="1:15" ht="66" x14ac:dyDescent="0.3">
      <c r="A151" s="15" t="s">
        <v>163</v>
      </c>
      <c r="B151" s="16">
        <v>2020</v>
      </c>
      <c r="C151" s="17" t="s">
        <v>162</v>
      </c>
      <c r="D151" s="17" t="s">
        <v>164</v>
      </c>
      <c r="E151" s="17"/>
      <c r="F151" s="17" t="s">
        <v>122</v>
      </c>
      <c r="G151" s="17" t="s">
        <v>165</v>
      </c>
      <c r="H151" s="17" t="s">
        <v>3365</v>
      </c>
      <c r="I151" s="17" t="s">
        <v>7304</v>
      </c>
      <c r="J151" s="17" t="s">
        <v>7303</v>
      </c>
      <c r="K151" s="17" t="s">
        <v>11340</v>
      </c>
      <c r="L151" s="17" t="s">
        <v>167</v>
      </c>
      <c r="M151" s="17" t="s">
        <v>166</v>
      </c>
      <c r="N151" s="18" t="s">
        <v>168</v>
      </c>
      <c r="O151" s="19" t="s">
        <v>1646</v>
      </c>
    </row>
    <row r="152" spans="1:15" ht="79.2" x14ac:dyDescent="0.3">
      <c r="A152" s="15" t="s">
        <v>1619</v>
      </c>
      <c r="B152" s="16">
        <v>2020</v>
      </c>
      <c r="C152" s="17" t="s">
        <v>1618</v>
      </c>
      <c r="D152" s="17" t="s">
        <v>1620</v>
      </c>
      <c r="E152" s="17"/>
      <c r="F152" s="17" t="s">
        <v>43</v>
      </c>
      <c r="G152" s="17" t="s">
        <v>70</v>
      </c>
      <c r="H152" s="17" t="s">
        <v>3091</v>
      </c>
      <c r="I152" s="17" t="s">
        <v>7305</v>
      </c>
      <c r="J152" s="17" t="s">
        <v>7145</v>
      </c>
      <c r="K152" s="17" t="s">
        <v>10505</v>
      </c>
      <c r="L152" s="17" t="s">
        <v>329</v>
      </c>
      <c r="M152" s="17" t="s">
        <v>52</v>
      </c>
      <c r="N152" s="18"/>
      <c r="O152" s="19" t="s">
        <v>1646</v>
      </c>
    </row>
    <row r="153" spans="1:15" ht="145.19999999999999" x14ac:dyDescent="0.3">
      <c r="A153" s="15" t="s">
        <v>12235</v>
      </c>
      <c r="B153" s="16">
        <v>2019</v>
      </c>
      <c r="C153" s="17" t="s">
        <v>12239</v>
      </c>
      <c r="D153" s="17" t="s">
        <v>12238</v>
      </c>
      <c r="E153" s="17"/>
      <c r="F153" s="17" t="s">
        <v>2477</v>
      </c>
      <c r="G153" s="17"/>
      <c r="H153" s="17" t="s">
        <v>12234</v>
      </c>
      <c r="I153" s="17"/>
      <c r="J153" s="17" t="s">
        <v>7171</v>
      </c>
      <c r="K153" s="17" t="s">
        <v>12240</v>
      </c>
      <c r="L153" s="17" t="s">
        <v>12237</v>
      </c>
      <c r="M153" s="17" t="s">
        <v>12236</v>
      </c>
      <c r="N153" s="18"/>
      <c r="O153" s="19"/>
    </row>
    <row r="154" spans="1:15" ht="66" x14ac:dyDescent="0.3">
      <c r="A154" s="15" t="s">
        <v>1867</v>
      </c>
      <c r="B154" s="16">
        <v>2019</v>
      </c>
      <c r="C154" s="17" t="s">
        <v>3092</v>
      </c>
      <c r="D154" s="17" t="s">
        <v>1868</v>
      </c>
      <c r="E154" s="17"/>
      <c r="F154" s="17" t="s">
        <v>43</v>
      </c>
      <c r="G154" s="17" t="s">
        <v>183</v>
      </c>
      <c r="H154" s="17" t="s">
        <v>3093</v>
      </c>
      <c r="I154" s="17" t="s">
        <v>7306</v>
      </c>
      <c r="J154" s="17" t="s">
        <v>7166</v>
      </c>
      <c r="K154" s="17" t="s">
        <v>3094</v>
      </c>
      <c r="L154" s="17" t="s">
        <v>329</v>
      </c>
      <c r="M154" s="17" t="s">
        <v>83</v>
      </c>
      <c r="N154" s="18"/>
      <c r="O154" s="19"/>
    </row>
    <row r="155" spans="1:15" ht="66" x14ac:dyDescent="0.3">
      <c r="A155" s="15" t="s">
        <v>3984</v>
      </c>
      <c r="B155" s="16">
        <v>2022</v>
      </c>
      <c r="C155" s="17" t="s">
        <v>3983</v>
      </c>
      <c r="D155" s="17"/>
      <c r="E155" s="17" t="s">
        <v>3972</v>
      </c>
      <c r="F155" s="17" t="s">
        <v>1031</v>
      </c>
      <c r="G155" s="17" t="s">
        <v>2714</v>
      </c>
      <c r="H155" s="17" t="s">
        <v>3985</v>
      </c>
      <c r="I155" s="17" t="s">
        <v>7899</v>
      </c>
      <c r="J155" s="17" t="s">
        <v>7166</v>
      </c>
      <c r="K155" s="17" t="s">
        <v>3982</v>
      </c>
      <c r="L155" s="17" t="s">
        <v>329</v>
      </c>
      <c r="M155" s="17" t="s">
        <v>3986</v>
      </c>
      <c r="N155" s="18" t="s">
        <v>3987</v>
      </c>
      <c r="O155" s="19" t="s">
        <v>1646</v>
      </c>
    </row>
    <row r="156" spans="1:15" ht="52.8" x14ac:dyDescent="0.3">
      <c r="A156" s="15" t="s">
        <v>1934</v>
      </c>
      <c r="B156" s="16">
        <v>2016</v>
      </c>
      <c r="C156" s="17" t="s">
        <v>1933</v>
      </c>
      <c r="D156" s="17" t="s">
        <v>1935</v>
      </c>
      <c r="E156" s="17"/>
      <c r="F156" s="17" t="s">
        <v>1151</v>
      </c>
      <c r="G156" s="17"/>
      <c r="H156" s="17"/>
      <c r="I156" s="17" t="s">
        <v>1337</v>
      </c>
      <c r="J156" s="17"/>
      <c r="K156" s="17" t="s">
        <v>10978</v>
      </c>
      <c r="L156" s="17"/>
      <c r="M156" s="17"/>
      <c r="N156" s="18"/>
      <c r="O156" s="19"/>
    </row>
    <row r="157" spans="1:15" ht="79.2" x14ac:dyDescent="0.3">
      <c r="A157" s="15" t="s">
        <v>6553</v>
      </c>
      <c r="B157" s="16">
        <v>2024</v>
      </c>
      <c r="C157" s="17" t="s">
        <v>6552</v>
      </c>
      <c r="D157" s="17" t="s">
        <v>437</v>
      </c>
      <c r="E157" s="17"/>
      <c r="F157" s="17" t="s">
        <v>1031</v>
      </c>
      <c r="G157" s="17" t="s">
        <v>100</v>
      </c>
      <c r="H157" s="17" t="s">
        <v>3403</v>
      </c>
      <c r="I157" s="17" t="s">
        <v>7307</v>
      </c>
      <c r="J157" s="17" t="s">
        <v>5873</v>
      </c>
      <c r="K157" s="17" t="s">
        <v>6554</v>
      </c>
      <c r="L157" s="17" t="s">
        <v>329</v>
      </c>
      <c r="M157" s="17" t="s">
        <v>6555</v>
      </c>
      <c r="N157" s="18" t="s">
        <v>6556</v>
      </c>
      <c r="O157" s="19"/>
    </row>
    <row r="158" spans="1:15" ht="79.2" x14ac:dyDescent="0.3">
      <c r="A158" s="15" t="s">
        <v>170</v>
      </c>
      <c r="B158" s="16">
        <v>2020</v>
      </c>
      <c r="C158" s="17" t="s">
        <v>169</v>
      </c>
      <c r="D158" s="17" t="s">
        <v>36</v>
      </c>
      <c r="E158" s="17"/>
      <c r="F158" s="17" t="s">
        <v>171</v>
      </c>
      <c r="G158" s="17" t="s">
        <v>175</v>
      </c>
      <c r="H158" s="17" t="s">
        <v>3095</v>
      </c>
      <c r="I158" s="17" t="s">
        <v>7309</v>
      </c>
      <c r="J158" s="17" t="s">
        <v>7308</v>
      </c>
      <c r="K158" s="17" t="s">
        <v>173</v>
      </c>
      <c r="L158" s="17" t="s">
        <v>167</v>
      </c>
      <c r="M158" s="17" t="s">
        <v>172</v>
      </c>
      <c r="N158" s="18" t="s">
        <v>174</v>
      </c>
      <c r="O158" s="19" t="s">
        <v>1646</v>
      </c>
    </row>
    <row r="159" spans="1:15" ht="52.8" x14ac:dyDescent="0.3">
      <c r="A159" s="15" t="s">
        <v>6190</v>
      </c>
      <c r="B159" s="16">
        <v>2022</v>
      </c>
      <c r="C159" s="17" t="s">
        <v>6191</v>
      </c>
      <c r="D159" s="17" t="s">
        <v>25</v>
      </c>
      <c r="E159" s="17"/>
      <c r="F159" s="17" t="s">
        <v>1031</v>
      </c>
      <c r="G159" s="17" t="s">
        <v>4732</v>
      </c>
      <c r="H159" s="17" t="s">
        <v>6192</v>
      </c>
      <c r="I159" s="17" t="s">
        <v>7173</v>
      </c>
      <c r="J159" s="17" t="s">
        <v>7144</v>
      </c>
      <c r="K159" s="17" t="s">
        <v>6189</v>
      </c>
      <c r="L159" s="17" t="s">
        <v>329</v>
      </c>
      <c r="M159" s="17" t="s">
        <v>60</v>
      </c>
      <c r="N159" s="18"/>
      <c r="O159" s="19"/>
    </row>
    <row r="160" spans="1:15" ht="66" x14ac:dyDescent="0.3">
      <c r="A160" s="15" t="s">
        <v>2538</v>
      </c>
      <c r="B160" s="16">
        <v>2017</v>
      </c>
      <c r="C160" s="17" t="s">
        <v>2537</v>
      </c>
      <c r="D160" s="17"/>
      <c r="E160" s="17" t="s">
        <v>265</v>
      </c>
      <c r="F160" s="17" t="s">
        <v>43</v>
      </c>
      <c r="G160" s="17" t="s">
        <v>2540</v>
      </c>
      <c r="H160" s="17"/>
      <c r="I160" s="17" t="s">
        <v>7310</v>
      </c>
      <c r="J160" s="17" t="s">
        <v>7198</v>
      </c>
      <c r="K160" s="17" t="s">
        <v>11071</v>
      </c>
      <c r="L160" s="17" t="s">
        <v>329</v>
      </c>
      <c r="M160" s="17" t="s">
        <v>2539</v>
      </c>
      <c r="N160" s="18"/>
      <c r="O160" s="19"/>
    </row>
    <row r="161" spans="1:15" ht="105.6" x14ac:dyDescent="0.3">
      <c r="A161" s="15" t="s">
        <v>1994</v>
      </c>
      <c r="B161" s="16">
        <v>2015</v>
      </c>
      <c r="C161" s="17" t="s">
        <v>1993</v>
      </c>
      <c r="D161" s="17"/>
      <c r="E161" s="17" t="s">
        <v>1992</v>
      </c>
      <c r="F161" s="17" t="s">
        <v>2477</v>
      </c>
      <c r="G161" s="17"/>
      <c r="H161" s="17"/>
      <c r="I161" s="17" t="s">
        <v>2193</v>
      </c>
      <c r="J161" s="17" t="s">
        <v>9188</v>
      </c>
      <c r="K161" s="17" t="s">
        <v>10979</v>
      </c>
      <c r="L161" s="17"/>
      <c r="M161" s="17"/>
      <c r="N161" s="18"/>
      <c r="O161" s="19"/>
    </row>
    <row r="162" spans="1:15" ht="79.2" x14ac:dyDescent="0.3">
      <c r="A162" s="15" t="s">
        <v>176</v>
      </c>
      <c r="B162" s="16">
        <v>2019</v>
      </c>
      <c r="C162" s="17" t="s">
        <v>2996</v>
      </c>
      <c r="D162" s="17" t="s">
        <v>105</v>
      </c>
      <c r="E162" s="17"/>
      <c r="F162" s="17" t="s">
        <v>122</v>
      </c>
      <c r="G162" s="17" t="s">
        <v>1983</v>
      </c>
      <c r="H162" s="17" t="s">
        <v>3096</v>
      </c>
      <c r="I162" s="17" t="s">
        <v>2560</v>
      </c>
      <c r="J162" s="17" t="s">
        <v>7167</v>
      </c>
      <c r="K162" s="17" t="s">
        <v>2997</v>
      </c>
      <c r="L162" s="17" t="s">
        <v>48</v>
      </c>
      <c r="M162" s="17" t="s">
        <v>177</v>
      </c>
      <c r="N162" s="18"/>
      <c r="O162" s="19"/>
    </row>
    <row r="163" spans="1:15" ht="52.8" x14ac:dyDescent="0.3">
      <c r="A163" s="15" t="s">
        <v>572</v>
      </c>
      <c r="B163" s="16">
        <v>2020</v>
      </c>
      <c r="C163" s="17" t="s">
        <v>3097</v>
      </c>
      <c r="D163" s="17" t="s">
        <v>571</v>
      </c>
      <c r="E163" s="17"/>
      <c r="F163" s="17" t="s">
        <v>122</v>
      </c>
      <c r="G163" s="17" t="s">
        <v>202</v>
      </c>
      <c r="H163" s="17" t="s">
        <v>3098</v>
      </c>
      <c r="I163" s="17" t="s">
        <v>7311</v>
      </c>
      <c r="J163" s="17" t="s">
        <v>7145</v>
      </c>
      <c r="K163" s="17" t="s">
        <v>3099</v>
      </c>
      <c r="L163" s="17" t="s">
        <v>48</v>
      </c>
      <c r="M163" s="17" t="s">
        <v>570</v>
      </c>
      <c r="N163" s="18" t="s">
        <v>3684</v>
      </c>
      <c r="O163" s="19" t="s">
        <v>1646</v>
      </c>
    </row>
    <row r="164" spans="1:15" ht="79.2" x14ac:dyDescent="0.3">
      <c r="A164" s="15" t="s">
        <v>6379</v>
      </c>
      <c r="B164" s="16">
        <v>2024</v>
      </c>
      <c r="C164" s="17" t="s">
        <v>6378</v>
      </c>
      <c r="D164" s="17" t="s">
        <v>68</v>
      </c>
      <c r="E164" s="17"/>
      <c r="F164" s="17" t="s">
        <v>844</v>
      </c>
      <c r="G164" s="17" t="s">
        <v>202</v>
      </c>
      <c r="H164" s="17" t="s">
        <v>3161</v>
      </c>
      <c r="I164" s="17" t="s">
        <v>7312</v>
      </c>
      <c r="J164" s="17" t="s">
        <v>7145</v>
      </c>
      <c r="K164" s="17" t="s">
        <v>6382</v>
      </c>
      <c r="L164" s="17" t="s">
        <v>329</v>
      </c>
      <c r="M164" s="17" t="s">
        <v>6380</v>
      </c>
      <c r="N164" s="18" t="s">
        <v>6381</v>
      </c>
      <c r="O164" s="19"/>
    </row>
    <row r="165" spans="1:15" ht="66" x14ac:dyDescent="0.3">
      <c r="A165" s="15" t="s">
        <v>6782</v>
      </c>
      <c r="B165" s="16">
        <v>2024</v>
      </c>
      <c r="C165" s="17" t="s">
        <v>6781</v>
      </c>
      <c r="D165" s="17" t="s">
        <v>6783</v>
      </c>
      <c r="E165" s="17"/>
      <c r="F165" s="17" t="s">
        <v>844</v>
      </c>
      <c r="G165" s="17"/>
      <c r="H165" s="17"/>
      <c r="I165" s="17" t="s">
        <v>57</v>
      </c>
      <c r="J165" s="17"/>
      <c r="K165" s="17" t="s">
        <v>6805</v>
      </c>
      <c r="L165" s="17"/>
      <c r="M165" s="17"/>
      <c r="N165" s="18"/>
      <c r="O165" s="19"/>
    </row>
    <row r="166" spans="1:15" ht="52.8" x14ac:dyDescent="0.3">
      <c r="A166" s="15" t="s">
        <v>10057</v>
      </c>
      <c r="B166" s="16">
        <v>2022</v>
      </c>
      <c r="C166" s="17" t="s">
        <v>10056</v>
      </c>
      <c r="D166" s="17" t="s">
        <v>257</v>
      </c>
      <c r="E166" s="17"/>
      <c r="F166" s="17" t="s">
        <v>1644</v>
      </c>
      <c r="G166" s="17"/>
      <c r="H166" s="17"/>
      <c r="I166" s="17" t="s">
        <v>10059</v>
      </c>
      <c r="J166" s="17"/>
      <c r="K166" s="17" t="s">
        <v>10058</v>
      </c>
      <c r="L166" s="17"/>
      <c r="M166" s="17"/>
      <c r="N166" s="18"/>
      <c r="O166" s="19" t="s">
        <v>1646</v>
      </c>
    </row>
    <row r="167" spans="1:15" ht="39.6" x14ac:dyDescent="0.3">
      <c r="A167" s="15" t="s">
        <v>1928</v>
      </c>
      <c r="B167" s="16">
        <v>2013</v>
      </c>
      <c r="C167" s="17" t="s">
        <v>1927</v>
      </c>
      <c r="D167" s="17" t="s">
        <v>1929</v>
      </c>
      <c r="E167" s="17"/>
      <c r="F167" s="17" t="s">
        <v>1151</v>
      </c>
      <c r="G167" s="17"/>
      <c r="H167" s="17"/>
      <c r="I167" s="17" t="s">
        <v>2115</v>
      </c>
      <c r="J167" s="17"/>
      <c r="K167" s="17" t="s">
        <v>1930</v>
      </c>
      <c r="L167" s="17"/>
      <c r="M167" s="17"/>
      <c r="N167" s="18"/>
      <c r="O167" s="19" t="s">
        <v>1646</v>
      </c>
    </row>
    <row r="168" spans="1:15" ht="39.6" x14ac:dyDescent="0.3">
      <c r="A168" s="15" t="s">
        <v>4307</v>
      </c>
      <c r="B168" s="16">
        <v>2018</v>
      </c>
      <c r="C168" s="17" t="s">
        <v>4306</v>
      </c>
      <c r="D168" s="17" t="s">
        <v>4308</v>
      </c>
      <c r="E168" s="17"/>
      <c r="F168" s="17" t="s">
        <v>56</v>
      </c>
      <c r="G168" s="17"/>
      <c r="H168" s="17"/>
      <c r="I168" s="17" t="s">
        <v>1151</v>
      </c>
      <c r="J168" s="17"/>
      <c r="K168" s="17" t="s">
        <v>4309</v>
      </c>
      <c r="L168" s="17"/>
      <c r="M168" s="17"/>
      <c r="N168" s="18"/>
      <c r="O168" s="19"/>
    </row>
    <row r="169" spans="1:15" ht="92.4" x14ac:dyDescent="0.3">
      <c r="A169" s="15" t="s">
        <v>9057</v>
      </c>
      <c r="B169" s="16">
        <v>2025</v>
      </c>
      <c r="C169" s="17" t="s">
        <v>9056</v>
      </c>
      <c r="D169" s="17" t="s">
        <v>125</v>
      </c>
      <c r="E169" s="17"/>
      <c r="F169" s="17" t="s">
        <v>2477</v>
      </c>
      <c r="G169" s="17" t="s">
        <v>381</v>
      </c>
      <c r="H169" s="17" t="s">
        <v>3068</v>
      </c>
      <c r="I169" s="17" t="s">
        <v>9059</v>
      </c>
      <c r="J169" s="17" t="s">
        <v>9060</v>
      </c>
      <c r="K169" s="17" t="s">
        <v>9058</v>
      </c>
      <c r="L169" s="17" t="s">
        <v>9062</v>
      </c>
      <c r="M169" s="17" t="s">
        <v>9061</v>
      </c>
      <c r="N169" s="18" t="s">
        <v>9063</v>
      </c>
      <c r="O169" s="19"/>
    </row>
    <row r="170" spans="1:15" ht="66" x14ac:dyDescent="0.3">
      <c r="A170" s="15" t="s">
        <v>5207</v>
      </c>
      <c r="B170" s="16">
        <v>2023</v>
      </c>
      <c r="C170" s="17" t="s">
        <v>5205</v>
      </c>
      <c r="D170" s="17" t="s">
        <v>5206</v>
      </c>
      <c r="E170" s="17"/>
      <c r="F170" s="17" t="s">
        <v>56</v>
      </c>
      <c r="G170" s="17"/>
      <c r="H170" s="17"/>
      <c r="I170" s="17" t="s">
        <v>2640</v>
      </c>
      <c r="J170" s="17"/>
      <c r="K170" s="17" t="s">
        <v>5208</v>
      </c>
      <c r="L170" s="17"/>
      <c r="M170" s="17"/>
      <c r="N170" s="18"/>
      <c r="O170" s="19"/>
    </row>
    <row r="171" spans="1:15" ht="66" x14ac:dyDescent="0.3">
      <c r="A171" s="15" t="s">
        <v>9039</v>
      </c>
      <c r="B171" s="16">
        <v>2024</v>
      </c>
      <c r="C171" s="17" t="s">
        <v>9038</v>
      </c>
      <c r="D171" s="17" t="s">
        <v>9042</v>
      </c>
      <c r="E171" s="17"/>
      <c r="F171" s="17" t="s">
        <v>171</v>
      </c>
      <c r="G171" s="17" t="s">
        <v>2204</v>
      </c>
      <c r="H171" s="17" t="s">
        <v>9040</v>
      </c>
      <c r="I171" s="17" t="s">
        <v>2909</v>
      </c>
      <c r="J171" s="17" t="s">
        <v>7171</v>
      </c>
      <c r="K171" s="17" t="s">
        <v>9041</v>
      </c>
      <c r="L171" s="17"/>
      <c r="M171" s="17"/>
      <c r="N171" s="18"/>
      <c r="O171" s="19"/>
    </row>
    <row r="172" spans="1:15" ht="52.8" x14ac:dyDescent="0.3">
      <c r="A172" s="15" t="s">
        <v>4477</v>
      </c>
      <c r="B172" s="16">
        <v>2022</v>
      </c>
      <c r="C172" s="17" t="s">
        <v>4475</v>
      </c>
      <c r="D172" s="17" t="s">
        <v>4476</v>
      </c>
      <c r="E172" s="17"/>
      <c r="F172" s="17" t="s">
        <v>56</v>
      </c>
      <c r="G172" s="17"/>
      <c r="H172" s="17"/>
      <c r="I172" s="17" t="s">
        <v>1151</v>
      </c>
      <c r="J172" s="17"/>
      <c r="K172" s="17" t="s">
        <v>4478</v>
      </c>
      <c r="L172" s="17"/>
      <c r="M172" s="17"/>
      <c r="N172" s="18"/>
      <c r="O172" s="19"/>
    </row>
    <row r="173" spans="1:15" ht="92.4" x14ac:dyDescent="0.3">
      <c r="A173" s="15" t="s">
        <v>3713</v>
      </c>
      <c r="B173" s="16">
        <v>2018</v>
      </c>
      <c r="C173" s="17" t="s">
        <v>3722</v>
      </c>
      <c r="D173" s="17" t="s">
        <v>3711</v>
      </c>
      <c r="E173" s="17"/>
      <c r="F173" s="17" t="s">
        <v>43</v>
      </c>
      <c r="G173" s="17" t="s">
        <v>183</v>
      </c>
      <c r="H173" s="17" t="s">
        <v>3712</v>
      </c>
      <c r="I173" s="17" t="s">
        <v>7313</v>
      </c>
      <c r="J173" s="17" t="s">
        <v>7158</v>
      </c>
      <c r="K173" s="17" t="s">
        <v>10864</v>
      </c>
      <c r="L173" s="17" t="s">
        <v>329</v>
      </c>
      <c r="M173" s="17" t="s">
        <v>289</v>
      </c>
      <c r="N173" s="18"/>
      <c r="O173" s="19" t="s">
        <v>1646</v>
      </c>
    </row>
    <row r="174" spans="1:15" ht="66" x14ac:dyDescent="0.3">
      <c r="A174" s="15" t="s">
        <v>179</v>
      </c>
      <c r="B174" s="16">
        <v>2018</v>
      </c>
      <c r="C174" s="17" t="s">
        <v>178</v>
      </c>
      <c r="D174" s="17" t="s">
        <v>180</v>
      </c>
      <c r="E174" s="17"/>
      <c r="F174" s="17" t="s">
        <v>648</v>
      </c>
      <c r="G174" s="17" t="s">
        <v>2360</v>
      </c>
      <c r="H174" s="17" t="s">
        <v>3100</v>
      </c>
      <c r="I174" s="17" t="s">
        <v>5407</v>
      </c>
      <c r="J174" s="17" t="s">
        <v>7145</v>
      </c>
      <c r="K174" s="17" t="s">
        <v>10866</v>
      </c>
      <c r="L174" s="17" t="s">
        <v>48</v>
      </c>
      <c r="M174" s="17" t="s">
        <v>52</v>
      </c>
      <c r="N174" s="18"/>
      <c r="O174" s="19"/>
    </row>
    <row r="175" spans="1:15" ht="66" x14ac:dyDescent="0.3">
      <c r="A175" s="15" t="s">
        <v>1117</v>
      </c>
      <c r="B175" s="16">
        <v>2015</v>
      </c>
      <c r="C175" s="17" t="s">
        <v>1115</v>
      </c>
      <c r="D175" s="17" t="s">
        <v>1116</v>
      </c>
      <c r="E175" s="17"/>
      <c r="F175" s="17" t="s">
        <v>486</v>
      </c>
      <c r="G175" s="17" t="s">
        <v>115</v>
      </c>
      <c r="H175" s="17" t="s">
        <v>3101</v>
      </c>
      <c r="I175" s="17" t="s">
        <v>7905</v>
      </c>
      <c r="J175" s="17" t="s">
        <v>7126</v>
      </c>
      <c r="K175" s="17" t="s">
        <v>10865</v>
      </c>
      <c r="L175" s="17" t="s">
        <v>48</v>
      </c>
      <c r="M175" s="17" t="s">
        <v>1118</v>
      </c>
      <c r="N175" s="18" t="s">
        <v>1119</v>
      </c>
      <c r="O175" s="19"/>
    </row>
    <row r="176" spans="1:15" ht="79.2" x14ac:dyDescent="0.3">
      <c r="A176" s="15" t="s">
        <v>1102</v>
      </c>
      <c r="B176" s="16">
        <v>2016</v>
      </c>
      <c r="C176" s="17" t="s">
        <v>3102</v>
      </c>
      <c r="D176" s="17" t="s">
        <v>1101</v>
      </c>
      <c r="E176" s="17"/>
      <c r="F176" s="17" t="s">
        <v>486</v>
      </c>
      <c r="G176" s="17" t="s">
        <v>115</v>
      </c>
      <c r="H176" s="17" t="s">
        <v>3103</v>
      </c>
      <c r="I176" s="17" t="s">
        <v>7906</v>
      </c>
      <c r="J176" s="17" t="s">
        <v>7126</v>
      </c>
      <c r="K176" s="17" t="s">
        <v>3104</v>
      </c>
      <c r="L176" s="17" t="s">
        <v>48</v>
      </c>
      <c r="M176" s="17" t="s">
        <v>116</v>
      </c>
      <c r="N176" s="18"/>
      <c r="O176" s="19"/>
    </row>
    <row r="177" spans="1:15" ht="66" x14ac:dyDescent="0.3">
      <c r="A177" s="15" t="s">
        <v>12151</v>
      </c>
      <c r="B177" s="16">
        <v>2026</v>
      </c>
      <c r="C177" s="17" t="s">
        <v>12150</v>
      </c>
      <c r="D177" s="17" t="s">
        <v>349</v>
      </c>
      <c r="E177" s="17"/>
      <c r="F177" s="17" t="s">
        <v>1570</v>
      </c>
      <c r="G177" s="17" t="s">
        <v>1013</v>
      </c>
      <c r="H177" s="17" t="s">
        <v>12154</v>
      </c>
      <c r="I177" s="17" t="s">
        <v>12153</v>
      </c>
      <c r="J177" s="17" t="s">
        <v>7219</v>
      </c>
      <c r="K177" s="17" t="s">
        <v>12152</v>
      </c>
      <c r="L177" s="17" t="s">
        <v>329</v>
      </c>
      <c r="M177" s="17" t="s">
        <v>4593</v>
      </c>
      <c r="N177" s="18"/>
      <c r="O177" s="19"/>
    </row>
    <row r="178" spans="1:15" ht="105.6" x14ac:dyDescent="0.3">
      <c r="A178" s="15" t="s">
        <v>5932</v>
      </c>
      <c r="B178" s="16">
        <v>2024</v>
      </c>
      <c r="C178" s="17" t="s">
        <v>5931</v>
      </c>
      <c r="D178" s="17"/>
      <c r="E178" s="17" t="s">
        <v>5934</v>
      </c>
      <c r="F178" s="17" t="s">
        <v>1468</v>
      </c>
      <c r="G178" s="17"/>
      <c r="H178" s="17"/>
      <c r="I178" s="17" t="s">
        <v>5020</v>
      </c>
      <c r="J178" s="17" t="s">
        <v>7134</v>
      </c>
      <c r="K178" s="17" t="s">
        <v>5933</v>
      </c>
      <c r="L178" s="17"/>
      <c r="M178" s="17"/>
      <c r="N178" s="18"/>
      <c r="O178" s="19"/>
    </row>
    <row r="179" spans="1:15" ht="52.8" x14ac:dyDescent="0.3">
      <c r="A179" s="15" t="s">
        <v>2161</v>
      </c>
      <c r="B179" s="16">
        <v>2021</v>
      </c>
      <c r="C179" s="17" t="s">
        <v>2162</v>
      </c>
      <c r="D179" s="17" t="s">
        <v>406</v>
      </c>
      <c r="E179" s="17"/>
      <c r="F179" s="17" t="s">
        <v>602</v>
      </c>
      <c r="G179" s="17"/>
      <c r="H179" s="17"/>
      <c r="I179" s="17" t="s">
        <v>7314</v>
      </c>
      <c r="J179" s="17" t="s">
        <v>7168</v>
      </c>
      <c r="K179" s="17" t="s">
        <v>2163</v>
      </c>
      <c r="L179" s="17" t="s">
        <v>329</v>
      </c>
      <c r="M179" s="17" t="s">
        <v>116</v>
      </c>
      <c r="N179" s="18" t="s">
        <v>956</v>
      </c>
      <c r="O179" s="19"/>
    </row>
    <row r="180" spans="1:15" ht="61.2" customHeight="1" x14ac:dyDescent="0.3">
      <c r="A180" s="15" t="s">
        <v>11175</v>
      </c>
      <c r="B180" s="16">
        <v>2020</v>
      </c>
      <c r="C180" s="17" t="s">
        <v>11174</v>
      </c>
      <c r="D180" s="17"/>
      <c r="E180" s="17" t="s">
        <v>897</v>
      </c>
      <c r="F180" s="17" t="s">
        <v>1031</v>
      </c>
      <c r="G180" s="17" t="s">
        <v>3034</v>
      </c>
      <c r="H180" s="17" t="s">
        <v>11179</v>
      </c>
      <c r="I180" s="17" t="s">
        <v>11178</v>
      </c>
      <c r="J180" s="17" t="s">
        <v>7268</v>
      </c>
      <c r="K180" s="17" t="s">
        <v>11176</v>
      </c>
      <c r="L180" s="17" t="s">
        <v>329</v>
      </c>
      <c r="M180" s="17" t="s">
        <v>11177</v>
      </c>
      <c r="N180" s="18"/>
      <c r="O180" s="19"/>
    </row>
    <row r="181" spans="1:15" ht="79.2" x14ac:dyDescent="0.3">
      <c r="A181" s="15" t="s">
        <v>5115</v>
      </c>
      <c r="B181" s="16">
        <v>2018</v>
      </c>
      <c r="C181" s="17" t="s">
        <v>3030</v>
      </c>
      <c r="D181" s="17"/>
      <c r="E181" s="17" t="s">
        <v>3031</v>
      </c>
      <c r="F181" s="17" t="s">
        <v>1031</v>
      </c>
      <c r="G181" s="17" t="s">
        <v>3034</v>
      </c>
      <c r="H181" s="17" t="s">
        <v>3105</v>
      </c>
      <c r="I181" s="17" t="s">
        <v>2281</v>
      </c>
      <c r="J181" s="17" t="s">
        <v>7268</v>
      </c>
      <c r="K181" s="17" t="s">
        <v>5117</v>
      </c>
      <c r="L181" s="17" t="s">
        <v>329</v>
      </c>
      <c r="M181" s="17" t="s">
        <v>3032</v>
      </c>
      <c r="N181" s="18" t="s">
        <v>3033</v>
      </c>
      <c r="O181" s="19"/>
    </row>
    <row r="182" spans="1:15" ht="66" x14ac:dyDescent="0.3">
      <c r="A182" s="15" t="s">
        <v>11633</v>
      </c>
      <c r="B182" s="16">
        <v>2026</v>
      </c>
      <c r="C182" s="17" t="s">
        <v>11632</v>
      </c>
      <c r="D182" s="17" t="s">
        <v>11309</v>
      </c>
      <c r="E182" s="17"/>
      <c r="F182" s="17" t="s">
        <v>5192</v>
      </c>
      <c r="G182" s="17"/>
      <c r="H182" s="17"/>
      <c r="I182" s="17" t="s">
        <v>9088</v>
      </c>
      <c r="J182" s="17" t="s">
        <v>7126</v>
      </c>
      <c r="K182" s="17" t="s">
        <v>11634</v>
      </c>
      <c r="L182" s="17" t="s">
        <v>329</v>
      </c>
      <c r="M182" s="17" t="s">
        <v>52</v>
      </c>
      <c r="N182" s="18"/>
      <c r="O182" s="19"/>
    </row>
    <row r="183" spans="1:15" ht="66" x14ac:dyDescent="0.3">
      <c r="A183" s="15" t="s">
        <v>9257</v>
      </c>
      <c r="B183" s="16">
        <v>2023</v>
      </c>
      <c r="C183" s="17" t="s">
        <v>9256</v>
      </c>
      <c r="D183" s="17" t="s">
        <v>249</v>
      </c>
      <c r="E183" s="17"/>
      <c r="F183" s="17" t="s">
        <v>2477</v>
      </c>
      <c r="G183" s="17" t="s">
        <v>1265</v>
      </c>
      <c r="H183" s="17" t="s">
        <v>3246</v>
      </c>
      <c r="I183" s="17" t="s">
        <v>9250</v>
      </c>
      <c r="J183" s="17" t="s">
        <v>7139</v>
      </c>
      <c r="K183" s="17" t="s">
        <v>9258</v>
      </c>
      <c r="L183" s="17" t="s">
        <v>9259</v>
      </c>
      <c r="M183" s="17" t="s">
        <v>5288</v>
      </c>
      <c r="N183" s="18"/>
      <c r="O183" s="19"/>
    </row>
    <row r="184" spans="1:15" ht="79.2" x14ac:dyDescent="0.3">
      <c r="A184" s="15" t="s">
        <v>9252</v>
      </c>
      <c r="B184" s="16">
        <v>2024</v>
      </c>
      <c r="C184" s="17" t="s">
        <v>9251</v>
      </c>
      <c r="D184" s="17" t="s">
        <v>2966</v>
      </c>
      <c r="E184" s="17"/>
      <c r="F184" s="17" t="s">
        <v>292</v>
      </c>
      <c r="G184" s="17"/>
      <c r="H184" s="17"/>
      <c r="I184" s="17" t="s">
        <v>9254</v>
      </c>
      <c r="J184" s="17"/>
      <c r="K184" s="17" t="s">
        <v>9253</v>
      </c>
      <c r="L184" s="17"/>
      <c r="M184" s="17"/>
      <c r="N184" s="18"/>
      <c r="O184" s="19"/>
    </row>
    <row r="185" spans="1:15" ht="63" customHeight="1" x14ac:dyDescent="0.3">
      <c r="A185" s="15" t="s">
        <v>9341</v>
      </c>
      <c r="B185" s="16">
        <v>2025</v>
      </c>
      <c r="C185" s="17" t="s">
        <v>9342</v>
      </c>
      <c r="D185" s="17" t="s">
        <v>136</v>
      </c>
      <c r="E185" s="17"/>
      <c r="F185" s="17" t="s">
        <v>2477</v>
      </c>
      <c r="G185" s="17"/>
      <c r="H185" s="17"/>
      <c r="I185" s="17" t="s">
        <v>9344</v>
      </c>
      <c r="J185" s="17"/>
      <c r="K185" s="17" t="s">
        <v>9343</v>
      </c>
      <c r="L185" s="17"/>
      <c r="M185" s="17"/>
      <c r="N185" s="18"/>
      <c r="O185" s="19"/>
    </row>
    <row r="186" spans="1:15" ht="92.4" x14ac:dyDescent="0.3">
      <c r="A186" s="15" t="s">
        <v>9065</v>
      </c>
      <c r="B186" s="16">
        <v>2022</v>
      </c>
      <c r="C186" s="17" t="s">
        <v>9064</v>
      </c>
      <c r="D186" s="17" t="s">
        <v>335</v>
      </c>
      <c r="E186" s="17"/>
      <c r="F186" s="17" t="s">
        <v>2477</v>
      </c>
      <c r="G186" s="17" t="s">
        <v>381</v>
      </c>
      <c r="H186" s="17" t="s">
        <v>3068</v>
      </c>
      <c r="I186" s="17" t="s">
        <v>9255</v>
      </c>
      <c r="J186" s="17" t="s">
        <v>5873</v>
      </c>
      <c r="K186" s="17" t="s">
        <v>10815</v>
      </c>
      <c r="L186" s="17" t="s">
        <v>9062</v>
      </c>
      <c r="M186" s="17" t="s">
        <v>9066</v>
      </c>
      <c r="N186" s="18" t="s">
        <v>9063</v>
      </c>
      <c r="O186" s="19"/>
    </row>
    <row r="187" spans="1:15" ht="79.2" x14ac:dyDescent="0.3">
      <c r="A187" s="15" t="s">
        <v>3854</v>
      </c>
      <c r="B187" s="16">
        <v>2021</v>
      </c>
      <c r="C187" s="17" t="s">
        <v>3853</v>
      </c>
      <c r="D187" s="17" t="s">
        <v>1214</v>
      </c>
      <c r="E187" s="17"/>
      <c r="F187" s="17" t="s">
        <v>2477</v>
      </c>
      <c r="G187" s="17" t="s">
        <v>381</v>
      </c>
      <c r="H187" s="17" t="s">
        <v>3856</v>
      </c>
      <c r="I187" s="17" t="s">
        <v>7315</v>
      </c>
      <c r="J187" s="17" t="s">
        <v>5873</v>
      </c>
      <c r="K187" s="17" t="s">
        <v>3855</v>
      </c>
      <c r="L187" s="17" t="s">
        <v>3858</v>
      </c>
      <c r="M187" s="17" t="s">
        <v>3857</v>
      </c>
      <c r="N187" s="18"/>
      <c r="O187" s="19"/>
    </row>
    <row r="188" spans="1:15" ht="66" x14ac:dyDescent="0.3">
      <c r="A188" s="15" t="s">
        <v>6154</v>
      </c>
      <c r="B188" s="16">
        <v>2024</v>
      </c>
      <c r="C188" s="17" t="s">
        <v>6153</v>
      </c>
      <c r="D188" s="17" t="s">
        <v>125</v>
      </c>
      <c r="E188" s="17"/>
      <c r="F188" s="17" t="s">
        <v>2477</v>
      </c>
      <c r="G188" s="17" t="s">
        <v>1265</v>
      </c>
      <c r="H188" s="17" t="s">
        <v>3246</v>
      </c>
      <c r="I188" s="17" t="s">
        <v>7317</v>
      </c>
      <c r="J188" s="17" t="s">
        <v>7139</v>
      </c>
      <c r="K188" s="17" t="s">
        <v>6155</v>
      </c>
      <c r="L188" s="17" t="s">
        <v>329</v>
      </c>
      <c r="M188" s="17" t="s">
        <v>1069</v>
      </c>
      <c r="N188" s="18" t="s">
        <v>6035</v>
      </c>
      <c r="O188" s="19"/>
    </row>
    <row r="189" spans="1:15" ht="92.4" x14ac:dyDescent="0.3">
      <c r="A189" s="15" t="s">
        <v>9232</v>
      </c>
      <c r="B189" s="16">
        <v>2021</v>
      </c>
      <c r="C189" s="17" t="s">
        <v>9233</v>
      </c>
      <c r="D189" s="17" t="s">
        <v>335</v>
      </c>
      <c r="E189" s="17"/>
      <c r="F189" s="17" t="s">
        <v>2477</v>
      </c>
      <c r="G189" s="17" t="s">
        <v>381</v>
      </c>
      <c r="H189" s="17" t="s">
        <v>9237</v>
      </c>
      <c r="I189" s="17" t="s">
        <v>7758</v>
      </c>
      <c r="J189" s="17" t="s">
        <v>7530</v>
      </c>
      <c r="K189" s="17" t="s">
        <v>9245</v>
      </c>
      <c r="L189" s="17" t="s">
        <v>9235</v>
      </c>
      <c r="M189" s="17" t="s">
        <v>9234</v>
      </c>
      <c r="N189" s="18" t="s">
        <v>9236</v>
      </c>
      <c r="O189" s="19"/>
    </row>
    <row r="190" spans="1:15" ht="92.4" x14ac:dyDescent="0.3">
      <c r="A190" s="15" t="s">
        <v>4275</v>
      </c>
      <c r="B190" s="16">
        <v>2022</v>
      </c>
      <c r="C190" s="17" t="s">
        <v>4274</v>
      </c>
      <c r="D190" s="17" t="s">
        <v>257</v>
      </c>
      <c r="E190" s="17"/>
      <c r="F190" s="17" t="s">
        <v>2477</v>
      </c>
      <c r="G190" s="17" t="s">
        <v>134</v>
      </c>
      <c r="H190" s="17" t="s">
        <v>4277</v>
      </c>
      <c r="I190" s="17" t="s">
        <v>7907</v>
      </c>
      <c r="J190" s="17" t="s">
        <v>7169</v>
      </c>
      <c r="K190" s="17" t="s">
        <v>4276</v>
      </c>
      <c r="L190" s="17" t="s">
        <v>329</v>
      </c>
      <c r="M190" s="17" t="s">
        <v>4279</v>
      </c>
      <c r="N190" s="18" t="s">
        <v>4278</v>
      </c>
      <c r="O190" s="19" t="s">
        <v>1646</v>
      </c>
    </row>
    <row r="191" spans="1:15" ht="66" x14ac:dyDescent="0.3">
      <c r="A191" s="15" t="s">
        <v>6615</v>
      </c>
      <c r="B191" s="16">
        <v>2024</v>
      </c>
      <c r="C191" s="17" t="s">
        <v>6614</v>
      </c>
      <c r="D191" s="17" t="s">
        <v>6616</v>
      </c>
      <c r="E191" s="17"/>
      <c r="F191" s="17" t="s">
        <v>2477</v>
      </c>
      <c r="G191" s="17" t="s">
        <v>3778</v>
      </c>
      <c r="H191" s="17" t="s">
        <v>6617</v>
      </c>
      <c r="I191" s="17" t="s">
        <v>7184</v>
      </c>
      <c r="J191" s="17" t="s">
        <v>7161</v>
      </c>
      <c r="K191" s="17" t="s">
        <v>6806</v>
      </c>
      <c r="L191" s="17" t="s">
        <v>329</v>
      </c>
      <c r="M191" s="17" t="s">
        <v>6618</v>
      </c>
      <c r="N191" s="18"/>
      <c r="O191" s="19"/>
    </row>
    <row r="192" spans="1:15" ht="39.6" x14ac:dyDescent="0.3">
      <c r="A192" s="15" t="s">
        <v>9229</v>
      </c>
      <c r="B192" s="16">
        <v>2020</v>
      </c>
      <c r="C192" s="17" t="s">
        <v>9228</v>
      </c>
      <c r="D192" s="17" t="s">
        <v>8395</v>
      </c>
      <c r="E192" s="17"/>
      <c r="F192" s="17" t="s">
        <v>1644</v>
      </c>
      <c r="G192" s="17"/>
      <c r="H192" s="17"/>
      <c r="I192" s="17" t="s">
        <v>9231</v>
      </c>
      <c r="J192" s="17"/>
      <c r="K192" s="17" t="s">
        <v>9230</v>
      </c>
      <c r="L192" s="17"/>
      <c r="M192" s="17"/>
      <c r="N192" s="18"/>
      <c r="O192" s="19"/>
    </row>
    <row r="193" spans="1:15" ht="79.2" x14ac:dyDescent="0.3">
      <c r="A193" s="15" t="s">
        <v>808</v>
      </c>
      <c r="B193" s="16">
        <v>2020</v>
      </c>
      <c r="C193" s="17" t="s">
        <v>807</v>
      </c>
      <c r="D193" s="17" t="s">
        <v>257</v>
      </c>
      <c r="E193" s="17"/>
      <c r="F193" s="17" t="s">
        <v>43</v>
      </c>
      <c r="G193" s="17" t="s">
        <v>100</v>
      </c>
      <c r="H193" s="17" t="s">
        <v>3106</v>
      </c>
      <c r="I193" s="17" t="s">
        <v>2602</v>
      </c>
      <c r="J193" s="17" t="s">
        <v>5873</v>
      </c>
      <c r="K193" s="17" t="s">
        <v>10997</v>
      </c>
      <c r="L193" s="17" t="s">
        <v>167</v>
      </c>
      <c r="M193" s="17" t="s">
        <v>172</v>
      </c>
      <c r="N193" s="18" t="s">
        <v>939</v>
      </c>
      <c r="O193" s="19" t="s">
        <v>1646</v>
      </c>
    </row>
    <row r="194" spans="1:15" ht="52.8" x14ac:dyDescent="0.3">
      <c r="A194" s="15" t="s">
        <v>9261</v>
      </c>
      <c r="B194" s="16">
        <v>2024</v>
      </c>
      <c r="C194" s="17" t="s">
        <v>9260</v>
      </c>
      <c r="D194" s="17" t="s">
        <v>68</v>
      </c>
      <c r="E194" s="17"/>
      <c r="F194" s="17" t="s">
        <v>2477</v>
      </c>
      <c r="G194" s="17" t="s">
        <v>1265</v>
      </c>
      <c r="H194" s="17" t="s">
        <v>3246</v>
      </c>
      <c r="I194" s="17" t="s">
        <v>9250</v>
      </c>
      <c r="J194" s="17" t="s">
        <v>7139</v>
      </c>
      <c r="K194" s="17" t="s">
        <v>9262</v>
      </c>
      <c r="L194" s="17" t="s">
        <v>9259</v>
      </c>
      <c r="M194" s="17" t="s">
        <v>5288</v>
      </c>
      <c r="N194" s="18"/>
      <c r="O194" s="19"/>
    </row>
    <row r="195" spans="1:15" ht="66" x14ac:dyDescent="0.3">
      <c r="A195" s="15" t="s">
        <v>9261</v>
      </c>
      <c r="B195" s="16">
        <v>2024</v>
      </c>
      <c r="C195" s="17" t="s">
        <v>9263</v>
      </c>
      <c r="D195" s="17" t="s">
        <v>1253</v>
      </c>
      <c r="E195" s="17"/>
      <c r="F195" s="17" t="s">
        <v>2477</v>
      </c>
      <c r="G195" s="17" t="s">
        <v>1265</v>
      </c>
      <c r="H195" s="17" t="s">
        <v>3246</v>
      </c>
      <c r="I195" s="17" t="s">
        <v>9250</v>
      </c>
      <c r="J195" s="17" t="s">
        <v>7139</v>
      </c>
      <c r="K195" s="17" t="s">
        <v>9264</v>
      </c>
      <c r="L195" s="17" t="s">
        <v>9259</v>
      </c>
      <c r="M195" s="17" t="s">
        <v>5288</v>
      </c>
      <c r="N195" s="18"/>
      <c r="O195" s="19"/>
    </row>
    <row r="196" spans="1:15" ht="52.8" x14ac:dyDescent="0.3">
      <c r="A196" s="15" t="s">
        <v>5847</v>
      </c>
      <c r="B196" s="16">
        <v>2024</v>
      </c>
      <c r="C196" s="17" t="s">
        <v>5844</v>
      </c>
      <c r="D196" s="17" t="s">
        <v>2966</v>
      </c>
      <c r="E196" s="17"/>
      <c r="F196" s="17" t="s">
        <v>43</v>
      </c>
      <c r="G196" s="17" t="s">
        <v>1813</v>
      </c>
      <c r="H196" s="17" t="s">
        <v>5845</v>
      </c>
      <c r="I196" s="17" t="s">
        <v>7318</v>
      </c>
      <c r="J196" s="17" t="s">
        <v>7272</v>
      </c>
      <c r="K196" s="17" t="s">
        <v>5852</v>
      </c>
      <c r="L196" s="17" t="s">
        <v>329</v>
      </c>
      <c r="M196" s="17" t="s">
        <v>5846</v>
      </c>
      <c r="N196" s="18"/>
      <c r="O196" s="19"/>
    </row>
    <row r="197" spans="1:15" ht="79.2" x14ac:dyDescent="0.3">
      <c r="A197" s="15" t="s">
        <v>3637</v>
      </c>
      <c r="B197" s="16">
        <v>2021</v>
      </c>
      <c r="C197" s="17" t="s">
        <v>3636</v>
      </c>
      <c r="D197" s="17"/>
      <c r="E197" s="17" t="s">
        <v>3630</v>
      </c>
      <c r="F197" s="17" t="s">
        <v>43</v>
      </c>
      <c r="G197" s="17" t="s">
        <v>2642</v>
      </c>
      <c r="H197" s="17" t="s">
        <v>3639</v>
      </c>
      <c r="I197" s="17" t="s">
        <v>1151</v>
      </c>
      <c r="J197" s="17"/>
      <c r="K197" s="17" t="s">
        <v>3638</v>
      </c>
      <c r="L197" s="17"/>
      <c r="M197" s="17"/>
      <c r="N197" s="18"/>
      <c r="O197" s="19"/>
    </row>
    <row r="198" spans="1:15" ht="52.8" x14ac:dyDescent="0.3">
      <c r="A198" s="15" t="s">
        <v>1528</v>
      </c>
      <c r="B198" s="16">
        <v>2017</v>
      </c>
      <c r="C198" s="17" t="s">
        <v>1527</v>
      </c>
      <c r="D198" s="17" t="s">
        <v>1529</v>
      </c>
      <c r="E198" s="17"/>
      <c r="F198" s="17" t="s">
        <v>486</v>
      </c>
      <c r="G198" s="17" t="s">
        <v>1459</v>
      </c>
      <c r="H198" s="17" t="s">
        <v>3107</v>
      </c>
      <c r="I198" s="17" t="s">
        <v>7277</v>
      </c>
      <c r="J198" s="17" t="s">
        <v>7170</v>
      </c>
      <c r="K198" s="17" t="s">
        <v>10867</v>
      </c>
      <c r="L198" s="17" t="s">
        <v>329</v>
      </c>
      <c r="M198" s="17" t="s">
        <v>83</v>
      </c>
      <c r="N198" s="18" t="s">
        <v>1530</v>
      </c>
      <c r="O198" s="19"/>
    </row>
    <row r="199" spans="1:15" ht="66" x14ac:dyDescent="0.3">
      <c r="A199" s="15" t="s">
        <v>12165</v>
      </c>
      <c r="B199" s="16">
        <v>2022</v>
      </c>
      <c r="C199" s="17" t="s">
        <v>12163</v>
      </c>
      <c r="D199" s="17"/>
      <c r="E199" s="17" t="s">
        <v>12164</v>
      </c>
      <c r="F199" s="17" t="s">
        <v>1031</v>
      </c>
      <c r="G199" s="17" t="s">
        <v>4586</v>
      </c>
      <c r="H199" s="17" t="s">
        <v>4585</v>
      </c>
      <c r="I199" s="17" t="s">
        <v>12168</v>
      </c>
      <c r="J199" s="17" t="s">
        <v>7256</v>
      </c>
      <c r="K199" s="17" t="s">
        <v>12166</v>
      </c>
      <c r="L199" s="17" t="s">
        <v>10613</v>
      </c>
      <c r="M199" s="17" t="s">
        <v>12167</v>
      </c>
      <c r="N199" s="18" t="s">
        <v>4587</v>
      </c>
      <c r="O199" s="19" t="s">
        <v>1646</v>
      </c>
    </row>
    <row r="200" spans="1:15" ht="66" x14ac:dyDescent="0.3">
      <c r="A200" s="15" t="s">
        <v>4583</v>
      </c>
      <c r="B200" s="16">
        <v>2022</v>
      </c>
      <c r="C200" s="17" t="s">
        <v>4582</v>
      </c>
      <c r="D200" s="17" t="s">
        <v>74</v>
      </c>
      <c r="E200" s="17"/>
      <c r="F200" s="17" t="s">
        <v>43</v>
      </c>
      <c r="G200" s="17" t="s">
        <v>4586</v>
      </c>
      <c r="H200" s="17" t="s">
        <v>4585</v>
      </c>
      <c r="I200" s="17" t="s">
        <v>7319</v>
      </c>
      <c r="J200" s="17" t="s">
        <v>7256</v>
      </c>
      <c r="K200" s="17" t="s">
        <v>4584</v>
      </c>
      <c r="L200" s="17" t="s">
        <v>10613</v>
      </c>
      <c r="M200" s="17" t="s">
        <v>12167</v>
      </c>
      <c r="N200" s="18" t="s">
        <v>4587</v>
      </c>
      <c r="O200" s="19" t="s">
        <v>1646</v>
      </c>
    </row>
    <row r="201" spans="1:15" ht="52.8" x14ac:dyDescent="0.3">
      <c r="A201" s="15" t="s">
        <v>1256</v>
      </c>
      <c r="B201" s="16">
        <v>1988</v>
      </c>
      <c r="C201" s="17" t="s">
        <v>1257</v>
      </c>
      <c r="D201" s="17"/>
      <c r="E201" s="17" t="s">
        <v>1259</v>
      </c>
      <c r="F201" s="17" t="s">
        <v>43</v>
      </c>
      <c r="G201" s="17" t="s">
        <v>10584</v>
      </c>
      <c r="H201" s="17" t="s">
        <v>3108</v>
      </c>
      <c r="I201" s="17" t="s">
        <v>7320</v>
      </c>
      <c r="J201" s="17"/>
      <c r="K201" s="17" t="s">
        <v>11072</v>
      </c>
      <c r="L201" s="17" t="s">
        <v>1248</v>
      </c>
      <c r="M201" s="17" t="s">
        <v>1258</v>
      </c>
      <c r="N201" s="18"/>
      <c r="O201" s="19"/>
    </row>
    <row r="202" spans="1:15" ht="52.8" x14ac:dyDescent="0.3">
      <c r="A202" s="15" t="s">
        <v>2475</v>
      </c>
      <c r="B202" s="16">
        <v>2019</v>
      </c>
      <c r="C202" s="17" t="s">
        <v>2473</v>
      </c>
      <c r="D202" s="17" t="s">
        <v>2474</v>
      </c>
      <c r="E202" s="17"/>
      <c r="F202" s="17" t="s">
        <v>2477</v>
      </c>
      <c r="G202" s="17" t="s">
        <v>189</v>
      </c>
      <c r="H202" s="17" t="s">
        <v>3109</v>
      </c>
      <c r="I202" s="17" t="s">
        <v>7908</v>
      </c>
      <c r="J202" s="17" t="s">
        <v>7171</v>
      </c>
      <c r="K202" s="17" t="s">
        <v>2476</v>
      </c>
      <c r="L202" s="17" t="s">
        <v>303</v>
      </c>
      <c r="M202" s="17"/>
      <c r="N202" s="18"/>
      <c r="O202" s="19"/>
    </row>
    <row r="203" spans="1:15" ht="66" x14ac:dyDescent="0.3">
      <c r="A203" s="15" t="s">
        <v>9322</v>
      </c>
      <c r="B203" s="16">
        <v>2025</v>
      </c>
      <c r="C203" s="17" t="s">
        <v>9320</v>
      </c>
      <c r="D203" s="17" t="s">
        <v>9321</v>
      </c>
      <c r="E203" s="17"/>
      <c r="F203" s="17" t="s">
        <v>2477</v>
      </c>
      <c r="G203" s="17" t="s">
        <v>381</v>
      </c>
      <c r="H203" s="17" t="s">
        <v>9237</v>
      </c>
      <c r="I203" s="17" t="s">
        <v>7758</v>
      </c>
      <c r="J203" s="17" t="s">
        <v>7530</v>
      </c>
      <c r="K203" s="17" t="s">
        <v>9323</v>
      </c>
      <c r="L203" s="17" t="s">
        <v>9325</v>
      </c>
      <c r="M203" s="17" t="s">
        <v>9324</v>
      </c>
      <c r="N203" s="18"/>
      <c r="O203" s="19"/>
    </row>
    <row r="204" spans="1:15" ht="92.4" x14ac:dyDescent="0.3">
      <c r="A204" s="15" t="s">
        <v>10086</v>
      </c>
      <c r="B204" s="16">
        <v>2025</v>
      </c>
      <c r="C204" s="17" t="s">
        <v>10085</v>
      </c>
      <c r="D204" s="17" t="s">
        <v>335</v>
      </c>
      <c r="E204" s="17"/>
      <c r="F204" s="17" t="s">
        <v>2477</v>
      </c>
      <c r="G204" s="17" t="s">
        <v>381</v>
      </c>
      <c r="H204" s="17" t="s">
        <v>3068</v>
      </c>
      <c r="I204" s="17" t="s">
        <v>10088</v>
      </c>
      <c r="J204" s="17" t="s">
        <v>10089</v>
      </c>
      <c r="K204" s="17" t="s">
        <v>10087</v>
      </c>
      <c r="L204" s="17" t="s">
        <v>10091</v>
      </c>
      <c r="M204" s="17" t="s">
        <v>10090</v>
      </c>
      <c r="N204" s="18"/>
      <c r="O204" s="19"/>
    </row>
    <row r="205" spans="1:15" ht="52.8" x14ac:dyDescent="0.3">
      <c r="A205" s="15" t="s">
        <v>182</v>
      </c>
      <c r="B205" s="16">
        <v>2019</v>
      </c>
      <c r="C205" s="17" t="s">
        <v>181</v>
      </c>
      <c r="D205" s="17" t="s">
        <v>36</v>
      </c>
      <c r="E205" s="17"/>
      <c r="F205" s="17" t="s">
        <v>43</v>
      </c>
      <c r="G205" s="17" t="s">
        <v>183</v>
      </c>
      <c r="H205" s="17" t="s">
        <v>3110</v>
      </c>
      <c r="I205" s="17" t="s">
        <v>7322</v>
      </c>
      <c r="J205" s="17" t="s">
        <v>7321</v>
      </c>
      <c r="K205" s="17" t="s">
        <v>184</v>
      </c>
      <c r="L205" s="17" t="s">
        <v>185</v>
      </c>
      <c r="M205" s="17" t="s">
        <v>430</v>
      </c>
      <c r="N205" s="18" t="s">
        <v>940</v>
      </c>
      <c r="O205" s="19"/>
    </row>
    <row r="206" spans="1:15" ht="66" x14ac:dyDescent="0.3">
      <c r="A206" s="15" t="s">
        <v>5884</v>
      </c>
      <c r="B206" s="16">
        <v>2024</v>
      </c>
      <c r="C206" s="17" t="s">
        <v>5885</v>
      </c>
      <c r="D206" s="17" t="s">
        <v>164</v>
      </c>
      <c r="E206" s="17"/>
      <c r="F206" s="17" t="s">
        <v>122</v>
      </c>
      <c r="G206" s="17" t="s">
        <v>165</v>
      </c>
      <c r="H206" s="17" t="s">
        <v>3365</v>
      </c>
      <c r="I206" s="17" t="s">
        <v>7323</v>
      </c>
      <c r="J206" s="17" t="s">
        <v>7276</v>
      </c>
      <c r="K206" s="17" t="s">
        <v>5886</v>
      </c>
      <c r="L206" s="17" t="s">
        <v>329</v>
      </c>
      <c r="M206" s="17" t="s">
        <v>51</v>
      </c>
      <c r="N206" s="18" t="s">
        <v>5887</v>
      </c>
      <c r="O206" s="19"/>
    </row>
    <row r="207" spans="1:15" ht="52.8" x14ac:dyDescent="0.3">
      <c r="A207" s="15" t="s">
        <v>10701</v>
      </c>
      <c r="B207" s="16">
        <v>2025</v>
      </c>
      <c r="C207" s="17" t="s">
        <v>10700</v>
      </c>
      <c r="D207" s="17" t="s">
        <v>10702</v>
      </c>
      <c r="E207" s="17"/>
      <c r="F207" s="17" t="s">
        <v>844</v>
      </c>
      <c r="G207" s="17" t="s">
        <v>364</v>
      </c>
      <c r="H207" s="17" t="s">
        <v>10705</v>
      </c>
      <c r="I207" s="17" t="s">
        <v>10704</v>
      </c>
      <c r="J207" s="17"/>
      <c r="K207" s="17" t="s">
        <v>10703</v>
      </c>
      <c r="L207" s="17"/>
      <c r="M207" s="17"/>
      <c r="N207" s="18"/>
      <c r="O207" s="19"/>
    </row>
    <row r="208" spans="1:15" ht="79.2" x14ac:dyDescent="0.3">
      <c r="A208" s="15" t="s">
        <v>12182</v>
      </c>
      <c r="B208" s="16" t="s">
        <v>4488</v>
      </c>
      <c r="C208" s="17" t="s">
        <v>12181</v>
      </c>
      <c r="D208" s="17" t="s">
        <v>10332</v>
      </c>
      <c r="E208" s="17"/>
      <c r="F208" s="17" t="s">
        <v>1031</v>
      </c>
      <c r="G208" s="17" t="s">
        <v>233</v>
      </c>
      <c r="H208" s="17" t="s">
        <v>12185</v>
      </c>
      <c r="I208" s="17" t="s">
        <v>12173</v>
      </c>
      <c r="J208" s="17" t="s">
        <v>12073</v>
      </c>
      <c r="K208" s="17" t="s">
        <v>12183</v>
      </c>
      <c r="L208" s="17" t="s">
        <v>329</v>
      </c>
      <c r="M208" s="17" t="s">
        <v>9115</v>
      </c>
      <c r="N208" s="18" t="s">
        <v>12184</v>
      </c>
      <c r="O208" s="19" t="s">
        <v>1646</v>
      </c>
    </row>
    <row r="209" spans="1:15" ht="52.8" x14ac:dyDescent="0.3">
      <c r="A209" s="15" t="s">
        <v>2821</v>
      </c>
      <c r="B209" s="16">
        <v>2021</v>
      </c>
      <c r="C209" s="17" t="s">
        <v>2820</v>
      </c>
      <c r="D209" s="17" t="s">
        <v>33</v>
      </c>
      <c r="E209" s="17"/>
      <c r="F209" s="17" t="s">
        <v>486</v>
      </c>
      <c r="G209" s="17" t="s">
        <v>1459</v>
      </c>
      <c r="H209" s="17" t="s">
        <v>3111</v>
      </c>
      <c r="I209" s="17" t="s">
        <v>7907</v>
      </c>
      <c r="J209" s="17" t="s">
        <v>7276</v>
      </c>
      <c r="K209" s="17" t="s">
        <v>2822</v>
      </c>
      <c r="L209" s="17" t="s">
        <v>329</v>
      </c>
      <c r="M209" s="17" t="s">
        <v>204</v>
      </c>
      <c r="N209" s="18" t="s">
        <v>2823</v>
      </c>
      <c r="O209" s="19"/>
    </row>
    <row r="210" spans="1:15" ht="79.2" x14ac:dyDescent="0.3">
      <c r="A210" s="15" t="s">
        <v>2356</v>
      </c>
      <c r="B210" s="16">
        <v>2020</v>
      </c>
      <c r="C210" s="17" t="s">
        <v>2355</v>
      </c>
      <c r="D210" s="17"/>
      <c r="E210" s="17" t="s">
        <v>2357</v>
      </c>
      <c r="F210" s="17" t="s">
        <v>11313</v>
      </c>
      <c r="G210" s="17" t="s">
        <v>2369</v>
      </c>
      <c r="H210" s="17" t="s">
        <v>3113</v>
      </c>
      <c r="I210" s="17" t="s">
        <v>2359</v>
      </c>
      <c r="J210" s="17" t="s">
        <v>7282</v>
      </c>
      <c r="K210" s="17" t="s">
        <v>2581</v>
      </c>
      <c r="L210" s="17" t="s">
        <v>329</v>
      </c>
      <c r="M210" s="17" t="s">
        <v>2358</v>
      </c>
      <c r="N210" s="18"/>
      <c r="O210" s="19"/>
    </row>
    <row r="211" spans="1:15" ht="61.8" customHeight="1" x14ac:dyDescent="0.3">
      <c r="A211" s="15" t="s">
        <v>2356</v>
      </c>
      <c r="B211" s="16">
        <v>2020</v>
      </c>
      <c r="C211" s="17" t="s">
        <v>2365</v>
      </c>
      <c r="D211" s="17"/>
      <c r="E211" s="17" t="s">
        <v>2357</v>
      </c>
      <c r="F211" s="17" t="s">
        <v>2452</v>
      </c>
      <c r="G211" s="17" t="s">
        <v>2366</v>
      </c>
      <c r="H211" s="17" t="s">
        <v>3112</v>
      </c>
      <c r="I211" s="17" t="s">
        <v>7324</v>
      </c>
      <c r="J211" s="15" t="s">
        <v>7282</v>
      </c>
      <c r="K211" s="15" t="s">
        <v>2582</v>
      </c>
      <c r="L211" s="17" t="s">
        <v>730</v>
      </c>
      <c r="M211" s="17" t="s">
        <v>1535</v>
      </c>
      <c r="N211" s="18"/>
      <c r="O211" s="19"/>
    </row>
    <row r="212" spans="1:15" ht="92.4" x14ac:dyDescent="0.3">
      <c r="A212" s="15" t="s">
        <v>9072</v>
      </c>
      <c r="B212" s="16">
        <v>2025</v>
      </c>
      <c r="C212" s="17" t="s">
        <v>9071</v>
      </c>
      <c r="D212" s="17" t="s">
        <v>5938</v>
      </c>
      <c r="E212" s="17"/>
      <c r="F212" s="17" t="s">
        <v>122</v>
      </c>
      <c r="G212" s="17" t="s">
        <v>9077</v>
      </c>
      <c r="H212" s="17" t="s">
        <v>9076</v>
      </c>
      <c r="I212" s="17" t="s">
        <v>9075</v>
      </c>
      <c r="J212" s="15" t="s">
        <v>7233</v>
      </c>
      <c r="K212" s="17" t="s">
        <v>9073</v>
      </c>
      <c r="L212" s="17" t="s">
        <v>329</v>
      </c>
      <c r="M212" s="17" t="s">
        <v>4837</v>
      </c>
      <c r="N212" s="18" t="s">
        <v>9074</v>
      </c>
      <c r="O212" s="19" t="s">
        <v>1646</v>
      </c>
    </row>
    <row r="213" spans="1:15" ht="92.4" x14ac:dyDescent="0.3">
      <c r="A213" s="15" t="s">
        <v>10707</v>
      </c>
      <c r="B213" s="16">
        <v>2026</v>
      </c>
      <c r="C213" s="17" t="s">
        <v>10706</v>
      </c>
      <c r="D213" s="17" t="s">
        <v>4030</v>
      </c>
      <c r="E213" s="17"/>
      <c r="F213" s="17" t="s">
        <v>844</v>
      </c>
      <c r="G213" s="17" t="s">
        <v>10710</v>
      </c>
      <c r="H213" s="17" t="s">
        <v>10711</v>
      </c>
      <c r="I213" s="17" t="s">
        <v>12275</v>
      </c>
      <c r="J213" s="17" t="s">
        <v>7233</v>
      </c>
      <c r="K213" s="17" t="s">
        <v>10708</v>
      </c>
      <c r="L213" s="17" t="s">
        <v>329</v>
      </c>
      <c r="M213" s="17" t="s">
        <v>4837</v>
      </c>
      <c r="N213" s="18" t="s">
        <v>10709</v>
      </c>
      <c r="O213" s="19" t="s">
        <v>1646</v>
      </c>
    </row>
    <row r="214" spans="1:15" ht="52.8" customHeight="1" x14ac:dyDescent="0.3">
      <c r="A214" s="15" t="s">
        <v>4910</v>
      </c>
      <c r="B214" s="16">
        <v>2022</v>
      </c>
      <c r="C214" s="17" t="s">
        <v>4909</v>
      </c>
      <c r="D214" s="17" t="s">
        <v>29</v>
      </c>
      <c r="E214" s="17"/>
      <c r="F214" s="17" t="s">
        <v>144</v>
      </c>
      <c r="G214" s="17"/>
      <c r="H214" s="17"/>
      <c r="I214" s="17" t="s">
        <v>7325</v>
      </c>
      <c r="J214" s="17" t="s">
        <v>5873</v>
      </c>
      <c r="K214" s="17" t="s">
        <v>4911</v>
      </c>
      <c r="L214" s="17" t="s">
        <v>4912</v>
      </c>
      <c r="M214" s="17" t="s">
        <v>11984</v>
      </c>
      <c r="N214" s="18" t="s">
        <v>4913</v>
      </c>
      <c r="O214" s="19"/>
    </row>
    <row r="215" spans="1:15" ht="52.8" customHeight="1" x14ac:dyDescent="0.3">
      <c r="A215" s="15" t="s">
        <v>11692</v>
      </c>
      <c r="B215" s="16">
        <v>2021</v>
      </c>
      <c r="C215" s="17" t="s">
        <v>11691</v>
      </c>
      <c r="D215" s="17" t="s">
        <v>74</v>
      </c>
      <c r="E215" s="17"/>
      <c r="F215" s="17" t="s">
        <v>2477</v>
      </c>
      <c r="G215" s="17" t="s">
        <v>4096</v>
      </c>
      <c r="H215" s="17" t="s">
        <v>11694</v>
      </c>
      <c r="I215" s="17" t="s">
        <v>7395</v>
      </c>
      <c r="J215" s="17" t="s">
        <v>7171</v>
      </c>
      <c r="K215" s="17" t="s">
        <v>11693</v>
      </c>
      <c r="L215" s="17" t="s">
        <v>329</v>
      </c>
      <c r="M215" s="17" t="s">
        <v>1506</v>
      </c>
      <c r="N215" s="18" t="s">
        <v>11725</v>
      </c>
      <c r="O215" s="19" t="s">
        <v>1646</v>
      </c>
    </row>
    <row r="216" spans="1:15" ht="52.8" x14ac:dyDescent="0.3">
      <c r="A216" s="15" t="s">
        <v>11141</v>
      </c>
      <c r="B216" s="16">
        <v>2026</v>
      </c>
      <c r="C216" s="17" t="s">
        <v>11140</v>
      </c>
      <c r="D216" s="17" t="s">
        <v>1440</v>
      </c>
      <c r="E216" s="17"/>
      <c r="F216" s="17" t="s">
        <v>844</v>
      </c>
      <c r="G216" s="17" t="s">
        <v>165</v>
      </c>
      <c r="H216" s="17" t="s">
        <v>3370</v>
      </c>
      <c r="I216" s="17" t="s">
        <v>11143</v>
      </c>
      <c r="J216" s="17" t="s">
        <v>7156</v>
      </c>
      <c r="K216" s="17" t="s">
        <v>11142</v>
      </c>
      <c r="L216" s="17" t="s">
        <v>10613</v>
      </c>
      <c r="M216" s="17" t="s">
        <v>11145</v>
      </c>
      <c r="N216" s="18" t="s">
        <v>11144</v>
      </c>
      <c r="O216" s="19"/>
    </row>
    <row r="217" spans="1:15" ht="118.8" x14ac:dyDescent="0.3">
      <c r="A217" s="15" t="s">
        <v>9451</v>
      </c>
      <c r="B217" s="16">
        <v>2018</v>
      </c>
      <c r="C217" s="17" t="s">
        <v>9449</v>
      </c>
      <c r="D217" s="17"/>
      <c r="E217" s="17" t="s">
        <v>9450</v>
      </c>
      <c r="F217" s="17"/>
      <c r="G217" s="17"/>
      <c r="H217" s="17"/>
      <c r="I217" s="17" t="s">
        <v>9453</v>
      </c>
      <c r="J217" s="17" t="s">
        <v>7167</v>
      </c>
      <c r="K217" s="17" t="s">
        <v>9452</v>
      </c>
      <c r="L217" s="17"/>
      <c r="M217" s="17"/>
      <c r="N217" s="18"/>
      <c r="O217" s="19"/>
    </row>
    <row r="218" spans="1:15" ht="105.6" x14ac:dyDescent="0.3">
      <c r="A218" s="15" t="s">
        <v>9436</v>
      </c>
      <c r="B218" s="16">
        <v>2020</v>
      </c>
      <c r="C218" s="17" t="s">
        <v>9434</v>
      </c>
      <c r="D218" s="17"/>
      <c r="E218" s="17" t="s">
        <v>9435</v>
      </c>
      <c r="F218" s="17" t="s">
        <v>844</v>
      </c>
      <c r="G218" s="17"/>
      <c r="H218" s="17"/>
      <c r="I218" s="17" t="s">
        <v>9440</v>
      </c>
      <c r="J218" s="17" t="s">
        <v>9438</v>
      </c>
      <c r="K218" s="17" t="s">
        <v>9437</v>
      </c>
      <c r="L218" s="17" t="s">
        <v>303</v>
      </c>
      <c r="M218" s="17"/>
      <c r="N218" s="18" t="s">
        <v>8480</v>
      </c>
      <c r="O218" s="19"/>
    </row>
    <row r="219" spans="1:15" ht="52.8" x14ac:dyDescent="0.3">
      <c r="A219" s="15" t="s">
        <v>524</v>
      </c>
      <c r="B219" s="16">
        <v>2018</v>
      </c>
      <c r="C219" s="17" t="s">
        <v>523</v>
      </c>
      <c r="D219" s="17" t="s">
        <v>29</v>
      </c>
      <c r="E219" s="17"/>
      <c r="F219" s="17" t="s">
        <v>122</v>
      </c>
      <c r="G219" s="17" t="s">
        <v>521</v>
      </c>
      <c r="H219" s="17" t="s">
        <v>3114</v>
      </c>
      <c r="I219" s="17" t="s">
        <v>7326</v>
      </c>
      <c r="J219" s="17" t="s">
        <v>7172</v>
      </c>
      <c r="K219" s="17" t="s">
        <v>10958</v>
      </c>
      <c r="L219" s="17" t="s">
        <v>167</v>
      </c>
      <c r="M219" s="17" t="s">
        <v>525</v>
      </c>
      <c r="N219" s="18" t="s">
        <v>526</v>
      </c>
      <c r="O219" s="19"/>
    </row>
    <row r="220" spans="1:15" ht="66" customHeight="1" x14ac:dyDescent="0.3">
      <c r="A220" s="15" t="s">
        <v>9495</v>
      </c>
      <c r="B220" s="16">
        <v>2025</v>
      </c>
      <c r="C220" s="17" t="s">
        <v>9494</v>
      </c>
      <c r="D220" s="17" t="s">
        <v>1464</v>
      </c>
      <c r="E220" s="17"/>
      <c r="F220" s="17" t="s">
        <v>844</v>
      </c>
      <c r="G220" s="17" t="s">
        <v>9498</v>
      </c>
      <c r="H220" s="17" t="s">
        <v>9497</v>
      </c>
      <c r="I220" s="17" t="s">
        <v>7184</v>
      </c>
      <c r="J220" s="15" t="s">
        <v>7185</v>
      </c>
      <c r="K220" s="15" t="s">
        <v>9496</v>
      </c>
      <c r="L220" s="17" t="s">
        <v>329</v>
      </c>
      <c r="M220" s="17" t="s">
        <v>289</v>
      </c>
      <c r="N220" s="18"/>
      <c r="O220" s="19"/>
    </row>
    <row r="221" spans="1:15" ht="79.2" x14ac:dyDescent="0.3">
      <c r="A221" s="15" t="s">
        <v>528</v>
      </c>
      <c r="B221" s="16">
        <v>2018</v>
      </c>
      <c r="C221" s="17" t="s">
        <v>527</v>
      </c>
      <c r="D221" s="17" t="s">
        <v>105</v>
      </c>
      <c r="E221" s="17"/>
      <c r="F221" s="17" t="s">
        <v>43</v>
      </c>
      <c r="G221" s="17" t="s">
        <v>100</v>
      </c>
      <c r="H221" s="17" t="s">
        <v>3115</v>
      </c>
      <c r="I221" s="17" t="s">
        <v>2909</v>
      </c>
      <c r="J221" s="17" t="s">
        <v>5873</v>
      </c>
      <c r="K221" s="17" t="s">
        <v>10957</v>
      </c>
      <c r="L221" s="17" t="s">
        <v>48</v>
      </c>
      <c r="M221" s="17" t="s">
        <v>83</v>
      </c>
      <c r="N221" s="18" t="s">
        <v>941</v>
      </c>
      <c r="O221" s="19"/>
    </row>
    <row r="222" spans="1:15" ht="211.2" x14ac:dyDescent="0.3">
      <c r="A222" s="15" t="s">
        <v>26</v>
      </c>
      <c r="B222" s="16">
        <v>2017</v>
      </c>
      <c r="C222" s="17" t="s">
        <v>24</v>
      </c>
      <c r="D222" s="17" t="s">
        <v>25</v>
      </c>
      <c r="E222" s="17"/>
      <c r="F222" s="17" t="s">
        <v>43</v>
      </c>
      <c r="G222" s="17" t="s">
        <v>10585</v>
      </c>
      <c r="H222" s="17" t="s">
        <v>3116</v>
      </c>
      <c r="I222" s="17" t="s">
        <v>1020</v>
      </c>
      <c r="J222" s="17"/>
      <c r="K222" s="17" t="s">
        <v>10941</v>
      </c>
      <c r="L222" s="17"/>
      <c r="M222" s="17"/>
      <c r="N222" s="18"/>
      <c r="O222" s="19"/>
    </row>
    <row r="223" spans="1:15" ht="66" x14ac:dyDescent="0.3">
      <c r="A223" s="15" t="s">
        <v>8381</v>
      </c>
      <c r="B223" s="16">
        <v>2025</v>
      </c>
      <c r="C223" s="17" t="s">
        <v>8382</v>
      </c>
      <c r="D223" s="17" t="s">
        <v>487</v>
      </c>
      <c r="E223" s="17"/>
      <c r="F223" s="17" t="s">
        <v>844</v>
      </c>
      <c r="G223" s="17" t="s">
        <v>8787</v>
      </c>
      <c r="H223" s="17" t="s">
        <v>8598</v>
      </c>
      <c r="I223" s="17" t="s">
        <v>2909</v>
      </c>
      <c r="J223" s="17" t="s">
        <v>7430</v>
      </c>
      <c r="K223" s="17" t="s">
        <v>10956</v>
      </c>
      <c r="L223" s="17" t="s">
        <v>8383</v>
      </c>
      <c r="M223" s="17" t="s">
        <v>8384</v>
      </c>
      <c r="N223" s="18" t="s">
        <v>8385</v>
      </c>
      <c r="O223" s="19"/>
    </row>
    <row r="224" spans="1:15" ht="52.8" x14ac:dyDescent="0.3">
      <c r="A224" s="15" t="s">
        <v>5340</v>
      </c>
      <c r="B224" s="16">
        <v>2023</v>
      </c>
      <c r="C224" s="17" t="s">
        <v>5339</v>
      </c>
      <c r="D224" s="17" t="s">
        <v>29</v>
      </c>
      <c r="E224" s="17"/>
      <c r="F224" s="17" t="s">
        <v>5192</v>
      </c>
      <c r="G224" s="17" t="s">
        <v>1781</v>
      </c>
      <c r="H224" s="17" t="s">
        <v>5342</v>
      </c>
      <c r="I224" s="17" t="s">
        <v>2560</v>
      </c>
      <c r="J224" s="17" t="s">
        <v>7145</v>
      </c>
      <c r="K224" s="17" t="s">
        <v>5341</v>
      </c>
      <c r="L224" s="17" t="s">
        <v>329</v>
      </c>
      <c r="M224" s="17" t="s">
        <v>5343</v>
      </c>
      <c r="N224" s="18" t="s">
        <v>5344</v>
      </c>
      <c r="O224" s="19"/>
    </row>
    <row r="225" spans="1:15" ht="92.4" x14ac:dyDescent="0.3">
      <c r="A225" s="15" t="s">
        <v>8054</v>
      </c>
      <c r="B225" s="16">
        <v>2020</v>
      </c>
      <c r="C225" s="17" t="s">
        <v>8053</v>
      </c>
      <c r="D225" s="17" t="s">
        <v>91</v>
      </c>
      <c r="E225" s="17"/>
      <c r="F225" s="17" t="s">
        <v>2155</v>
      </c>
      <c r="G225" s="17" t="s">
        <v>4673</v>
      </c>
      <c r="H225" s="17" t="s">
        <v>8011</v>
      </c>
      <c r="I225" s="17" t="s">
        <v>8010</v>
      </c>
      <c r="J225" s="17" t="s">
        <v>7144</v>
      </c>
      <c r="K225" s="17" t="s">
        <v>8055</v>
      </c>
      <c r="L225" s="17" t="s">
        <v>123</v>
      </c>
      <c r="M225" s="17" t="s">
        <v>414</v>
      </c>
      <c r="N225" s="18"/>
      <c r="O225" s="19"/>
    </row>
    <row r="226" spans="1:15" ht="39.6" x14ac:dyDescent="0.3">
      <c r="A226" s="15" t="s">
        <v>5021</v>
      </c>
      <c r="B226" s="16">
        <v>2023</v>
      </c>
      <c r="C226" s="17" t="s">
        <v>5022</v>
      </c>
      <c r="D226" s="17"/>
      <c r="E226" s="17" t="s">
        <v>897</v>
      </c>
      <c r="F226" s="17" t="s">
        <v>1031</v>
      </c>
      <c r="G226" s="17" t="s">
        <v>4732</v>
      </c>
      <c r="H226" s="17" t="s">
        <v>5024</v>
      </c>
      <c r="I226" s="17" t="s">
        <v>7327</v>
      </c>
      <c r="J226" s="17" t="s">
        <v>7145</v>
      </c>
      <c r="K226" s="17" t="s">
        <v>5023</v>
      </c>
      <c r="L226" s="17" t="s">
        <v>329</v>
      </c>
      <c r="M226" s="17" t="s">
        <v>60</v>
      </c>
      <c r="N226" s="18" t="s">
        <v>5025</v>
      </c>
      <c r="O226" s="19" t="s">
        <v>1646</v>
      </c>
    </row>
    <row r="227" spans="1:15" ht="92.4" x14ac:dyDescent="0.3">
      <c r="A227" s="15" t="s">
        <v>910</v>
      </c>
      <c r="B227" s="16">
        <v>2018</v>
      </c>
      <c r="C227" s="17" t="s">
        <v>911</v>
      </c>
      <c r="D227" s="17"/>
      <c r="E227" s="17" t="s">
        <v>913</v>
      </c>
      <c r="F227" s="17" t="s">
        <v>43</v>
      </c>
      <c r="G227" s="17" t="s">
        <v>70</v>
      </c>
      <c r="H227" s="17" t="s">
        <v>3082</v>
      </c>
      <c r="I227" s="17" t="s">
        <v>7328</v>
      </c>
      <c r="J227" s="17" t="s">
        <v>7289</v>
      </c>
      <c r="K227" s="17" t="s">
        <v>10942</v>
      </c>
      <c r="L227" s="17" t="s">
        <v>303</v>
      </c>
      <c r="M227" s="17" t="s">
        <v>912</v>
      </c>
      <c r="N227" s="18" t="s">
        <v>942</v>
      </c>
      <c r="O227" s="19"/>
    </row>
    <row r="228" spans="1:15" ht="79.2" customHeight="1" x14ac:dyDescent="0.3">
      <c r="A228" s="15" t="s">
        <v>11964</v>
      </c>
      <c r="B228" s="16">
        <v>2025</v>
      </c>
      <c r="C228" s="17" t="s">
        <v>11966</v>
      </c>
      <c r="D228" s="17"/>
      <c r="E228" s="17" t="s">
        <v>11965</v>
      </c>
      <c r="F228" s="17" t="s">
        <v>844</v>
      </c>
      <c r="G228" s="17" t="s">
        <v>1971</v>
      </c>
      <c r="H228" s="17" t="s">
        <v>3372</v>
      </c>
      <c r="I228" s="17" t="s">
        <v>2142</v>
      </c>
      <c r="J228" s="17" t="s">
        <v>7166</v>
      </c>
      <c r="K228" s="17" t="s">
        <v>11967</v>
      </c>
      <c r="L228" s="17" t="s">
        <v>329</v>
      </c>
      <c r="M228" s="17" t="s">
        <v>11968</v>
      </c>
      <c r="N228" s="18"/>
      <c r="O228" s="19" t="s">
        <v>1921</v>
      </c>
    </row>
    <row r="229" spans="1:15" ht="79.2" x14ac:dyDescent="0.3">
      <c r="A229" s="15" t="s">
        <v>4919</v>
      </c>
      <c r="B229" s="16">
        <v>2023</v>
      </c>
      <c r="C229" s="17" t="s">
        <v>4918</v>
      </c>
      <c r="D229" s="17" t="s">
        <v>4480</v>
      </c>
      <c r="E229" s="17"/>
      <c r="F229" s="17" t="s">
        <v>122</v>
      </c>
      <c r="G229" s="17" t="s">
        <v>165</v>
      </c>
      <c r="H229" s="17" t="s">
        <v>3965</v>
      </c>
      <c r="I229" s="17" t="s">
        <v>7313</v>
      </c>
      <c r="J229" s="17" t="s">
        <v>7144</v>
      </c>
      <c r="K229" s="17" t="s">
        <v>4920</v>
      </c>
      <c r="L229" s="17" t="s">
        <v>303</v>
      </c>
      <c r="M229" s="17" t="s">
        <v>4921</v>
      </c>
      <c r="N229" s="18" t="s">
        <v>4922</v>
      </c>
      <c r="O229" s="19"/>
    </row>
    <row r="230" spans="1:15" ht="66" x14ac:dyDescent="0.3">
      <c r="A230" s="15" t="s">
        <v>421</v>
      </c>
      <c r="B230" s="16">
        <v>2018</v>
      </c>
      <c r="C230" s="17" t="s">
        <v>420</v>
      </c>
      <c r="D230" s="17" t="s">
        <v>210</v>
      </c>
      <c r="E230" s="17"/>
      <c r="F230" s="17" t="s">
        <v>56</v>
      </c>
      <c r="G230" s="17"/>
      <c r="H230" s="17"/>
      <c r="I230" s="17" t="s">
        <v>1077</v>
      </c>
      <c r="J230" s="17"/>
      <c r="K230" s="17" t="s">
        <v>10868</v>
      </c>
      <c r="L230" s="17"/>
      <c r="M230" s="17"/>
      <c r="N230" s="18"/>
      <c r="O230" s="19"/>
    </row>
    <row r="231" spans="1:15" ht="66" x14ac:dyDescent="0.3">
      <c r="A231" s="15" t="s">
        <v>4809</v>
      </c>
      <c r="B231" s="16">
        <v>2023</v>
      </c>
      <c r="C231" s="17" t="s">
        <v>4808</v>
      </c>
      <c r="D231" s="17" t="s">
        <v>210</v>
      </c>
      <c r="E231" s="17"/>
      <c r="F231" s="17" t="s">
        <v>4811</v>
      </c>
      <c r="G231" s="17"/>
      <c r="H231" s="17"/>
      <c r="I231" s="17" t="s">
        <v>7329</v>
      </c>
      <c r="J231" s="17"/>
      <c r="K231" s="17" t="s">
        <v>4810</v>
      </c>
      <c r="L231" s="17"/>
      <c r="M231" s="17"/>
      <c r="N231" s="18"/>
      <c r="O231" s="19"/>
    </row>
    <row r="232" spans="1:15" ht="66" x14ac:dyDescent="0.3">
      <c r="A232" s="15" t="s">
        <v>8736</v>
      </c>
      <c r="B232" s="16">
        <v>2025</v>
      </c>
      <c r="C232" s="17" t="s">
        <v>8735</v>
      </c>
      <c r="D232" s="17" t="s">
        <v>210</v>
      </c>
      <c r="E232" s="17"/>
      <c r="F232" s="17" t="s">
        <v>486</v>
      </c>
      <c r="G232" s="17" t="s">
        <v>3937</v>
      </c>
      <c r="H232" s="17" t="s">
        <v>8739</v>
      </c>
      <c r="I232" s="17" t="s">
        <v>8738</v>
      </c>
      <c r="J232" s="17" t="s">
        <v>8741</v>
      </c>
      <c r="K232" s="17" t="s">
        <v>8737</v>
      </c>
      <c r="L232" s="17" t="s">
        <v>329</v>
      </c>
      <c r="M232" s="17" t="s">
        <v>8740</v>
      </c>
      <c r="N232" s="18"/>
      <c r="O232" s="19"/>
    </row>
    <row r="233" spans="1:15" ht="66" customHeight="1" x14ac:dyDescent="0.3">
      <c r="A233" s="15" t="s">
        <v>8983</v>
      </c>
      <c r="B233" s="16">
        <v>2025</v>
      </c>
      <c r="C233" s="17" t="s">
        <v>8982</v>
      </c>
      <c r="D233" s="17" t="s">
        <v>82</v>
      </c>
      <c r="E233" s="17"/>
      <c r="F233" s="17" t="s">
        <v>486</v>
      </c>
      <c r="G233" s="17" t="s">
        <v>3937</v>
      </c>
      <c r="H233" s="17" t="s">
        <v>3936</v>
      </c>
      <c r="I233" s="17" t="s">
        <v>8738</v>
      </c>
      <c r="J233" s="17" t="s">
        <v>8741</v>
      </c>
      <c r="K233" s="17" t="s">
        <v>8984</v>
      </c>
      <c r="L233" s="17" t="s">
        <v>329</v>
      </c>
      <c r="M233" s="17" t="s">
        <v>4837</v>
      </c>
      <c r="N233" s="18" t="s">
        <v>8985</v>
      </c>
      <c r="O233" s="19"/>
    </row>
    <row r="234" spans="1:15" ht="52.8" x14ac:dyDescent="0.3">
      <c r="A234" s="15" t="s">
        <v>10452</v>
      </c>
      <c r="B234" s="16">
        <v>2025</v>
      </c>
      <c r="C234" s="17" t="s">
        <v>10451</v>
      </c>
      <c r="D234" s="17" t="s">
        <v>1440</v>
      </c>
      <c r="E234" s="17"/>
      <c r="F234" s="17" t="s">
        <v>844</v>
      </c>
      <c r="G234" s="17" t="s">
        <v>165</v>
      </c>
      <c r="H234" s="17" t="s">
        <v>10456</v>
      </c>
      <c r="I234" s="17" t="s">
        <v>10457</v>
      </c>
      <c r="J234" s="17" t="s">
        <v>7266</v>
      </c>
      <c r="K234" s="17" t="s">
        <v>10453</v>
      </c>
      <c r="L234" s="17" t="s">
        <v>303</v>
      </c>
      <c r="M234" s="17" t="s">
        <v>10454</v>
      </c>
      <c r="N234" s="18" t="s">
        <v>10455</v>
      </c>
      <c r="O234" s="19" t="s">
        <v>1646</v>
      </c>
    </row>
    <row r="235" spans="1:15" ht="158.4" x14ac:dyDescent="0.3">
      <c r="A235" s="15" t="s">
        <v>1648</v>
      </c>
      <c r="B235" s="16">
        <v>2020</v>
      </c>
      <c r="C235" s="17" t="s">
        <v>1649</v>
      </c>
      <c r="D235" s="17"/>
      <c r="E235" s="17" t="s">
        <v>1647</v>
      </c>
      <c r="F235" s="17" t="s">
        <v>2452</v>
      </c>
      <c r="G235" s="17" t="s">
        <v>1653</v>
      </c>
      <c r="H235" s="17" t="s">
        <v>3117</v>
      </c>
      <c r="I235" s="17" t="s">
        <v>7330</v>
      </c>
      <c r="J235" s="17" t="s">
        <v>5873</v>
      </c>
      <c r="K235" s="17" t="s">
        <v>6825</v>
      </c>
      <c r="L235" s="17" t="s">
        <v>1651</v>
      </c>
      <c r="M235" s="17" t="s">
        <v>1652</v>
      </c>
      <c r="N235" s="18"/>
      <c r="O235" s="19" t="s">
        <v>1646</v>
      </c>
    </row>
    <row r="236" spans="1:15" ht="66" x14ac:dyDescent="0.3">
      <c r="A236" s="15" t="s">
        <v>9818</v>
      </c>
      <c r="B236" s="16">
        <v>2022</v>
      </c>
      <c r="C236" s="17" t="s">
        <v>9817</v>
      </c>
      <c r="D236" s="17" t="s">
        <v>1240</v>
      </c>
      <c r="E236" s="17"/>
      <c r="F236" s="17" t="s">
        <v>2477</v>
      </c>
      <c r="G236" s="17" t="s">
        <v>3778</v>
      </c>
      <c r="H236" s="17" t="s">
        <v>9820</v>
      </c>
      <c r="I236" s="17" t="s">
        <v>9821</v>
      </c>
      <c r="J236" s="17" t="s">
        <v>7180</v>
      </c>
      <c r="K236" s="17" t="s">
        <v>9819</v>
      </c>
      <c r="L236" s="17" t="s">
        <v>329</v>
      </c>
      <c r="M236" s="17" t="s">
        <v>9822</v>
      </c>
      <c r="N236" s="18" t="s">
        <v>8662</v>
      </c>
      <c r="O236" s="19"/>
    </row>
    <row r="237" spans="1:15" ht="66" x14ac:dyDescent="0.3">
      <c r="A237" s="15" t="s">
        <v>10406</v>
      </c>
      <c r="B237" s="16">
        <v>2025</v>
      </c>
      <c r="C237" s="17" t="s">
        <v>10407</v>
      </c>
      <c r="D237" s="17"/>
      <c r="E237" s="17" t="s">
        <v>265</v>
      </c>
      <c r="F237" s="17" t="s">
        <v>1031</v>
      </c>
      <c r="G237" s="17" t="s">
        <v>1317</v>
      </c>
      <c r="H237" s="17" t="s">
        <v>10408</v>
      </c>
      <c r="I237" s="17" t="s">
        <v>2909</v>
      </c>
      <c r="J237" s="17" t="s">
        <v>7396</v>
      </c>
      <c r="K237" s="17" t="s">
        <v>10551</v>
      </c>
      <c r="L237" s="17"/>
      <c r="M237" s="17" t="s">
        <v>8703</v>
      </c>
      <c r="N237" s="18" t="s">
        <v>2835</v>
      </c>
      <c r="O237" s="19" t="s">
        <v>1646</v>
      </c>
    </row>
    <row r="238" spans="1:15" ht="52.8" x14ac:dyDescent="0.3">
      <c r="A238" s="15" t="s">
        <v>6374</v>
      </c>
      <c r="B238" s="16">
        <v>2020</v>
      </c>
      <c r="C238" s="17" t="s">
        <v>6375</v>
      </c>
      <c r="D238" s="17" t="s">
        <v>1101</v>
      </c>
      <c r="E238" s="17"/>
      <c r="F238" s="17" t="s">
        <v>486</v>
      </c>
      <c r="G238" s="17" t="s">
        <v>631</v>
      </c>
      <c r="H238" s="17" t="s">
        <v>3222</v>
      </c>
      <c r="I238" s="17" t="s">
        <v>7331</v>
      </c>
      <c r="J238" s="17" t="s">
        <v>7145</v>
      </c>
      <c r="K238" s="17" t="s">
        <v>6376</v>
      </c>
      <c r="L238" s="17" t="s">
        <v>329</v>
      </c>
      <c r="M238" s="17" t="s">
        <v>6377</v>
      </c>
      <c r="N238" s="18"/>
      <c r="O238" s="19"/>
    </row>
    <row r="239" spans="1:15" ht="66" x14ac:dyDescent="0.3">
      <c r="A239" s="15" t="s">
        <v>2470</v>
      </c>
      <c r="B239" s="16">
        <v>2020</v>
      </c>
      <c r="C239" s="17" t="s">
        <v>2469</v>
      </c>
      <c r="D239" s="17"/>
      <c r="E239" s="17" t="s">
        <v>2471</v>
      </c>
      <c r="F239" s="17" t="s">
        <v>56</v>
      </c>
      <c r="G239" s="17"/>
      <c r="H239" s="17"/>
      <c r="I239" s="17" t="s">
        <v>1151</v>
      </c>
      <c r="J239" s="17"/>
      <c r="K239" s="17" t="s">
        <v>2472</v>
      </c>
      <c r="L239" s="17"/>
      <c r="M239" s="17"/>
      <c r="N239" s="18"/>
      <c r="O239" s="19"/>
    </row>
    <row r="240" spans="1:15" ht="52.8" x14ac:dyDescent="0.3">
      <c r="A240" s="15" t="s">
        <v>103</v>
      </c>
      <c r="B240" s="16">
        <v>2017</v>
      </c>
      <c r="C240" s="17" t="s">
        <v>104</v>
      </c>
      <c r="D240" s="17" t="s">
        <v>105</v>
      </c>
      <c r="E240" s="17"/>
      <c r="F240" s="17" t="s">
        <v>43</v>
      </c>
      <c r="G240" s="17" t="s">
        <v>233</v>
      </c>
      <c r="H240" s="17" t="s">
        <v>3118</v>
      </c>
      <c r="I240" s="17" t="s">
        <v>7297</v>
      </c>
      <c r="J240" s="17" t="s">
        <v>7293</v>
      </c>
      <c r="K240" s="17" t="s">
        <v>201</v>
      </c>
      <c r="L240" s="17" t="s">
        <v>48</v>
      </c>
      <c r="M240" s="17" t="s">
        <v>109</v>
      </c>
      <c r="N240" s="18" t="s">
        <v>943</v>
      </c>
      <c r="O240" s="19"/>
    </row>
    <row r="241" spans="1:15" ht="92.4" customHeight="1" x14ac:dyDescent="0.3">
      <c r="A241" s="15" t="s">
        <v>6708</v>
      </c>
      <c r="B241" s="16">
        <v>2024</v>
      </c>
      <c r="C241" s="17" t="s">
        <v>6707</v>
      </c>
      <c r="D241" s="17" t="s">
        <v>17</v>
      </c>
      <c r="E241" s="17"/>
      <c r="F241" s="17" t="s">
        <v>43</v>
      </c>
      <c r="G241" s="17"/>
      <c r="H241" s="17"/>
      <c r="I241" s="17" t="s">
        <v>300</v>
      </c>
      <c r="J241" s="17"/>
      <c r="K241" s="17" t="s">
        <v>6709</v>
      </c>
      <c r="L241" s="17"/>
      <c r="M241" s="17"/>
      <c r="N241" s="18"/>
      <c r="O241" s="19"/>
    </row>
    <row r="242" spans="1:15" ht="52.8" x14ac:dyDescent="0.3">
      <c r="A242" s="15" t="s">
        <v>9862</v>
      </c>
      <c r="B242" s="16">
        <v>2019</v>
      </c>
      <c r="C242" s="17" t="s">
        <v>9863</v>
      </c>
      <c r="D242" s="17" t="s">
        <v>125</v>
      </c>
      <c r="E242" s="17"/>
      <c r="F242" s="17" t="s">
        <v>2477</v>
      </c>
      <c r="G242" s="17" t="s">
        <v>4399</v>
      </c>
      <c r="H242" s="17" t="s">
        <v>8414</v>
      </c>
      <c r="I242" s="17" t="s">
        <v>7194</v>
      </c>
      <c r="J242" s="17" t="s">
        <v>7188</v>
      </c>
      <c r="K242" s="17" t="s">
        <v>9864</v>
      </c>
      <c r="L242" s="17"/>
      <c r="M242" s="17"/>
      <c r="N242" s="18"/>
      <c r="O242" s="19"/>
    </row>
    <row r="243" spans="1:15" ht="92.4" x14ac:dyDescent="0.3">
      <c r="A243" s="15" t="s">
        <v>423</v>
      </c>
      <c r="B243" s="16">
        <v>2015</v>
      </c>
      <c r="C243" s="17" t="s">
        <v>422</v>
      </c>
      <c r="D243" s="17" t="s">
        <v>36</v>
      </c>
      <c r="E243" s="17"/>
      <c r="F243" s="17" t="s">
        <v>11312</v>
      </c>
      <c r="G243" s="17" t="s">
        <v>2361</v>
      </c>
      <c r="H243" s="17" t="s">
        <v>3119</v>
      </c>
      <c r="I243" s="17" t="s">
        <v>7332</v>
      </c>
      <c r="J243" s="17" t="s">
        <v>7282</v>
      </c>
      <c r="K243" s="17" t="s">
        <v>10869</v>
      </c>
      <c r="L243" s="17" t="s">
        <v>167</v>
      </c>
      <c r="M243" s="17" t="s">
        <v>424</v>
      </c>
      <c r="N243" s="18" t="s">
        <v>425</v>
      </c>
      <c r="O243" s="19"/>
    </row>
    <row r="244" spans="1:15" ht="198" x14ac:dyDescent="0.3">
      <c r="A244" s="15" t="s">
        <v>1427</v>
      </c>
      <c r="B244" s="16">
        <v>2018</v>
      </c>
      <c r="C244" s="17" t="s">
        <v>1428</v>
      </c>
      <c r="D244" s="17"/>
      <c r="E244" s="17" t="s">
        <v>265</v>
      </c>
      <c r="F244" s="17" t="s">
        <v>267</v>
      </c>
      <c r="G244" s="17" t="s">
        <v>1431</v>
      </c>
      <c r="H244" s="17" t="s">
        <v>10586</v>
      </c>
      <c r="I244" s="17" t="s">
        <v>7333</v>
      </c>
      <c r="J244" s="17" t="s">
        <v>7150</v>
      </c>
      <c r="K244" s="17" t="s">
        <v>10552</v>
      </c>
      <c r="L244" s="17" t="s">
        <v>1430</v>
      </c>
      <c r="M244" s="17" t="s">
        <v>1429</v>
      </c>
      <c r="N244" s="18"/>
      <c r="O244" s="19"/>
    </row>
    <row r="245" spans="1:15" ht="66" x14ac:dyDescent="0.3">
      <c r="A245" s="15" t="s">
        <v>4614</v>
      </c>
      <c r="B245" s="16">
        <v>2022</v>
      </c>
      <c r="C245" s="17" t="s">
        <v>4613</v>
      </c>
      <c r="D245" s="17" t="s">
        <v>349</v>
      </c>
      <c r="E245" s="17"/>
      <c r="F245" s="17" t="s">
        <v>2477</v>
      </c>
      <c r="G245" s="17" t="s">
        <v>134</v>
      </c>
      <c r="H245" s="17" t="s">
        <v>4615</v>
      </c>
      <c r="I245" s="17" t="s">
        <v>2602</v>
      </c>
      <c r="J245" s="17" t="s">
        <v>7145</v>
      </c>
      <c r="K245" s="17" t="s">
        <v>5240</v>
      </c>
      <c r="L245" s="17" t="s">
        <v>329</v>
      </c>
      <c r="M245" s="17" t="s">
        <v>52</v>
      </c>
      <c r="N245" s="18"/>
      <c r="O245" s="19"/>
    </row>
    <row r="246" spans="1:15" ht="66" x14ac:dyDescent="0.3">
      <c r="A246" s="15" t="s">
        <v>4614</v>
      </c>
      <c r="B246" s="16">
        <v>2022</v>
      </c>
      <c r="C246" s="17" t="s">
        <v>4613</v>
      </c>
      <c r="D246" s="17" t="s">
        <v>349</v>
      </c>
      <c r="E246" s="17"/>
      <c r="F246" s="17" t="s">
        <v>2477</v>
      </c>
      <c r="G246" s="17" t="s">
        <v>134</v>
      </c>
      <c r="H246" s="17" t="s">
        <v>5239</v>
      </c>
      <c r="I246" s="17" t="s">
        <v>7313</v>
      </c>
      <c r="J246" s="17" t="s">
        <v>7145</v>
      </c>
      <c r="K246" s="17" t="s">
        <v>5240</v>
      </c>
      <c r="L246" s="17" t="s">
        <v>329</v>
      </c>
      <c r="M246" s="17" t="s">
        <v>52</v>
      </c>
      <c r="N246" s="18"/>
      <c r="O246" s="19"/>
    </row>
    <row r="247" spans="1:15" ht="39.6" x14ac:dyDescent="0.3">
      <c r="A247" s="15" t="s">
        <v>1084</v>
      </c>
      <c r="B247" s="16">
        <v>2019</v>
      </c>
      <c r="C247" s="17" t="s">
        <v>1083</v>
      </c>
      <c r="D247" s="17" t="s">
        <v>29</v>
      </c>
      <c r="E247" s="17"/>
      <c r="F247" s="17" t="s">
        <v>122</v>
      </c>
      <c r="G247" s="17" t="s">
        <v>419</v>
      </c>
      <c r="H247" s="17" t="s">
        <v>3120</v>
      </c>
      <c r="I247" s="17" t="s">
        <v>7334</v>
      </c>
      <c r="J247" s="17" t="s">
        <v>7145</v>
      </c>
      <c r="K247" s="17" t="s">
        <v>8282</v>
      </c>
      <c r="L247" s="17" t="s">
        <v>48</v>
      </c>
      <c r="M247" s="17" t="s">
        <v>229</v>
      </c>
      <c r="N247" s="18" t="s">
        <v>1085</v>
      </c>
      <c r="O247" s="19" t="s">
        <v>1646</v>
      </c>
    </row>
    <row r="248" spans="1:15" ht="52.8" x14ac:dyDescent="0.3">
      <c r="A248" s="15" t="s">
        <v>416</v>
      </c>
      <c r="B248" s="16">
        <v>2020</v>
      </c>
      <c r="C248" s="17" t="s">
        <v>417</v>
      </c>
      <c r="D248" s="17" t="s">
        <v>29</v>
      </c>
      <c r="E248" s="17"/>
      <c r="F248" s="17" t="s">
        <v>122</v>
      </c>
      <c r="G248" s="17" t="s">
        <v>419</v>
      </c>
      <c r="H248" s="17" t="s">
        <v>3121</v>
      </c>
      <c r="I248" s="17" t="s">
        <v>7335</v>
      </c>
      <c r="J248" s="17" t="s">
        <v>7145</v>
      </c>
      <c r="K248" s="17" t="s">
        <v>10955</v>
      </c>
      <c r="L248" s="17" t="s">
        <v>48</v>
      </c>
      <c r="M248" s="17" t="s">
        <v>83</v>
      </c>
      <c r="N248" s="18" t="s">
        <v>418</v>
      </c>
      <c r="O248" s="19" t="s">
        <v>1646</v>
      </c>
    </row>
    <row r="249" spans="1:15" ht="66" x14ac:dyDescent="0.3">
      <c r="A249" s="15" t="s">
        <v>6744</v>
      </c>
      <c r="B249" s="16">
        <v>2024</v>
      </c>
      <c r="C249" s="17" t="s">
        <v>6745</v>
      </c>
      <c r="D249" s="17" t="s">
        <v>6746</v>
      </c>
      <c r="E249" s="17"/>
      <c r="F249" s="17" t="s">
        <v>844</v>
      </c>
      <c r="G249" s="17" t="s">
        <v>3870</v>
      </c>
      <c r="H249" s="17" t="s">
        <v>6748</v>
      </c>
      <c r="I249" s="17" t="s">
        <v>7336</v>
      </c>
      <c r="J249" s="17" t="s">
        <v>7175</v>
      </c>
      <c r="K249" s="17" t="s">
        <v>6747</v>
      </c>
      <c r="L249" s="17" t="s">
        <v>329</v>
      </c>
      <c r="M249" s="17" t="s">
        <v>60</v>
      </c>
      <c r="N249" s="18" t="s">
        <v>956</v>
      </c>
      <c r="O249" s="19"/>
    </row>
    <row r="250" spans="1:15" ht="79.2" x14ac:dyDescent="0.3">
      <c r="A250" s="15" t="s">
        <v>5540</v>
      </c>
      <c r="B250" s="16">
        <v>2023</v>
      </c>
      <c r="C250" s="17" t="s">
        <v>5541</v>
      </c>
      <c r="D250" s="17" t="s">
        <v>5539</v>
      </c>
      <c r="E250" s="17"/>
      <c r="F250" s="17" t="s">
        <v>1151</v>
      </c>
      <c r="G250" s="17"/>
      <c r="H250" s="17"/>
      <c r="I250" s="17" t="s">
        <v>5543</v>
      </c>
      <c r="J250" s="17"/>
      <c r="K250" s="17" t="s">
        <v>5542</v>
      </c>
      <c r="L250" s="17"/>
      <c r="M250" s="17"/>
      <c r="N250" s="18"/>
      <c r="O250" s="19"/>
    </row>
    <row r="251" spans="1:15" ht="66" x14ac:dyDescent="0.3">
      <c r="A251" s="15" t="s">
        <v>4789</v>
      </c>
      <c r="B251" s="16">
        <v>2023</v>
      </c>
      <c r="C251" s="17" t="s">
        <v>4788</v>
      </c>
      <c r="D251" s="17" t="s">
        <v>4791</v>
      </c>
      <c r="E251" s="17"/>
      <c r="F251" s="17" t="s">
        <v>56</v>
      </c>
      <c r="G251" s="17"/>
      <c r="H251" s="17"/>
      <c r="I251" s="17" t="s">
        <v>56</v>
      </c>
      <c r="J251" s="17"/>
      <c r="K251" s="17" t="s">
        <v>4790</v>
      </c>
      <c r="L251" s="17"/>
      <c r="M251" s="17"/>
      <c r="N251" s="18"/>
      <c r="O251" s="19"/>
    </row>
    <row r="252" spans="1:15" ht="26.4" x14ac:dyDescent="0.3">
      <c r="A252" s="15" t="s">
        <v>8818</v>
      </c>
      <c r="B252" s="16">
        <v>2020</v>
      </c>
      <c r="C252" s="17" t="s">
        <v>8817</v>
      </c>
      <c r="D252" s="17" t="s">
        <v>1313</v>
      </c>
      <c r="E252" s="17"/>
      <c r="F252" s="17" t="s">
        <v>43</v>
      </c>
      <c r="G252" s="17"/>
      <c r="H252" s="17"/>
      <c r="I252" s="17" t="s">
        <v>4422</v>
      </c>
      <c r="J252" s="17"/>
      <c r="K252" s="17" t="s">
        <v>8819</v>
      </c>
      <c r="L252" s="17"/>
      <c r="M252" s="17"/>
      <c r="N252" s="18"/>
      <c r="O252" s="19"/>
    </row>
    <row r="253" spans="1:15" ht="66" x14ac:dyDescent="0.3">
      <c r="A253" s="15" t="s">
        <v>6502</v>
      </c>
      <c r="B253" s="16">
        <v>2024</v>
      </c>
      <c r="C253" s="17" t="s">
        <v>6501</v>
      </c>
      <c r="D253" s="17" t="s">
        <v>349</v>
      </c>
      <c r="E253" s="17"/>
      <c r="F253" s="17" t="s">
        <v>2155</v>
      </c>
      <c r="G253" s="17" t="s">
        <v>6394</v>
      </c>
      <c r="H253" s="17" t="s">
        <v>6503</v>
      </c>
      <c r="I253" s="17" t="s">
        <v>7338</v>
      </c>
      <c r="J253" s="17" t="s">
        <v>7337</v>
      </c>
      <c r="K253" s="17" t="s">
        <v>6504</v>
      </c>
      <c r="L253" s="17" t="s">
        <v>329</v>
      </c>
      <c r="M253" s="17" t="s">
        <v>5988</v>
      </c>
      <c r="N253" s="18" t="s">
        <v>4690</v>
      </c>
      <c r="O253" s="19"/>
    </row>
    <row r="254" spans="1:15" ht="66" x14ac:dyDescent="0.3">
      <c r="A254" s="15" t="s">
        <v>5763</v>
      </c>
      <c r="B254" s="16">
        <v>2024</v>
      </c>
      <c r="C254" s="17" t="s">
        <v>5764</v>
      </c>
      <c r="D254" s="17" t="s">
        <v>29</v>
      </c>
      <c r="E254" s="17"/>
      <c r="F254" s="17" t="s">
        <v>171</v>
      </c>
      <c r="G254" s="17" t="s">
        <v>1781</v>
      </c>
      <c r="H254" s="17" t="s">
        <v>5766</v>
      </c>
      <c r="I254" s="17" t="s">
        <v>2909</v>
      </c>
      <c r="J254" s="17" t="s">
        <v>7176</v>
      </c>
      <c r="K254" s="17" t="s">
        <v>5765</v>
      </c>
      <c r="L254" s="17" t="s">
        <v>329</v>
      </c>
      <c r="M254" s="17" t="s">
        <v>52</v>
      </c>
      <c r="N254" s="18"/>
      <c r="O254" s="19"/>
    </row>
    <row r="255" spans="1:15" ht="52.8" x14ac:dyDescent="0.3">
      <c r="A255" s="15" t="s">
        <v>11621</v>
      </c>
      <c r="B255" s="16" t="s">
        <v>4488</v>
      </c>
      <c r="C255" s="17" t="s">
        <v>11620</v>
      </c>
      <c r="D255" s="17" t="s">
        <v>10304</v>
      </c>
      <c r="E255" s="17"/>
      <c r="F255" s="17" t="s">
        <v>2477</v>
      </c>
      <c r="G255" s="17"/>
      <c r="H255" s="17"/>
      <c r="I255" s="17" t="s">
        <v>7461</v>
      </c>
      <c r="J255" s="17"/>
      <c r="K255" s="17" t="s">
        <v>11622</v>
      </c>
      <c r="L255" s="17"/>
      <c r="M255" s="17"/>
      <c r="N255" s="18"/>
      <c r="O255" s="19"/>
    </row>
    <row r="256" spans="1:15" ht="118.8" customHeight="1" x14ac:dyDescent="0.3">
      <c r="A256" s="15" t="s">
        <v>412</v>
      </c>
      <c r="B256" s="16">
        <v>2019</v>
      </c>
      <c r="C256" s="17" t="s">
        <v>411</v>
      </c>
      <c r="D256" s="17" t="s">
        <v>405</v>
      </c>
      <c r="E256" s="17"/>
      <c r="F256" s="17" t="s">
        <v>122</v>
      </c>
      <c r="G256" s="17" t="s">
        <v>413</v>
      </c>
      <c r="H256" s="17" t="s">
        <v>3122</v>
      </c>
      <c r="I256" s="17" t="s">
        <v>7339</v>
      </c>
      <c r="J256" s="17" t="s">
        <v>7163</v>
      </c>
      <c r="K256" s="17" t="s">
        <v>10959</v>
      </c>
      <c r="L256" s="17" t="s">
        <v>48</v>
      </c>
      <c r="M256" s="17" t="s">
        <v>414</v>
      </c>
      <c r="N256" s="18" t="s">
        <v>415</v>
      </c>
      <c r="O256" s="19"/>
    </row>
    <row r="257" spans="1:15" ht="66" x14ac:dyDescent="0.3">
      <c r="A257" s="15" t="s">
        <v>520</v>
      </c>
      <c r="B257" s="16">
        <v>2019</v>
      </c>
      <c r="C257" s="17" t="s">
        <v>519</v>
      </c>
      <c r="D257" s="17" t="s">
        <v>36</v>
      </c>
      <c r="E257" s="17"/>
      <c r="F257" s="17" t="s">
        <v>122</v>
      </c>
      <c r="G257" s="17" t="s">
        <v>521</v>
      </c>
      <c r="H257" s="17" t="s">
        <v>3123</v>
      </c>
      <c r="I257" s="17" t="s">
        <v>2909</v>
      </c>
      <c r="J257" s="17" t="s">
        <v>7177</v>
      </c>
      <c r="K257" s="17" t="s">
        <v>10960</v>
      </c>
      <c r="L257" s="17" t="s">
        <v>48</v>
      </c>
      <c r="M257" s="17" t="s">
        <v>522</v>
      </c>
      <c r="N257" s="18" t="s">
        <v>944</v>
      </c>
      <c r="O257" s="19"/>
    </row>
    <row r="258" spans="1:15" ht="66" x14ac:dyDescent="0.3">
      <c r="A258" s="15" t="s">
        <v>1284</v>
      </c>
      <c r="B258" s="16">
        <v>2019</v>
      </c>
      <c r="C258" s="17" t="s">
        <v>1283</v>
      </c>
      <c r="D258" s="17" t="s">
        <v>125</v>
      </c>
      <c r="E258" s="17"/>
      <c r="F258" s="17" t="s">
        <v>2477</v>
      </c>
      <c r="G258" s="17" t="s">
        <v>1287</v>
      </c>
      <c r="H258" s="17" t="s">
        <v>3124</v>
      </c>
      <c r="I258" s="17" t="s">
        <v>7341</v>
      </c>
      <c r="J258" s="17" t="s">
        <v>7340</v>
      </c>
      <c r="K258" s="17" t="s">
        <v>1285</v>
      </c>
      <c r="L258" s="17" t="s">
        <v>48</v>
      </c>
      <c r="M258" s="17" t="s">
        <v>1286</v>
      </c>
      <c r="N258" s="18"/>
      <c r="O258" s="19"/>
    </row>
    <row r="259" spans="1:15" ht="79.2" x14ac:dyDescent="0.3">
      <c r="A259" s="15" t="s">
        <v>10135</v>
      </c>
      <c r="B259" s="16">
        <v>2025</v>
      </c>
      <c r="C259" s="17" t="s">
        <v>10134</v>
      </c>
      <c r="D259" s="17" t="s">
        <v>68</v>
      </c>
      <c r="E259" s="17"/>
      <c r="F259" s="17" t="s">
        <v>844</v>
      </c>
      <c r="G259" s="17" t="s">
        <v>2810</v>
      </c>
      <c r="H259" s="17" t="s">
        <v>10137</v>
      </c>
      <c r="I259" s="17" t="s">
        <v>7840</v>
      </c>
      <c r="J259" s="17" t="s">
        <v>7133</v>
      </c>
      <c r="K259" s="17" t="s">
        <v>10136</v>
      </c>
      <c r="L259" s="17" t="s">
        <v>329</v>
      </c>
      <c r="M259" s="17" t="s">
        <v>6407</v>
      </c>
      <c r="N259" s="18" t="s">
        <v>10138</v>
      </c>
      <c r="O259" s="19" t="s">
        <v>1646</v>
      </c>
    </row>
    <row r="260" spans="1:15" ht="52.8" x14ac:dyDescent="0.3">
      <c r="A260" s="15" t="s">
        <v>516</v>
      </c>
      <c r="B260" s="16">
        <v>2019</v>
      </c>
      <c r="C260" s="17" t="s">
        <v>514</v>
      </c>
      <c r="D260" s="17" t="s">
        <v>515</v>
      </c>
      <c r="E260" s="17"/>
      <c r="F260" s="17" t="s">
        <v>43</v>
      </c>
      <c r="G260" s="17" t="s">
        <v>517</v>
      </c>
      <c r="H260" s="17" t="s">
        <v>3125</v>
      </c>
      <c r="I260" s="17" t="s">
        <v>7907</v>
      </c>
      <c r="J260" s="17" t="s">
        <v>7342</v>
      </c>
      <c r="K260" s="17" t="s">
        <v>11034</v>
      </c>
      <c r="L260" s="17" t="s">
        <v>167</v>
      </c>
      <c r="M260" s="17" t="s">
        <v>518</v>
      </c>
      <c r="N260" s="18" t="s">
        <v>945</v>
      </c>
      <c r="O260" s="19"/>
    </row>
    <row r="261" spans="1:15" ht="73.8" customHeight="1" x14ac:dyDescent="0.3">
      <c r="A261" s="15" t="s">
        <v>11745</v>
      </c>
      <c r="B261" s="16">
        <v>2026</v>
      </c>
      <c r="C261" s="17" t="s">
        <v>11744</v>
      </c>
      <c r="D261" s="17" t="s">
        <v>125</v>
      </c>
      <c r="E261" s="17"/>
      <c r="F261" s="17" t="s">
        <v>2477</v>
      </c>
      <c r="G261" s="17" t="s">
        <v>2655</v>
      </c>
      <c r="H261" s="17" t="s">
        <v>4610</v>
      </c>
      <c r="I261" s="17" t="s">
        <v>7184</v>
      </c>
      <c r="J261" s="17" t="s">
        <v>11748</v>
      </c>
      <c r="K261" s="17" t="s">
        <v>11746</v>
      </c>
      <c r="L261" s="17" t="s">
        <v>10610</v>
      </c>
      <c r="M261" s="17" t="s">
        <v>11747</v>
      </c>
      <c r="N261" s="18" t="s">
        <v>2792</v>
      </c>
      <c r="O261" s="19" t="s">
        <v>1646</v>
      </c>
    </row>
    <row r="262" spans="1:15" ht="69.599999999999994" customHeight="1" x14ac:dyDescent="0.3">
      <c r="A262" s="15" t="s">
        <v>11483</v>
      </c>
      <c r="B262" s="16">
        <v>2026</v>
      </c>
      <c r="C262" s="17" t="s">
        <v>11484</v>
      </c>
      <c r="D262" s="17" t="s">
        <v>125</v>
      </c>
      <c r="E262" s="17"/>
      <c r="F262" s="17" t="s">
        <v>2477</v>
      </c>
      <c r="G262" s="17" t="s">
        <v>2655</v>
      </c>
      <c r="H262" s="17" t="s">
        <v>4610</v>
      </c>
      <c r="I262" s="17" t="s">
        <v>11488</v>
      </c>
      <c r="J262" s="17" t="s">
        <v>9538</v>
      </c>
      <c r="K262" s="17" t="s">
        <v>11485</v>
      </c>
      <c r="L262" s="17" t="s">
        <v>10613</v>
      </c>
      <c r="M262" s="17" t="s">
        <v>11486</v>
      </c>
      <c r="N262" s="18" t="s">
        <v>11487</v>
      </c>
      <c r="O262" s="19" t="s">
        <v>1646</v>
      </c>
    </row>
    <row r="263" spans="1:15" ht="52.8" customHeight="1" x14ac:dyDescent="0.3">
      <c r="A263" s="15" t="s">
        <v>10581</v>
      </c>
      <c r="B263" s="16">
        <v>2025</v>
      </c>
      <c r="C263" s="17" t="s">
        <v>10580</v>
      </c>
      <c r="D263" s="17" t="s">
        <v>68</v>
      </c>
      <c r="E263" s="17"/>
      <c r="F263" s="17" t="s">
        <v>2477</v>
      </c>
      <c r="G263" s="17" t="s">
        <v>2655</v>
      </c>
      <c r="H263" s="17" t="s">
        <v>4610</v>
      </c>
      <c r="I263" s="17" t="s">
        <v>10583</v>
      </c>
      <c r="J263" s="17" t="s">
        <v>9538</v>
      </c>
      <c r="K263" s="17" t="s">
        <v>10582</v>
      </c>
      <c r="L263" s="17" t="s">
        <v>10613</v>
      </c>
      <c r="M263" s="17" t="s">
        <v>11486</v>
      </c>
      <c r="N263" s="18" t="s">
        <v>11487</v>
      </c>
      <c r="O263" s="19"/>
    </row>
    <row r="264" spans="1:15" ht="39.6" x14ac:dyDescent="0.3">
      <c r="A264" s="15" t="s">
        <v>8941</v>
      </c>
      <c r="B264" s="16">
        <v>2024</v>
      </c>
      <c r="C264" s="17" t="s">
        <v>8940</v>
      </c>
      <c r="D264" s="17"/>
      <c r="E264" s="17" t="s">
        <v>8938</v>
      </c>
      <c r="F264" s="17" t="s">
        <v>43</v>
      </c>
      <c r="G264" s="17" t="s">
        <v>4732</v>
      </c>
      <c r="H264" s="17" t="s">
        <v>5774</v>
      </c>
      <c r="I264" s="17" t="s">
        <v>7395</v>
      </c>
      <c r="J264" s="17" t="s">
        <v>12073</v>
      </c>
      <c r="K264" s="17" t="s">
        <v>8943</v>
      </c>
      <c r="L264" s="17" t="s">
        <v>329</v>
      </c>
      <c r="M264" s="17" t="s">
        <v>4390</v>
      </c>
      <c r="N264" s="18" t="s">
        <v>8944</v>
      </c>
      <c r="O264" s="19"/>
    </row>
    <row r="265" spans="1:15" ht="118.8" x14ac:dyDescent="0.3">
      <c r="A265" s="15" t="s">
        <v>264</v>
      </c>
      <c r="B265" s="16">
        <v>2020</v>
      </c>
      <c r="C265" s="17" t="s">
        <v>263</v>
      </c>
      <c r="D265" s="17"/>
      <c r="E265" s="17" t="s">
        <v>265</v>
      </c>
      <c r="F265" s="17" t="s">
        <v>267</v>
      </c>
      <c r="G265" s="17" t="s">
        <v>3000</v>
      </c>
      <c r="H265" s="17" t="s">
        <v>3126</v>
      </c>
      <c r="I265" s="17" t="s">
        <v>7343</v>
      </c>
      <c r="J265" s="17" t="s">
        <v>7289</v>
      </c>
      <c r="K265" s="17" t="s">
        <v>266</v>
      </c>
      <c r="L265" s="17" t="s">
        <v>48</v>
      </c>
      <c r="M265" s="17" t="s">
        <v>271</v>
      </c>
      <c r="N265" s="18" t="s">
        <v>946</v>
      </c>
      <c r="O265" s="19"/>
    </row>
    <row r="266" spans="1:15" ht="79.2" customHeight="1" x14ac:dyDescent="0.3">
      <c r="A266" s="15" t="s">
        <v>2704</v>
      </c>
      <c r="B266" s="16">
        <v>2021</v>
      </c>
      <c r="C266" s="17" t="s">
        <v>2705</v>
      </c>
      <c r="D266" s="17" t="s">
        <v>164</v>
      </c>
      <c r="E266" s="17"/>
      <c r="F266" s="17" t="s">
        <v>43</v>
      </c>
      <c r="G266" s="17" t="s">
        <v>70</v>
      </c>
      <c r="H266" s="17" t="s">
        <v>3127</v>
      </c>
      <c r="I266" s="17" t="s">
        <v>2602</v>
      </c>
      <c r="J266" s="17" t="s">
        <v>7344</v>
      </c>
      <c r="K266" s="17" t="s">
        <v>2706</v>
      </c>
      <c r="L266" s="17" t="s">
        <v>48</v>
      </c>
      <c r="M266" s="17" t="s">
        <v>51</v>
      </c>
      <c r="N266" s="18" t="s">
        <v>2708</v>
      </c>
      <c r="O266" s="19"/>
    </row>
    <row r="267" spans="1:15" ht="66" x14ac:dyDescent="0.3">
      <c r="A267" s="15" t="s">
        <v>269</v>
      </c>
      <c r="B267" s="16">
        <v>2019</v>
      </c>
      <c r="C267" s="17" t="s">
        <v>268</v>
      </c>
      <c r="D267" s="17" t="s">
        <v>29</v>
      </c>
      <c r="E267" s="17"/>
      <c r="F267" s="17" t="s">
        <v>122</v>
      </c>
      <c r="G267" s="17" t="s">
        <v>270</v>
      </c>
      <c r="H267" s="17" t="s">
        <v>3128</v>
      </c>
      <c r="I267" s="17" t="s">
        <v>7345</v>
      </c>
      <c r="J267" s="17" t="s">
        <v>7289</v>
      </c>
      <c r="K267" s="17" t="s">
        <v>2707</v>
      </c>
      <c r="L267" s="17" t="s">
        <v>48</v>
      </c>
      <c r="M267" s="17" t="s">
        <v>116</v>
      </c>
      <c r="N267" s="18" t="s">
        <v>3685</v>
      </c>
      <c r="O267" s="19" t="s">
        <v>1646</v>
      </c>
    </row>
    <row r="268" spans="1:15" ht="92.4" x14ac:dyDescent="0.3">
      <c r="A268" s="15" t="s">
        <v>87</v>
      </c>
      <c r="B268" s="16">
        <v>2020</v>
      </c>
      <c r="C268" s="17" t="s">
        <v>88</v>
      </c>
      <c r="D268" s="17" t="s">
        <v>46</v>
      </c>
      <c r="E268" s="17"/>
      <c r="F268" s="17" t="s">
        <v>43</v>
      </c>
      <c r="G268" s="17" t="s">
        <v>70</v>
      </c>
      <c r="H268" s="17" t="s">
        <v>3129</v>
      </c>
      <c r="I268" s="17" t="s">
        <v>7346</v>
      </c>
      <c r="J268" s="17" t="s">
        <v>7289</v>
      </c>
      <c r="K268" s="17" t="s">
        <v>10943</v>
      </c>
      <c r="L268" s="17" t="s">
        <v>48</v>
      </c>
      <c r="M268" s="17" t="s">
        <v>51</v>
      </c>
      <c r="N268" s="18" t="s">
        <v>947</v>
      </c>
      <c r="O268" s="19" t="s">
        <v>1646</v>
      </c>
    </row>
    <row r="269" spans="1:15" ht="66" x14ac:dyDescent="0.3">
      <c r="A269" s="15" t="s">
        <v>1874</v>
      </c>
      <c r="B269" s="16">
        <v>2021</v>
      </c>
      <c r="C269" s="17" t="s">
        <v>1873</v>
      </c>
      <c r="D269" s="17" t="s">
        <v>29</v>
      </c>
      <c r="E269" s="17"/>
      <c r="F269" s="17" t="s">
        <v>171</v>
      </c>
      <c r="G269" s="17"/>
      <c r="H269" s="17"/>
      <c r="I269" s="17" t="s">
        <v>7895</v>
      </c>
      <c r="J269" s="17"/>
      <c r="K269" s="17" t="s">
        <v>1875</v>
      </c>
      <c r="L269" s="17"/>
      <c r="M269" s="17"/>
      <c r="N269" s="18"/>
      <c r="O269" s="19" t="s">
        <v>1646</v>
      </c>
    </row>
    <row r="270" spans="1:15" ht="70.8" customHeight="1" x14ac:dyDescent="0.3">
      <c r="A270" s="15" t="s">
        <v>530</v>
      </c>
      <c r="B270" s="16">
        <v>2019</v>
      </c>
      <c r="C270" s="17" t="s">
        <v>529</v>
      </c>
      <c r="D270" s="17" t="s">
        <v>99</v>
      </c>
      <c r="E270" s="17"/>
      <c r="F270" s="17" t="s">
        <v>171</v>
      </c>
      <c r="G270" s="17"/>
      <c r="H270" s="17" t="s">
        <v>531</v>
      </c>
      <c r="I270" s="17" t="s">
        <v>7347</v>
      </c>
      <c r="J270" s="17" t="s">
        <v>7145</v>
      </c>
      <c r="K270" s="17" t="s">
        <v>11035</v>
      </c>
      <c r="L270" s="17" t="s">
        <v>48</v>
      </c>
      <c r="M270" s="17" t="s">
        <v>116</v>
      </c>
      <c r="N270" s="18" t="s">
        <v>447</v>
      </c>
      <c r="O270" s="19"/>
    </row>
    <row r="271" spans="1:15" ht="66" x14ac:dyDescent="0.3">
      <c r="A271" s="15" t="s">
        <v>534</v>
      </c>
      <c r="B271" s="16">
        <v>2019</v>
      </c>
      <c r="C271" s="17" t="s">
        <v>533</v>
      </c>
      <c r="D271" s="17" t="s">
        <v>257</v>
      </c>
      <c r="E271" s="17"/>
      <c r="F271" s="17" t="s">
        <v>56</v>
      </c>
      <c r="G271" s="17"/>
      <c r="H271" s="17"/>
      <c r="I271" s="17" t="s">
        <v>1680</v>
      </c>
      <c r="J271" s="15"/>
      <c r="K271" s="15" t="s">
        <v>11353</v>
      </c>
      <c r="L271" s="17"/>
      <c r="M271" s="17"/>
      <c r="N271" s="18"/>
      <c r="O271" s="19"/>
    </row>
    <row r="272" spans="1:15" ht="52.8" x14ac:dyDescent="0.3">
      <c r="A272" s="15" t="s">
        <v>2299</v>
      </c>
      <c r="B272" s="16">
        <v>2019</v>
      </c>
      <c r="C272" s="17" t="s">
        <v>2300</v>
      </c>
      <c r="D272" s="17" t="s">
        <v>1752</v>
      </c>
      <c r="E272" s="17"/>
      <c r="F272" s="17" t="s">
        <v>2155</v>
      </c>
      <c r="G272" s="17"/>
      <c r="H272" s="17" t="s">
        <v>3130</v>
      </c>
      <c r="I272" s="17" t="s">
        <v>7306</v>
      </c>
      <c r="J272" s="17" t="s">
        <v>7145</v>
      </c>
      <c r="K272" s="17" t="s">
        <v>2301</v>
      </c>
      <c r="L272" s="17" t="s">
        <v>329</v>
      </c>
      <c r="M272" s="17" t="s">
        <v>229</v>
      </c>
      <c r="N272" s="18" t="s">
        <v>2302</v>
      </c>
      <c r="O272" s="19"/>
    </row>
    <row r="273" spans="1:15" ht="52.8" x14ac:dyDescent="0.3">
      <c r="A273" s="15" t="s">
        <v>11461</v>
      </c>
      <c r="B273" s="16">
        <v>2016</v>
      </c>
      <c r="C273" s="17" t="s">
        <v>11460</v>
      </c>
      <c r="D273" s="17"/>
      <c r="E273" s="17"/>
      <c r="F273" s="17" t="s">
        <v>3812</v>
      </c>
      <c r="G273" s="17"/>
      <c r="H273" s="17"/>
      <c r="I273" s="17" t="s">
        <v>7870</v>
      </c>
      <c r="J273" s="17"/>
      <c r="K273" s="17" t="s">
        <v>11462</v>
      </c>
      <c r="L273" s="17" t="s">
        <v>11464</v>
      </c>
      <c r="M273" s="17" t="s">
        <v>11463</v>
      </c>
      <c r="N273" s="18"/>
      <c r="O273" s="19"/>
    </row>
    <row r="274" spans="1:15" ht="79.2" x14ac:dyDescent="0.3">
      <c r="A274" s="15" t="s">
        <v>9247</v>
      </c>
      <c r="B274" s="16">
        <v>2023</v>
      </c>
      <c r="C274" s="17" t="s">
        <v>9246</v>
      </c>
      <c r="D274" s="17" t="s">
        <v>1769</v>
      </c>
      <c r="E274" s="17"/>
      <c r="F274" s="17" t="s">
        <v>2477</v>
      </c>
      <c r="G274" s="17" t="s">
        <v>381</v>
      </c>
      <c r="H274" s="17" t="s">
        <v>9249</v>
      </c>
      <c r="I274" s="17" t="s">
        <v>9250</v>
      </c>
      <c r="J274" s="17" t="s">
        <v>5873</v>
      </c>
      <c r="K274" s="17" t="s">
        <v>9248</v>
      </c>
      <c r="L274" s="17" t="s">
        <v>9235</v>
      </c>
      <c r="M274" s="17" t="s">
        <v>9234</v>
      </c>
      <c r="N274" s="18" t="s">
        <v>9236</v>
      </c>
      <c r="O274" s="19"/>
    </row>
    <row r="275" spans="1:15" ht="105.6" x14ac:dyDescent="0.3">
      <c r="A275" s="15" t="s">
        <v>4934</v>
      </c>
      <c r="B275" s="16">
        <v>2020</v>
      </c>
      <c r="C275" s="17" t="s">
        <v>4933</v>
      </c>
      <c r="D275" s="17"/>
      <c r="E275" s="17" t="s">
        <v>4936</v>
      </c>
      <c r="F275" s="17" t="s">
        <v>43</v>
      </c>
      <c r="G275" s="17" t="s">
        <v>4937</v>
      </c>
      <c r="H275" s="17"/>
      <c r="I275" s="17" t="s">
        <v>7348</v>
      </c>
      <c r="J275" s="17" t="s">
        <v>7133</v>
      </c>
      <c r="K275" s="17" t="s">
        <v>4935</v>
      </c>
      <c r="L275" s="17"/>
      <c r="M275" s="17"/>
      <c r="N275" s="18"/>
      <c r="O275" s="19"/>
    </row>
    <row r="276" spans="1:15" ht="79.2" customHeight="1" x14ac:dyDescent="0.3">
      <c r="A276" s="15" t="s">
        <v>410</v>
      </c>
      <c r="B276" s="16">
        <v>2018</v>
      </c>
      <c r="C276" s="17" t="s">
        <v>409</v>
      </c>
      <c r="D276" s="17" t="s">
        <v>209</v>
      </c>
      <c r="E276" s="17"/>
      <c r="F276" s="17" t="s">
        <v>4263</v>
      </c>
      <c r="G276" s="17"/>
      <c r="H276" s="17"/>
      <c r="I276" s="17" t="s">
        <v>7349</v>
      </c>
      <c r="J276" s="17"/>
      <c r="K276" s="17" t="s">
        <v>10980</v>
      </c>
      <c r="L276" s="17"/>
      <c r="M276" s="17"/>
      <c r="N276" s="18"/>
      <c r="O276" s="19"/>
    </row>
    <row r="277" spans="1:15" ht="39.6" x14ac:dyDescent="0.3">
      <c r="A277" s="15" t="s">
        <v>9710</v>
      </c>
      <c r="B277" s="16">
        <v>2017</v>
      </c>
      <c r="C277" s="17" t="s">
        <v>9711</v>
      </c>
      <c r="D277" s="17"/>
      <c r="E277" s="17" t="s">
        <v>1899</v>
      </c>
      <c r="F277" s="17" t="s">
        <v>56</v>
      </c>
      <c r="G277" s="17"/>
      <c r="H277" s="17"/>
      <c r="I277" s="17" t="s">
        <v>56</v>
      </c>
      <c r="J277" s="17"/>
      <c r="K277" s="17" t="s">
        <v>9712</v>
      </c>
      <c r="L277" s="17"/>
      <c r="M277" s="17"/>
      <c r="N277" s="18"/>
      <c r="O277" s="19"/>
    </row>
    <row r="278" spans="1:15" ht="79.2" x14ac:dyDescent="0.3">
      <c r="A278" s="15" t="s">
        <v>4986</v>
      </c>
      <c r="B278" s="16">
        <v>2023</v>
      </c>
      <c r="C278" s="17" t="s">
        <v>4985</v>
      </c>
      <c r="D278" s="17" t="s">
        <v>105</v>
      </c>
      <c r="E278" s="17"/>
      <c r="F278" s="17" t="s">
        <v>122</v>
      </c>
      <c r="G278" s="17" t="s">
        <v>165</v>
      </c>
      <c r="H278" s="17" t="s">
        <v>3365</v>
      </c>
      <c r="I278" s="17" t="s">
        <v>7350</v>
      </c>
      <c r="J278" s="17" t="s">
        <v>7276</v>
      </c>
      <c r="K278" s="17" t="s">
        <v>4987</v>
      </c>
      <c r="L278" s="17" t="s">
        <v>329</v>
      </c>
      <c r="M278" s="17"/>
      <c r="N278" s="18" t="s">
        <v>4988</v>
      </c>
      <c r="O278" s="19"/>
    </row>
    <row r="279" spans="1:15" ht="92.4" x14ac:dyDescent="0.3">
      <c r="A279" s="15" t="s">
        <v>11405</v>
      </c>
      <c r="B279" s="16">
        <v>2025</v>
      </c>
      <c r="C279" s="17" t="s">
        <v>11404</v>
      </c>
      <c r="D279" s="17"/>
      <c r="E279" s="17" t="s">
        <v>11403</v>
      </c>
      <c r="F279" s="17" t="s">
        <v>2477</v>
      </c>
      <c r="G279" s="17" t="s">
        <v>189</v>
      </c>
      <c r="H279" s="17" t="s">
        <v>11407</v>
      </c>
      <c r="I279" s="17" t="s">
        <v>9004</v>
      </c>
      <c r="J279" s="17" t="s">
        <v>7256</v>
      </c>
      <c r="K279" s="17" t="s">
        <v>11406</v>
      </c>
      <c r="L279" s="17" t="s">
        <v>10613</v>
      </c>
      <c r="M279" s="17" t="s">
        <v>11408</v>
      </c>
      <c r="N279" s="18" t="s">
        <v>11409</v>
      </c>
      <c r="O279" s="19" t="s">
        <v>1646</v>
      </c>
    </row>
    <row r="280" spans="1:15" ht="66" x14ac:dyDescent="0.3">
      <c r="A280" s="15" t="s">
        <v>10802</v>
      </c>
      <c r="B280" s="16">
        <v>2026</v>
      </c>
      <c r="C280" s="17" t="s">
        <v>10803</v>
      </c>
      <c r="D280" s="17" t="s">
        <v>257</v>
      </c>
      <c r="E280" s="17"/>
      <c r="F280" s="17" t="s">
        <v>4883</v>
      </c>
      <c r="G280" s="17"/>
      <c r="H280" s="17"/>
      <c r="I280" s="17" t="s">
        <v>10805</v>
      </c>
      <c r="J280" s="17" t="s">
        <v>8949</v>
      </c>
      <c r="K280" s="17" t="s">
        <v>10804</v>
      </c>
      <c r="L280" s="17" t="s">
        <v>329</v>
      </c>
      <c r="M280" s="17" t="s">
        <v>4837</v>
      </c>
      <c r="N280" s="18" t="s">
        <v>8985</v>
      </c>
      <c r="O280" s="19"/>
    </row>
    <row r="281" spans="1:15" ht="66" customHeight="1" x14ac:dyDescent="0.3">
      <c r="A281" s="15" t="s">
        <v>4622</v>
      </c>
      <c r="B281" s="16">
        <v>2022</v>
      </c>
      <c r="C281" s="17" t="s">
        <v>4621</v>
      </c>
      <c r="D281" s="17" t="s">
        <v>487</v>
      </c>
      <c r="E281" s="17"/>
      <c r="F281" s="17" t="s">
        <v>2477</v>
      </c>
      <c r="G281" s="17"/>
      <c r="H281" s="17"/>
      <c r="I281" s="17" t="s">
        <v>56</v>
      </c>
      <c r="J281" s="17"/>
      <c r="K281" s="17" t="s">
        <v>4623</v>
      </c>
      <c r="L281" s="17"/>
      <c r="M281" s="17"/>
      <c r="N281" s="18"/>
      <c r="O281" s="19" t="s">
        <v>1646</v>
      </c>
    </row>
    <row r="282" spans="1:15" ht="79.2" x14ac:dyDescent="0.3">
      <c r="A282" s="15" t="s">
        <v>1984</v>
      </c>
      <c r="B282" s="16">
        <v>2015</v>
      </c>
      <c r="C282" s="17" t="s">
        <v>1607</v>
      </c>
      <c r="D282" s="17" t="s">
        <v>893</v>
      </c>
      <c r="E282" s="17"/>
      <c r="F282" s="17" t="s">
        <v>56</v>
      </c>
      <c r="G282" s="17"/>
      <c r="H282" s="17"/>
      <c r="I282" s="17" t="s">
        <v>1561</v>
      </c>
      <c r="J282" s="17"/>
      <c r="K282" s="17" t="s">
        <v>1985</v>
      </c>
      <c r="L282" s="17"/>
      <c r="M282" s="17"/>
      <c r="N282" s="18"/>
      <c r="O282" s="19"/>
    </row>
    <row r="283" spans="1:15" ht="52.8" x14ac:dyDescent="0.3">
      <c r="A283" s="15" t="s">
        <v>2681</v>
      </c>
      <c r="B283" s="16">
        <v>2019</v>
      </c>
      <c r="C283" s="17" t="s">
        <v>2941</v>
      </c>
      <c r="D283" s="17"/>
      <c r="E283" s="17" t="s">
        <v>2942</v>
      </c>
      <c r="F283" s="17" t="s">
        <v>43</v>
      </c>
      <c r="G283" s="17" t="s">
        <v>42</v>
      </c>
      <c r="H283" s="17"/>
      <c r="I283" s="17" t="s">
        <v>56</v>
      </c>
      <c r="J283" s="17"/>
      <c r="K283" s="17" t="s">
        <v>3132</v>
      </c>
      <c r="L283" s="17"/>
      <c r="M283" s="17"/>
      <c r="N283" s="18"/>
      <c r="O283" s="19"/>
    </row>
    <row r="284" spans="1:15" ht="66" x14ac:dyDescent="0.3">
      <c r="A284" s="15" t="s">
        <v>2681</v>
      </c>
      <c r="B284" s="16">
        <v>2021</v>
      </c>
      <c r="C284" s="17" t="s">
        <v>2680</v>
      </c>
      <c r="D284" s="17"/>
      <c r="E284" s="17" t="s">
        <v>1136</v>
      </c>
      <c r="F284" s="17" t="s">
        <v>43</v>
      </c>
      <c r="G284" s="17" t="s">
        <v>2178</v>
      </c>
      <c r="H284" s="17" t="s">
        <v>3131</v>
      </c>
      <c r="I284" s="17" t="s">
        <v>2683</v>
      </c>
      <c r="J284" s="17"/>
      <c r="K284" s="17" t="s">
        <v>2682</v>
      </c>
      <c r="L284" s="17"/>
      <c r="M284" s="17"/>
      <c r="N284" s="18"/>
      <c r="O284" s="19" t="s">
        <v>1646</v>
      </c>
    </row>
    <row r="285" spans="1:15" ht="66" x14ac:dyDescent="0.3">
      <c r="A285" s="15" t="s">
        <v>1147</v>
      </c>
      <c r="B285" s="16">
        <v>2018</v>
      </c>
      <c r="C285" s="17" t="s">
        <v>1146</v>
      </c>
      <c r="D285" s="17"/>
      <c r="E285" s="17" t="s">
        <v>1136</v>
      </c>
      <c r="F285" s="17" t="s">
        <v>43</v>
      </c>
      <c r="G285" s="17" t="s">
        <v>2642</v>
      </c>
      <c r="H285" s="17"/>
      <c r="I285" s="17" t="s">
        <v>1148</v>
      </c>
      <c r="J285" s="17"/>
      <c r="K285" s="17" t="s">
        <v>3133</v>
      </c>
      <c r="L285" s="17"/>
      <c r="M285" s="17"/>
      <c r="N285" s="18"/>
      <c r="O285" s="19"/>
    </row>
    <row r="286" spans="1:15" ht="52.8" x14ac:dyDescent="0.3">
      <c r="A286" s="15" t="s">
        <v>2304</v>
      </c>
      <c r="B286" s="16">
        <v>2016</v>
      </c>
      <c r="C286" s="17" t="s">
        <v>2303</v>
      </c>
      <c r="D286" s="17" t="s">
        <v>33</v>
      </c>
      <c r="E286" s="17"/>
      <c r="F286" s="17" t="s">
        <v>43</v>
      </c>
      <c r="G286" s="17" t="s">
        <v>42</v>
      </c>
      <c r="H286" s="17" t="s">
        <v>3134</v>
      </c>
      <c r="I286" s="17" t="s">
        <v>7351</v>
      </c>
      <c r="J286" s="17" t="s">
        <v>7132</v>
      </c>
      <c r="K286" s="17" t="s">
        <v>3700</v>
      </c>
      <c r="L286" s="17" t="s">
        <v>730</v>
      </c>
      <c r="M286" s="17" t="s">
        <v>2306</v>
      </c>
      <c r="N286" s="18" t="s">
        <v>2305</v>
      </c>
      <c r="O286" s="19"/>
    </row>
    <row r="287" spans="1:15" ht="66" x14ac:dyDescent="0.3">
      <c r="A287" s="15" t="s">
        <v>8221</v>
      </c>
      <c r="B287" s="16">
        <v>2025</v>
      </c>
      <c r="C287" s="17" t="s">
        <v>8223</v>
      </c>
      <c r="D287" s="17" t="s">
        <v>8220</v>
      </c>
      <c r="E287" s="17"/>
      <c r="F287" s="17" t="s">
        <v>2477</v>
      </c>
      <c r="G287" s="17" t="s">
        <v>134</v>
      </c>
      <c r="H287" s="17" t="s">
        <v>3135</v>
      </c>
      <c r="I287" s="17" t="s">
        <v>8224</v>
      </c>
      <c r="J287" s="17" t="s">
        <v>7181</v>
      </c>
      <c r="K287" s="17" t="s">
        <v>8222</v>
      </c>
      <c r="L287" s="17" t="s">
        <v>329</v>
      </c>
      <c r="M287" s="17" t="s">
        <v>1506</v>
      </c>
      <c r="N287" s="18" t="s">
        <v>4690</v>
      </c>
      <c r="O287" s="19"/>
    </row>
    <row r="288" spans="1:15" ht="66" customHeight="1" x14ac:dyDescent="0.3">
      <c r="A288" s="15" t="s">
        <v>8370</v>
      </c>
      <c r="B288" s="16">
        <v>2024</v>
      </c>
      <c r="C288" s="17" t="s">
        <v>8371</v>
      </c>
      <c r="D288" s="17"/>
      <c r="E288" s="17" t="s">
        <v>8372</v>
      </c>
      <c r="F288" s="17" t="s">
        <v>43</v>
      </c>
      <c r="G288" s="17" t="s">
        <v>4586</v>
      </c>
      <c r="H288" s="17"/>
      <c r="I288" s="17" t="s">
        <v>8374</v>
      </c>
      <c r="J288" s="17" t="s">
        <v>7133</v>
      </c>
      <c r="K288" s="17" t="s">
        <v>8375</v>
      </c>
      <c r="L288" s="17"/>
      <c r="M288" s="17"/>
      <c r="N288" s="18"/>
      <c r="O288" s="19" t="s">
        <v>8458</v>
      </c>
    </row>
    <row r="289" spans="1:15" ht="52.8" x14ac:dyDescent="0.3">
      <c r="A289" s="15" t="s">
        <v>10307</v>
      </c>
      <c r="B289" s="16">
        <v>2023</v>
      </c>
      <c r="C289" s="17" t="s">
        <v>10305</v>
      </c>
      <c r="D289" s="17" t="s">
        <v>10306</v>
      </c>
      <c r="E289" s="17"/>
      <c r="F289" s="17" t="s">
        <v>2477</v>
      </c>
      <c r="G289" s="17" t="s">
        <v>134</v>
      </c>
      <c r="H289" s="17" t="s">
        <v>10309</v>
      </c>
      <c r="I289" s="17" t="s">
        <v>2871</v>
      </c>
      <c r="J289" s="17" t="s">
        <v>7144</v>
      </c>
      <c r="K289" s="17" t="s">
        <v>10308</v>
      </c>
      <c r="L289" s="17" t="s">
        <v>5166</v>
      </c>
      <c r="M289" s="17" t="s">
        <v>10310</v>
      </c>
      <c r="N289" s="18"/>
      <c r="O289" s="19"/>
    </row>
    <row r="290" spans="1:15" ht="66" x14ac:dyDescent="0.3">
      <c r="A290" s="15" t="s">
        <v>10156</v>
      </c>
      <c r="B290" s="16">
        <v>2025</v>
      </c>
      <c r="C290" s="17" t="s">
        <v>10155</v>
      </c>
      <c r="D290" s="17" t="s">
        <v>105</v>
      </c>
      <c r="E290" s="17"/>
      <c r="F290" s="17" t="s">
        <v>844</v>
      </c>
      <c r="G290" s="17" t="s">
        <v>743</v>
      </c>
      <c r="H290" s="17" t="s">
        <v>10158</v>
      </c>
      <c r="I290" s="17" t="s">
        <v>7359</v>
      </c>
      <c r="J290" s="17"/>
      <c r="K290" s="17" t="s">
        <v>10157</v>
      </c>
      <c r="L290" s="17" t="s">
        <v>329</v>
      </c>
      <c r="M290" s="17" t="s">
        <v>10159</v>
      </c>
      <c r="N290" s="18" t="s">
        <v>10160</v>
      </c>
      <c r="O290" s="19" t="s">
        <v>1646</v>
      </c>
    </row>
    <row r="291" spans="1:15" ht="52.8" x14ac:dyDescent="0.3">
      <c r="A291" s="15" t="s">
        <v>4669</v>
      </c>
      <c r="B291" s="16">
        <v>2022</v>
      </c>
      <c r="C291" s="17" t="s">
        <v>4668</v>
      </c>
      <c r="D291" s="17" t="s">
        <v>4670</v>
      </c>
      <c r="E291" s="17"/>
      <c r="F291" s="17" t="s">
        <v>2155</v>
      </c>
      <c r="G291" s="17" t="s">
        <v>4673</v>
      </c>
      <c r="H291" s="17" t="s">
        <v>4672</v>
      </c>
      <c r="I291" s="17" t="s">
        <v>4674</v>
      </c>
      <c r="J291" s="17"/>
      <c r="K291" s="17" t="s">
        <v>4671</v>
      </c>
      <c r="L291" s="17"/>
      <c r="M291" s="17"/>
      <c r="N291" s="18"/>
      <c r="O291" s="19"/>
    </row>
    <row r="292" spans="1:15" ht="66" x14ac:dyDescent="0.3">
      <c r="A292" s="15" t="s">
        <v>6325</v>
      </c>
      <c r="B292" s="16">
        <v>2024</v>
      </c>
      <c r="C292" s="17" t="s">
        <v>6324</v>
      </c>
      <c r="D292" s="17" t="s">
        <v>349</v>
      </c>
      <c r="E292" s="17"/>
      <c r="F292" s="17" t="s">
        <v>2477</v>
      </c>
      <c r="G292" s="17" t="s">
        <v>189</v>
      </c>
      <c r="H292" s="17" t="s">
        <v>6327</v>
      </c>
      <c r="I292" s="17" t="s">
        <v>7352</v>
      </c>
      <c r="J292" s="17" t="s">
        <v>7155</v>
      </c>
      <c r="K292" s="17" t="s">
        <v>6326</v>
      </c>
      <c r="L292" s="17" t="s">
        <v>329</v>
      </c>
      <c r="M292" s="17" t="s">
        <v>6328</v>
      </c>
      <c r="N292" s="18" t="s">
        <v>6329</v>
      </c>
      <c r="O292" s="19"/>
    </row>
    <row r="293" spans="1:15" ht="26.4" x14ac:dyDescent="0.3">
      <c r="A293" s="15" t="s">
        <v>1344</v>
      </c>
      <c r="B293" s="16">
        <v>2019</v>
      </c>
      <c r="C293" s="17" t="s">
        <v>1343</v>
      </c>
      <c r="D293" s="17" t="s">
        <v>1345</v>
      </c>
      <c r="E293" s="17"/>
      <c r="F293" s="17" t="s">
        <v>56</v>
      </c>
      <c r="G293" s="17"/>
      <c r="H293" s="17"/>
      <c r="I293" s="17" t="s">
        <v>56</v>
      </c>
      <c r="J293" s="17"/>
      <c r="K293" s="17" t="s">
        <v>1346</v>
      </c>
      <c r="L293" s="17"/>
      <c r="M293" s="17"/>
      <c r="N293" s="18"/>
      <c r="O293" s="19"/>
    </row>
    <row r="294" spans="1:15" ht="79.2" x14ac:dyDescent="0.3">
      <c r="A294" s="15" t="s">
        <v>2321</v>
      </c>
      <c r="B294" s="16">
        <v>2019</v>
      </c>
      <c r="C294" s="17" t="s">
        <v>2320</v>
      </c>
      <c r="D294" s="17" t="s">
        <v>99</v>
      </c>
      <c r="E294" s="17"/>
      <c r="F294" s="17" t="s">
        <v>3826</v>
      </c>
      <c r="G294" s="17"/>
      <c r="H294" s="17" t="s">
        <v>2323</v>
      </c>
      <c r="I294" s="17" t="s">
        <v>7353</v>
      </c>
      <c r="J294" s="17" t="s">
        <v>7178</v>
      </c>
      <c r="K294" s="17" t="s">
        <v>2322</v>
      </c>
      <c r="L294" s="17"/>
      <c r="M294" s="17"/>
      <c r="N294" s="18"/>
      <c r="O294" s="19"/>
    </row>
    <row r="295" spans="1:15" ht="66" x14ac:dyDescent="0.3">
      <c r="A295" s="15" t="s">
        <v>1480</v>
      </c>
      <c r="B295" s="16">
        <v>2019</v>
      </c>
      <c r="C295" s="17" t="s">
        <v>1479</v>
      </c>
      <c r="D295" s="17" t="s">
        <v>893</v>
      </c>
      <c r="E295" s="17"/>
      <c r="F295" s="17" t="s">
        <v>144</v>
      </c>
      <c r="G295" s="17"/>
      <c r="H295" s="17"/>
      <c r="I295" s="17" t="s">
        <v>7354</v>
      </c>
      <c r="J295" s="17" t="s">
        <v>7179</v>
      </c>
      <c r="K295" s="17" t="s">
        <v>1481</v>
      </c>
      <c r="L295" s="17" t="s">
        <v>329</v>
      </c>
      <c r="M295" s="17" t="s">
        <v>289</v>
      </c>
      <c r="N295" s="18" t="s">
        <v>2105</v>
      </c>
      <c r="O295" s="19"/>
    </row>
    <row r="296" spans="1:15" ht="184.8" x14ac:dyDescent="0.3">
      <c r="A296" s="15" t="s">
        <v>5724</v>
      </c>
      <c r="B296" s="16">
        <v>2023</v>
      </c>
      <c r="C296" s="17" t="s">
        <v>5723</v>
      </c>
      <c r="D296" s="17" t="s">
        <v>1313</v>
      </c>
      <c r="E296" s="17"/>
      <c r="F296" s="17" t="s">
        <v>43</v>
      </c>
      <c r="G296" s="17" t="s">
        <v>10208</v>
      </c>
      <c r="H296" s="17" t="s">
        <v>5726</v>
      </c>
      <c r="I296" s="17" t="s">
        <v>7355</v>
      </c>
      <c r="J296" s="17" t="s">
        <v>7180</v>
      </c>
      <c r="K296" s="17" t="s">
        <v>5725</v>
      </c>
      <c r="L296" s="17" t="s">
        <v>329</v>
      </c>
      <c r="M296" s="17" t="s">
        <v>52</v>
      </c>
      <c r="N296" s="18"/>
      <c r="O296" s="19"/>
    </row>
    <row r="297" spans="1:15" ht="79.2" x14ac:dyDescent="0.3">
      <c r="A297" s="15" t="s">
        <v>4442</v>
      </c>
      <c r="B297" s="16">
        <v>2022</v>
      </c>
      <c r="C297" s="17" t="s">
        <v>4441</v>
      </c>
      <c r="D297" s="17" t="s">
        <v>4443</v>
      </c>
      <c r="E297" s="17"/>
      <c r="F297" s="17" t="s">
        <v>43</v>
      </c>
      <c r="G297" s="17" t="s">
        <v>70</v>
      </c>
      <c r="H297" s="17" t="s">
        <v>4445</v>
      </c>
      <c r="I297" s="17" t="s">
        <v>7357</v>
      </c>
      <c r="J297" s="17" t="s">
        <v>7180</v>
      </c>
      <c r="K297" s="17" t="s">
        <v>4444</v>
      </c>
      <c r="L297" s="17" t="s">
        <v>329</v>
      </c>
      <c r="M297" s="17" t="s">
        <v>4446</v>
      </c>
      <c r="N297" s="18"/>
      <c r="O297" s="19"/>
    </row>
    <row r="298" spans="1:15" ht="118.8" x14ac:dyDescent="0.3">
      <c r="A298" s="15" t="s">
        <v>3794</v>
      </c>
      <c r="B298" s="16">
        <v>2022</v>
      </c>
      <c r="C298" s="17" t="s">
        <v>3793</v>
      </c>
      <c r="D298" s="17" t="s">
        <v>1517</v>
      </c>
      <c r="E298" s="17"/>
      <c r="F298" s="17" t="s">
        <v>43</v>
      </c>
      <c r="G298" s="17" t="s">
        <v>3796</v>
      </c>
      <c r="H298" s="17" t="s">
        <v>3795</v>
      </c>
      <c r="I298" s="17" t="s">
        <v>7356</v>
      </c>
      <c r="J298" s="17" t="s">
        <v>7180</v>
      </c>
      <c r="K298" s="17" t="s">
        <v>3993</v>
      </c>
      <c r="L298" s="17" t="s">
        <v>329</v>
      </c>
      <c r="M298" s="17" t="s">
        <v>52</v>
      </c>
      <c r="N298" s="18" t="s">
        <v>936</v>
      </c>
      <c r="O298" s="19"/>
    </row>
    <row r="299" spans="1:15" ht="66" x14ac:dyDescent="0.3">
      <c r="A299" s="15" t="s">
        <v>5838</v>
      </c>
      <c r="B299" s="16">
        <v>2023</v>
      </c>
      <c r="C299" s="17" t="s">
        <v>5839</v>
      </c>
      <c r="D299" s="17"/>
      <c r="E299" s="17" t="s">
        <v>265</v>
      </c>
      <c r="F299" s="17" t="s">
        <v>2477</v>
      </c>
      <c r="G299" s="17" t="s">
        <v>134</v>
      </c>
      <c r="H299" s="17" t="s">
        <v>3229</v>
      </c>
      <c r="I299" s="17" t="s">
        <v>7358</v>
      </c>
      <c r="J299" s="17" t="s">
        <v>7181</v>
      </c>
      <c r="K299" s="17" t="s">
        <v>5840</v>
      </c>
      <c r="L299" s="17" t="s">
        <v>329</v>
      </c>
      <c r="M299" s="17" t="s">
        <v>5841</v>
      </c>
      <c r="N299" s="18"/>
      <c r="O299" s="19"/>
    </row>
    <row r="300" spans="1:15" ht="52.8" x14ac:dyDescent="0.3">
      <c r="A300" s="15" t="s">
        <v>3865</v>
      </c>
      <c r="B300" s="16">
        <v>2020</v>
      </c>
      <c r="C300" s="17" t="s">
        <v>3864</v>
      </c>
      <c r="D300" s="17" t="s">
        <v>68</v>
      </c>
      <c r="E300" s="17"/>
      <c r="F300" s="17" t="s">
        <v>2477</v>
      </c>
      <c r="G300" s="17"/>
      <c r="H300" s="17"/>
      <c r="I300" s="17" t="s">
        <v>4406</v>
      </c>
      <c r="J300" s="17"/>
      <c r="K300" s="17" t="s">
        <v>3866</v>
      </c>
      <c r="L300" s="17"/>
      <c r="M300" s="17"/>
      <c r="N300" s="18"/>
      <c r="O300" s="19"/>
    </row>
    <row r="301" spans="1:15" ht="66" x14ac:dyDescent="0.3">
      <c r="A301" s="15" t="s">
        <v>6368</v>
      </c>
      <c r="B301" s="16">
        <v>2024</v>
      </c>
      <c r="C301" s="17" t="s">
        <v>6367</v>
      </c>
      <c r="D301" s="17" t="s">
        <v>125</v>
      </c>
      <c r="E301" s="17"/>
      <c r="F301" s="17" t="s">
        <v>2477</v>
      </c>
      <c r="G301" s="17" t="s">
        <v>134</v>
      </c>
      <c r="H301" s="17" t="s">
        <v>6369</v>
      </c>
      <c r="I301" s="17" t="s">
        <v>7184</v>
      </c>
      <c r="J301" s="17" t="s">
        <v>7181</v>
      </c>
      <c r="K301" s="17" t="s">
        <v>6372</v>
      </c>
      <c r="L301" s="17" t="s">
        <v>329</v>
      </c>
      <c r="M301" s="17" t="s">
        <v>6370</v>
      </c>
      <c r="N301" s="18" t="s">
        <v>6371</v>
      </c>
      <c r="O301" s="19"/>
    </row>
    <row r="302" spans="1:15" ht="52.8" x14ac:dyDescent="0.3">
      <c r="A302" s="15" t="s">
        <v>9788</v>
      </c>
      <c r="B302" s="16">
        <v>2021</v>
      </c>
      <c r="C302" s="17" t="s">
        <v>1815</v>
      </c>
      <c r="D302" s="17" t="s">
        <v>257</v>
      </c>
      <c r="E302" s="17"/>
      <c r="F302" s="17" t="s">
        <v>63</v>
      </c>
      <c r="G302" s="17" t="s">
        <v>134</v>
      </c>
      <c r="H302" s="17" t="s">
        <v>3135</v>
      </c>
      <c r="I302" s="17" t="s">
        <v>7359</v>
      </c>
      <c r="J302" s="17" t="s">
        <v>7181</v>
      </c>
      <c r="K302" s="17" t="s">
        <v>12101</v>
      </c>
      <c r="L302" s="17" t="s">
        <v>48</v>
      </c>
      <c r="M302" s="17" t="s">
        <v>194</v>
      </c>
      <c r="N302" s="18" t="s">
        <v>858</v>
      </c>
      <c r="O302" s="19" t="s">
        <v>1646</v>
      </c>
    </row>
    <row r="303" spans="1:15" ht="79.2" customHeight="1" x14ac:dyDescent="0.3">
      <c r="A303" s="15" t="s">
        <v>2273</v>
      </c>
      <c r="B303" s="16">
        <v>2021</v>
      </c>
      <c r="C303" s="17" t="s">
        <v>2272</v>
      </c>
      <c r="D303" s="17" t="s">
        <v>2274</v>
      </c>
      <c r="E303" s="17"/>
      <c r="F303" s="17" t="s">
        <v>1710</v>
      </c>
      <c r="G303" s="17"/>
      <c r="H303" s="17"/>
      <c r="I303" s="17" t="s">
        <v>7360</v>
      </c>
      <c r="J303" s="17" t="s">
        <v>7151</v>
      </c>
      <c r="K303" s="17" t="s">
        <v>10981</v>
      </c>
      <c r="L303" s="17" t="s">
        <v>329</v>
      </c>
      <c r="M303" s="17" t="s">
        <v>2275</v>
      </c>
      <c r="N303" s="18" t="s">
        <v>2276</v>
      </c>
      <c r="O303" s="19"/>
    </row>
    <row r="304" spans="1:15" ht="79.2" x14ac:dyDescent="0.3">
      <c r="A304" s="15" t="s">
        <v>1366</v>
      </c>
      <c r="B304" s="16">
        <v>2020</v>
      </c>
      <c r="C304" s="17" t="s">
        <v>536</v>
      </c>
      <c r="D304" s="17" t="s">
        <v>33</v>
      </c>
      <c r="E304" s="17"/>
      <c r="F304" s="17" t="s">
        <v>2477</v>
      </c>
      <c r="G304" s="17" t="s">
        <v>538</v>
      </c>
      <c r="H304" s="17" t="s">
        <v>3136</v>
      </c>
      <c r="I304" s="17" t="s">
        <v>7362</v>
      </c>
      <c r="J304" s="17" t="s">
        <v>7361</v>
      </c>
      <c r="K304" s="17" t="s">
        <v>537</v>
      </c>
      <c r="L304" s="17" t="s">
        <v>48</v>
      </c>
      <c r="M304" s="17" t="s">
        <v>539</v>
      </c>
      <c r="N304" s="18"/>
      <c r="O304" s="19" t="s">
        <v>1646</v>
      </c>
    </row>
    <row r="305" spans="1:15" ht="66" x14ac:dyDescent="0.3">
      <c r="A305" s="15" t="s">
        <v>11157</v>
      </c>
      <c r="B305" s="16">
        <v>2023</v>
      </c>
      <c r="C305" s="17" t="s">
        <v>11158</v>
      </c>
      <c r="D305" s="17" t="s">
        <v>6762</v>
      </c>
      <c r="E305" s="17"/>
      <c r="F305" s="17" t="s">
        <v>649</v>
      </c>
      <c r="G305" s="17" t="s">
        <v>3658</v>
      </c>
      <c r="H305" s="17" t="s">
        <v>3659</v>
      </c>
      <c r="I305" s="17" t="s">
        <v>11160</v>
      </c>
      <c r="J305" s="17" t="s">
        <v>7337</v>
      </c>
      <c r="K305" s="17" t="s">
        <v>11159</v>
      </c>
      <c r="L305" s="17" t="s">
        <v>329</v>
      </c>
      <c r="M305" s="17" t="s">
        <v>1506</v>
      </c>
      <c r="N305" s="18" t="s">
        <v>11161</v>
      </c>
      <c r="O305" s="19"/>
    </row>
    <row r="306" spans="1:15" ht="66" x14ac:dyDescent="0.3">
      <c r="A306" s="15" t="s">
        <v>141</v>
      </c>
      <c r="B306" s="16">
        <v>2009</v>
      </c>
      <c r="C306" s="17" t="s">
        <v>2430</v>
      </c>
      <c r="D306" s="17"/>
      <c r="E306" s="17" t="s">
        <v>265</v>
      </c>
      <c r="F306" s="17" t="s">
        <v>267</v>
      </c>
      <c r="G306" s="17" t="s">
        <v>2613</v>
      </c>
      <c r="H306" s="17" t="s">
        <v>3137</v>
      </c>
      <c r="I306" s="17" t="s">
        <v>1561</v>
      </c>
      <c r="J306" s="17"/>
      <c r="K306" s="17" t="s">
        <v>10027</v>
      </c>
      <c r="L306" s="17" t="s">
        <v>303</v>
      </c>
      <c r="M306" s="17" t="s">
        <v>2431</v>
      </c>
      <c r="N306" s="18"/>
      <c r="O306" s="19"/>
    </row>
    <row r="307" spans="1:15" ht="52.8" x14ac:dyDescent="0.3">
      <c r="A307" s="15" t="s">
        <v>141</v>
      </c>
      <c r="B307" s="16">
        <v>2018</v>
      </c>
      <c r="C307" s="17" t="s">
        <v>142</v>
      </c>
      <c r="D307" s="17" t="s">
        <v>36</v>
      </c>
      <c r="E307" s="17"/>
      <c r="F307" s="17" t="s">
        <v>56</v>
      </c>
      <c r="G307" s="17"/>
      <c r="H307" s="17"/>
      <c r="I307" s="17" t="s">
        <v>56</v>
      </c>
      <c r="J307" s="17"/>
      <c r="K307" s="17" t="s">
        <v>10870</v>
      </c>
      <c r="L307" s="17"/>
      <c r="M307" s="17"/>
      <c r="N307" s="18"/>
      <c r="O307" s="19"/>
    </row>
    <row r="308" spans="1:15" ht="52.8" x14ac:dyDescent="0.3">
      <c r="A308" s="15" t="s">
        <v>541</v>
      </c>
      <c r="B308" s="16">
        <v>2016</v>
      </c>
      <c r="C308" s="17" t="s">
        <v>540</v>
      </c>
      <c r="D308" s="17" t="s">
        <v>46</v>
      </c>
      <c r="E308" s="17"/>
      <c r="F308" s="17" t="s">
        <v>43</v>
      </c>
      <c r="G308" s="17"/>
      <c r="H308" s="17"/>
      <c r="I308" s="17" t="s">
        <v>56</v>
      </c>
      <c r="J308" s="17"/>
      <c r="K308" s="17" t="s">
        <v>10944</v>
      </c>
      <c r="L308" s="17"/>
      <c r="M308" s="17"/>
      <c r="N308" s="18"/>
      <c r="O308" s="19"/>
    </row>
    <row r="309" spans="1:15" ht="52.8" x14ac:dyDescent="0.3">
      <c r="A309" s="15" t="s">
        <v>433</v>
      </c>
      <c r="B309" s="16">
        <v>2012</v>
      </c>
      <c r="C309" s="17" t="s">
        <v>1160</v>
      </c>
      <c r="D309" s="17" t="s">
        <v>491</v>
      </c>
      <c r="E309" s="17"/>
      <c r="F309" s="17" t="s">
        <v>43</v>
      </c>
      <c r="G309" s="17" t="s">
        <v>70</v>
      </c>
      <c r="H309" s="17" t="s">
        <v>3138</v>
      </c>
      <c r="I309" s="17" t="s">
        <v>7323</v>
      </c>
      <c r="J309" s="17" t="s">
        <v>7272</v>
      </c>
      <c r="K309" s="17" t="s">
        <v>10506</v>
      </c>
      <c r="L309" s="17" t="s">
        <v>167</v>
      </c>
      <c r="M309" s="17" t="s">
        <v>1162</v>
      </c>
      <c r="N309" s="18" t="s">
        <v>1163</v>
      </c>
      <c r="O309" s="19"/>
    </row>
    <row r="310" spans="1:15" ht="39.6" x14ac:dyDescent="0.3">
      <c r="A310" s="15" t="s">
        <v>433</v>
      </c>
      <c r="B310" s="16">
        <v>2013</v>
      </c>
      <c r="C310" s="17" t="s">
        <v>432</v>
      </c>
      <c r="D310" s="17" t="s">
        <v>36</v>
      </c>
      <c r="E310" s="17"/>
      <c r="F310" s="17" t="s">
        <v>144</v>
      </c>
      <c r="G310" s="17"/>
      <c r="H310" s="17"/>
      <c r="I310" s="17" t="s">
        <v>7363</v>
      </c>
      <c r="J310" s="17" t="s">
        <v>7272</v>
      </c>
      <c r="K310" s="17" t="s">
        <v>434</v>
      </c>
      <c r="L310" s="17" t="s">
        <v>167</v>
      </c>
      <c r="M310" s="17" t="s">
        <v>435</v>
      </c>
      <c r="N310" s="18" t="s">
        <v>948</v>
      </c>
      <c r="O310" s="19"/>
    </row>
    <row r="311" spans="1:15" ht="66" customHeight="1" x14ac:dyDescent="0.3">
      <c r="A311" s="15" t="s">
        <v>433</v>
      </c>
      <c r="B311" s="16">
        <v>2015</v>
      </c>
      <c r="C311" s="17" t="s">
        <v>532</v>
      </c>
      <c r="D311" s="17" t="s">
        <v>36</v>
      </c>
      <c r="E311" s="17"/>
      <c r="F311" s="17" t="s">
        <v>56</v>
      </c>
      <c r="G311" s="17"/>
      <c r="H311" s="17"/>
      <c r="I311" s="17" t="s">
        <v>217</v>
      </c>
      <c r="J311" s="17"/>
      <c r="K311" s="17" t="s">
        <v>10201</v>
      </c>
      <c r="L311" s="17"/>
      <c r="M311" s="17"/>
      <c r="N311" s="18"/>
      <c r="O311" s="19"/>
    </row>
    <row r="312" spans="1:15" ht="92.4" customHeight="1" x14ac:dyDescent="0.25">
      <c r="A312" s="15" t="s">
        <v>4420</v>
      </c>
      <c r="B312" s="16">
        <v>2022</v>
      </c>
      <c r="C312" s="17" t="s">
        <v>4419</v>
      </c>
      <c r="D312" s="17" t="s">
        <v>2966</v>
      </c>
      <c r="E312" s="17"/>
      <c r="F312" s="17" t="s">
        <v>4422</v>
      </c>
      <c r="G312" s="17"/>
      <c r="H312" s="17"/>
      <c r="I312" s="17" t="s">
        <v>2220</v>
      </c>
      <c r="J312" s="17"/>
      <c r="K312" s="17" t="s">
        <v>4421</v>
      </c>
      <c r="L312" s="32"/>
      <c r="M312" s="17"/>
      <c r="N312" s="18"/>
      <c r="O312" s="19"/>
    </row>
    <row r="313" spans="1:15" ht="92.4" x14ac:dyDescent="0.3">
      <c r="A313" s="15" t="s">
        <v>428</v>
      </c>
      <c r="B313" s="16">
        <v>2016</v>
      </c>
      <c r="C313" s="17" t="s">
        <v>427</v>
      </c>
      <c r="D313" s="17" t="s">
        <v>36</v>
      </c>
      <c r="E313" s="17"/>
      <c r="F313" s="17" t="s">
        <v>144</v>
      </c>
      <c r="G313" s="17" t="s">
        <v>431</v>
      </c>
      <c r="H313" s="17" t="s">
        <v>3139</v>
      </c>
      <c r="I313" s="17" t="s">
        <v>7365</v>
      </c>
      <c r="J313" s="17" t="s">
        <v>7364</v>
      </c>
      <c r="K313" s="17" t="s">
        <v>429</v>
      </c>
      <c r="L313" s="17" t="s">
        <v>167</v>
      </c>
      <c r="M313" s="17" t="s">
        <v>172</v>
      </c>
      <c r="N313" s="18" t="s">
        <v>949</v>
      </c>
      <c r="O313" s="19"/>
    </row>
    <row r="314" spans="1:15" ht="52.8" x14ac:dyDescent="0.3">
      <c r="A314" s="15" t="s">
        <v>892</v>
      </c>
      <c r="B314" s="16">
        <v>2019</v>
      </c>
      <c r="C314" s="17" t="s">
        <v>891</v>
      </c>
      <c r="D314" s="17" t="s">
        <v>893</v>
      </c>
      <c r="E314" s="17"/>
      <c r="F314" s="17" t="s">
        <v>63</v>
      </c>
      <c r="G314" s="17" t="s">
        <v>274</v>
      </c>
      <c r="H314" s="17" t="s">
        <v>3084</v>
      </c>
      <c r="I314" s="17" t="s">
        <v>7366</v>
      </c>
      <c r="J314" s="17" t="s">
        <v>7289</v>
      </c>
      <c r="K314" s="17" t="s">
        <v>894</v>
      </c>
      <c r="L314" s="17" t="s">
        <v>359</v>
      </c>
      <c r="M314" s="17" t="s">
        <v>358</v>
      </c>
      <c r="N314" s="18" t="s">
        <v>895</v>
      </c>
      <c r="O314" s="19"/>
    </row>
    <row r="315" spans="1:15" ht="52.8" x14ac:dyDescent="0.3">
      <c r="A315" s="15" t="s">
        <v>31</v>
      </c>
      <c r="B315" s="16">
        <v>2015</v>
      </c>
      <c r="C315" s="17" t="s">
        <v>32</v>
      </c>
      <c r="D315" s="17" t="s">
        <v>33</v>
      </c>
      <c r="E315" s="17"/>
      <c r="F315" s="17" t="s">
        <v>43</v>
      </c>
      <c r="G315" s="17" t="s">
        <v>183</v>
      </c>
      <c r="H315" s="17" t="s">
        <v>3140</v>
      </c>
      <c r="I315" s="17" t="s">
        <v>2455</v>
      </c>
      <c r="J315" s="17" t="s">
        <v>7367</v>
      </c>
      <c r="K315" s="17" t="s">
        <v>6357</v>
      </c>
      <c r="L315" s="17" t="s">
        <v>303</v>
      </c>
      <c r="M315" s="17" t="s">
        <v>58</v>
      </c>
      <c r="N315" s="18" t="s">
        <v>950</v>
      </c>
      <c r="O315" s="19"/>
    </row>
    <row r="316" spans="1:15" ht="52.8" x14ac:dyDescent="0.3">
      <c r="A316" s="15" t="s">
        <v>1159</v>
      </c>
      <c r="B316" s="16">
        <v>2014</v>
      </c>
      <c r="C316" s="17" t="s">
        <v>1158</v>
      </c>
      <c r="D316" s="17" t="s">
        <v>602</v>
      </c>
      <c r="E316" s="17"/>
      <c r="F316" s="17" t="s">
        <v>43</v>
      </c>
      <c r="G316" s="17" t="s">
        <v>227</v>
      </c>
      <c r="H316" s="17" t="s">
        <v>3141</v>
      </c>
      <c r="I316" s="17" t="s">
        <v>7368</v>
      </c>
      <c r="J316" s="17" t="s">
        <v>7272</v>
      </c>
      <c r="K316" s="17" t="s">
        <v>10512</v>
      </c>
      <c r="L316" s="17" t="s">
        <v>167</v>
      </c>
      <c r="M316" s="17" t="s">
        <v>1161</v>
      </c>
      <c r="N316" s="18" t="s">
        <v>948</v>
      </c>
      <c r="O316" s="19"/>
    </row>
    <row r="317" spans="1:15" ht="79.2" x14ac:dyDescent="0.3">
      <c r="A317" s="15" t="s">
        <v>12449</v>
      </c>
      <c r="B317" s="16" t="s">
        <v>4488</v>
      </c>
      <c r="C317" s="17" t="s">
        <v>12448</v>
      </c>
      <c r="D317" s="17" t="s">
        <v>2854</v>
      </c>
      <c r="E317" s="17"/>
      <c r="F317" s="17" t="s">
        <v>844</v>
      </c>
      <c r="G317" s="17"/>
      <c r="H317" s="17"/>
      <c r="I317" s="17" t="s">
        <v>10059</v>
      </c>
      <c r="J317" s="17"/>
      <c r="K317" s="17" t="s">
        <v>12450</v>
      </c>
      <c r="L317" s="17"/>
      <c r="M317" s="17"/>
      <c r="N317" s="18"/>
      <c r="O317" s="19"/>
    </row>
    <row r="318" spans="1:15" ht="66" x14ac:dyDescent="0.3">
      <c r="A318" s="15" t="s">
        <v>10148</v>
      </c>
      <c r="B318" s="16">
        <v>2025</v>
      </c>
      <c r="C318" s="17" t="s">
        <v>10149</v>
      </c>
      <c r="D318" s="17" t="s">
        <v>99</v>
      </c>
      <c r="E318" s="17"/>
      <c r="F318" s="17" t="s">
        <v>5192</v>
      </c>
      <c r="G318" s="17" t="s">
        <v>5194</v>
      </c>
      <c r="H318" s="17" t="s">
        <v>9087</v>
      </c>
      <c r="I318" s="17" t="s">
        <v>10150</v>
      </c>
      <c r="J318" s="17" t="s">
        <v>7151</v>
      </c>
      <c r="K318" s="17" t="s">
        <v>10151</v>
      </c>
      <c r="L318" s="17"/>
      <c r="M318" s="17" t="s">
        <v>8703</v>
      </c>
      <c r="N318" s="18"/>
      <c r="O318" s="19" t="s">
        <v>1646</v>
      </c>
    </row>
    <row r="319" spans="1:15" ht="66" x14ac:dyDescent="0.3">
      <c r="A319" s="15" t="s">
        <v>2438</v>
      </c>
      <c r="B319" s="16">
        <v>2021</v>
      </c>
      <c r="C319" s="17" t="s">
        <v>2437</v>
      </c>
      <c r="D319" s="17" t="s">
        <v>36</v>
      </c>
      <c r="E319" s="17"/>
      <c r="F319" s="17" t="s">
        <v>122</v>
      </c>
      <c r="G319" s="17"/>
      <c r="H319" s="17"/>
      <c r="I319" s="17" t="s">
        <v>2169</v>
      </c>
      <c r="J319" s="15"/>
      <c r="K319" s="15" t="s">
        <v>10961</v>
      </c>
      <c r="L319" s="17" t="s">
        <v>329</v>
      </c>
      <c r="M319" s="17" t="s">
        <v>2439</v>
      </c>
      <c r="N319" s="18"/>
      <c r="O319" s="19"/>
    </row>
    <row r="320" spans="1:15" ht="66" x14ac:dyDescent="0.3">
      <c r="A320" s="15" t="s">
        <v>9420</v>
      </c>
      <c r="B320" s="16">
        <v>2019</v>
      </c>
      <c r="C320" s="17" t="s">
        <v>9419</v>
      </c>
      <c r="D320" s="17" t="s">
        <v>2854</v>
      </c>
      <c r="E320" s="17"/>
      <c r="F320" s="17" t="s">
        <v>844</v>
      </c>
      <c r="G320" s="17" t="s">
        <v>832</v>
      </c>
      <c r="H320" s="17" t="s">
        <v>9422</v>
      </c>
      <c r="I320" s="17" t="s">
        <v>9423</v>
      </c>
      <c r="J320" s="17"/>
      <c r="K320" s="17" t="s">
        <v>9421</v>
      </c>
      <c r="L320" s="17" t="s">
        <v>329</v>
      </c>
      <c r="M320" s="17" t="s">
        <v>2439</v>
      </c>
      <c r="N320" s="18"/>
      <c r="O320" s="19"/>
    </row>
    <row r="321" spans="1:15" ht="66" x14ac:dyDescent="0.3">
      <c r="A321" s="15" t="s">
        <v>8022</v>
      </c>
      <c r="B321" s="16">
        <v>2020</v>
      </c>
      <c r="C321" s="17" t="s">
        <v>8021</v>
      </c>
      <c r="D321" s="17" t="s">
        <v>8023</v>
      </c>
      <c r="E321" s="17"/>
      <c r="F321" s="17" t="s">
        <v>2155</v>
      </c>
      <c r="G321" s="17"/>
      <c r="H321" s="17"/>
      <c r="I321" s="17" t="s">
        <v>8010</v>
      </c>
      <c r="J321" s="17" t="s">
        <v>7250</v>
      </c>
      <c r="K321" s="17" t="s">
        <v>8024</v>
      </c>
      <c r="L321" s="17" t="s">
        <v>329</v>
      </c>
      <c r="M321" s="17" t="s">
        <v>289</v>
      </c>
      <c r="N321" s="18" t="s">
        <v>2516</v>
      </c>
      <c r="O321" s="19"/>
    </row>
    <row r="322" spans="1:15" ht="66" x14ac:dyDescent="0.3">
      <c r="A322" s="15" t="s">
        <v>8747</v>
      </c>
      <c r="B322" s="16">
        <v>2025</v>
      </c>
      <c r="C322" s="17" t="s">
        <v>8746</v>
      </c>
      <c r="D322" s="17" t="s">
        <v>8331</v>
      </c>
      <c r="E322" s="17"/>
      <c r="F322" s="17" t="s">
        <v>486</v>
      </c>
      <c r="G322" s="17" t="s">
        <v>6412</v>
      </c>
      <c r="H322" s="17" t="s">
        <v>8749</v>
      </c>
      <c r="I322" s="17" t="s">
        <v>8750</v>
      </c>
      <c r="J322" s="17" t="s">
        <v>7276</v>
      </c>
      <c r="K322" s="17" t="s">
        <v>10871</v>
      </c>
      <c r="L322" s="17" t="s">
        <v>730</v>
      </c>
      <c r="M322" s="17" t="s">
        <v>414</v>
      </c>
      <c r="N322" s="18" t="s">
        <v>8748</v>
      </c>
      <c r="O322" s="19"/>
    </row>
    <row r="323" spans="1:15" ht="92.4" x14ac:dyDescent="0.3">
      <c r="A323" s="15" t="s">
        <v>1175</v>
      </c>
      <c r="B323" s="16">
        <v>2014</v>
      </c>
      <c r="C323" s="17" t="s">
        <v>1174</v>
      </c>
      <c r="D323" s="17"/>
      <c r="E323" s="17" t="s">
        <v>1136</v>
      </c>
      <c r="F323" s="17" t="s">
        <v>56</v>
      </c>
      <c r="G323" s="17"/>
      <c r="H323" s="17"/>
      <c r="I323" s="17" t="s">
        <v>7369</v>
      </c>
      <c r="J323" s="17"/>
      <c r="K323" s="17" t="s">
        <v>1176</v>
      </c>
      <c r="L323" s="17"/>
      <c r="M323" s="17"/>
      <c r="N323" s="18"/>
      <c r="O323" s="19"/>
    </row>
    <row r="324" spans="1:15" ht="79.2" x14ac:dyDescent="0.3">
      <c r="A324" s="15" t="s">
        <v>5468</v>
      </c>
      <c r="B324" s="16">
        <v>2023</v>
      </c>
      <c r="C324" s="17" t="s">
        <v>5467</v>
      </c>
      <c r="D324" s="17"/>
      <c r="E324" s="17" t="s">
        <v>3880</v>
      </c>
      <c r="F324" s="17" t="s">
        <v>56</v>
      </c>
      <c r="G324" s="17"/>
      <c r="H324" s="17"/>
      <c r="I324" s="17" t="s">
        <v>5470</v>
      </c>
      <c r="J324" s="17"/>
      <c r="K324" s="17" t="s">
        <v>5469</v>
      </c>
      <c r="L324" s="17"/>
      <c r="M324" s="17"/>
      <c r="N324" s="18"/>
      <c r="O324" s="19"/>
    </row>
    <row r="325" spans="1:15" ht="52.8" x14ac:dyDescent="0.3">
      <c r="A325" s="15" t="s">
        <v>8247</v>
      </c>
      <c r="B325" s="16">
        <v>2025</v>
      </c>
      <c r="C325" s="17" t="s">
        <v>8246</v>
      </c>
      <c r="D325" s="17" t="s">
        <v>29</v>
      </c>
      <c r="E325" s="17"/>
      <c r="F325" s="17" t="s">
        <v>844</v>
      </c>
      <c r="G325" s="17" t="s">
        <v>165</v>
      </c>
      <c r="H325" s="17" t="s">
        <v>8249</v>
      </c>
      <c r="I325" s="17" t="s">
        <v>8251</v>
      </c>
      <c r="J325" s="17" t="s">
        <v>9184</v>
      </c>
      <c r="K325" s="17" t="s">
        <v>8248</v>
      </c>
      <c r="L325" s="17" t="s">
        <v>329</v>
      </c>
      <c r="M325" s="17" t="s">
        <v>8250</v>
      </c>
      <c r="N325" s="18" t="s">
        <v>4957</v>
      </c>
      <c r="O325" s="19"/>
    </row>
    <row r="326" spans="1:15" ht="92.4" x14ac:dyDescent="0.3">
      <c r="A326" s="15" t="s">
        <v>5419</v>
      </c>
      <c r="B326" s="16">
        <v>2023</v>
      </c>
      <c r="C326" s="17" t="s">
        <v>5420</v>
      </c>
      <c r="D326" s="17" t="s">
        <v>5421</v>
      </c>
      <c r="E326" s="17"/>
      <c r="F326" s="17" t="s">
        <v>486</v>
      </c>
      <c r="G326" s="17" t="s">
        <v>631</v>
      </c>
      <c r="H326" s="17" t="s">
        <v>5423</v>
      </c>
      <c r="I326" s="17" t="s">
        <v>2909</v>
      </c>
      <c r="J326" s="17" t="s">
        <v>7183</v>
      </c>
      <c r="K326" s="17" t="s">
        <v>5422</v>
      </c>
      <c r="L326" s="17" t="s">
        <v>329</v>
      </c>
      <c r="M326" s="17" t="s">
        <v>5424</v>
      </c>
      <c r="N326" s="18"/>
      <c r="O326" s="19"/>
    </row>
    <row r="327" spans="1:15" ht="39.6" x14ac:dyDescent="0.3">
      <c r="A327" s="15" t="s">
        <v>1211</v>
      </c>
      <c r="B327" s="16">
        <v>2014</v>
      </c>
      <c r="C327" s="17" t="s">
        <v>1210</v>
      </c>
      <c r="D327" s="17" t="s">
        <v>36</v>
      </c>
      <c r="E327" s="17"/>
      <c r="F327" s="17" t="s">
        <v>2218</v>
      </c>
      <c r="G327" s="17"/>
      <c r="H327" s="17"/>
      <c r="I327" s="17" t="s">
        <v>2220</v>
      </c>
      <c r="J327" s="17"/>
      <c r="K327" s="17" t="s">
        <v>1212</v>
      </c>
      <c r="L327" s="17"/>
      <c r="M327" s="17"/>
      <c r="N327" s="18"/>
      <c r="O327" s="19"/>
    </row>
    <row r="328" spans="1:15" ht="79.2" x14ac:dyDescent="0.3">
      <c r="A328" s="15" t="s">
        <v>2856</v>
      </c>
      <c r="B328" s="16">
        <v>2021</v>
      </c>
      <c r="C328" s="17" t="s">
        <v>4709</v>
      </c>
      <c r="D328" s="17" t="s">
        <v>6826</v>
      </c>
      <c r="E328" s="17"/>
      <c r="F328" s="17" t="s">
        <v>1151</v>
      </c>
      <c r="G328" s="17"/>
      <c r="H328" s="17"/>
      <c r="I328" s="17" t="s">
        <v>2857</v>
      </c>
      <c r="J328" s="17"/>
      <c r="K328" s="17" t="s">
        <v>6807</v>
      </c>
      <c r="L328" s="17"/>
      <c r="M328" s="17"/>
      <c r="N328" s="18"/>
      <c r="O328" s="19"/>
    </row>
    <row r="329" spans="1:15" ht="171.6" x14ac:dyDescent="0.3">
      <c r="A329" s="15" t="s">
        <v>8500</v>
      </c>
      <c r="B329" s="16">
        <v>2025</v>
      </c>
      <c r="C329" s="17" t="s">
        <v>8501</v>
      </c>
      <c r="D329" s="17"/>
      <c r="E329" s="17" t="s">
        <v>8499</v>
      </c>
      <c r="F329" s="17" t="s">
        <v>1031</v>
      </c>
      <c r="G329" s="17" t="s">
        <v>42</v>
      </c>
      <c r="H329" s="17" t="s">
        <v>8505</v>
      </c>
      <c r="I329" s="17" t="s">
        <v>7371</v>
      </c>
      <c r="J329" s="17" t="s">
        <v>7272</v>
      </c>
      <c r="K329" s="17" t="s">
        <v>8504</v>
      </c>
      <c r="L329" s="17"/>
      <c r="M329" s="17"/>
      <c r="N329" s="18"/>
      <c r="O329" s="19"/>
    </row>
    <row r="330" spans="1:15" ht="118.8" x14ac:dyDescent="0.3">
      <c r="A330" s="15" t="s">
        <v>6564</v>
      </c>
      <c r="B330" s="16">
        <v>2024</v>
      </c>
      <c r="C330" s="17" t="s">
        <v>6643</v>
      </c>
      <c r="D330" s="17"/>
      <c r="E330" s="17" t="s">
        <v>6565</v>
      </c>
      <c r="F330" s="17" t="s">
        <v>1031</v>
      </c>
      <c r="G330" s="17" t="s">
        <v>227</v>
      </c>
      <c r="H330" s="17" t="s">
        <v>5833</v>
      </c>
      <c r="I330" s="17" t="s">
        <v>7370</v>
      </c>
      <c r="J330" s="15" t="s">
        <v>7272</v>
      </c>
      <c r="K330" s="15" t="s">
        <v>6644</v>
      </c>
      <c r="L330" s="17" t="s">
        <v>329</v>
      </c>
      <c r="M330" s="17" t="s">
        <v>6567</v>
      </c>
      <c r="N330" s="18" t="s">
        <v>6566</v>
      </c>
      <c r="O330" s="19"/>
    </row>
    <row r="331" spans="1:15" ht="92.4" x14ac:dyDescent="0.3">
      <c r="A331" s="15" t="s">
        <v>5652</v>
      </c>
      <c r="B331" s="16">
        <v>2024</v>
      </c>
      <c r="C331" s="17" t="s">
        <v>6112</v>
      </c>
      <c r="D331" s="17" t="s">
        <v>6826</v>
      </c>
      <c r="E331" s="17"/>
      <c r="F331" s="17" t="s">
        <v>43</v>
      </c>
      <c r="G331" s="17" t="s">
        <v>42</v>
      </c>
      <c r="H331" s="17" t="s">
        <v>3213</v>
      </c>
      <c r="I331" s="17" t="s">
        <v>7318</v>
      </c>
      <c r="J331" s="15" t="s">
        <v>7272</v>
      </c>
      <c r="K331" s="15" t="s">
        <v>10914</v>
      </c>
      <c r="L331" s="17" t="s">
        <v>329</v>
      </c>
      <c r="M331" s="17" t="s">
        <v>4390</v>
      </c>
      <c r="N331" s="18" t="s">
        <v>5653</v>
      </c>
      <c r="O331" s="19"/>
    </row>
    <row r="332" spans="1:15" ht="118.8" x14ac:dyDescent="0.3">
      <c r="A332" s="15" t="s">
        <v>6180</v>
      </c>
      <c r="B332" s="16">
        <v>2024</v>
      </c>
      <c r="C332" s="17" t="s">
        <v>6171</v>
      </c>
      <c r="D332" s="17"/>
      <c r="E332" s="17" t="s">
        <v>5654</v>
      </c>
      <c r="F332" s="17" t="s">
        <v>43</v>
      </c>
      <c r="G332" s="17" t="s">
        <v>42</v>
      </c>
      <c r="H332" s="17" t="s">
        <v>3633</v>
      </c>
      <c r="I332" s="17" t="s">
        <v>7371</v>
      </c>
      <c r="J332" s="17" t="s">
        <v>7272</v>
      </c>
      <c r="K332" s="17" t="s">
        <v>8502</v>
      </c>
      <c r="L332" s="17"/>
      <c r="M332" s="17"/>
      <c r="N332" s="18"/>
      <c r="O332" s="19"/>
    </row>
    <row r="333" spans="1:15" ht="105.6" x14ac:dyDescent="0.3">
      <c r="A333" s="15" t="s">
        <v>5655</v>
      </c>
      <c r="B333" s="16">
        <v>2022</v>
      </c>
      <c r="C333" s="17" t="s">
        <v>6172</v>
      </c>
      <c r="D333" s="17"/>
      <c r="E333" s="17" t="s">
        <v>5654</v>
      </c>
      <c r="F333" s="17" t="s">
        <v>43</v>
      </c>
      <c r="G333" s="17" t="s">
        <v>42</v>
      </c>
      <c r="H333" s="17" t="s">
        <v>4716</v>
      </c>
      <c r="I333" s="17" t="s">
        <v>7371</v>
      </c>
      <c r="J333" s="17" t="s">
        <v>7272</v>
      </c>
      <c r="K333" s="17" t="s">
        <v>8503</v>
      </c>
      <c r="L333" s="17"/>
      <c r="M333" s="17"/>
      <c r="N333" s="18"/>
      <c r="O333" s="19"/>
    </row>
    <row r="334" spans="1:15" ht="52.8" x14ac:dyDescent="0.3">
      <c r="A334" s="15" t="s">
        <v>7072</v>
      </c>
      <c r="B334" s="16">
        <v>2024</v>
      </c>
      <c r="C334" s="17" t="s">
        <v>7071</v>
      </c>
      <c r="D334" s="17"/>
      <c r="E334" s="17" t="s">
        <v>1136</v>
      </c>
      <c r="F334" s="17" t="s">
        <v>122</v>
      </c>
      <c r="G334" s="17"/>
      <c r="H334" s="17"/>
      <c r="I334" s="17" t="s">
        <v>7372</v>
      </c>
      <c r="J334" s="15" t="s">
        <v>7134</v>
      </c>
      <c r="K334" s="15" t="s">
        <v>7119</v>
      </c>
      <c r="L334" s="17"/>
      <c r="M334" s="17"/>
      <c r="N334" s="18"/>
      <c r="O334" s="19"/>
    </row>
    <row r="335" spans="1:15" ht="79.2" x14ac:dyDescent="0.3">
      <c r="A335" s="15" t="s">
        <v>8026</v>
      </c>
      <c r="B335" s="16">
        <v>2021</v>
      </c>
      <c r="C335" s="17" t="s">
        <v>8025</v>
      </c>
      <c r="D335" s="17" t="s">
        <v>8027</v>
      </c>
      <c r="E335" s="17"/>
      <c r="F335" s="17" t="s">
        <v>4883</v>
      </c>
      <c r="G335" s="17"/>
      <c r="H335" s="17"/>
      <c r="I335" s="17" t="s">
        <v>8029</v>
      </c>
      <c r="J335" s="15" t="s">
        <v>2999</v>
      </c>
      <c r="K335" s="17" t="s">
        <v>8028</v>
      </c>
      <c r="L335" s="17"/>
      <c r="M335" s="17"/>
      <c r="N335" s="18"/>
      <c r="O335" s="19"/>
    </row>
    <row r="336" spans="1:15" ht="66" x14ac:dyDescent="0.3">
      <c r="A336" s="15" t="s">
        <v>4624</v>
      </c>
      <c r="B336" s="16">
        <v>2023</v>
      </c>
      <c r="C336" s="17" t="s">
        <v>4625</v>
      </c>
      <c r="D336" s="17" t="s">
        <v>4243</v>
      </c>
      <c r="E336" s="17"/>
      <c r="F336" s="17" t="s">
        <v>43</v>
      </c>
      <c r="G336" s="17" t="s">
        <v>1227</v>
      </c>
      <c r="H336" s="17" t="s">
        <v>4626</v>
      </c>
      <c r="I336" s="17" t="s">
        <v>7373</v>
      </c>
      <c r="J336" s="17" t="s">
        <v>7185</v>
      </c>
      <c r="K336" s="17" t="s">
        <v>9137</v>
      </c>
      <c r="L336" s="17" t="s">
        <v>329</v>
      </c>
      <c r="M336" s="17" t="s">
        <v>4627</v>
      </c>
      <c r="N336" s="18" t="s">
        <v>4628</v>
      </c>
      <c r="O336" s="19"/>
    </row>
    <row r="337" spans="1:15" ht="79.2" x14ac:dyDescent="0.3">
      <c r="A337" s="15" t="s">
        <v>5699</v>
      </c>
      <c r="B337" s="16">
        <v>2023</v>
      </c>
      <c r="C337" s="17" t="s">
        <v>5698</v>
      </c>
      <c r="D337" s="17"/>
      <c r="E337" s="17" t="s">
        <v>5700</v>
      </c>
      <c r="F337" s="17" t="s">
        <v>844</v>
      </c>
      <c r="G337" s="17" t="s">
        <v>5703</v>
      </c>
      <c r="H337" s="17" t="s">
        <v>5702</v>
      </c>
      <c r="I337" s="17" t="s">
        <v>7374</v>
      </c>
      <c r="J337" s="17" t="s">
        <v>7186</v>
      </c>
      <c r="K337" s="17" t="s">
        <v>5701</v>
      </c>
      <c r="L337" s="17"/>
      <c r="M337" s="17"/>
      <c r="N337" s="18"/>
      <c r="O337" s="19"/>
    </row>
    <row r="338" spans="1:15" ht="66" x14ac:dyDescent="0.3">
      <c r="A338" s="15" t="s">
        <v>5625</v>
      </c>
      <c r="B338" s="16">
        <v>2024</v>
      </c>
      <c r="C338" s="17" t="s">
        <v>5624</v>
      </c>
      <c r="D338" s="17" t="s">
        <v>2252</v>
      </c>
      <c r="E338" s="17"/>
      <c r="F338" s="17" t="s">
        <v>122</v>
      </c>
      <c r="G338" s="17" t="s">
        <v>1416</v>
      </c>
      <c r="H338" s="17" t="s">
        <v>5628</v>
      </c>
      <c r="I338" s="17" t="s">
        <v>5626</v>
      </c>
      <c r="J338" s="15"/>
      <c r="K338" s="15" t="s">
        <v>6102</v>
      </c>
      <c r="L338" s="17" t="s">
        <v>329</v>
      </c>
      <c r="M338" s="17" t="s">
        <v>5627</v>
      </c>
      <c r="N338" s="18"/>
      <c r="O338" s="19"/>
    </row>
    <row r="339" spans="1:15" ht="66" x14ac:dyDescent="0.3">
      <c r="A339" s="15" t="s">
        <v>11958</v>
      </c>
      <c r="B339" s="16">
        <v>2026</v>
      </c>
      <c r="C339" s="17" t="s">
        <v>11957</v>
      </c>
      <c r="D339" s="17" t="s">
        <v>2854</v>
      </c>
      <c r="E339" s="17"/>
      <c r="F339" s="17" t="s">
        <v>844</v>
      </c>
      <c r="G339" s="17" t="s">
        <v>11963</v>
      </c>
      <c r="H339" s="17" t="s">
        <v>11962</v>
      </c>
      <c r="I339" s="17" t="s">
        <v>11961</v>
      </c>
      <c r="J339" s="15" t="s">
        <v>7233</v>
      </c>
      <c r="K339" s="15" t="s">
        <v>11960</v>
      </c>
      <c r="L339" s="17" t="s">
        <v>329</v>
      </c>
      <c r="M339" s="17" t="s">
        <v>3938</v>
      </c>
      <c r="N339" s="17" t="s">
        <v>8480</v>
      </c>
      <c r="O339" s="19" t="s">
        <v>1646</v>
      </c>
    </row>
    <row r="340" spans="1:15" ht="66" x14ac:dyDescent="0.3">
      <c r="A340" s="15" t="s">
        <v>10082</v>
      </c>
      <c r="B340" s="16">
        <v>2025</v>
      </c>
      <c r="C340" s="17" t="s">
        <v>10081</v>
      </c>
      <c r="D340" s="17" t="s">
        <v>2854</v>
      </c>
      <c r="E340" s="17"/>
      <c r="F340" s="17" t="s">
        <v>4811</v>
      </c>
      <c r="G340" s="17"/>
      <c r="H340" s="17"/>
      <c r="I340" s="17" t="s">
        <v>10080</v>
      </c>
      <c r="J340" s="15" t="s">
        <v>7233</v>
      </c>
      <c r="K340" s="15" t="s">
        <v>10083</v>
      </c>
      <c r="L340" s="17" t="s">
        <v>329</v>
      </c>
      <c r="M340" s="17" t="s">
        <v>3938</v>
      </c>
      <c r="N340" s="18" t="s">
        <v>10084</v>
      </c>
      <c r="O340" s="19"/>
    </row>
    <row r="341" spans="1:15" ht="52.8" x14ac:dyDescent="0.3">
      <c r="A341" s="15" t="s">
        <v>5999</v>
      </c>
      <c r="B341" s="16">
        <v>2021</v>
      </c>
      <c r="C341" s="17" t="s">
        <v>5998</v>
      </c>
      <c r="D341" s="17" t="s">
        <v>257</v>
      </c>
      <c r="E341" s="17"/>
      <c r="F341" s="17" t="s">
        <v>1031</v>
      </c>
      <c r="G341" s="17" t="s">
        <v>100</v>
      </c>
      <c r="H341" s="17" t="s">
        <v>3316</v>
      </c>
      <c r="I341" s="17" t="s">
        <v>7313</v>
      </c>
      <c r="J341" s="17" t="s">
        <v>5873</v>
      </c>
      <c r="K341" s="17" t="s">
        <v>6000</v>
      </c>
      <c r="L341" s="17" t="s">
        <v>329</v>
      </c>
      <c r="M341" s="17" t="s">
        <v>204</v>
      </c>
      <c r="N341" s="18" t="s">
        <v>6001</v>
      </c>
      <c r="O341" s="19"/>
    </row>
    <row r="342" spans="1:15" ht="66" x14ac:dyDescent="0.3">
      <c r="A342" s="1" t="s">
        <v>9684</v>
      </c>
      <c r="B342" s="16">
        <v>2025</v>
      </c>
      <c r="C342" s="1" t="s">
        <v>9683</v>
      </c>
      <c r="D342" s="17" t="s">
        <v>349</v>
      </c>
      <c r="E342" s="17"/>
      <c r="F342" s="17" t="s">
        <v>2155</v>
      </c>
      <c r="G342" s="17" t="s">
        <v>9687</v>
      </c>
      <c r="H342" s="45" t="s">
        <v>9686</v>
      </c>
      <c r="I342" s="17" t="s">
        <v>9688</v>
      </c>
      <c r="J342" s="17" t="s">
        <v>7161</v>
      </c>
      <c r="K342" s="17" t="s">
        <v>9685</v>
      </c>
      <c r="L342" s="17" t="s">
        <v>329</v>
      </c>
      <c r="M342" s="17" t="s">
        <v>6672</v>
      </c>
      <c r="N342" s="18" t="s">
        <v>3601</v>
      </c>
      <c r="O342" s="19"/>
    </row>
    <row r="343" spans="1:15" ht="79.2" x14ac:dyDescent="0.3">
      <c r="A343" s="15" t="s">
        <v>9684</v>
      </c>
      <c r="B343" s="16">
        <v>2026</v>
      </c>
      <c r="C343" s="17" t="s">
        <v>9683</v>
      </c>
      <c r="D343" s="17" t="s">
        <v>349</v>
      </c>
      <c r="E343" s="17"/>
      <c r="F343" s="17" t="s">
        <v>12031</v>
      </c>
      <c r="G343" s="17" t="s">
        <v>9687</v>
      </c>
      <c r="H343" s="37" t="s">
        <v>9686</v>
      </c>
      <c r="I343" s="17" t="s">
        <v>12156</v>
      </c>
      <c r="J343" s="17" t="s">
        <v>7161</v>
      </c>
      <c r="K343" s="17" t="s">
        <v>12155</v>
      </c>
      <c r="L343" s="17" t="s">
        <v>329</v>
      </c>
      <c r="M343" s="17" t="s">
        <v>6672</v>
      </c>
      <c r="N343" s="18" t="s">
        <v>12157</v>
      </c>
      <c r="O343" s="19"/>
    </row>
    <row r="344" spans="1:15" ht="52.8" x14ac:dyDescent="0.3">
      <c r="A344" s="15" t="s">
        <v>4214</v>
      </c>
      <c r="B344" s="16">
        <v>2022</v>
      </c>
      <c r="C344" s="17" t="s">
        <v>4213</v>
      </c>
      <c r="D344" s="17" t="s">
        <v>349</v>
      </c>
      <c r="E344" s="17"/>
      <c r="F344" s="17" t="s">
        <v>2477</v>
      </c>
      <c r="G344" s="17" t="s">
        <v>134</v>
      </c>
      <c r="H344" s="17" t="s">
        <v>3229</v>
      </c>
      <c r="I344" s="17" t="s">
        <v>7909</v>
      </c>
      <c r="J344" s="17" t="s">
        <v>7160</v>
      </c>
      <c r="K344" s="17" t="s">
        <v>4215</v>
      </c>
      <c r="L344" s="17" t="s">
        <v>730</v>
      </c>
      <c r="M344" s="17" t="s">
        <v>4216</v>
      </c>
      <c r="N344" s="18" t="s">
        <v>4217</v>
      </c>
      <c r="O344" s="19"/>
    </row>
    <row r="345" spans="1:15" ht="52.8" x14ac:dyDescent="0.3">
      <c r="A345" s="15" t="s">
        <v>9908</v>
      </c>
      <c r="B345" s="16">
        <v>2022</v>
      </c>
      <c r="C345" s="17" t="s">
        <v>9907</v>
      </c>
      <c r="D345" s="17" t="s">
        <v>1517</v>
      </c>
      <c r="E345" s="17"/>
      <c r="F345" s="17" t="s">
        <v>2477</v>
      </c>
      <c r="G345" s="17" t="s">
        <v>381</v>
      </c>
      <c r="H345" s="17" t="s">
        <v>3068</v>
      </c>
      <c r="I345" s="17" t="s">
        <v>7758</v>
      </c>
      <c r="J345" s="17" t="s">
        <v>7256</v>
      </c>
      <c r="K345" s="17" t="s">
        <v>9909</v>
      </c>
      <c r="L345" s="17" t="s">
        <v>329</v>
      </c>
      <c r="M345" s="17" t="s">
        <v>1506</v>
      </c>
      <c r="N345" s="18"/>
      <c r="O345" s="19"/>
    </row>
    <row r="346" spans="1:15" ht="52.8" x14ac:dyDescent="0.3">
      <c r="A346" s="15" t="s">
        <v>3797</v>
      </c>
      <c r="B346" s="16">
        <v>2017</v>
      </c>
      <c r="C346" s="17" t="s">
        <v>2950</v>
      </c>
      <c r="D346" s="17" t="s">
        <v>2951</v>
      </c>
      <c r="E346" s="17"/>
      <c r="F346" s="17" t="s">
        <v>43</v>
      </c>
      <c r="G346" s="17" t="s">
        <v>42</v>
      </c>
      <c r="H346" s="17" t="s">
        <v>3331</v>
      </c>
      <c r="I346" s="17" t="s">
        <v>7375</v>
      </c>
      <c r="J346" s="17" t="s">
        <v>7145</v>
      </c>
      <c r="K346" s="17" t="s">
        <v>3798</v>
      </c>
      <c r="L346" s="17"/>
      <c r="M346" s="17"/>
      <c r="N346" s="18"/>
      <c r="O346" s="19"/>
    </row>
    <row r="347" spans="1:15" ht="66" x14ac:dyDescent="0.3">
      <c r="A347" s="15" t="s">
        <v>8832</v>
      </c>
      <c r="B347" s="16">
        <v>2025</v>
      </c>
      <c r="C347" s="17" t="s">
        <v>8831</v>
      </c>
      <c r="D347" s="17" t="s">
        <v>3914</v>
      </c>
      <c r="E347" s="17"/>
      <c r="F347" s="17" t="s">
        <v>3812</v>
      </c>
      <c r="G347" s="17"/>
      <c r="H347" s="17"/>
      <c r="I347" s="17" t="s">
        <v>8833</v>
      </c>
      <c r="J347" s="17"/>
      <c r="K347" s="17" t="s">
        <v>9116</v>
      </c>
      <c r="L347" s="17"/>
      <c r="M347" s="17"/>
      <c r="N347" s="18"/>
      <c r="O347" s="19"/>
    </row>
    <row r="348" spans="1:15" ht="66" x14ac:dyDescent="0.3">
      <c r="A348" s="15" t="s">
        <v>5709</v>
      </c>
      <c r="B348" s="16">
        <v>2021</v>
      </c>
      <c r="C348" s="17" t="s">
        <v>5708</v>
      </c>
      <c r="D348" s="17"/>
      <c r="E348" s="17" t="s">
        <v>5710</v>
      </c>
      <c r="F348" s="17" t="s">
        <v>1570</v>
      </c>
      <c r="G348" s="17"/>
      <c r="H348" s="17"/>
      <c r="I348" s="17" t="s">
        <v>7910</v>
      </c>
      <c r="J348" s="17" t="s">
        <v>7337</v>
      </c>
      <c r="K348" s="17" t="s">
        <v>5711</v>
      </c>
      <c r="L348" s="17" t="s">
        <v>329</v>
      </c>
      <c r="M348" s="17" t="s">
        <v>1478</v>
      </c>
      <c r="N348" s="18" t="s">
        <v>2813</v>
      </c>
      <c r="O348" s="19"/>
    </row>
    <row r="349" spans="1:15" ht="39.6" x14ac:dyDescent="0.3">
      <c r="A349" s="15" t="s">
        <v>4891</v>
      </c>
      <c r="B349" s="16">
        <v>2020</v>
      </c>
      <c r="C349" s="17" t="s">
        <v>4892</v>
      </c>
      <c r="D349" s="17" t="s">
        <v>4893</v>
      </c>
      <c r="E349" s="17"/>
      <c r="F349" s="17" t="s">
        <v>43</v>
      </c>
      <c r="G349" s="17" t="s">
        <v>183</v>
      </c>
      <c r="H349" s="17" t="s">
        <v>4895</v>
      </c>
      <c r="I349" s="17" t="s">
        <v>7318</v>
      </c>
      <c r="J349" s="17" t="s">
        <v>7151</v>
      </c>
      <c r="K349" s="17" t="s">
        <v>4894</v>
      </c>
      <c r="L349" s="17"/>
      <c r="M349" s="17"/>
      <c r="N349" s="18"/>
      <c r="O349" s="19"/>
    </row>
    <row r="350" spans="1:15" ht="66" x14ac:dyDescent="0.3">
      <c r="A350" s="15" t="s">
        <v>1732</v>
      </c>
      <c r="B350" s="16">
        <v>2016</v>
      </c>
      <c r="C350" s="17" t="s">
        <v>1731</v>
      </c>
      <c r="D350" s="17" t="s">
        <v>1612</v>
      </c>
      <c r="E350" s="17"/>
      <c r="F350" s="17" t="s">
        <v>56</v>
      </c>
      <c r="G350" s="17"/>
      <c r="H350" s="17"/>
      <c r="I350" s="17" t="s">
        <v>7376</v>
      </c>
      <c r="J350" s="15" t="s">
        <v>7145</v>
      </c>
      <c r="K350" s="15" t="s">
        <v>1733</v>
      </c>
      <c r="L350" s="17" t="s">
        <v>329</v>
      </c>
      <c r="M350" s="17" t="s">
        <v>1724</v>
      </c>
      <c r="N350" s="18" t="s">
        <v>1734</v>
      </c>
      <c r="O350" s="19"/>
    </row>
    <row r="351" spans="1:15" ht="52.8" x14ac:dyDescent="0.3">
      <c r="A351" s="15" t="s">
        <v>543</v>
      </c>
      <c r="B351" s="16">
        <v>2013</v>
      </c>
      <c r="C351" s="17" t="s">
        <v>542</v>
      </c>
      <c r="D351" s="17" t="s">
        <v>36</v>
      </c>
      <c r="E351" s="17"/>
      <c r="F351" s="17" t="s">
        <v>144</v>
      </c>
      <c r="G351" s="17"/>
      <c r="H351" s="17"/>
      <c r="I351" s="17" t="s">
        <v>7377</v>
      </c>
      <c r="J351" s="17" t="s">
        <v>7187</v>
      </c>
      <c r="K351" s="17" t="s">
        <v>11341</v>
      </c>
      <c r="L351" s="17" t="s">
        <v>48</v>
      </c>
      <c r="M351" s="17" t="s">
        <v>1724</v>
      </c>
      <c r="N351" s="18" t="s">
        <v>544</v>
      </c>
      <c r="O351" s="19"/>
    </row>
    <row r="352" spans="1:15" ht="26.4" x14ac:dyDescent="0.3">
      <c r="A352" s="15" t="s">
        <v>1490</v>
      </c>
      <c r="B352" s="16">
        <v>2020</v>
      </c>
      <c r="C352" s="17" t="s">
        <v>1489</v>
      </c>
      <c r="D352" s="17" t="s">
        <v>1491</v>
      </c>
      <c r="E352" s="17"/>
      <c r="F352" s="17" t="s">
        <v>1468</v>
      </c>
      <c r="G352" s="17"/>
      <c r="H352" s="17"/>
      <c r="I352" s="17" t="s">
        <v>1492</v>
      </c>
      <c r="J352" s="17"/>
      <c r="K352" s="17" t="s">
        <v>1496</v>
      </c>
      <c r="L352" s="17"/>
      <c r="M352" s="17"/>
      <c r="N352" s="18"/>
      <c r="O352" s="19" t="s">
        <v>1921</v>
      </c>
    </row>
    <row r="353" spans="1:15" ht="52.8" x14ac:dyDescent="0.3">
      <c r="A353" s="15" t="s">
        <v>1871</v>
      </c>
      <c r="B353" s="16">
        <v>2020</v>
      </c>
      <c r="C353" s="17" t="s">
        <v>3142</v>
      </c>
      <c r="D353" s="17" t="s">
        <v>1872</v>
      </c>
      <c r="E353" s="17"/>
      <c r="F353" s="17" t="s">
        <v>43</v>
      </c>
      <c r="G353" s="17" t="s">
        <v>183</v>
      </c>
      <c r="H353" s="17" t="s">
        <v>3143</v>
      </c>
      <c r="I353" s="17" t="s">
        <v>7378</v>
      </c>
      <c r="J353" s="17" t="s">
        <v>9184</v>
      </c>
      <c r="K353" s="15" t="s">
        <v>3144</v>
      </c>
      <c r="L353" s="17" t="s">
        <v>329</v>
      </c>
      <c r="M353" s="17" t="s">
        <v>60</v>
      </c>
      <c r="N353" s="18" t="s">
        <v>943</v>
      </c>
      <c r="O353" s="19"/>
    </row>
    <row r="354" spans="1:15" ht="66" x14ac:dyDescent="0.3">
      <c r="A354" s="15" t="s">
        <v>8544</v>
      </c>
      <c r="B354" s="16">
        <v>2021</v>
      </c>
      <c r="C354" s="17" t="s">
        <v>8543</v>
      </c>
      <c r="D354" s="17" t="s">
        <v>1640</v>
      </c>
      <c r="E354" s="17"/>
      <c r="F354" s="17" t="s">
        <v>2155</v>
      </c>
      <c r="G354" s="17" t="s">
        <v>8547</v>
      </c>
      <c r="H354" s="37" t="s">
        <v>8546</v>
      </c>
      <c r="I354" s="17" t="s">
        <v>7936</v>
      </c>
      <c r="J354" s="17" t="s">
        <v>9184</v>
      </c>
      <c r="K354" s="17" t="s">
        <v>8545</v>
      </c>
      <c r="L354" s="17" t="s">
        <v>329</v>
      </c>
      <c r="M354" s="17" t="s">
        <v>1506</v>
      </c>
      <c r="N354" s="18" t="s">
        <v>936</v>
      </c>
      <c r="O354" s="19"/>
    </row>
    <row r="355" spans="1:15" ht="66" x14ac:dyDescent="0.3">
      <c r="A355" s="15" t="s">
        <v>2026</v>
      </c>
      <c r="B355" s="16">
        <v>2019</v>
      </c>
      <c r="C355" s="17" t="s">
        <v>2027</v>
      </c>
      <c r="D355" s="17" t="s">
        <v>2028</v>
      </c>
      <c r="E355" s="17"/>
      <c r="F355" s="17" t="s">
        <v>1644</v>
      </c>
      <c r="G355" s="17"/>
      <c r="H355" s="17"/>
      <c r="I355" s="17" t="s">
        <v>2025</v>
      </c>
      <c r="J355" s="17"/>
      <c r="K355" s="17" t="s">
        <v>2029</v>
      </c>
      <c r="L355" s="17"/>
      <c r="M355" s="17"/>
      <c r="N355" s="18"/>
      <c r="O355" s="19"/>
    </row>
    <row r="356" spans="1:15" ht="105.6" x14ac:dyDescent="0.3">
      <c r="A356" s="15" t="s">
        <v>1390</v>
      </c>
      <c r="B356" s="16">
        <v>2015</v>
      </c>
      <c r="C356" s="17" t="s">
        <v>1389</v>
      </c>
      <c r="D356" s="17"/>
      <c r="E356" s="17" t="s">
        <v>684</v>
      </c>
      <c r="F356" s="17" t="s">
        <v>122</v>
      </c>
      <c r="G356" s="17" t="s">
        <v>1392</v>
      </c>
      <c r="H356" s="17" t="s">
        <v>3145</v>
      </c>
      <c r="I356" s="17" t="s">
        <v>7313</v>
      </c>
      <c r="J356" s="15" t="s">
        <v>7272</v>
      </c>
      <c r="K356" s="15" t="s">
        <v>1391</v>
      </c>
      <c r="L356" s="17" t="s">
        <v>359</v>
      </c>
      <c r="M356" s="17" t="s">
        <v>1393</v>
      </c>
      <c r="N356" s="18" t="s">
        <v>1394</v>
      </c>
      <c r="O356" s="19"/>
    </row>
    <row r="357" spans="1:15" ht="52.8" x14ac:dyDescent="0.3">
      <c r="A357" s="15" t="s">
        <v>546</v>
      </c>
      <c r="B357" s="16">
        <v>2016</v>
      </c>
      <c r="C357" s="17" t="s">
        <v>545</v>
      </c>
      <c r="D357" s="17" t="s">
        <v>164</v>
      </c>
      <c r="E357" s="17"/>
      <c r="F357" s="17" t="s">
        <v>122</v>
      </c>
      <c r="G357" s="17" t="s">
        <v>165</v>
      </c>
      <c r="H357" s="17" t="s">
        <v>3146</v>
      </c>
      <c r="I357" s="17" t="s">
        <v>7313</v>
      </c>
      <c r="J357" s="15" t="s">
        <v>7272</v>
      </c>
      <c r="K357" s="15" t="s">
        <v>547</v>
      </c>
      <c r="L357" s="17" t="s">
        <v>359</v>
      </c>
      <c r="M357" s="17" t="s">
        <v>358</v>
      </c>
      <c r="N357" s="18" t="s">
        <v>548</v>
      </c>
      <c r="O357" s="19"/>
    </row>
    <row r="358" spans="1:15" ht="52.8" x14ac:dyDescent="0.3">
      <c r="A358" s="15" t="s">
        <v>1178</v>
      </c>
      <c r="B358" s="16">
        <v>2016</v>
      </c>
      <c r="C358" s="17" t="s">
        <v>1177</v>
      </c>
      <c r="D358" s="17" t="s">
        <v>65</v>
      </c>
      <c r="E358" s="17"/>
      <c r="F358" s="17" t="s">
        <v>2477</v>
      </c>
      <c r="G358" s="17" t="s">
        <v>381</v>
      </c>
      <c r="H358" s="17" t="s">
        <v>3068</v>
      </c>
      <c r="I358" s="17" t="s">
        <v>7379</v>
      </c>
      <c r="J358" s="17" t="s">
        <v>7145</v>
      </c>
      <c r="K358" s="17" t="s">
        <v>1179</v>
      </c>
      <c r="L358" s="17" t="s">
        <v>48</v>
      </c>
      <c r="M358" s="17" t="s">
        <v>1180</v>
      </c>
      <c r="N358" s="18" t="s">
        <v>1181</v>
      </c>
      <c r="O358" s="19"/>
    </row>
    <row r="359" spans="1:15" ht="66" x14ac:dyDescent="0.3">
      <c r="A359" s="15" t="s">
        <v>9827</v>
      </c>
      <c r="B359" s="16">
        <v>2021</v>
      </c>
      <c r="C359" s="17" t="s">
        <v>9826</v>
      </c>
      <c r="D359" s="17" t="s">
        <v>1214</v>
      </c>
      <c r="E359" s="17"/>
      <c r="F359" s="17" t="s">
        <v>2477</v>
      </c>
      <c r="G359" s="17" t="s">
        <v>1265</v>
      </c>
      <c r="H359" s="17" t="s">
        <v>3246</v>
      </c>
      <c r="I359" s="17" t="s">
        <v>9211</v>
      </c>
      <c r="J359" s="17" t="s">
        <v>7126</v>
      </c>
      <c r="K359" s="17" t="s">
        <v>9828</v>
      </c>
      <c r="L359" s="17" t="s">
        <v>329</v>
      </c>
      <c r="M359" s="17" t="s">
        <v>126</v>
      </c>
      <c r="N359" s="18" t="s">
        <v>447</v>
      </c>
      <c r="O359" s="19"/>
    </row>
    <row r="360" spans="1:15" ht="52.8" x14ac:dyDescent="0.3">
      <c r="A360" s="15" t="s">
        <v>1666</v>
      </c>
      <c r="B360" s="16">
        <v>2018</v>
      </c>
      <c r="C360" s="17" t="s">
        <v>1665</v>
      </c>
      <c r="D360" s="17" t="s">
        <v>1214</v>
      </c>
      <c r="E360" s="17"/>
      <c r="F360" s="17" t="s">
        <v>2477</v>
      </c>
      <c r="G360" s="17" t="s">
        <v>127</v>
      </c>
      <c r="H360" s="17" t="s">
        <v>3147</v>
      </c>
      <c r="I360" s="17" t="s">
        <v>7148</v>
      </c>
      <c r="J360" s="17" t="s">
        <v>7145</v>
      </c>
      <c r="K360" s="17" t="s">
        <v>1667</v>
      </c>
      <c r="L360" s="17" t="s">
        <v>329</v>
      </c>
      <c r="M360" s="17" t="s">
        <v>126</v>
      </c>
      <c r="N360" s="18" t="s">
        <v>3686</v>
      </c>
      <c r="O360" s="19" t="s">
        <v>1646</v>
      </c>
    </row>
    <row r="361" spans="1:15" ht="79.2" x14ac:dyDescent="0.3">
      <c r="A361" s="15" t="s">
        <v>1605</v>
      </c>
      <c r="B361" s="16">
        <v>2020</v>
      </c>
      <c r="C361" s="17" t="s">
        <v>1604</v>
      </c>
      <c r="D361" s="17" t="s">
        <v>820</v>
      </c>
      <c r="E361" s="17"/>
      <c r="F361" s="17" t="s">
        <v>63</v>
      </c>
      <c r="G361" s="17" t="s">
        <v>381</v>
      </c>
      <c r="H361" s="17" t="s">
        <v>3068</v>
      </c>
      <c r="I361" s="17" t="s">
        <v>7152</v>
      </c>
      <c r="J361" s="17" t="s">
        <v>7145</v>
      </c>
      <c r="K361" s="15" t="s">
        <v>10982</v>
      </c>
      <c r="L361" s="17" t="s">
        <v>329</v>
      </c>
      <c r="M361" s="17" t="s">
        <v>126</v>
      </c>
      <c r="N361" s="18" t="s">
        <v>447</v>
      </c>
      <c r="O361" s="19"/>
    </row>
    <row r="362" spans="1:15" ht="66" x14ac:dyDescent="0.3">
      <c r="A362" s="15" t="s">
        <v>3909</v>
      </c>
      <c r="B362" s="16">
        <v>2022</v>
      </c>
      <c r="C362" s="17" t="s">
        <v>3908</v>
      </c>
      <c r="D362" s="17" t="s">
        <v>1214</v>
      </c>
      <c r="E362" s="17"/>
      <c r="F362" s="17" t="s">
        <v>2477</v>
      </c>
      <c r="G362" s="17" t="s">
        <v>127</v>
      </c>
      <c r="H362" s="17" t="s">
        <v>3147</v>
      </c>
      <c r="I362" s="17" t="s">
        <v>7148</v>
      </c>
      <c r="J362" s="15" t="s">
        <v>7145</v>
      </c>
      <c r="K362" s="15" t="s">
        <v>3910</v>
      </c>
      <c r="L362" s="17" t="s">
        <v>329</v>
      </c>
      <c r="M362" s="17" t="s">
        <v>126</v>
      </c>
      <c r="N362" s="18" t="s">
        <v>4612</v>
      </c>
      <c r="O362" s="19"/>
    </row>
    <row r="363" spans="1:15" ht="66" x14ac:dyDescent="0.3">
      <c r="A363" s="15" t="s">
        <v>1347</v>
      </c>
      <c r="B363" s="16">
        <v>2016</v>
      </c>
      <c r="C363" s="17" t="s">
        <v>1348</v>
      </c>
      <c r="D363" s="17" t="s">
        <v>335</v>
      </c>
      <c r="E363" s="17"/>
      <c r="F363" s="17" t="s">
        <v>2477</v>
      </c>
      <c r="G363" s="17"/>
      <c r="H363" s="17"/>
      <c r="I363" s="17" t="s">
        <v>7380</v>
      </c>
      <c r="J363" s="17" t="s">
        <v>7145</v>
      </c>
      <c r="K363" s="17" t="s">
        <v>11342</v>
      </c>
      <c r="L363" s="17" t="s">
        <v>48</v>
      </c>
      <c r="M363" s="17" t="s">
        <v>1349</v>
      </c>
      <c r="N363" s="18"/>
      <c r="O363" s="19"/>
    </row>
    <row r="364" spans="1:15" ht="66" x14ac:dyDescent="0.3">
      <c r="A364" s="15" t="s">
        <v>223</v>
      </c>
      <c r="B364" s="16">
        <v>2019</v>
      </c>
      <c r="C364" s="17" t="s">
        <v>222</v>
      </c>
      <c r="D364" s="17" t="s">
        <v>210</v>
      </c>
      <c r="E364" s="17"/>
      <c r="F364" s="17" t="s">
        <v>2477</v>
      </c>
      <c r="G364" s="17" t="s">
        <v>127</v>
      </c>
      <c r="H364" s="17" t="s">
        <v>3147</v>
      </c>
      <c r="I364" s="17" t="s">
        <v>7379</v>
      </c>
      <c r="J364" s="17" t="s">
        <v>7159</v>
      </c>
      <c r="K364" s="17" t="s">
        <v>224</v>
      </c>
      <c r="L364" s="17" t="s">
        <v>48</v>
      </c>
      <c r="M364" s="17" t="s">
        <v>126</v>
      </c>
      <c r="N364" s="18" t="s">
        <v>4612</v>
      </c>
      <c r="O364" s="19"/>
    </row>
    <row r="365" spans="1:15" ht="66" x14ac:dyDescent="0.3">
      <c r="A365" s="15" t="s">
        <v>128</v>
      </c>
      <c r="B365" s="16">
        <v>2020</v>
      </c>
      <c r="C365" s="17" t="s">
        <v>124</v>
      </c>
      <c r="D365" s="17" t="s">
        <v>125</v>
      </c>
      <c r="E365" s="17"/>
      <c r="F365" s="17" t="s">
        <v>2477</v>
      </c>
      <c r="G365" s="17" t="s">
        <v>127</v>
      </c>
      <c r="H365" s="17" t="s">
        <v>3147</v>
      </c>
      <c r="I365" s="17" t="s">
        <v>7381</v>
      </c>
      <c r="J365" s="17" t="s">
        <v>7145</v>
      </c>
      <c r="K365" s="17" t="s">
        <v>8283</v>
      </c>
      <c r="L365" s="17" t="s">
        <v>48</v>
      </c>
      <c r="M365" s="17" t="s">
        <v>126</v>
      </c>
      <c r="N365" s="18"/>
      <c r="O365" s="19"/>
    </row>
    <row r="366" spans="1:15" ht="66" x14ac:dyDescent="0.3">
      <c r="A366" s="15" t="s">
        <v>9854</v>
      </c>
      <c r="B366" s="16">
        <v>2022</v>
      </c>
      <c r="C366" s="17" t="s">
        <v>9853</v>
      </c>
      <c r="D366" s="17" t="s">
        <v>9219</v>
      </c>
      <c r="E366" s="17"/>
      <c r="F366" s="17" t="s">
        <v>2477</v>
      </c>
      <c r="G366" s="17" t="s">
        <v>127</v>
      </c>
      <c r="H366" s="17" t="s">
        <v>3147</v>
      </c>
      <c r="I366" s="17" t="s">
        <v>9840</v>
      </c>
      <c r="J366" s="17" t="s">
        <v>9856</v>
      </c>
      <c r="K366" s="17" t="s">
        <v>9855</v>
      </c>
      <c r="L366" s="17" t="s">
        <v>329</v>
      </c>
      <c r="M366" s="17" t="s">
        <v>126</v>
      </c>
      <c r="N366" s="18" t="s">
        <v>4612</v>
      </c>
      <c r="O366" s="19"/>
    </row>
    <row r="367" spans="1:15" ht="66" x14ac:dyDescent="0.3">
      <c r="A367" s="15" t="s">
        <v>5720</v>
      </c>
      <c r="B367" s="16">
        <v>2023</v>
      </c>
      <c r="C367" s="17" t="s">
        <v>5721</v>
      </c>
      <c r="D367" s="17" t="s">
        <v>74</v>
      </c>
      <c r="E367" s="17"/>
      <c r="F367" s="17" t="s">
        <v>2477</v>
      </c>
      <c r="G367" s="17" t="s">
        <v>127</v>
      </c>
      <c r="H367" s="17" t="s">
        <v>3239</v>
      </c>
      <c r="I367" s="17" t="s">
        <v>7382</v>
      </c>
      <c r="J367" s="17" t="s">
        <v>7188</v>
      </c>
      <c r="K367" s="17" t="s">
        <v>5722</v>
      </c>
      <c r="L367" s="17" t="s">
        <v>329</v>
      </c>
      <c r="M367" s="17" t="s">
        <v>1069</v>
      </c>
      <c r="N367" s="18"/>
      <c r="O367" s="19"/>
    </row>
    <row r="368" spans="1:15" ht="92.4" x14ac:dyDescent="0.3">
      <c r="A368" s="15" t="s">
        <v>1687</v>
      </c>
      <c r="B368" s="16">
        <v>2020</v>
      </c>
      <c r="C368" s="17" t="s">
        <v>1686</v>
      </c>
      <c r="D368" s="17" t="s">
        <v>1214</v>
      </c>
      <c r="E368" s="17"/>
      <c r="F368" s="17" t="s">
        <v>2477</v>
      </c>
      <c r="G368" s="17" t="s">
        <v>127</v>
      </c>
      <c r="H368" s="17" t="s">
        <v>3148</v>
      </c>
      <c r="I368" s="17" t="s">
        <v>7487</v>
      </c>
      <c r="J368" s="17" t="s">
        <v>7383</v>
      </c>
      <c r="K368" s="17" t="s">
        <v>1688</v>
      </c>
      <c r="L368" s="17" t="s">
        <v>1690</v>
      </c>
      <c r="M368" s="17" t="s">
        <v>1689</v>
      </c>
      <c r="N368" s="18" t="s">
        <v>1691</v>
      </c>
      <c r="O368" s="19" t="s">
        <v>1646</v>
      </c>
    </row>
    <row r="369" spans="1:15" ht="52.8" x14ac:dyDescent="0.3">
      <c r="A369" s="15" t="s">
        <v>11277</v>
      </c>
      <c r="B369" s="16">
        <v>2014</v>
      </c>
      <c r="C369" s="17" t="s">
        <v>11276</v>
      </c>
      <c r="D369" s="17" t="s">
        <v>292</v>
      </c>
      <c r="E369" s="17"/>
      <c r="F369" s="17" t="s">
        <v>9254</v>
      </c>
      <c r="G369" s="17"/>
      <c r="H369" s="17"/>
      <c r="I369" s="17" t="s">
        <v>11279</v>
      </c>
      <c r="J369" s="17"/>
      <c r="K369" s="17" t="s">
        <v>11278</v>
      </c>
      <c r="L369" s="17"/>
      <c r="M369" s="17"/>
      <c r="N369" s="18"/>
      <c r="O369" s="19"/>
    </row>
    <row r="370" spans="1:15" ht="66" x14ac:dyDescent="0.3">
      <c r="A370" s="15" t="s">
        <v>2940</v>
      </c>
      <c r="B370" s="16">
        <v>2022</v>
      </c>
      <c r="C370" s="17" t="s">
        <v>3149</v>
      </c>
      <c r="D370" s="17" t="s">
        <v>257</v>
      </c>
      <c r="E370" s="17"/>
      <c r="F370" s="17" t="s">
        <v>2477</v>
      </c>
      <c r="G370" s="17" t="s">
        <v>134</v>
      </c>
      <c r="H370" s="17" t="s">
        <v>3150</v>
      </c>
      <c r="I370" s="17" t="s">
        <v>7384</v>
      </c>
      <c r="J370" s="17" t="s">
        <v>7145</v>
      </c>
      <c r="K370" s="17" t="s">
        <v>3151</v>
      </c>
      <c r="L370" s="17" t="s">
        <v>329</v>
      </c>
      <c r="M370" s="17" t="s">
        <v>52</v>
      </c>
      <c r="N370" s="18" t="s">
        <v>936</v>
      </c>
      <c r="O370" s="19" t="s">
        <v>1646</v>
      </c>
    </row>
    <row r="371" spans="1:15" ht="66" x14ac:dyDescent="0.3">
      <c r="A371" s="15" t="s">
        <v>12258</v>
      </c>
      <c r="B371" s="16">
        <v>2026</v>
      </c>
      <c r="C371" s="17" t="s">
        <v>12257</v>
      </c>
      <c r="D371" s="17" t="s">
        <v>5494</v>
      </c>
      <c r="E371" s="17"/>
      <c r="F371" s="17" t="s">
        <v>2477</v>
      </c>
      <c r="G371" s="17" t="s">
        <v>134</v>
      </c>
      <c r="H371" s="17" t="s">
        <v>4086</v>
      </c>
      <c r="I371" s="17" t="s">
        <v>12261</v>
      </c>
      <c r="J371" s="17" t="s">
        <v>10175</v>
      </c>
      <c r="K371" s="17" t="s">
        <v>12259</v>
      </c>
      <c r="L371" s="17" t="s">
        <v>10613</v>
      </c>
      <c r="M371" s="17" t="s">
        <v>12260</v>
      </c>
      <c r="N371" s="18"/>
      <c r="O371" s="19"/>
    </row>
    <row r="372" spans="1:15" ht="66" x14ac:dyDescent="0.3">
      <c r="A372" s="15" t="s">
        <v>71</v>
      </c>
      <c r="B372" s="16">
        <v>2016</v>
      </c>
      <c r="C372" s="17" t="s">
        <v>72</v>
      </c>
      <c r="D372" s="17" t="s">
        <v>17</v>
      </c>
      <c r="E372" s="17"/>
      <c r="F372" s="17" t="s">
        <v>56</v>
      </c>
      <c r="G372" s="17"/>
      <c r="H372" s="17"/>
      <c r="I372" s="17" t="s">
        <v>56</v>
      </c>
      <c r="J372" s="15"/>
      <c r="K372" s="15" t="s">
        <v>10872</v>
      </c>
      <c r="L372" s="17"/>
      <c r="M372" s="17"/>
      <c r="N372" s="18"/>
      <c r="O372" s="19"/>
    </row>
    <row r="373" spans="1:15" ht="52.8" x14ac:dyDescent="0.3">
      <c r="A373" s="15" t="s">
        <v>3960</v>
      </c>
      <c r="B373" s="16">
        <v>2022</v>
      </c>
      <c r="C373" s="17" t="s">
        <v>3959</v>
      </c>
      <c r="D373" s="17" t="s">
        <v>1517</v>
      </c>
      <c r="E373" s="17"/>
      <c r="F373" s="17" t="s">
        <v>2477</v>
      </c>
      <c r="G373" s="17" t="s">
        <v>134</v>
      </c>
      <c r="H373" s="17" t="s">
        <v>3961</v>
      </c>
      <c r="I373" s="17" t="s">
        <v>7184</v>
      </c>
      <c r="J373" s="15" t="s">
        <v>7161</v>
      </c>
      <c r="K373" s="15" t="s">
        <v>3962</v>
      </c>
      <c r="L373" s="17" t="s">
        <v>329</v>
      </c>
      <c r="M373" s="17" t="s">
        <v>52</v>
      </c>
      <c r="N373" s="18" t="s">
        <v>2792</v>
      </c>
      <c r="O373" s="19"/>
    </row>
    <row r="374" spans="1:15" ht="118.8" x14ac:dyDescent="0.3">
      <c r="A374" s="15" t="s">
        <v>4181</v>
      </c>
      <c r="B374" s="16">
        <v>2022</v>
      </c>
      <c r="C374" s="17" t="s">
        <v>4180</v>
      </c>
      <c r="D374" s="17"/>
      <c r="E374" s="17" t="s">
        <v>4182</v>
      </c>
      <c r="F374" s="17" t="s">
        <v>56</v>
      </c>
      <c r="G374" s="17"/>
      <c r="H374" s="17"/>
      <c r="I374" s="17" t="s">
        <v>4184</v>
      </c>
      <c r="J374" s="15"/>
      <c r="K374" s="15" t="s">
        <v>4183</v>
      </c>
      <c r="L374" s="17"/>
      <c r="M374" s="17"/>
      <c r="N374" s="18"/>
      <c r="O374" s="19"/>
    </row>
    <row r="375" spans="1:15" ht="66" x14ac:dyDescent="0.3">
      <c r="A375" s="15" t="s">
        <v>11025</v>
      </c>
      <c r="B375" s="16">
        <v>2026</v>
      </c>
      <c r="C375" s="17" t="s">
        <v>11024</v>
      </c>
      <c r="D375" s="17" t="s">
        <v>9219</v>
      </c>
      <c r="E375" s="17"/>
      <c r="F375" s="17" t="s">
        <v>2477</v>
      </c>
      <c r="G375" s="17" t="s">
        <v>134</v>
      </c>
      <c r="H375" s="17" t="s">
        <v>3257</v>
      </c>
      <c r="I375" s="17" t="s">
        <v>11027</v>
      </c>
      <c r="J375" s="17" t="s">
        <v>8949</v>
      </c>
      <c r="K375" s="17" t="s">
        <v>11026</v>
      </c>
      <c r="L375" s="17" t="s">
        <v>10613</v>
      </c>
      <c r="M375" s="17" t="s">
        <v>11028</v>
      </c>
      <c r="N375" s="18" t="s">
        <v>11029</v>
      </c>
      <c r="O375" s="19" t="s">
        <v>1646</v>
      </c>
    </row>
    <row r="376" spans="1:15" ht="66" x14ac:dyDescent="0.3">
      <c r="A376" s="15" t="s">
        <v>2182</v>
      </c>
      <c r="B376" s="16">
        <v>2019</v>
      </c>
      <c r="C376" s="17" t="s">
        <v>2183</v>
      </c>
      <c r="D376" s="17"/>
      <c r="E376" s="17" t="s">
        <v>2175</v>
      </c>
      <c r="F376" s="17" t="s">
        <v>43</v>
      </c>
      <c r="G376" s="17"/>
      <c r="H376" s="17"/>
      <c r="I376" s="17" t="s">
        <v>7386</v>
      </c>
      <c r="J376" s="17" t="s">
        <v>7385</v>
      </c>
      <c r="K376" s="17" t="s">
        <v>3152</v>
      </c>
      <c r="L376" s="17" t="s">
        <v>303</v>
      </c>
      <c r="M376" s="17" t="s">
        <v>2184</v>
      </c>
      <c r="N376" s="18"/>
      <c r="O376" s="19"/>
    </row>
    <row r="377" spans="1:15" ht="66" x14ac:dyDescent="0.3">
      <c r="A377" s="15" t="s">
        <v>9445</v>
      </c>
      <c r="B377" s="16">
        <v>2025</v>
      </c>
      <c r="C377" s="17" t="s">
        <v>9444</v>
      </c>
      <c r="D377" s="17" t="s">
        <v>105</v>
      </c>
      <c r="E377" s="17"/>
      <c r="F377" s="17" t="s">
        <v>1031</v>
      </c>
      <c r="G377" s="17" t="s">
        <v>183</v>
      </c>
      <c r="H377" s="17" t="s">
        <v>9447</v>
      </c>
      <c r="I377" s="17" t="s">
        <v>9448</v>
      </c>
      <c r="J377" s="15" t="s">
        <v>7158</v>
      </c>
      <c r="K377" s="15" t="s">
        <v>9446</v>
      </c>
      <c r="L377" s="17" t="s">
        <v>329</v>
      </c>
      <c r="M377" s="17" t="s">
        <v>1506</v>
      </c>
      <c r="N377" s="18" t="s">
        <v>936</v>
      </c>
      <c r="O377" s="19"/>
    </row>
    <row r="378" spans="1:15" ht="79.2" x14ac:dyDescent="0.3">
      <c r="A378" s="15" t="s">
        <v>3754</v>
      </c>
      <c r="B378" s="16">
        <v>2015</v>
      </c>
      <c r="C378" s="17" t="s">
        <v>3755</v>
      </c>
      <c r="D378" s="17"/>
      <c r="E378" s="17" t="s">
        <v>3756</v>
      </c>
      <c r="F378" s="17" t="s">
        <v>2477</v>
      </c>
      <c r="G378" s="17" t="s">
        <v>3759</v>
      </c>
      <c r="H378" s="17" t="s">
        <v>3757</v>
      </c>
      <c r="I378" s="17" t="s">
        <v>7387</v>
      </c>
      <c r="J378" s="17" t="s">
        <v>7189</v>
      </c>
      <c r="K378" s="17" t="s">
        <v>3758</v>
      </c>
      <c r="L378" s="17" t="s">
        <v>123</v>
      </c>
      <c r="M378" s="17" t="s">
        <v>1535</v>
      </c>
      <c r="N378" s="18"/>
      <c r="O378" s="19"/>
    </row>
    <row r="379" spans="1:15" ht="79.2" x14ac:dyDescent="0.3">
      <c r="A379" s="15" t="s">
        <v>1628</v>
      </c>
      <c r="B379" s="16">
        <v>2019</v>
      </c>
      <c r="C379" s="17" t="s">
        <v>1629</v>
      </c>
      <c r="D379" s="17" t="s">
        <v>1630</v>
      </c>
      <c r="E379" s="17"/>
      <c r="F379" s="17" t="s">
        <v>43</v>
      </c>
      <c r="G379" s="17" t="s">
        <v>859</v>
      </c>
      <c r="H379" s="17" t="s">
        <v>3153</v>
      </c>
      <c r="I379" s="17" t="s">
        <v>7388</v>
      </c>
      <c r="J379" s="15" t="s">
        <v>7160</v>
      </c>
      <c r="K379" s="15" t="s">
        <v>11036</v>
      </c>
      <c r="L379" s="17" t="s">
        <v>329</v>
      </c>
      <c r="M379" s="17" t="s">
        <v>49</v>
      </c>
      <c r="N379" s="18"/>
      <c r="O379" s="19"/>
    </row>
    <row r="380" spans="1:15" ht="92.4" x14ac:dyDescent="0.3">
      <c r="A380" s="15" t="s">
        <v>11417</v>
      </c>
      <c r="B380" s="16">
        <v>2019</v>
      </c>
      <c r="C380" s="17" t="s">
        <v>11416</v>
      </c>
      <c r="D380" s="17" t="s">
        <v>258</v>
      </c>
      <c r="E380" s="17"/>
      <c r="F380" s="17" t="s">
        <v>2477</v>
      </c>
      <c r="G380" s="17" t="s">
        <v>688</v>
      </c>
      <c r="H380" s="17" t="s">
        <v>3064</v>
      </c>
      <c r="I380" s="17" t="s">
        <v>11419</v>
      </c>
      <c r="J380" s="17" t="s">
        <v>7145</v>
      </c>
      <c r="K380" s="17" t="s">
        <v>11418</v>
      </c>
      <c r="L380" s="17" t="s">
        <v>329</v>
      </c>
      <c r="M380" s="17" t="s">
        <v>289</v>
      </c>
      <c r="N380" s="18"/>
      <c r="O380" s="19"/>
    </row>
    <row r="381" spans="1:15" ht="66" x14ac:dyDescent="0.3">
      <c r="A381" s="15" t="s">
        <v>4289</v>
      </c>
      <c r="B381" s="16">
        <v>2021</v>
      </c>
      <c r="C381" s="17" t="s">
        <v>2341</v>
      </c>
      <c r="D381" s="17" t="s">
        <v>335</v>
      </c>
      <c r="E381" s="17"/>
      <c r="F381" s="17" t="s">
        <v>2477</v>
      </c>
      <c r="G381" s="17" t="s">
        <v>308</v>
      </c>
      <c r="H381" s="17" t="s">
        <v>3154</v>
      </c>
      <c r="I381" s="17" t="s">
        <v>7389</v>
      </c>
      <c r="J381" s="17" t="s">
        <v>7145</v>
      </c>
      <c r="K381" s="17" t="s">
        <v>2344</v>
      </c>
      <c r="L381" s="17" t="s">
        <v>329</v>
      </c>
      <c r="M381" s="17" t="s">
        <v>1728</v>
      </c>
      <c r="N381" s="18"/>
      <c r="O381" s="19" t="s">
        <v>1646</v>
      </c>
    </row>
    <row r="382" spans="1:15" ht="52.8" x14ac:dyDescent="0.3">
      <c r="A382" s="15" t="s">
        <v>90</v>
      </c>
      <c r="B382" s="16">
        <v>2018</v>
      </c>
      <c r="C382" s="17" t="s">
        <v>89</v>
      </c>
      <c r="D382" s="17" t="s">
        <v>91</v>
      </c>
      <c r="E382" s="17"/>
      <c r="F382" s="17" t="s">
        <v>43</v>
      </c>
      <c r="G382" s="17" t="s">
        <v>84</v>
      </c>
      <c r="H382" s="17" t="s">
        <v>3155</v>
      </c>
      <c r="I382" s="17" t="s">
        <v>1096</v>
      </c>
      <c r="J382" s="17" t="s">
        <v>7145</v>
      </c>
      <c r="K382" s="17" t="s">
        <v>10983</v>
      </c>
      <c r="L382" s="17" t="s">
        <v>92</v>
      </c>
      <c r="M382" s="17" t="s">
        <v>93</v>
      </c>
      <c r="N382" s="18"/>
      <c r="O382" s="19"/>
    </row>
    <row r="383" spans="1:15" ht="52.8" x14ac:dyDescent="0.3">
      <c r="A383" s="15" t="s">
        <v>4004</v>
      </c>
      <c r="B383" s="16">
        <v>2022</v>
      </c>
      <c r="C383" s="17" t="s">
        <v>4003</v>
      </c>
      <c r="D383" s="17" t="s">
        <v>164</v>
      </c>
      <c r="E383" s="17"/>
      <c r="F383" s="17" t="s">
        <v>122</v>
      </c>
      <c r="G383" s="17" t="s">
        <v>2810</v>
      </c>
      <c r="H383" s="17" t="s">
        <v>4006</v>
      </c>
      <c r="I383" s="17" t="s">
        <v>7313</v>
      </c>
      <c r="J383" s="17" t="s">
        <v>7390</v>
      </c>
      <c r="K383" s="17" t="s">
        <v>4005</v>
      </c>
      <c r="L383" s="17" t="s">
        <v>329</v>
      </c>
      <c r="M383" s="17" t="s">
        <v>4007</v>
      </c>
      <c r="N383" s="18" t="s">
        <v>4008</v>
      </c>
      <c r="O383" s="19"/>
    </row>
    <row r="384" spans="1:15" ht="39.6" x14ac:dyDescent="0.3">
      <c r="A384" s="15" t="s">
        <v>1918</v>
      </c>
      <c r="B384" s="16">
        <v>2015</v>
      </c>
      <c r="C384" s="17" t="s">
        <v>1917</v>
      </c>
      <c r="D384" s="17" t="s">
        <v>1919</v>
      </c>
      <c r="E384" s="17"/>
      <c r="F384" s="17" t="s">
        <v>56</v>
      </c>
      <c r="G384" s="17"/>
      <c r="H384" s="17"/>
      <c r="I384" s="17" t="s">
        <v>56</v>
      </c>
      <c r="J384" s="17"/>
      <c r="K384" s="17" t="s">
        <v>1920</v>
      </c>
      <c r="L384" s="17"/>
      <c r="M384" s="17"/>
      <c r="N384" s="18"/>
      <c r="O384" s="19"/>
    </row>
    <row r="385" spans="1:15" ht="79.2" x14ac:dyDescent="0.3">
      <c r="A385" s="15" t="s">
        <v>9782</v>
      </c>
      <c r="B385" s="16">
        <v>2025</v>
      </c>
      <c r="C385" s="17" t="s">
        <v>9781</v>
      </c>
      <c r="D385" s="17" t="s">
        <v>571</v>
      </c>
      <c r="E385" s="17"/>
      <c r="F385" s="17" t="s">
        <v>844</v>
      </c>
      <c r="G385" s="17" t="s">
        <v>9785</v>
      </c>
      <c r="H385" s="17" t="s">
        <v>9783</v>
      </c>
      <c r="I385" s="17" t="s">
        <v>7307</v>
      </c>
      <c r="J385" s="17" t="s">
        <v>8956</v>
      </c>
      <c r="K385" s="17" t="s">
        <v>9784</v>
      </c>
      <c r="L385" s="17" t="s">
        <v>329</v>
      </c>
      <c r="M385" s="17" t="s">
        <v>8980</v>
      </c>
      <c r="N385" s="18"/>
      <c r="O385" s="19" t="s">
        <v>1646</v>
      </c>
    </row>
    <row r="386" spans="1:15" ht="26.4" x14ac:dyDescent="0.3">
      <c r="A386" s="15" t="s">
        <v>1419</v>
      </c>
      <c r="B386" s="16">
        <v>2018</v>
      </c>
      <c r="C386" s="17" t="s">
        <v>1417</v>
      </c>
      <c r="D386" s="17" t="s">
        <v>1418</v>
      </c>
      <c r="E386" s="17"/>
      <c r="F386" s="17" t="s">
        <v>56</v>
      </c>
      <c r="G386" s="17"/>
      <c r="H386" s="17"/>
      <c r="I386" s="17" t="s">
        <v>1421</v>
      </c>
      <c r="J386" s="17"/>
      <c r="K386" s="17" t="s">
        <v>1420</v>
      </c>
      <c r="L386" s="17"/>
      <c r="M386" s="17"/>
      <c r="N386" s="18"/>
      <c r="O386" s="19"/>
    </row>
    <row r="387" spans="1:15" ht="52.8" x14ac:dyDescent="0.3">
      <c r="A387" s="15" t="s">
        <v>6316</v>
      </c>
      <c r="B387" s="16">
        <v>2024</v>
      </c>
      <c r="C387" s="17" t="s">
        <v>6317</v>
      </c>
      <c r="D387" s="17" t="s">
        <v>3833</v>
      </c>
      <c r="E387" s="17"/>
      <c r="F387" s="17" t="s">
        <v>5946</v>
      </c>
      <c r="G387" s="17"/>
      <c r="H387" s="17"/>
      <c r="I387" s="17" t="s">
        <v>7391</v>
      </c>
      <c r="J387" s="17" t="s">
        <v>7145</v>
      </c>
      <c r="K387" s="17" t="s">
        <v>6318</v>
      </c>
      <c r="L387" s="17"/>
      <c r="M387" s="17"/>
      <c r="N387" s="18"/>
      <c r="O387" s="19"/>
    </row>
    <row r="388" spans="1:15" ht="39.6" x14ac:dyDescent="0.3">
      <c r="A388" s="15" t="s">
        <v>1894</v>
      </c>
      <c r="B388" s="16">
        <v>2020</v>
      </c>
      <c r="C388" s="17" t="s">
        <v>1895</v>
      </c>
      <c r="D388" s="17"/>
      <c r="E388" s="17" t="s">
        <v>897</v>
      </c>
      <c r="F388" s="17" t="s">
        <v>171</v>
      </c>
      <c r="G388" s="17"/>
      <c r="H388" s="17"/>
      <c r="I388" s="17" t="s">
        <v>7392</v>
      </c>
      <c r="J388" s="17" t="s">
        <v>7145</v>
      </c>
      <c r="K388" s="17" t="s">
        <v>1896</v>
      </c>
      <c r="L388" s="17" t="s">
        <v>329</v>
      </c>
      <c r="M388" s="17" t="s">
        <v>289</v>
      </c>
      <c r="N388" s="18"/>
      <c r="O388" s="19"/>
    </row>
    <row r="389" spans="1:15" ht="52.8" x14ac:dyDescent="0.3">
      <c r="A389" s="15" t="s">
        <v>5581</v>
      </c>
      <c r="B389" s="16">
        <v>2023</v>
      </c>
      <c r="C389" s="17" t="s">
        <v>5582</v>
      </c>
      <c r="D389" s="17" t="s">
        <v>292</v>
      </c>
      <c r="E389" s="17"/>
      <c r="F389" s="17" t="s">
        <v>2477</v>
      </c>
      <c r="G389" s="17" t="s">
        <v>134</v>
      </c>
      <c r="H389" s="17" t="s">
        <v>5585</v>
      </c>
      <c r="I389" s="17" t="s">
        <v>2909</v>
      </c>
      <c r="J389" s="17" t="s">
        <v>7145</v>
      </c>
      <c r="K389" s="17" t="s">
        <v>5583</v>
      </c>
      <c r="L389" s="17" t="s">
        <v>329</v>
      </c>
      <c r="M389" s="17" t="s">
        <v>52</v>
      </c>
      <c r="N389" s="18" t="s">
        <v>5584</v>
      </c>
      <c r="O389" s="19"/>
    </row>
    <row r="390" spans="1:15" ht="92.4" x14ac:dyDescent="0.3">
      <c r="A390" s="15" t="s">
        <v>2290</v>
      </c>
      <c r="B390" s="16">
        <v>2021</v>
      </c>
      <c r="C390" s="17" t="s">
        <v>2289</v>
      </c>
      <c r="D390" s="17" t="s">
        <v>893</v>
      </c>
      <c r="E390" s="17"/>
      <c r="F390" s="17" t="s">
        <v>2292</v>
      </c>
      <c r="G390" s="17" t="s">
        <v>2296</v>
      </c>
      <c r="H390" s="17" t="s">
        <v>3156</v>
      </c>
      <c r="I390" s="17" t="s">
        <v>7393</v>
      </c>
      <c r="J390" s="17" t="s">
        <v>7145</v>
      </c>
      <c r="K390" s="17" t="s">
        <v>2291</v>
      </c>
      <c r="L390" s="17" t="s">
        <v>329</v>
      </c>
      <c r="M390" s="17" t="s">
        <v>2298</v>
      </c>
      <c r="N390" s="18" t="s">
        <v>2297</v>
      </c>
      <c r="O390" s="19"/>
    </row>
    <row r="391" spans="1:15" ht="66" x14ac:dyDescent="0.3">
      <c r="A391" s="15" t="s">
        <v>1725</v>
      </c>
      <c r="B391" s="16">
        <v>2020</v>
      </c>
      <c r="C391" s="17" t="s">
        <v>3157</v>
      </c>
      <c r="D391" s="17" t="s">
        <v>335</v>
      </c>
      <c r="E391" s="17"/>
      <c r="F391" s="17" t="s">
        <v>171</v>
      </c>
      <c r="G391" s="17" t="s">
        <v>5194</v>
      </c>
      <c r="H391" s="17" t="s">
        <v>5193</v>
      </c>
      <c r="I391" s="17" t="s">
        <v>7392</v>
      </c>
      <c r="J391" s="17" t="s">
        <v>7145</v>
      </c>
      <c r="K391" s="17" t="s">
        <v>10873</v>
      </c>
      <c r="L391" s="17" t="s">
        <v>329</v>
      </c>
      <c r="M391" s="17" t="s">
        <v>289</v>
      </c>
      <c r="N391" s="18"/>
      <c r="O391" s="19"/>
    </row>
    <row r="392" spans="1:15" ht="66" x14ac:dyDescent="0.3">
      <c r="A392" s="15" t="s">
        <v>1281</v>
      </c>
      <c r="B392" s="16">
        <v>2018</v>
      </c>
      <c r="C392" s="17" t="s">
        <v>1280</v>
      </c>
      <c r="D392" s="17" t="s">
        <v>1282</v>
      </c>
      <c r="E392" s="17"/>
      <c r="F392" s="17" t="s">
        <v>2477</v>
      </c>
      <c r="G392" s="17"/>
      <c r="H392" s="17"/>
      <c r="I392" s="17" t="s">
        <v>56</v>
      </c>
      <c r="J392" s="17"/>
      <c r="K392" s="17" t="s">
        <v>10874</v>
      </c>
      <c r="L392" s="17"/>
      <c r="M392" s="17"/>
      <c r="N392" s="18"/>
      <c r="O392" s="19"/>
    </row>
    <row r="393" spans="1:15" ht="66" x14ac:dyDescent="0.3">
      <c r="A393" s="15" t="s">
        <v>288</v>
      </c>
      <c r="B393" s="16">
        <v>2020</v>
      </c>
      <c r="C393" s="17" t="s">
        <v>1913</v>
      </c>
      <c r="D393" s="17" t="s">
        <v>287</v>
      </c>
      <c r="E393" s="17"/>
      <c r="F393" s="17" t="s">
        <v>171</v>
      </c>
      <c r="G393" s="17" t="s">
        <v>2293</v>
      </c>
      <c r="H393" s="17" t="s">
        <v>3158</v>
      </c>
      <c r="I393" s="17" t="s">
        <v>7392</v>
      </c>
      <c r="J393" s="17" t="s">
        <v>7145</v>
      </c>
      <c r="K393" s="17" t="s">
        <v>1914</v>
      </c>
      <c r="L393" s="17"/>
      <c r="M393" s="17"/>
      <c r="N393" s="18"/>
      <c r="O393" s="19"/>
    </row>
    <row r="394" spans="1:15" ht="118.8" x14ac:dyDescent="0.3">
      <c r="A394" s="15" t="s">
        <v>288</v>
      </c>
      <c r="B394" s="16">
        <v>2019</v>
      </c>
      <c r="C394" s="17" t="s">
        <v>286</v>
      </c>
      <c r="D394" s="17" t="s">
        <v>287</v>
      </c>
      <c r="E394" s="17"/>
      <c r="F394" s="17" t="s">
        <v>290</v>
      </c>
      <c r="G394" s="17" t="s">
        <v>2362</v>
      </c>
      <c r="H394" s="17" t="s">
        <v>3159</v>
      </c>
      <c r="I394" s="17" t="s">
        <v>7394</v>
      </c>
      <c r="J394" s="17" t="s">
        <v>7145</v>
      </c>
      <c r="K394" s="17" t="s">
        <v>10875</v>
      </c>
      <c r="L394" s="17" t="s">
        <v>48</v>
      </c>
      <c r="M394" s="17" t="s">
        <v>289</v>
      </c>
      <c r="N394" s="18"/>
      <c r="O394" s="19"/>
    </row>
    <row r="395" spans="1:15" ht="92.4" x14ac:dyDescent="0.3">
      <c r="A395" s="15" t="s">
        <v>9018</v>
      </c>
      <c r="B395" s="16">
        <v>2025</v>
      </c>
      <c r="C395" s="17" t="s">
        <v>9017</v>
      </c>
      <c r="D395" s="17" t="s">
        <v>349</v>
      </c>
      <c r="E395" s="17"/>
      <c r="F395" s="17" t="s">
        <v>43</v>
      </c>
      <c r="G395" s="17" t="s">
        <v>100</v>
      </c>
      <c r="H395" s="17" t="s">
        <v>7045</v>
      </c>
      <c r="I395" s="17" t="s">
        <v>7307</v>
      </c>
      <c r="J395" s="17" t="s">
        <v>9020</v>
      </c>
      <c r="K395" s="17" t="s">
        <v>9019</v>
      </c>
      <c r="L395" s="17" t="s">
        <v>167</v>
      </c>
      <c r="M395" s="17" t="s">
        <v>7046</v>
      </c>
      <c r="N395" s="18" t="s">
        <v>7047</v>
      </c>
      <c r="O395" s="19"/>
    </row>
    <row r="396" spans="1:15" ht="92.4" x14ac:dyDescent="0.3">
      <c r="A396" s="15" t="s">
        <v>7043</v>
      </c>
      <c r="B396" s="16">
        <v>2024</v>
      </c>
      <c r="C396" s="17" t="s">
        <v>7042</v>
      </c>
      <c r="D396" s="17" t="s">
        <v>349</v>
      </c>
      <c r="E396" s="17"/>
      <c r="F396" s="17" t="s">
        <v>43</v>
      </c>
      <c r="G396" s="17" t="s">
        <v>100</v>
      </c>
      <c r="H396" s="17" t="s">
        <v>7045</v>
      </c>
      <c r="I396" s="17" t="s">
        <v>7395</v>
      </c>
      <c r="J396" s="17" t="s">
        <v>5873</v>
      </c>
      <c r="K396" s="17" t="s">
        <v>7044</v>
      </c>
      <c r="L396" s="17" t="s">
        <v>303</v>
      </c>
      <c r="M396" s="17" t="s">
        <v>7046</v>
      </c>
      <c r="N396" s="18" t="s">
        <v>7047</v>
      </c>
      <c r="O396" s="19"/>
    </row>
    <row r="397" spans="1:15" ht="92.4" x14ac:dyDescent="0.3">
      <c r="A397" s="15" t="s">
        <v>11557</v>
      </c>
      <c r="B397" s="16">
        <v>2026</v>
      </c>
      <c r="C397" s="17" t="s">
        <v>11556</v>
      </c>
      <c r="D397" s="17" t="s">
        <v>68</v>
      </c>
      <c r="E397" s="17"/>
      <c r="F397" s="17" t="s">
        <v>2477</v>
      </c>
      <c r="G397" s="17" t="s">
        <v>688</v>
      </c>
      <c r="H397" s="17" t="s">
        <v>3320</v>
      </c>
      <c r="I397" s="17" t="s">
        <v>7284</v>
      </c>
      <c r="J397" s="17" t="s">
        <v>9020</v>
      </c>
      <c r="K397" s="17" t="s">
        <v>11558</v>
      </c>
      <c r="L397" s="17" t="s">
        <v>303</v>
      </c>
      <c r="M397" s="17" t="s">
        <v>11559</v>
      </c>
      <c r="N397" s="18" t="s">
        <v>11560</v>
      </c>
      <c r="O397" s="19"/>
    </row>
    <row r="398" spans="1:15" ht="39.6" x14ac:dyDescent="0.3">
      <c r="A398" s="15" t="s">
        <v>12298</v>
      </c>
      <c r="B398" s="16">
        <v>2026</v>
      </c>
      <c r="C398" s="17" t="s">
        <v>12299</v>
      </c>
      <c r="D398" s="17" t="s">
        <v>125</v>
      </c>
      <c r="E398" s="17"/>
      <c r="F398" s="17" t="s">
        <v>2452</v>
      </c>
      <c r="G398" s="17" t="s">
        <v>12302</v>
      </c>
      <c r="H398" s="17" t="s">
        <v>12300</v>
      </c>
      <c r="I398" s="17" t="s">
        <v>12301</v>
      </c>
      <c r="J398" s="17" t="s">
        <v>7151</v>
      </c>
      <c r="K398" s="17" t="s">
        <v>12299</v>
      </c>
      <c r="L398" s="17" t="s">
        <v>10613</v>
      </c>
      <c r="M398" s="17" t="s">
        <v>12303</v>
      </c>
      <c r="N398" s="18" t="s">
        <v>12304</v>
      </c>
      <c r="O398" s="19" t="s">
        <v>1646</v>
      </c>
    </row>
    <row r="399" spans="1:15" ht="39.6" x14ac:dyDescent="0.3">
      <c r="A399" s="15" t="s">
        <v>5173</v>
      </c>
      <c r="B399" s="16">
        <v>2018</v>
      </c>
      <c r="C399" s="17" t="s">
        <v>5174</v>
      </c>
      <c r="D399" s="17" t="s">
        <v>29</v>
      </c>
      <c r="E399" s="17"/>
      <c r="F399" s="17" t="s">
        <v>1031</v>
      </c>
      <c r="G399" s="17" t="s">
        <v>2976</v>
      </c>
      <c r="H399" s="17" t="s">
        <v>5171</v>
      </c>
      <c r="I399" s="17" t="s">
        <v>2909</v>
      </c>
      <c r="J399" s="17" t="s">
        <v>7396</v>
      </c>
      <c r="K399" s="17" t="s">
        <v>10513</v>
      </c>
      <c r="L399" s="17" t="s">
        <v>329</v>
      </c>
      <c r="M399" s="17" t="s">
        <v>2923</v>
      </c>
      <c r="N399" s="18" t="s">
        <v>2792</v>
      </c>
      <c r="O399" s="19"/>
    </row>
    <row r="400" spans="1:15" ht="52.8" x14ac:dyDescent="0.3">
      <c r="A400" s="15" t="s">
        <v>226</v>
      </c>
      <c r="B400" s="16">
        <v>2019</v>
      </c>
      <c r="C400" s="17" t="s">
        <v>225</v>
      </c>
      <c r="D400" s="17" t="s">
        <v>46</v>
      </c>
      <c r="E400" s="17"/>
      <c r="F400" s="17" t="s">
        <v>43</v>
      </c>
      <c r="G400" s="17" t="s">
        <v>227</v>
      </c>
      <c r="H400" s="17" t="s">
        <v>3160</v>
      </c>
      <c r="I400" s="17" t="s">
        <v>7397</v>
      </c>
      <c r="J400" s="17" t="s">
        <v>7396</v>
      </c>
      <c r="K400" s="17" t="s">
        <v>228</v>
      </c>
      <c r="L400" s="17" t="s">
        <v>48</v>
      </c>
      <c r="M400" s="17" t="s">
        <v>229</v>
      </c>
      <c r="N400" s="18" t="s">
        <v>943</v>
      </c>
      <c r="O400" s="19"/>
    </row>
    <row r="401" spans="1:15" ht="66" x14ac:dyDescent="0.3">
      <c r="A401" s="15" t="s">
        <v>5169</v>
      </c>
      <c r="B401" s="30">
        <v>2023</v>
      </c>
      <c r="C401" s="17" t="s">
        <v>5168</v>
      </c>
      <c r="D401" s="17" t="s">
        <v>5167</v>
      </c>
      <c r="E401" s="17"/>
      <c r="F401" s="17" t="s">
        <v>122</v>
      </c>
      <c r="G401" s="17" t="s">
        <v>202</v>
      </c>
      <c r="H401" s="17" t="s">
        <v>3161</v>
      </c>
      <c r="I401" s="17" t="s">
        <v>7398</v>
      </c>
      <c r="J401" s="17" t="s">
        <v>7145</v>
      </c>
      <c r="K401" s="17" t="s">
        <v>5669</v>
      </c>
      <c r="L401" s="17" t="s">
        <v>329</v>
      </c>
      <c r="M401" s="17" t="s">
        <v>1506</v>
      </c>
      <c r="N401" s="18"/>
      <c r="O401" s="19" t="s">
        <v>1646</v>
      </c>
    </row>
    <row r="402" spans="1:15" ht="52.8" x14ac:dyDescent="0.3">
      <c r="A402" s="15" t="s">
        <v>408</v>
      </c>
      <c r="B402" s="16">
        <v>2014</v>
      </c>
      <c r="C402" s="17" t="s">
        <v>407</v>
      </c>
      <c r="D402" s="17" t="s">
        <v>406</v>
      </c>
      <c r="E402" s="17"/>
      <c r="F402" s="17" t="s">
        <v>56</v>
      </c>
      <c r="G402" s="17"/>
      <c r="H402" s="17"/>
      <c r="I402" s="17" t="s">
        <v>7399</v>
      </c>
      <c r="J402" s="17"/>
      <c r="K402" s="17" t="s">
        <v>10876</v>
      </c>
      <c r="L402" s="17"/>
      <c r="M402" s="17"/>
      <c r="N402" s="18"/>
      <c r="O402" s="19"/>
    </row>
    <row r="403" spans="1:15" ht="66" x14ac:dyDescent="0.3">
      <c r="A403" s="15" t="s">
        <v>6431</v>
      </c>
      <c r="B403" s="16">
        <v>2024</v>
      </c>
      <c r="C403" s="17" t="s">
        <v>6432</v>
      </c>
      <c r="D403" s="17" t="s">
        <v>6433</v>
      </c>
      <c r="E403" s="17"/>
      <c r="F403" s="17" t="s">
        <v>1031</v>
      </c>
      <c r="G403" s="17" t="s">
        <v>2648</v>
      </c>
      <c r="H403" s="17" t="s">
        <v>6434</v>
      </c>
      <c r="I403" s="17" t="s">
        <v>7400</v>
      </c>
      <c r="J403" s="17" t="s">
        <v>7163</v>
      </c>
      <c r="K403" s="17" t="s">
        <v>6430</v>
      </c>
      <c r="L403" s="17" t="s">
        <v>329</v>
      </c>
      <c r="M403" s="17" t="s">
        <v>385</v>
      </c>
      <c r="N403" s="18" t="s">
        <v>6435</v>
      </c>
      <c r="O403" s="19" t="s">
        <v>1646</v>
      </c>
    </row>
    <row r="404" spans="1:15" ht="39.6" x14ac:dyDescent="0.3">
      <c r="A404" s="15" t="s">
        <v>8601</v>
      </c>
      <c r="B404" s="16">
        <v>2022</v>
      </c>
      <c r="C404" s="17" t="s">
        <v>8600</v>
      </c>
      <c r="D404" s="17"/>
      <c r="E404" s="17" t="s">
        <v>8602</v>
      </c>
      <c r="F404" s="17" t="s">
        <v>486</v>
      </c>
      <c r="G404" s="17" t="s">
        <v>115</v>
      </c>
      <c r="H404" s="17" t="s">
        <v>8604</v>
      </c>
      <c r="I404" s="17" t="s">
        <v>8605</v>
      </c>
      <c r="J404" s="17" t="s">
        <v>7182</v>
      </c>
      <c r="K404" s="17" t="s">
        <v>8603</v>
      </c>
      <c r="L404" s="17"/>
      <c r="M404" s="17"/>
      <c r="N404" s="18"/>
      <c r="O404" s="19"/>
    </row>
    <row r="405" spans="1:15" ht="66" x14ac:dyDescent="0.3">
      <c r="A405" s="15" t="s">
        <v>6493</v>
      </c>
      <c r="B405" s="16">
        <v>2023</v>
      </c>
      <c r="C405" s="17" t="s">
        <v>6494</v>
      </c>
      <c r="D405" s="17"/>
      <c r="E405" s="17" t="s">
        <v>6495</v>
      </c>
      <c r="F405" s="17" t="s">
        <v>1081</v>
      </c>
      <c r="G405" s="17"/>
      <c r="H405" s="17"/>
      <c r="I405" s="17" t="s">
        <v>12607</v>
      </c>
      <c r="J405" s="17" t="s">
        <v>5873</v>
      </c>
      <c r="K405" s="17" t="s">
        <v>12608</v>
      </c>
      <c r="L405" s="17"/>
      <c r="M405" s="17"/>
      <c r="N405" s="18"/>
      <c r="O405" s="19" t="s">
        <v>1921</v>
      </c>
    </row>
    <row r="406" spans="1:15" ht="79.2" x14ac:dyDescent="0.3">
      <c r="A406" s="15" t="s">
        <v>6682</v>
      </c>
      <c r="B406" s="16">
        <v>2024</v>
      </c>
      <c r="C406" s="17" t="s">
        <v>6685</v>
      </c>
      <c r="D406" s="17"/>
      <c r="E406" s="17" t="s">
        <v>6683</v>
      </c>
      <c r="F406" s="17" t="s">
        <v>2477</v>
      </c>
      <c r="G406" s="17" t="s">
        <v>688</v>
      </c>
      <c r="H406" s="17" t="s">
        <v>6684</v>
      </c>
      <c r="I406" s="17" t="s">
        <v>7402</v>
      </c>
      <c r="J406" s="17" t="s">
        <v>7190</v>
      </c>
      <c r="K406" s="17" t="s">
        <v>6686</v>
      </c>
      <c r="L406" s="17"/>
      <c r="M406" s="17" t="s">
        <v>1551</v>
      </c>
      <c r="N406" s="18"/>
      <c r="O406" s="19"/>
    </row>
    <row r="407" spans="1:15" ht="52.8" x14ac:dyDescent="0.3">
      <c r="A407" s="15" t="s">
        <v>4637</v>
      </c>
      <c r="B407" s="16">
        <v>2022</v>
      </c>
      <c r="C407" s="17" t="s">
        <v>4635</v>
      </c>
      <c r="D407" s="17"/>
      <c r="E407" s="17" t="s">
        <v>4636</v>
      </c>
      <c r="F407" s="17" t="s">
        <v>2477</v>
      </c>
      <c r="G407" s="17" t="s">
        <v>1586</v>
      </c>
      <c r="H407" s="17" t="s">
        <v>3330</v>
      </c>
      <c r="I407" s="17" t="s">
        <v>2909</v>
      </c>
      <c r="J407" s="17" t="s">
        <v>7404</v>
      </c>
      <c r="K407" s="17" t="s">
        <v>10514</v>
      </c>
      <c r="L407" s="17"/>
      <c r="M407" s="17" t="s">
        <v>1551</v>
      </c>
      <c r="N407" s="18"/>
      <c r="O407" s="19"/>
    </row>
    <row r="408" spans="1:15" ht="132" x14ac:dyDescent="0.3">
      <c r="A408" s="15" t="s">
        <v>5695</v>
      </c>
      <c r="B408" s="16">
        <v>2023</v>
      </c>
      <c r="C408" s="17" t="s">
        <v>5693</v>
      </c>
      <c r="D408" s="17"/>
      <c r="E408" s="17" t="s">
        <v>5694</v>
      </c>
      <c r="F408" s="17" t="s">
        <v>43</v>
      </c>
      <c r="G408" s="17" t="s">
        <v>2948</v>
      </c>
      <c r="H408" s="17" t="s">
        <v>5697</v>
      </c>
      <c r="I408" s="17" t="s">
        <v>7627</v>
      </c>
      <c r="J408" s="17" t="s">
        <v>7403</v>
      </c>
      <c r="K408" s="17" t="s">
        <v>5696</v>
      </c>
      <c r="L408" s="17"/>
      <c r="M408" s="17"/>
      <c r="N408" s="18"/>
      <c r="O408" s="19"/>
    </row>
    <row r="409" spans="1:15" ht="79.2" x14ac:dyDescent="0.3">
      <c r="A409" s="15" t="s">
        <v>6265</v>
      </c>
      <c r="B409" s="16">
        <v>2024</v>
      </c>
      <c r="C409" s="17" t="s">
        <v>6264</v>
      </c>
      <c r="D409" s="17" t="s">
        <v>4172</v>
      </c>
      <c r="E409" s="17"/>
      <c r="F409" s="17" t="s">
        <v>4883</v>
      </c>
      <c r="G409" s="17"/>
      <c r="H409" s="17"/>
      <c r="I409" s="17" t="s">
        <v>7405</v>
      </c>
      <c r="J409" s="17"/>
      <c r="K409" s="17" t="s">
        <v>6266</v>
      </c>
      <c r="L409" s="17"/>
      <c r="M409" s="17"/>
      <c r="N409" s="18"/>
      <c r="O409" s="19"/>
    </row>
    <row r="410" spans="1:15" ht="52.8" x14ac:dyDescent="0.3">
      <c r="A410" s="15" t="s">
        <v>11720</v>
      </c>
      <c r="B410" s="16">
        <v>2026</v>
      </c>
      <c r="C410" s="17" t="s">
        <v>11719</v>
      </c>
      <c r="D410" s="17" t="s">
        <v>349</v>
      </c>
      <c r="E410" s="17"/>
      <c r="F410" s="17" t="s">
        <v>1031</v>
      </c>
      <c r="G410" s="17" t="s">
        <v>2948</v>
      </c>
      <c r="H410" s="17" t="s">
        <v>11726</v>
      </c>
      <c r="I410" s="17" t="s">
        <v>11722</v>
      </c>
      <c r="J410" s="17" t="s">
        <v>7403</v>
      </c>
      <c r="K410" s="17" t="s">
        <v>11721</v>
      </c>
      <c r="L410" s="17" t="s">
        <v>5827</v>
      </c>
      <c r="M410" s="17" t="s">
        <v>11723</v>
      </c>
      <c r="N410" s="18" t="s">
        <v>11724</v>
      </c>
      <c r="O410" s="19"/>
    </row>
    <row r="411" spans="1:15" ht="145.19999999999999" x14ac:dyDescent="0.3">
      <c r="A411" s="15" t="s">
        <v>8226</v>
      </c>
      <c r="B411" s="16">
        <v>2025</v>
      </c>
      <c r="C411" s="17" t="s">
        <v>8225</v>
      </c>
      <c r="D411" s="17" t="s">
        <v>33</v>
      </c>
      <c r="E411" s="17"/>
      <c r="F411" s="17" t="s">
        <v>1031</v>
      </c>
      <c r="G411" s="17" t="s">
        <v>2948</v>
      </c>
      <c r="H411" s="17" t="s">
        <v>8231</v>
      </c>
      <c r="I411" s="17" t="s">
        <v>8129</v>
      </c>
      <c r="J411" s="17" t="s">
        <v>7403</v>
      </c>
      <c r="K411" s="17" t="s">
        <v>8227</v>
      </c>
      <c r="L411" s="17" t="s">
        <v>329</v>
      </c>
      <c r="M411" s="17" t="s">
        <v>2439</v>
      </c>
      <c r="N411" s="18" t="s">
        <v>4917</v>
      </c>
      <c r="O411" s="19"/>
    </row>
    <row r="412" spans="1:15" ht="26.4" x14ac:dyDescent="0.3">
      <c r="A412" s="15" t="s">
        <v>4528</v>
      </c>
      <c r="B412" s="16">
        <v>2019</v>
      </c>
      <c r="C412" s="17" t="s">
        <v>4527</v>
      </c>
      <c r="D412" s="17" t="s">
        <v>120</v>
      </c>
      <c r="E412" s="17"/>
      <c r="F412" s="17" t="s">
        <v>56</v>
      </c>
      <c r="G412" s="17"/>
      <c r="H412" s="17"/>
      <c r="I412" s="17" t="s">
        <v>56</v>
      </c>
      <c r="J412" s="17"/>
      <c r="K412" s="17" t="s">
        <v>4529</v>
      </c>
      <c r="L412" s="17"/>
      <c r="M412" s="17"/>
      <c r="N412" s="18"/>
      <c r="O412" s="19"/>
    </row>
    <row r="413" spans="1:15" ht="52.8" x14ac:dyDescent="0.3">
      <c r="A413" s="15" t="s">
        <v>2165</v>
      </c>
      <c r="B413" s="16">
        <v>2021</v>
      </c>
      <c r="C413" s="17" t="s">
        <v>2164</v>
      </c>
      <c r="D413" s="17" t="s">
        <v>210</v>
      </c>
      <c r="E413" s="17"/>
      <c r="F413" s="17" t="s">
        <v>56</v>
      </c>
      <c r="G413" s="17"/>
      <c r="H413" s="17"/>
      <c r="I413" s="17" t="s">
        <v>2166</v>
      </c>
      <c r="J413" s="17"/>
      <c r="K413" s="17" t="s">
        <v>10945</v>
      </c>
      <c r="L413" s="17"/>
      <c r="M413" s="17"/>
      <c r="N413" s="18"/>
      <c r="O413" s="19" t="s">
        <v>1646</v>
      </c>
    </row>
    <row r="414" spans="1:15" ht="79.2" x14ac:dyDescent="0.3">
      <c r="A414" s="15" t="s">
        <v>563</v>
      </c>
      <c r="B414" s="16">
        <v>2019</v>
      </c>
      <c r="C414" s="17" t="s">
        <v>2167</v>
      </c>
      <c r="D414" s="17"/>
      <c r="E414" s="17" t="s">
        <v>2168</v>
      </c>
      <c r="F414" s="17" t="s">
        <v>122</v>
      </c>
      <c r="G414" s="17" t="s">
        <v>202</v>
      </c>
      <c r="H414" s="17" t="s">
        <v>3161</v>
      </c>
      <c r="I414" s="17" t="s">
        <v>2169</v>
      </c>
      <c r="J414" s="17"/>
      <c r="K414" s="17" t="s">
        <v>3162</v>
      </c>
      <c r="L414" s="17" t="s">
        <v>123</v>
      </c>
      <c r="M414" s="17" t="s">
        <v>204</v>
      </c>
      <c r="N414" s="18" t="s">
        <v>203</v>
      </c>
      <c r="O414" s="19"/>
    </row>
    <row r="415" spans="1:15" ht="52.8" x14ac:dyDescent="0.3">
      <c r="A415" s="15" t="s">
        <v>563</v>
      </c>
      <c r="B415" s="16">
        <v>2020</v>
      </c>
      <c r="C415" s="17" t="s">
        <v>562</v>
      </c>
      <c r="D415" s="17" t="s">
        <v>68</v>
      </c>
      <c r="E415" s="17"/>
      <c r="F415" s="17" t="s">
        <v>122</v>
      </c>
      <c r="G415" s="17" t="s">
        <v>202</v>
      </c>
      <c r="H415" s="17" t="s">
        <v>3161</v>
      </c>
      <c r="I415" s="17" t="s">
        <v>7406</v>
      </c>
      <c r="J415" s="17" t="s">
        <v>7145</v>
      </c>
      <c r="K415" s="41" t="s">
        <v>564</v>
      </c>
      <c r="L415" s="17" t="s">
        <v>123</v>
      </c>
      <c r="M415" s="17" t="s">
        <v>565</v>
      </c>
      <c r="N415" s="18" t="s">
        <v>203</v>
      </c>
      <c r="O415" s="19"/>
    </row>
    <row r="416" spans="1:15" ht="52.8" x14ac:dyDescent="0.3">
      <c r="A416" s="15" t="s">
        <v>563</v>
      </c>
      <c r="B416" s="16">
        <v>2021</v>
      </c>
      <c r="C416" s="17" t="s">
        <v>2342</v>
      </c>
      <c r="D416" s="17" t="s">
        <v>68</v>
      </c>
      <c r="E416" s="17"/>
      <c r="F416" s="17" t="s">
        <v>122</v>
      </c>
      <c r="G416" s="17" t="s">
        <v>202</v>
      </c>
      <c r="H416" s="17" t="s">
        <v>3161</v>
      </c>
      <c r="I416" s="17" t="s">
        <v>7407</v>
      </c>
      <c r="J416" s="17" t="s">
        <v>7145</v>
      </c>
      <c r="K416" s="17" t="s">
        <v>2343</v>
      </c>
      <c r="L416" s="17" t="s">
        <v>730</v>
      </c>
      <c r="M416" s="17" t="s">
        <v>565</v>
      </c>
      <c r="N416" s="18" t="s">
        <v>2345</v>
      </c>
      <c r="O416" s="19" t="s">
        <v>1646</v>
      </c>
    </row>
    <row r="417" spans="1:15" ht="66" x14ac:dyDescent="0.3">
      <c r="A417" s="15" t="s">
        <v>199</v>
      </c>
      <c r="B417" s="16">
        <v>2019</v>
      </c>
      <c r="C417" s="17" t="s">
        <v>198</v>
      </c>
      <c r="D417" s="17" t="s">
        <v>105</v>
      </c>
      <c r="E417" s="17"/>
      <c r="F417" s="17" t="s">
        <v>122</v>
      </c>
      <c r="G417" s="17" t="s">
        <v>202</v>
      </c>
      <c r="H417" s="17" t="s">
        <v>3161</v>
      </c>
      <c r="I417" s="17" t="s">
        <v>7165</v>
      </c>
      <c r="J417" s="17" t="s">
        <v>7145</v>
      </c>
      <c r="K417" s="17" t="s">
        <v>200</v>
      </c>
      <c r="L417" s="17" t="s">
        <v>123</v>
      </c>
      <c r="M417" s="17" t="s">
        <v>204</v>
      </c>
      <c r="N417" s="18" t="s">
        <v>203</v>
      </c>
      <c r="O417" s="19"/>
    </row>
    <row r="418" spans="1:15" ht="52.8" x14ac:dyDescent="0.3">
      <c r="A418" s="15" t="s">
        <v>11531</v>
      </c>
      <c r="B418" s="16">
        <v>2021</v>
      </c>
      <c r="C418" s="17" t="s">
        <v>11532</v>
      </c>
      <c r="D418" s="17" t="s">
        <v>29</v>
      </c>
      <c r="E418" s="17"/>
      <c r="F418" s="17" t="s">
        <v>2155</v>
      </c>
      <c r="G418" s="17"/>
      <c r="H418" s="17"/>
      <c r="I418" s="17" t="s">
        <v>11535</v>
      </c>
      <c r="J418" s="17" t="s">
        <v>8949</v>
      </c>
      <c r="K418" s="17" t="s">
        <v>11533</v>
      </c>
      <c r="L418" s="17" t="s">
        <v>329</v>
      </c>
      <c r="M418" s="17" t="s">
        <v>593</v>
      </c>
      <c r="N418" s="18" t="s">
        <v>11534</v>
      </c>
      <c r="O418" s="19"/>
    </row>
    <row r="419" spans="1:15" ht="52.8" x14ac:dyDescent="0.3">
      <c r="A419" s="15" t="s">
        <v>3027</v>
      </c>
      <c r="B419" s="16">
        <v>2022</v>
      </c>
      <c r="C419" s="17" t="s">
        <v>3026</v>
      </c>
      <c r="D419" s="17" t="s">
        <v>1316</v>
      </c>
      <c r="E419" s="17"/>
      <c r="F419" s="17" t="s">
        <v>43</v>
      </c>
      <c r="G419" s="17" t="s">
        <v>183</v>
      </c>
      <c r="H419" s="17" t="s">
        <v>3163</v>
      </c>
      <c r="I419" s="17" t="s">
        <v>7911</v>
      </c>
      <c r="J419" s="17" t="s">
        <v>7191</v>
      </c>
      <c r="K419" s="17" t="s">
        <v>3028</v>
      </c>
      <c r="L419" s="17" t="s">
        <v>329</v>
      </c>
      <c r="M419" s="17" t="s">
        <v>60</v>
      </c>
      <c r="N419" s="18" t="s">
        <v>3029</v>
      </c>
      <c r="O419" s="19" t="s">
        <v>1646</v>
      </c>
    </row>
    <row r="420" spans="1:15" ht="52.8" x14ac:dyDescent="0.3">
      <c r="A420" s="15" t="s">
        <v>3027</v>
      </c>
      <c r="B420" s="16">
        <v>2022</v>
      </c>
      <c r="C420" s="17" t="s">
        <v>3026</v>
      </c>
      <c r="D420" s="17"/>
      <c r="E420" s="17" t="s">
        <v>3813</v>
      </c>
      <c r="F420" s="17" t="s">
        <v>43</v>
      </c>
      <c r="G420" s="17"/>
      <c r="H420" s="17"/>
      <c r="I420" s="17" t="s">
        <v>7194</v>
      </c>
      <c r="J420" s="17" t="s">
        <v>7191</v>
      </c>
      <c r="K420" s="17" t="s">
        <v>3814</v>
      </c>
      <c r="L420" s="17"/>
      <c r="M420" s="17"/>
      <c r="N420" s="18"/>
      <c r="O420" s="19"/>
    </row>
    <row r="421" spans="1:15" ht="66" x14ac:dyDescent="0.3">
      <c r="A421" s="15" t="s">
        <v>5265</v>
      </c>
      <c r="B421" s="16">
        <v>2022</v>
      </c>
      <c r="C421" s="17" t="s">
        <v>5266</v>
      </c>
      <c r="D421" s="17" t="s">
        <v>2206</v>
      </c>
      <c r="E421" s="17"/>
      <c r="F421" s="17" t="s">
        <v>1031</v>
      </c>
      <c r="G421" s="17" t="s">
        <v>227</v>
      </c>
      <c r="H421" s="17" t="s">
        <v>3534</v>
      </c>
      <c r="I421" s="17" t="s">
        <v>7408</v>
      </c>
      <c r="J421" s="17" t="s">
        <v>7191</v>
      </c>
      <c r="K421" s="17" t="s">
        <v>5267</v>
      </c>
      <c r="L421" s="17"/>
      <c r="M421" s="17" t="s">
        <v>60</v>
      </c>
      <c r="N421" s="18"/>
      <c r="O421" s="19"/>
    </row>
    <row r="422" spans="1:15" ht="52.8" x14ac:dyDescent="0.3">
      <c r="A422" s="15" t="s">
        <v>4536</v>
      </c>
      <c r="B422" s="21">
        <v>2022</v>
      </c>
      <c r="C422" s="22" t="s">
        <v>4530</v>
      </c>
      <c r="D422" s="22" t="s">
        <v>4531</v>
      </c>
      <c r="E422" s="22"/>
      <c r="F422" s="22" t="s">
        <v>43</v>
      </c>
      <c r="G422" s="22" t="s">
        <v>183</v>
      </c>
      <c r="H422" s="22" t="s">
        <v>3164</v>
      </c>
      <c r="I422" s="22" t="s">
        <v>7409</v>
      </c>
      <c r="J422" s="22" t="s">
        <v>7180</v>
      </c>
      <c r="K422" s="22" t="s">
        <v>4532</v>
      </c>
      <c r="L422" s="17" t="s">
        <v>4533</v>
      </c>
      <c r="M422" s="22" t="s">
        <v>4534</v>
      </c>
      <c r="N422" s="23" t="s">
        <v>4535</v>
      </c>
      <c r="O422" s="19"/>
    </row>
    <row r="423" spans="1:15" ht="92.4" x14ac:dyDescent="0.3">
      <c r="A423" s="24" t="s">
        <v>2585</v>
      </c>
      <c r="B423" s="21">
        <v>2021</v>
      </c>
      <c r="C423" s="22" t="s">
        <v>2586</v>
      </c>
      <c r="D423" s="22" t="s">
        <v>2584</v>
      </c>
      <c r="E423" s="22"/>
      <c r="F423" s="22" t="s">
        <v>43</v>
      </c>
      <c r="G423" s="22" t="s">
        <v>183</v>
      </c>
      <c r="H423" s="22" t="s">
        <v>3164</v>
      </c>
      <c r="I423" s="22" t="s">
        <v>7410</v>
      </c>
      <c r="J423" s="22" t="s">
        <v>7180</v>
      </c>
      <c r="K423" s="22" t="s">
        <v>2587</v>
      </c>
      <c r="L423" s="22" t="s">
        <v>2589</v>
      </c>
      <c r="M423" s="22" t="s">
        <v>2588</v>
      </c>
      <c r="N423" s="23" t="s">
        <v>2596</v>
      </c>
      <c r="O423" s="19"/>
    </row>
    <row r="424" spans="1:15" ht="52.8" x14ac:dyDescent="0.3">
      <c r="A424" s="24" t="s">
        <v>5486</v>
      </c>
      <c r="B424" s="21">
        <v>2019</v>
      </c>
      <c r="C424" s="22" t="s">
        <v>5487</v>
      </c>
      <c r="D424" s="22"/>
      <c r="E424" s="22" t="s">
        <v>265</v>
      </c>
      <c r="F424" s="22" t="s">
        <v>1031</v>
      </c>
      <c r="G424" s="22" t="s">
        <v>3784</v>
      </c>
      <c r="H424" s="22" t="s">
        <v>5489</v>
      </c>
      <c r="I424" s="22" t="s">
        <v>8437</v>
      </c>
      <c r="J424" s="22" t="s">
        <v>7321</v>
      </c>
      <c r="K424" s="22" t="s">
        <v>5488</v>
      </c>
      <c r="L424" s="22"/>
      <c r="M424" s="22"/>
      <c r="N424" s="23"/>
      <c r="O424" s="19"/>
    </row>
    <row r="425" spans="1:15" ht="52.8" x14ac:dyDescent="0.3">
      <c r="A425" s="24" t="s">
        <v>5350</v>
      </c>
      <c r="B425" s="21">
        <v>2023</v>
      </c>
      <c r="C425" s="22" t="s">
        <v>5351</v>
      </c>
      <c r="D425" s="22" t="s">
        <v>1214</v>
      </c>
      <c r="E425" s="22"/>
      <c r="F425" s="22" t="s">
        <v>2477</v>
      </c>
      <c r="G425" s="22" t="s">
        <v>308</v>
      </c>
      <c r="H425" s="22" t="s">
        <v>3154</v>
      </c>
      <c r="I425" s="22" t="s">
        <v>5015</v>
      </c>
      <c r="J425" s="22" t="s">
        <v>7146</v>
      </c>
      <c r="K425" s="22" t="s">
        <v>5352</v>
      </c>
      <c r="L425" s="22" t="s">
        <v>329</v>
      </c>
      <c r="M425" s="22" t="s">
        <v>5353</v>
      </c>
      <c r="N425" s="23" t="s">
        <v>2792</v>
      </c>
      <c r="O425" s="19"/>
    </row>
    <row r="426" spans="1:15" ht="66" x14ac:dyDescent="0.3">
      <c r="A426" s="24" t="s">
        <v>4705</v>
      </c>
      <c r="B426" s="21">
        <v>2023</v>
      </c>
      <c r="C426" s="22" t="s">
        <v>4704</v>
      </c>
      <c r="D426" s="22" t="s">
        <v>29</v>
      </c>
      <c r="E426" s="22"/>
      <c r="F426" s="22" t="s">
        <v>2477</v>
      </c>
      <c r="G426" s="22" t="s">
        <v>381</v>
      </c>
      <c r="H426" s="22" t="s">
        <v>4706</v>
      </c>
      <c r="I426" s="22" t="s">
        <v>7411</v>
      </c>
      <c r="J426" s="22" t="s">
        <v>7156</v>
      </c>
      <c r="K426" s="22" t="s">
        <v>4707</v>
      </c>
      <c r="L426" s="22" t="s">
        <v>329</v>
      </c>
      <c r="M426" s="22" t="s">
        <v>1506</v>
      </c>
      <c r="N426" s="23"/>
      <c r="O426" s="19"/>
    </row>
    <row r="427" spans="1:15" ht="79.2" x14ac:dyDescent="0.3">
      <c r="A427" s="24" t="s">
        <v>4324</v>
      </c>
      <c r="B427" s="21">
        <v>2022</v>
      </c>
      <c r="C427" s="22" t="s">
        <v>4323</v>
      </c>
      <c r="D427" s="22" t="s">
        <v>4325</v>
      </c>
      <c r="E427" s="22"/>
      <c r="F427" s="22" t="s">
        <v>43</v>
      </c>
      <c r="G427" s="22" t="s">
        <v>183</v>
      </c>
      <c r="H427" s="22" t="s">
        <v>4328</v>
      </c>
      <c r="I427" s="22" t="s">
        <v>2602</v>
      </c>
      <c r="J427" s="22" t="s">
        <v>2319</v>
      </c>
      <c r="K427" s="22" t="s">
        <v>4326</v>
      </c>
      <c r="L427" s="22" t="s">
        <v>329</v>
      </c>
      <c r="M427" s="22" t="s">
        <v>4327</v>
      </c>
      <c r="N427" s="23"/>
      <c r="O427" s="19"/>
    </row>
    <row r="428" spans="1:15" ht="52.8" x14ac:dyDescent="0.3">
      <c r="A428" s="24" t="s">
        <v>1615</v>
      </c>
      <c r="B428" s="21">
        <v>2016</v>
      </c>
      <c r="C428" s="22" t="s">
        <v>1614</v>
      </c>
      <c r="D428" s="22" t="s">
        <v>893</v>
      </c>
      <c r="E428" s="22"/>
      <c r="F428" s="22" t="s">
        <v>56</v>
      </c>
      <c r="G428" s="22"/>
      <c r="H428" s="22"/>
      <c r="I428" s="22" t="s">
        <v>56</v>
      </c>
      <c r="J428" s="24"/>
      <c r="K428" s="24" t="s">
        <v>1616</v>
      </c>
      <c r="L428" s="22"/>
      <c r="M428" s="22"/>
      <c r="N428" s="23"/>
      <c r="O428" s="19"/>
    </row>
    <row r="429" spans="1:15" ht="52.8" x14ac:dyDescent="0.3">
      <c r="A429" s="24" t="s">
        <v>10320</v>
      </c>
      <c r="B429" s="21">
        <v>2021</v>
      </c>
      <c r="C429" s="22" t="s">
        <v>10321</v>
      </c>
      <c r="D429" s="22" t="s">
        <v>10319</v>
      </c>
      <c r="E429" s="22"/>
      <c r="F429" s="22" t="s">
        <v>844</v>
      </c>
      <c r="G429" s="22" t="s">
        <v>419</v>
      </c>
      <c r="H429" s="22"/>
      <c r="I429" s="22" t="s">
        <v>10251</v>
      </c>
      <c r="J429" s="22" t="s">
        <v>7145</v>
      </c>
      <c r="K429" s="22" t="s">
        <v>10322</v>
      </c>
      <c r="L429" s="22"/>
      <c r="M429" s="22"/>
      <c r="N429" s="23"/>
      <c r="O429" s="19"/>
    </row>
    <row r="430" spans="1:15" ht="52.8" x14ac:dyDescent="0.3">
      <c r="A430" s="24" t="s">
        <v>1332</v>
      </c>
      <c r="B430" s="21">
        <v>2018</v>
      </c>
      <c r="C430" s="22" t="s">
        <v>1331</v>
      </c>
      <c r="D430" s="22"/>
      <c r="E430" s="22" t="s">
        <v>1333</v>
      </c>
      <c r="F430" s="22" t="s">
        <v>1078</v>
      </c>
      <c r="G430" s="22"/>
      <c r="H430" s="22"/>
      <c r="I430" s="22" t="s">
        <v>1223</v>
      </c>
      <c r="J430" s="22" t="s">
        <v>5873</v>
      </c>
      <c r="K430" s="22" t="s">
        <v>1334</v>
      </c>
      <c r="L430" s="22"/>
      <c r="M430" s="22"/>
      <c r="N430" s="23"/>
      <c r="O430" s="19"/>
    </row>
    <row r="431" spans="1:15" ht="52.8" x14ac:dyDescent="0.3">
      <c r="A431" s="24" t="s">
        <v>5562</v>
      </c>
      <c r="B431" s="21">
        <v>2024</v>
      </c>
      <c r="C431" s="22" t="s">
        <v>5563</v>
      </c>
      <c r="D431" s="22" t="s">
        <v>105</v>
      </c>
      <c r="E431" s="22"/>
      <c r="F431" s="22" t="s">
        <v>1031</v>
      </c>
      <c r="G431" s="22" t="s">
        <v>227</v>
      </c>
      <c r="H431" s="22" t="s">
        <v>5564</v>
      </c>
      <c r="I431" s="22" t="s">
        <v>7412</v>
      </c>
      <c r="J431" s="22" t="s">
        <v>7192</v>
      </c>
      <c r="K431" s="22" t="s">
        <v>5842</v>
      </c>
      <c r="L431" s="22" t="s">
        <v>329</v>
      </c>
      <c r="M431" s="22" t="s">
        <v>1506</v>
      </c>
      <c r="N431" s="23" t="s">
        <v>5843</v>
      </c>
      <c r="O431" s="19"/>
    </row>
    <row r="432" spans="1:15" ht="66" x14ac:dyDescent="0.3">
      <c r="A432" s="24" t="s">
        <v>2286</v>
      </c>
      <c r="B432" s="21">
        <v>2021</v>
      </c>
      <c r="C432" s="22" t="s">
        <v>2285</v>
      </c>
      <c r="D432" s="22" t="s">
        <v>68</v>
      </c>
      <c r="E432" s="22"/>
      <c r="F432" s="22" t="s">
        <v>122</v>
      </c>
      <c r="G432" s="22" t="s">
        <v>413</v>
      </c>
      <c r="H432" s="22" t="s">
        <v>3165</v>
      </c>
      <c r="I432" s="22" t="s">
        <v>7413</v>
      </c>
      <c r="J432" s="22" t="s">
        <v>7145</v>
      </c>
      <c r="K432" s="22" t="s">
        <v>10984</v>
      </c>
      <c r="L432" s="22" t="s">
        <v>329</v>
      </c>
      <c r="M432" s="22" t="s">
        <v>2287</v>
      </c>
      <c r="N432" s="23" t="s">
        <v>2288</v>
      </c>
      <c r="O432" s="19" t="s">
        <v>1646</v>
      </c>
    </row>
    <row r="433" spans="1:15" ht="79.2" x14ac:dyDescent="0.3">
      <c r="A433" s="24" t="s">
        <v>11636</v>
      </c>
      <c r="B433" s="21">
        <v>2019</v>
      </c>
      <c r="C433" s="22" t="s">
        <v>11635</v>
      </c>
      <c r="D433" s="22"/>
      <c r="E433" s="22"/>
      <c r="F433" s="22" t="s">
        <v>56</v>
      </c>
      <c r="G433" s="22"/>
      <c r="H433" s="22"/>
      <c r="I433" s="22" t="s">
        <v>10133</v>
      </c>
      <c r="J433" s="22" t="s">
        <v>7160</v>
      </c>
      <c r="K433" s="22" t="s">
        <v>11637</v>
      </c>
      <c r="L433" s="22"/>
      <c r="M433" s="22"/>
      <c r="N433" s="23"/>
      <c r="O433" s="19"/>
    </row>
    <row r="434" spans="1:15" ht="79.2" x14ac:dyDescent="0.3">
      <c r="A434" s="24" t="s">
        <v>3842</v>
      </c>
      <c r="B434" s="21">
        <v>2017</v>
      </c>
      <c r="C434" s="22" t="s">
        <v>3843</v>
      </c>
      <c r="D434" s="22"/>
      <c r="E434" s="22" t="s">
        <v>3845</v>
      </c>
      <c r="F434" s="22" t="s">
        <v>43</v>
      </c>
      <c r="G434" s="22" t="s">
        <v>42</v>
      </c>
      <c r="H434" s="22" t="s">
        <v>3060</v>
      </c>
      <c r="I434" s="22" t="s">
        <v>7414</v>
      </c>
      <c r="J434" s="24" t="s">
        <v>7256</v>
      </c>
      <c r="K434" s="24" t="s">
        <v>3844</v>
      </c>
      <c r="L434" s="22" t="s">
        <v>329</v>
      </c>
      <c r="M434" s="22" t="s">
        <v>49</v>
      </c>
      <c r="N434" s="23" t="s">
        <v>943</v>
      </c>
      <c r="O434" s="19" t="s">
        <v>2999</v>
      </c>
    </row>
    <row r="435" spans="1:15" ht="52.8" x14ac:dyDescent="0.3">
      <c r="A435" s="24" t="s">
        <v>550</v>
      </c>
      <c r="B435" s="21">
        <v>2015</v>
      </c>
      <c r="C435" s="22" t="s">
        <v>549</v>
      </c>
      <c r="D435" s="22"/>
      <c r="E435" s="22" t="s">
        <v>551</v>
      </c>
      <c r="F435" s="22" t="s">
        <v>1078</v>
      </c>
      <c r="G435" s="22"/>
      <c r="H435" s="22"/>
      <c r="I435" s="22" t="s">
        <v>1079</v>
      </c>
      <c r="J435" s="22"/>
      <c r="K435" s="22" t="s">
        <v>552</v>
      </c>
      <c r="L435" s="22"/>
      <c r="M435" s="22"/>
      <c r="N435" s="23"/>
      <c r="O435" s="19"/>
    </row>
    <row r="436" spans="1:15" ht="52.8" x14ac:dyDescent="0.3">
      <c r="A436" s="24" t="s">
        <v>5601</v>
      </c>
      <c r="B436" s="21">
        <v>2021</v>
      </c>
      <c r="C436" s="22" t="s">
        <v>5602</v>
      </c>
      <c r="D436" s="22" t="s">
        <v>4701</v>
      </c>
      <c r="E436" s="22"/>
      <c r="F436" s="22" t="s">
        <v>122</v>
      </c>
      <c r="G436" s="22" t="s">
        <v>202</v>
      </c>
      <c r="H436" s="22" t="s">
        <v>3098</v>
      </c>
      <c r="I436" s="22" t="s">
        <v>2909</v>
      </c>
      <c r="J436" s="22" t="s">
        <v>7145</v>
      </c>
      <c r="K436" s="22" t="s">
        <v>5603</v>
      </c>
      <c r="L436" s="22" t="s">
        <v>329</v>
      </c>
      <c r="M436" s="22" t="s">
        <v>5604</v>
      </c>
      <c r="N436" s="23" t="s">
        <v>3902</v>
      </c>
      <c r="O436" s="19"/>
    </row>
    <row r="437" spans="1:15" ht="132" x14ac:dyDescent="0.3">
      <c r="A437" s="24" t="s">
        <v>6095</v>
      </c>
      <c r="B437" s="21">
        <v>2021</v>
      </c>
      <c r="C437" s="22" t="s">
        <v>6096</v>
      </c>
      <c r="D437" s="22"/>
      <c r="E437" s="22" t="s">
        <v>6016</v>
      </c>
      <c r="F437" s="22" t="s">
        <v>1031</v>
      </c>
      <c r="G437" s="22" t="s">
        <v>6098</v>
      </c>
      <c r="H437" s="22" t="s">
        <v>6097</v>
      </c>
      <c r="I437" s="22" t="s">
        <v>7415</v>
      </c>
      <c r="J437" s="24" t="s">
        <v>7193</v>
      </c>
      <c r="K437" s="24" t="s">
        <v>6099</v>
      </c>
      <c r="L437" s="22" t="s">
        <v>329</v>
      </c>
      <c r="M437" s="22" t="s">
        <v>289</v>
      </c>
      <c r="N437" s="23" t="s">
        <v>6018</v>
      </c>
      <c r="O437" s="19"/>
    </row>
    <row r="438" spans="1:15" ht="52.8" x14ac:dyDescent="0.3">
      <c r="A438" s="24" t="s">
        <v>8567</v>
      </c>
      <c r="B438" s="21">
        <v>2022</v>
      </c>
      <c r="C438" s="22" t="s">
        <v>8568</v>
      </c>
      <c r="D438" s="22" t="s">
        <v>8569</v>
      </c>
      <c r="E438" s="22"/>
      <c r="F438" s="22" t="s">
        <v>5192</v>
      </c>
      <c r="G438" s="22" t="s">
        <v>1781</v>
      </c>
      <c r="H438" s="22" t="s">
        <v>8570</v>
      </c>
      <c r="I438" s="22" t="s">
        <v>7445</v>
      </c>
      <c r="J438" s="22" t="s">
        <v>7145</v>
      </c>
      <c r="K438" s="22" t="s">
        <v>8571</v>
      </c>
      <c r="L438" s="22" t="s">
        <v>329</v>
      </c>
      <c r="M438" s="22" t="s">
        <v>53</v>
      </c>
      <c r="N438" s="23"/>
      <c r="O438" s="19"/>
    </row>
    <row r="439" spans="1:15" ht="145.19999999999999" x14ac:dyDescent="0.3">
      <c r="A439" s="24" t="s">
        <v>6883</v>
      </c>
      <c r="B439" s="21">
        <v>2024</v>
      </c>
      <c r="C439" s="22" t="s">
        <v>6882</v>
      </c>
      <c r="D439" s="22" t="s">
        <v>1694</v>
      </c>
      <c r="E439" s="22"/>
      <c r="F439" s="22" t="s">
        <v>3826</v>
      </c>
      <c r="G439" s="22" t="s">
        <v>6886</v>
      </c>
      <c r="H439" s="22" t="s">
        <v>6887</v>
      </c>
      <c r="I439" s="22" t="s">
        <v>7907</v>
      </c>
      <c r="J439" s="22" t="s">
        <v>7145</v>
      </c>
      <c r="K439" s="22" t="s">
        <v>6884</v>
      </c>
      <c r="L439" s="22" t="s">
        <v>329</v>
      </c>
      <c r="M439" s="22" t="s">
        <v>6885</v>
      </c>
      <c r="N439" s="23"/>
      <c r="O439" s="19"/>
    </row>
    <row r="440" spans="1:15" ht="52.8" x14ac:dyDescent="0.3">
      <c r="A440" s="24" t="s">
        <v>9128</v>
      </c>
      <c r="B440" s="21">
        <v>2025</v>
      </c>
      <c r="C440" s="22" t="s">
        <v>9129</v>
      </c>
      <c r="D440" s="22" t="s">
        <v>164</v>
      </c>
      <c r="E440" s="22"/>
      <c r="F440" s="22" t="s">
        <v>844</v>
      </c>
      <c r="G440" s="22" t="s">
        <v>4732</v>
      </c>
      <c r="H440" s="22" t="s">
        <v>3235</v>
      </c>
      <c r="I440" s="22" t="s">
        <v>9131</v>
      </c>
      <c r="J440" s="24" t="s">
        <v>7489</v>
      </c>
      <c r="K440" s="22" t="s">
        <v>9130</v>
      </c>
      <c r="L440" s="22"/>
      <c r="M440" s="22"/>
      <c r="N440" s="18"/>
      <c r="O440" s="19"/>
    </row>
    <row r="441" spans="1:15" ht="52.8" x14ac:dyDescent="0.3">
      <c r="A441" s="24" t="s">
        <v>3873</v>
      </c>
      <c r="B441" s="21">
        <v>2023</v>
      </c>
      <c r="C441" s="22" t="s">
        <v>4884</v>
      </c>
      <c r="D441" s="22" t="s">
        <v>3876</v>
      </c>
      <c r="E441" s="22"/>
      <c r="F441" s="22" t="s">
        <v>122</v>
      </c>
      <c r="G441" s="22" t="s">
        <v>413</v>
      </c>
      <c r="H441" s="22" t="s">
        <v>3391</v>
      </c>
      <c r="I441" s="22" t="s">
        <v>7313</v>
      </c>
      <c r="J441" s="24" t="s">
        <v>7268</v>
      </c>
      <c r="K441" s="24" t="s">
        <v>4885</v>
      </c>
      <c r="L441" s="22"/>
      <c r="M441" s="22"/>
      <c r="N441" s="23"/>
      <c r="O441" s="19"/>
    </row>
    <row r="442" spans="1:15" ht="52.8" x14ac:dyDescent="0.3">
      <c r="A442" s="24" t="s">
        <v>3873</v>
      </c>
      <c r="B442" s="21">
        <v>2022</v>
      </c>
      <c r="C442" s="22" t="s">
        <v>3874</v>
      </c>
      <c r="D442" s="22" t="s">
        <v>3876</v>
      </c>
      <c r="E442" s="22"/>
      <c r="F442" s="22" t="s">
        <v>2477</v>
      </c>
      <c r="G442" s="22"/>
      <c r="H442" s="22"/>
      <c r="I442" s="22" t="s">
        <v>1096</v>
      </c>
      <c r="J442" s="24"/>
      <c r="K442" s="24" t="s">
        <v>3875</v>
      </c>
      <c r="L442" s="22"/>
      <c r="M442" s="22" t="s">
        <v>3877</v>
      </c>
      <c r="N442" s="23"/>
      <c r="O442" s="19"/>
    </row>
    <row r="443" spans="1:15" ht="66" x14ac:dyDescent="0.3">
      <c r="A443" s="24" t="s">
        <v>10064</v>
      </c>
      <c r="B443" s="21">
        <v>2022</v>
      </c>
      <c r="C443" s="22" t="s">
        <v>10063</v>
      </c>
      <c r="D443" s="22"/>
      <c r="E443" s="22" t="s">
        <v>10061</v>
      </c>
      <c r="F443" s="22" t="s">
        <v>1644</v>
      </c>
      <c r="G443" s="22"/>
      <c r="H443" s="22"/>
      <c r="I443" s="22" t="s">
        <v>4811</v>
      </c>
      <c r="J443" s="22" t="s">
        <v>7316</v>
      </c>
      <c r="K443" s="22" t="s">
        <v>10065</v>
      </c>
      <c r="L443" s="22"/>
      <c r="M443" s="22"/>
      <c r="N443" s="23"/>
      <c r="O443" s="19"/>
    </row>
    <row r="444" spans="1:15" ht="66" x14ac:dyDescent="0.3">
      <c r="A444" s="24" t="s">
        <v>6694</v>
      </c>
      <c r="B444" s="21">
        <v>2024</v>
      </c>
      <c r="C444" s="22" t="s">
        <v>6693</v>
      </c>
      <c r="D444" s="22" t="s">
        <v>6696</v>
      </c>
      <c r="E444" s="22"/>
      <c r="F444" s="22" t="s">
        <v>1644</v>
      </c>
      <c r="G444" s="22"/>
      <c r="H444" s="22"/>
      <c r="I444" s="22" t="s">
        <v>5466</v>
      </c>
      <c r="J444" s="22"/>
      <c r="K444" s="22" t="s">
        <v>6695</v>
      </c>
      <c r="L444" s="22" t="s">
        <v>329</v>
      </c>
      <c r="M444" s="22" t="s">
        <v>6697</v>
      </c>
      <c r="N444" s="23" t="s">
        <v>6698</v>
      </c>
      <c r="O444" s="19"/>
    </row>
    <row r="445" spans="1:15" ht="52.8" x14ac:dyDescent="0.3">
      <c r="A445" s="24" t="s">
        <v>283</v>
      </c>
      <c r="B445" s="21">
        <v>2016</v>
      </c>
      <c r="C445" s="22" t="s">
        <v>282</v>
      </c>
      <c r="D445" s="22" t="s">
        <v>36</v>
      </c>
      <c r="E445" s="22"/>
      <c r="F445" s="22" t="s">
        <v>56</v>
      </c>
      <c r="G445" s="22"/>
      <c r="H445" s="22"/>
      <c r="I445" s="22" t="s">
        <v>285</v>
      </c>
      <c r="J445" s="22"/>
      <c r="K445" s="22" t="s">
        <v>284</v>
      </c>
      <c r="L445" s="22"/>
      <c r="M445" s="22"/>
      <c r="N445" s="23"/>
      <c r="O445" s="19"/>
    </row>
    <row r="446" spans="1:15" ht="118.8" customHeight="1" x14ac:dyDescent="0.3">
      <c r="A446" s="24" t="s">
        <v>6297</v>
      </c>
      <c r="B446" s="21">
        <v>2023</v>
      </c>
      <c r="C446" s="22" t="s">
        <v>6296</v>
      </c>
      <c r="D446" s="22"/>
      <c r="E446" s="22" t="s">
        <v>3940</v>
      </c>
      <c r="F446" s="22" t="s">
        <v>844</v>
      </c>
      <c r="G446" s="22" t="s">
        <v>202</v>
      </c>
      <c r="H446" s="22" t="s">
        <v>3161</v>
      </c>
      <c r="I446" s="22" t="s">
        <v>7416</v>
      </c>
      <c r="J446" s="22" t="s">
        <v>7145</v>
      </c>
      <c r="K446" s="22" t="s">
        <v>6298</v>
      </c>
      <c r="L446" s="22"/>
      <c r="M446" s="22"/>
      <c r="N446" s="23"/>
      <c r="O446" s="19"/>
    </row>
    <row r="447" spans="1:15" ht="66" customHeight="1" x14ac:dyDescent="0.3">
      <c r="A447" s="24" t="s">
        <v>6226</v>
      </c>
      <c r="B447" s="21">
        <v>2024</v>
      </c>
      <c r="C447" s="22" t="s">
        <v>6225</v>
      </c>
      <c r="D447" s="22" t="s">
        <v>349</v>
      </c>
      <c r="E447" s="22"/>
      <c r="F447" s="22" t="s">
        <v>2477</v>
      </c>
      <c r="G447" s="22" t="s">
        <v>4096</v>
      </c>
      <c r="H447" s="22" t="s">
        <v>6227</v>
      </c>
      <c r="I447" s="22" t="s">
        <v>7274</v>
      </c>
      <c r="J447" s="22" t="s">
        <v>7156</v>
      </c>
      <c r="K447" s="22" t="s">
        <v>11343</v>
      </c>
      <c r="L447" s="22" t="s">
        <v>329</v>
      </c>
      <c r="M447" s="22" t="s">
        <v>4682</v>
      </c>
      <c r="N447" s="23" t="s">
        <v>4917</v>
      </c>
      <c r="O447" s="19"/>
    </row>
    <row r="448" spans="1:15" ht="118.8" x14ac:dyDescent="0.3">
      <c r="A448" s="24" t="s">
        <v>8095</v>
      </c>
      <c r="B448" s="21">
        <v>2020</v>
      </c>
      <c r="C448" s="22" t="s">
        <v>8094</v>
      </c>
      <c r="D448" s="22" t="s">
        <v>335</v>
      </c>
      <c r="E448" s="22"/>
      <c r="F448" s="22" t="s">
        <v>649</v>
      </c>
      <c r="G448" s="22" t="s">
        <v>115</v>
      </c>
      <c r="H448" s="22" t="s">
        <v>8096</v>
      </c>
      <c r="I448" s="22" t="s">
        <v>7907</v>
      </c>
      <c r="J448" s="22" t="s">
        <v>7126</v>
      </c>
      <c r="K448" s="22" t="s">
        <v>8298</v>
      </c>
      <c r="L448" s="22" t="s">
        <v>329</v>
      </c>
      <c r="M448" s="22" t="s">
        <v>2447</v>
      </c>
      <c r="N448" s="23"/>
      <c r="O448" s="19"/>
    </row>
    <row r="449" spans="1:15" ht="96" customHeight="1" x14ac:dyDescent="0.3">
      <c r="A449" s="24" t="s">
        <v>1580</v>
      </c>
      <c r="B449" s="21">
        <v>2019</v>
      </c>
      <c r="C449" s="22" t="s">
        <v>1579</v>
      </c>
      <c r="D449" s="22" t="s">
        <v>136</v>
      </c>
      <c r="E449" s="22"/>
      <c r="F449" s="22" t="s">
        <v>122</v>
      </c>
      <c r="G449" s="22" t="s">
        <v>165</v>
      </c>
      <c r="H449" s="22" t="s">
        <v>3166</v>
      </c>
      <c r="I449" s="22" t="s">
        <v>7417</v>
      </c>
      <c r="J449" s="24" t="s">
        <v>7195</v>
      </c>
      <c r="K449" s="24" t="s">
        <v>1581</v>
      </c>
      <c r="L449" s="22" t="s">
        <v>123</v>
      </c>
      <c r="M449" s="22" t="s">
        <v>1583</v>
      </c>
      <c r="N449" s="23" t="s">
        <v>1582</v>
      </c>
      <c r="O449" s="19"/>
    </row>
    <row r="450" spans="1:15" ht="75.599999999999994" customHeight="1" x14ac:dyDescent="0.3">
      <c r="A450" s="24" t="s">
        <v>11979</v>
      </c>
      <c r="B450" s="21">
        <v>2017</v>
      </c>
      <c r="C450" s="22" t="s">
        <v>11978</v>
      </c>
      <c r="D450" s="22" t="s">
        <v>36</v>
      </c>
      <c r="E450" s="22"/>
      <c r="F450" s="22" t="s">
        <v>5946</v>
      </c>
      <c r="G450" s="22"/>
      <c r="H450" s="22"/>
      <c r="I450" s="22" t="s">
        <v>11982</v>
      </c>
      <c r="J450" s="22" t="s">
        <v>11981</v>
      </c>
      <c r="K450" s="22" t="s">
        <v>11980</v>
      </c>
      <c r="L450" s="22"/>
      <c r="M450" s="22" t="s">
        <v>1724</v>
      </c>
      <c r="N450" s="23"/>
      <c r="O450" s="19" t="s">
        <v>1646</v>
      </c>
    </row>
    <row r="451" spans="1:15" ht="52.8" x14ac:dyDescent="0.3">
      <c r="A451" s="24" t="s">
        <v>404</v>
      </c>
      <c r="B451" s="21">
        <v>2017</v>
      </c>
      <c r="C451" s="22" t="s">
        <v>403</v>
      </c>
      <c r="D451" s="22" t="s">
        <v>405</v>
      </c>
      <c r="E451" s="22"/>
      <c r="F451" s="22" t="s">
        <v>1078</v>
      </c>
      <c r="G451" s="22"/>
      <c r="H451" s="22"/>
      <c r="I451" s="22" t="s">
        <v>7418</v>
      </c>
      <c r="J451" s="22" t="s">
        <v>7160</v>
      </c>
      <c r="K451" s="22" t="s">
        <v>402</v>
      </c>
      <c r="L451" s="22"/>
      <c r="M451" s="22"/>
      <c r="N451" s="23"/>
      <c r="O451" s="19"/>
    </row>
    <row r="452" spans="1:15" ht="66" x14ac:dyDescent="0.3">
      <c r="A452" s="24" t="s">
        <v>11996</v>
      </c>
      <c r="B452" s="21">
        <v>2026</v>
      </c>
      <c r="C452" s="22" t="s">
        <v>11997</v>
      </c>
      <c r="D452" s="22" t="s">
        <v>470</v>
      </c>
      <c r="E452" s="22"/>
      <c r="F452" s="22" t="s">
        <v>2477</v>
      </c>
      <c r="G452" s="22" t="s">
        <v>381</v>
      </c>
      <c r="H452" s="22" t="s">
        <v>3068</v>
      </c>
      <c r="I452" s="22" t="s">
        <v>12001</v>
      </c>
      <c r="J452" s="22" t="s">
        <v>7282</v>
      </c>
      <c r="K452" s="22" t="s">
        <v>11998</v>
      </c>
      <c r="L452" s="22" t="s">
        <v>10613</v>
      </c>
      <c r="M452" s="22" t="s">
        <v>11999</v>
      </c>
      <c r="N452" s="23" t="s">
        <v>12000</v>
      </c>
      <c r="O452" s="19" t="s">
        <v>1646</v>
      </c>
    </row>
    <row r="453" spans="1:15" ht="79.2" x14ac:dyDescent="0.3">
      <c r="A453" s="24" t="s">
        <v>12310</v>
      </c>
      <c r="B453" s="21" t="s">
        <v>9310</v>
      </c>
      <c r="C453" s="22" t="s">
        <v>12309</v>
      </c>
      <c r="D453" s="22" t="s">
        <v>487</v>
      </c>
      <c r="E453" s="22"/>
      <c r="F453" s="22" t="s">
        <v>2477</v>
      </c>
      <c r="G453" s="22" t="s">
        <v>134</v>
      </c>
      <c r="H453" s="22" t="s">
        <v>4774</v>
      </c>
      <c r="I453" s="22"/>
      <c r="J453" s="22" t="s">
        <v>7282</v>
      </c>
      <c r="K453" s="22" t="s">
        <v>12311</v>
      </c>
      <c r="L453" s="22"/>
      <c r="M453" s="22"/>
      <c r="N453" s="23"/>
      <c r="O453" s="19"/>
    </row>
    <row r="454" spans="1:15" ht="39.6" customHeight="1" x14ac:dyDescent="0.3">
      <c r="A454" s="24" t="s">
        <v>9209</v>
      </c>
      <c r="B454" s="21">
        <v>2021</v>
      </c>
      <c r="C454" s="22" t="s">
        <v>9207</v>
      </c>
      <c r="D454" s="22" t="s">
        <v>105</v>
      </c>
      <c r="E454" s="22"/>
      <c r="F454" s="22" t="s">
        <v>2477</v>
      </c>
      <c r="G454" s="22" t="s">
        <v>134</v>
      </c>
      <c r="H454" s="22" t="s">
        <v>9208</v>
      </c>
      <c r="I454" s="22" t="s">
        <v>9211</v>
      </c>
      <c r="J454" s="22" t="s">
        <v>7282</v>
      </c>
      <c r="K454" s="22" t="s">
        <v>9210</v>
      </c>
      <c r="L454" s="22" t="s">
        <v>329</v>
      </c>
      <c r="M454" s="22" t="s">
        <v>1069</v>
      </c>
      <c r="N454" s="23" t="s">
        <v>9212</v>
      </c>
      <c r="O454" s="19"/>
    </row>
    <row r="455" spans="1:15" ht="52.8" x14ac:dyDescent="0.3">
      <c r="A455" s="24" t="s">
        <v>6388</v>
      </c>
      <c r="B455" s="21">
        <v>2024</v>
      </c>
      <c r="C455" s="22" t="s">
        <v>6387</v>
      </c>
      <c r="D455" s="22" t="s">
        <v>1292</v>
      </c>
      <c r="E455" s="22"/>
      <c r="F455" s="22" t="s">
        <v>171</v>
      </c>
      <c r="G455" s="22" t="s">
        <v>1747</v>
      </c>
      <c r="H455" s="22" t="s">
        <v>3261</v>
      </c>
      <c r="I455" s="22" t="s">
        <v>7420</v>
      </c>
      <c r="J455" s="22" t="s">
        <v>7419</v>
      </c>
      <c r="K455" s="22" t="s">
        <v>6389</v>
      </c>
      <c r="L455" s="22" t="s">
        <v>329</v>
      </c>
      <c r="M455" s="22" t="s">
        <v>1506</v>
      </c>
      <c r="N455" s="23" t="s">
        <v>6390</v>
      </c>
      <c r="O455" s="19"/>
    </row>
    <row r="456" spans="1:15" ht="92.4" x14ac:dyDescent="0.3">
      <c r="A456" s="24" t="s">
        <v>9022</v>
      </c>
      <c r="B456" s="21">
        <v>2024</v>
      </c>
      <c r="C456" s="22" t="s">
        <v>9021</v>
      </c>
      <c r="D456" s="22" t="s">
        <v>1630</v>
      </c>
      <c r="E456" s="22"/>
      <c r="F456" s="22" t="s">
        <v>43</v>
      </c>
      <c r="G456" s="22" t="s">
        <v>2714</v>
      </c>
      <c r="H456" s="22" t="s">
        <v>3393</v>
      </c>
      <c r="I456" s="22" t="s">
        <v>9024</v>
      </c>
      <c r="J456" s="22" t="s">
        <v>5873</v>
      </c>
      <c r="K456" s="22" t="s">
        <v>9023</v>
      </c>
      <c r="L456" s="22" t="s">
        <v>6879</v>
      </c>
      <c r="M456" s="22" t="s">
        <v>9025</v>
      </c>
      <c r="N456" s="23" t="s">
        <v>9026</v>
      </c>
      <c r="O456" s="19"/>
    </row>
    <row r="457" spans="1:15" ht="39.6" x14ac:dyDescent="0.3">
      <c r="A457" s="24" t="s">
        <v>1150</v>
      </c>
      <c r="B457" s="21">
        <v>2016</v>
      </c>
      <c r="C457" s="22" t="s">
        <v>1149</v>
      </c>
      <c r="D457" s="22"/>
      <c r="E457" s="22" t="s">
        <v>1152</v>
      </c>
      <c r="F457" s="22" t="s">
        <v>1151</v>
      </c>
      <c r="G457" s="22"/>
      <c r="H457" s="22"/>
      <c r="I457" s="22" t="s">
        <v>56</v>
      </c>
      <c r="J457" s="22"/>
      <c r="K457" s="22" t="s">
        <v>1153</v>
      </c>
      <c r="L457" s="22"/>
      <c r="M457" s="22"/>
      <c r="N457" s="23"/>
      <c r="O457" s="19"/>
    </row>
    <row r="458" spans="1:15" ht="79.2" x14ac:dyDescent="0.3">
      <c r="A458" s="24" t="s">
        <v>5415</v>
      </c>
      <c r="B458" s="21">
        <v>2023</v>
      </c>
      <c r="C458" s="22" t="s">
        <v>5414</v>
      </c>
      <c r="D458" s="22"/>
      <c r="E458" s="22" t="s">
        <v>3880</v>
      </c>
      <c r="F458" s="22" t="s">
        <v>122</v>
      </c>
      <c r="G458" s="22" t="s">
        <v>165</v>
      </c>
      <c r="H458" s="22" t="s">
        <v>5418</v>
      </c>
      <c r="I458" s="22" t="s">
        <v>7328</v>
      </c>
      <c r="J458" s="22" t="s">
        <v>7164</v>
      </c>
      <c r="K458" s="22" t="s">
        <v>5416</v>
      </c>
      <c r="L458" s="22" t="s">
        <v>329</v>
      </c>
      <c r="M458" s="22" t="s">
        <v>3938</v>
      </c>
      <c r="N458" s="23" t="s">
        <v>5417</v>
      </c>
      <c r="O458" s="19"/>
    </row>
    <row r="459" spans="1:15" ht="92.4" x14ac:dyDescent="0.3">
      <c r="A459" s="24" t="s">
        <v>10313</v>
      </c>
      <c r="B459" s="21">
        <v>2025</v>
      </c>
      <c r="C459" s="22" t="s">
        <v>10312</v>
      </c>
      <c r="D459" s="22"/>
      <c r="E459" s="22" t="s">
        <v>10311</v>
      </c>
      <c r="F459" s="22" t="s">
        <v>2477</v>
      </c>
      <c r="G459" s="22" t="s">
        <v>5479</v>
      </c>
      <c r="H459" s="22" t="s">
        <v>10317</v>
      </c>
      <c r="I459" s="22" t="s">
        <v>10316</v>
      </c>
      <c r="J459" s="22" t="s">
        <v>7256</v>
      </c>
      <c r="K459" s="22" t="s">
        <v>10314</v>
      </c>
      <c r="L459" s="22" t="s">
        <v>303</v>
      </c>
      <c r="M459" s="22" t="s">
        <v>10315</v>
      </c>
      <c r="N459" s="23" t="s">
        <v>10318</v>
      </c>
      <c r="O459" s="19" t="s">
        <v>1646</v>
      </c>
    </row>
    <row r="460" spans="1:15" ht="118.8" x14ac:dyDescent="0.3">
      <c r="A460" s="24" t="s">
        <v>11898</v>
      </c>
      <c r="B460" s="21">
        <v>2018</v>
      </c>
      <c r="C460" s="22" t="s">
        <v>11899</v>
      </c>
      <c r="D460" s="22" t="s">
        <v>11900</v>
      </c>
      <c r="E460" s="22"/>
      <c r="F460" s="22" t="s">
        <v>844</v>
      </c>
      <c r="G460" s="22" t="s">
        <v>521</v>
      </c>
      <c r="H460" s="22" t="s">
        <v>3123</v>
      </c>
      <c r="I460" s="22" t="s">
        <v>11902</v>
      </c>
      <c r="J460" s="22" t="s">
        <v>7226</v>
      </c>
      <c r="K460" s="22" t="s">
        <v>11904</v>
      </c>
      <c r="L460" s="22" t="s">
        <v>10613</v>
      </c>
      <c r="M460" s="22" t="s">
        <v>11901</v>
      </c>
      <c r="N460" s="23" t="s">
        <v>11903</v>
      </c>
      <c r="O460" s="19" t="s">
        <v>1646</v>
      </c>
    </row>
    <row r="461" spans="1:15" ht="105.6" x14ac:dyDescent="0.3">
      <c r="A461" s="24" t="s">
        <v>6466</v>
      </c>
      <c r="B461" s="21">
        <v>2023</v>
      </c>
      <c r="C461" s="22" t="s">
        <v>6467</v>
      </c>
      <c r="D461" s="22"/>
      <c r="E461" s="22" t="s">
        <v>265</v>
      </c>
      <c r="F461" s="22" t="s">
        <v>2477</v>
      </c>
      <c r="G461" s="22" t="s">
        <v>134</v>
      </c>
      <c r="H461" s="22" t="s">
        <v>6468</v>
      </c>
      <c r="I461" s="22" t="s">
        <v>7421</v>
      </c>
      <c r="J461" s="22" t="s">
        <v>7196</v>
      </c>
      <c r="K461" s="22" t="s">
        <v>6966</v>
      </c>
      <c r="L461" s="22" t="s">
        <v>4962</v>
      </c>
      <c r="M461" s="22" t="s">
        <v>6469</v>
      </c>
      <c r="N461" s="23"/>
      <c r="O461" s="19"/>
    </row>
    <row r="462" spans="1:15" ht="79.2" x14ac:dyDescent="0.3">
      <c r="A462" s="24" t="s">
        <v>8103</v>
      </c>
      <c r="B462" s="21">
        <v>2018</v>
      </c>
      <c r="C462" s="22" t="s">
        <v>8102</v>
      </c>
      <c r="D462" s="22"/>
      <c r="E462" s="22" t="s">
        <v>265</v>
      </c>
      <c r="F462" s="22" t="s">
        <v>486</v>
      </c>
      <c r="G462" s="22" t="s">
        <v>1459</v>
      </c>
      <c r="H462" s="22" t="s">
        <v>8107</v>
      </c>
      <c r="I462" s="22" t="s">
        <v>8228</v>
      </c>
      <c r="J462" s="22" t="s">
        <v>8105</v>
      </c>
      <c r="K462" s="22" t="s">
        <v>8104</v>
      </c>
      <c r="L462" s="22" t="s">
        <v>329</v>
      </c>
      <c r="M462" s="22" t="s">
        <v>60</v>
      </c>
      <c r="N462" s="23"/>
      <c r="O462" s="19"/>
    </row>
    <row r="463" spans="1:15" ht="66" x14ac:dyDescent="0.3">
      <c r="A463" s="24" t="s">
        <v>9727</v>
      </c>
      <c r="B463" s="21">
        <v>2025</v>
      </c>
      <c r="C463" s="22" t="s">
        <v>9728</v>
      </c>
      <c r="D463" s="22" t="s">
        <v>210</v>
      </c>
      <c r="E463" s="22"/>
      <c r="F463" s="22" t="s">
        <v>1151</v>
      </c>
      <c r="G463" s="22"/>
      <c r="H463" s="22"/>
      <c r="I463" s="22" t="s">
        <v>9730</v>
      </c>
      <c r="J463" s="22"/>
      <c r="K463" s="24" t="s">
        <v>9729</v>
      </c>
      <c r="L463" s="22"/>
      <c r="M463" s="22"/>
      <c r="N463" s="23"/>
      <c r="O463" s="19"/>
    </row>
    <row r="464" spans="1:15" ht="52.8" x14ac:dyDescent="0.3">
      <c r="A464" s="24" t="s">
        <v>4056</v>
      </c>
      <c r="B464" s="21">
        <v>2022</v>
      </c>
      <c r="C464" s="22" t="s">
        <v>4055</v>
      </c>
      <c r="D464" s="22" t="s">
        <v>1630</v>
      </c>
      <c r="E464" s="22"/>
      <c r="F464" s="22" t="s">
        <v>43</v>
      </c>
      <c r="G464" s="22"/>
      <c r="H464" s="22"/>
      <c r="I464" s="22" t="s">
        <v>7912</v>
      </c>
      <c r="J464" s="22" t="s">
        <v>7134</v>
      </c>
      <c r="K464" s="22" t="s">
        <v>4057</v>
      </c>
      <c r="L464" s="22"/>
      <c r="M464" s="22"/>
      <c r="N464" s="23"/>
      <c r="O464" s="19"/>
    </row>
    <row r="465" spans="1:15" ht="66" x14ac:dyDescent="0.3">
      <c r="A465" s="24" t="s">
        <v>554</v>
      </c>
      <c r="B465" s="21">
        <v>2017</v>
      </c>
      <c r="C465" s="22" t="s">
        <v>553</v>
      </c>
      <c r="D465" s="22" t="s">
        <v>406</v>
      </c>
      <c r="E465" s="22"/>
      <c r="F465" s="22" t="s">
        <v>144</v>
      </c>
      <c r="G465" s="22" t="s">
        <v>556</v>
      </c>
      <c r="H465" s="22" t="s">
        <v>3167</v>
      </c>
      <c r="I465" s="22" t="s">
        <v>7422</v>
      </c>
      <c r="J465" s="22" t="s">
        <v>7166</v>
      </c>
      <c r="K465" s="22" t="s">
        <v>555</v>
      </c>
      <c r="L465" s="22" t="s">
        <v>48</v>
      </c>
      <c r="M465" s="22" t="s">
        <v>557</v>
      </c>
      <c r="N465" s="23" t="s">
        <v>558</v>
      </c>
      <c r="O465" s="19"/>
    </row>
    <row r="466" spans="1:15" ht="66" x14ac:dyDescent="0.3">
      <c r="A466" s="24" t="s">
        <v>206</v>
      </c>
      <c r="B466" s="21">
        <v>2019</v>
      </c>
      <c r="C466" s="22" t="s">
        <v>205</v>
      </c>
      <c r="D466" s="22" t="s">
        <v>210</v>
      </c>
      <c r="E466" s="22"/>
      <c r="F466" s="22" t="s">
        <v>144</v>
      </c>
      <c r="G466" s="22"/>
      <c r="H466" s="22"/>
      <c r="I466" s="22" t="s">
        <v>208</v>
      </c>
      <c r="J466" s="22"/>
      <c r="K466" s="22" t="s">
        <v>207</v>
      </c>
      <c r="L466" s="22"/>
      <c r="M466" s="22"/>
      <c r="N466" s="23"/>
      <c r="O466" s="19"/>
    </row>
    <row r="467" spans="1:15" ht="52.8" x14ac:dyDescent="0.3">
      <c r="A467" s="24" t="s">
        <v>9430</v>
      </c>
      <c r="B467" s="21">
        <v>2025</v>
      </c>
      <c r="C467" s="22" t="s">
        <v>9429</v>
      </c>
      <c r="D467" s="22" t="s">
        <v>2854</v>
      </c>
      <c r="E467" s="22"/>
      <c r="F467" s="22" t="s">
        <v>844</v>
      </c>
      <c r="G467" s="22" t="s">
        <v>1697</v>
      </c>
      <c r="H467" s="22" t="s">
        <v>9433</v>
      </c>
      <c r="I467" s="22" t="s">
        <v>9439</v>
      </c>
      <c r="J467" s="22" t="s">
        <v>7207</v>
      </c>
      <c r="K467" s="22" t="s">
        <v>9431</v>
      </c>
      <c r="L467" s="22" t="s">
        <v>5166</v>
      </c>
      <c r="M467" s="22" t="s">
        <v>9432</v>
      </c>
      <c r="N467" s="23"/>
      <c r="O467" s="19"/>
    </row>
    <row r="468" spans="1:15" ht="66" customHeight="1" x14ac:dyDescent="0.3">
      <c r="A468" s="24" t="s">
        <v>5803</v>
      </c>
      <c r="B468" s="21">
        <v>2024</v>
      </c>
      <c r="C468" s="22" t="s">
        <v>5802</v>
      </c>
      <c r="D468" s="22" t="s">
        <v>29</v>
      </c>
      <c r="E468" s="22"/>
      <c r="F468" s="22" t="s">
        <v>486</v>
      </c>
      <c r="G468" s="22" t="s">
        <v>5806</v>
      </c>
      <c r="H468" s="22" t="s">
        <v>5805</v>
      </c>
      <c r="I468" s="22" t="s">
        <v>7423</v>
      </c>
      <c r="J468" s="22" t="s">
        <v>7166</v>
      </c>
      <c r="K468" s="22" t="s">
        <v>5804</v>
      </c>
      <c r="L468" s="22" t="s">
        <v>48</v>
      </c>
      <c r="M468" s="22" t="s">
        <v>3986</v>
      </c>
      <c r="N468" s="23"/>
      <c r="O468" s="19"/>
    </row>
    <row r="469" spans="1:15" ht="66" x14ac:dyDescent="0.3">
      <c r="A469" s="24" t="s">
        <v>2603</v>
      </c>
      <c r="B469" s="21">
        <v>2019</v>
      </c>
      <c r="C469" s="22" t="s">
        <v>3168</v>
      </c>
      <c r="D469" s="22"/>
      <c r="E469" s="22" t="s">
        <v>2604</v>
      </c>
      <c r="F469" s="22" t="s">
        <v>486</v>
      </c>
      <c r="G469" s="22" t="s">
        <v>1459</v>
      </c>
      <c r="H469" s="22" t="s">
        <v>3169</v>
      </c>
      <c r="I469" s="22" t="s">
        <v>2909</v>
      </c>
      <c r="J469" s="24" t="s">
        <v>7276</v>
      </c>
      <c r="K469" s="24" t="s">
        <v>3170</v>
      </c>
      <c r="L469" s="22" t="s">
        <v>329</v>
      </c>
      <c r="M469" s="22" t="s">
        <v>204</v>
      </c>
      <c r="N469" s="23" t="s">
        <v>2605</v>
      </c>
      <c r="O469" s="19"/>
    </row>
    <row r="470" spans="1:15" ht="39.6" x14ac:dyDescent="0.3">
      <c r="A470" s="24" t="s">
        <v>6749</v>
      </c>
      <c r="B470" s="21">
        <v>2021</v>
      </c>
      <c r="C470" s="22" t="s">
        <v>6750</v>
      </c>
      <c r="D470" s="22"/>
      <c r="E470" s="22" t="s">
        <v>265</v>
      </c>
      <c r="F470" s="22" t="s">
        <v>844</v>
      </c>
      <c r="G470" s="22" t="s">
        <v>165</v>
      </c>
      <c r="H470" s="22" t="s">
        <v>3365</v>
      </c>
      <c r="I470" s="22" t="s">
        <v>7424</v>
      </c>
      <c r="J470" s="22" t="s">
        <v>7316</v>
      </c>
      <c r="K470" s="22" t="s">
        <v>11037</v>
      </c>
      <c r="L470" s="22" t="s">
        <v>329</v>
      </c>
      <c r="M470" s="22" t="s">
        <v>59</v>
      </c>
      <c r="N470" s="23" t="s">
        <v>6752</v>
      </c>
      <c r="O470" s="19"/>
    </row>
    <row r="471" spans="1:15" ht="79.2" x14ac:dyDescent="0.3">
      <c r="A471" s="24" t="s">
        <v>6124</v>
      </c>
      <c r="B471" s="21">
        <v>2024</v>
      </c>
      <c r="C471" s="22" t="s">
        <v>6123</v>
      </c>
      <c r="D471" s="22" t="s">
        <v>68</v>
      </c>
      <c r="E471" s="22"/>
      <c r="F471" s="22" t="s">
        <v>43</v>
      </c>
      <c r="G471" s="22" t="s">
        <v>1227</v>
      </c>
      <c r="H471" s="22" t="s">
        <v>6126</v>
      </c>
      <c r="I471" s="22" t="s">
        <v>7425</v>
      </c>
      <c r="J471" s="22" t="s">
        <v>7161</v>
      </c>
      <c r="K471" s="22" t="s">
        <v>6125</v>
      </c>
      <c r="L471" s="22" t="s">
        <v>329</v>
      </c>
      <c r="M471" s="22" t="s">
        <v>1357</v>
      </c>
      <c r="N471" s="23"/>
      <c r="O471" s="19"/>
    </row>
    <row r="472" spans="1:15" ht="52.8" x14ac:dyDescent="0.3">
      <c r="A472" s="24" t="s">
        <v>1279</v>
      </c>
      <c r="B472" s="21">
        <v>2017</v>
      </c>
      <c r="C472" s="22" t="s">
        <v>1278</v>
      </c>
      <c r="D472" s="22" t="s">
        <v>335</v>
      </c>
      <c r="E472" s="22"/>
      <c r="F472" s="22" t="s">
        <v>2477</v>
      </c>
      <c r="G472" s="22" t="s">
        <v>127</v>
      </c>
      <c r="H472" s="22" t="s">
        <v>3171</v>
      </c>
      <c r="I472" s="22" t="s">
        <v>7387</v>
      </c>
      <c r="J472" s="22" t="s">
        <v>7166</v>
      </c>
      <c r="K472" s="24" t="s">
        <v>9227</v>
      </c>
      <c r="L472" s="22" t="s">
        <v>48</v>
      </c>
      <c r="M472" s="22" t="s">
        <v>126</v>
      </c>
      <c r="N472" s="23" t="s">
        <v>9226</v>
      </c>
      <c r="O472" s="19"/>
    </row>
    <row r="473" spans="1:15" ht="52.8" x14ac:dyDescent="0.3">
      <c r="A473" s="24" t="s">
        <v>4252</v>
      </c>
      <c r="B473" s="21">
        <v>2015</v>
      </c>
      <c r="C473" s="22" t="s">
        <v>4251</v>
      </c>
      <c r="D473" s="22"/>
      <c r="E473" s="22" t="s">
        <v>265</v>
      </c>
      <c r="F473" s="22" t="s">
        <v>122</v>
      </c>
      <c r="G473" s="22" t="s">
        <v>364</v>
      </c>
      <c r="H473" s="22" t="s">
        <v>3173</v>
      </c>
      <c r="I473" s="22" t="s">
        <v>7194</v>
      </c>
      <c r="J473" s="22" t="s">
        <v>7197</v>
      </c>
      <c r="K473" s="22" t="s">
        <v>4253</v>
      </c>
      <c r="L473" s="22" t="s">
        <v>303</v>
      </c>
      <c r="M473" s="22" t="s">
        <v>4255</v>
      </c>
      <c r="N473" s="23"/>
      <c r="O473" s="19"/>
    </row>
    <row r="474" spans="1:15" ht="52.8" x14ac:dyDescent="0.3">
      <c r="A474" s="24" t="s">
        <v>4257</v>
      </c>
      <c r="B474" s="21">
        <v>2016</v>
      </c>
      <c r="C474" s="22" t="s">
        <v>4256</v>
      </c>
      <c r="D474" s="22"/>
      <c r="E474" s="22" t="s">
        <v>4258</v>
      </c>
      <c r="F474" s="22" t="s">
        <v>4261</v>
      </c>
      <c r="G474" s="22"/>
      <c r="H474" s="22" t="s">
        <v>4262</v>
      </c>
      <c r="I474" s="22" t="s">
        <v>4259</v>
      </c>
      <c r="J474" s="22"/>
      <c r="K474" s="22" t="s">
        <v>4260</v>
      </c>
      <c r="L474" s="22"/>
      <c r="M474" s="22"/>
      <c r="N474" s="23"/>
      <c r="O474" s="19"/>
    </row>
    <row r="475" spans="1:15" ht="52.8" x14ac:dyDescent="0.3">
      <c r="A475" s="24" t="s">
        <v>2937</v>
      </c>
      <c r="B475" s="21">
        <v>2021</v>
      </c>
      <c r="C475" s="22" t="s">
        <v>3172</v>
      </c>
      <c r="D475" s="22" t="s">
        <v>480</v>
      </c>
      <c r="E475" s="22"/>
      <c r="F475" s="22" t="s">
        <v>122</v>
      </c>
      <c r="G475" s="22" t="s">
        <v>364</v>
      </c>
      <c r="H475" s="22" t="s">
        <v>3173</v>
      </c>
      <c r="I475" s="22" t="s">
        <v>7426</v>
      </c>
      <c r="J475" s="22" t="s">
        <v>7198</v>
      </c>
      <c r="K475" s="22" t="s">
        <v>3174</v>
      </c>
      <c r="L475" s="22" t="s">
        <v>303</v>
      </c>
      <c r="M475" s="22" t="s">
        <v>722</v>
      </c>
      <c r="N475" s="23" t="s">
        <v>747</v>
      </c>
      <c r="O475" s="19"/>
    </row>
    <row r="476" spans="1:15" ht="66" customHeight="1" x14ac:dyDescent="0.3">
      <c r="A476" s="24" t="s">
        <v>4242</v>
      </c>
      <c r="B476" s="21">
        <v>2022</v>
      </c>
      <c r="C476" s="22" t="s">
        <v>4241</v>
      </c>
      <c r="D476" s="22" t="s">
        <v>4243</v>
      </c>
      <c r="E476" s="22"/>
      <c r="F476" s="22" t="s">
        <v>122</v>
      </c>
      <c r="G476" s="22" t="s">
        <v>364</v>
      </c>
      <c r="H476" s="22" t="s">
        <v>3173</v>
      </c>
      <c r="I476" s="22" t="s">
        <v>7913</v>
      </c>
      <c r="J476" s="22" t="s">
        <v>7198</v>
      </c>
      <c r="K476" s="22" t="s">
        <v>4244</v>
      </c>
      <c r="L476" s="22" t="s">
        <v>303</v>
      </c>
      <c r="M476" s="22" t="s">
        <v>4245</v>
      </c>
      <c r="N476" s="23" t="s">
        <v>2082</v>
      </c>
      <c r="O476" s="19"/>
    </row>
    <row r="477" spans="1:15" ht="96" customHeight="1" x14ac:dyDescent="0.3">
      <c r="A477" s="24" t="s">
        <v>10806</v>
      </c>
      <c r="B477" s="21">
        <v>2026</v>
      </c>
      <c r="C477" s="22" t="s">
        <v>10807</v>
      </c>
      <c r="D477" s="22" t="s">
        <v>125</v>
      </c>
      <c r="E477" s="22"/>
      <c r="F477" s="22" t="s">
        <v>2477</v>
      </c>
      <c r="G477" s="22" t="s">
        <v>3778</v>
      </c>
      <c r="H477" s="22" t="s">
        <v>10809</v>
      </c>
      <c r="I477" s="22" t="s">
        <v>9030</v>
      </c>
      <c r="J477" s="22" t="s">
        <v>7153</v>
      </c>
      <c r="K477" s="22" t="s">
        <v>10808</v>
      </c>
      <c r="L477" s="22" t="s">
        <v>329</v>
      </c>
      <c r="M477" s="22" t="s">
        <v>6429</v>
      </c>
      <c r="N477" s="23"/>
      <c r="O477" s="19"/>
    </row>
    <row r="478" spans="1:15" ht="66" customHeight="1" x14ac:dyDescent="0.3">
      <c r="A478" s="24" t="s">
        <v>10811</v>
      </c>
      <c r="B478" s="21">
        <v>2024</v>
      </c>
      <c r="C478" s="22" t="s">
        <v>10810</v>
      </c>
      <c r="D478" s="22" t="s">
        <v>1974</v>
      </c>
      <c r="E478" s="22"/>
      <c r="F478" s="22" t="s">
        <v>2477</v>
      </c>
      <c r="G478" s="22" t="s">
        <v>3778</v>
      </c>
      <c r="H478" s="22" t="s">
        <v>10809</v>
      </c>
      <c r="I478" s="22" t="s">
        <v>9030</v>
      </c>
      <c r="J478" s="22" t="s">
        <v>7153</v>
      </c>
      <c r="K478" s="22" t="s">
        <v>10812</v>
      </c>
      <c r="L478" s="22" t="s">
        <v>329</v>
      </c>
      <c r="M478" s="22" t="s">
        <v>6429</v>
      </c>
      <c r="N478" s="23"/>
      <c r="O478" s="19" t="s">
        <v>1646</v>
      </c>
    </row>
    <row r="479" spans="1:15" ht="52.8" x14ac:dyDescent="0.3">
      <c r="A479" s="24" t="s">
        <v>10674</v>
      </c>
      <c r="B479" s="21">
        <v>2023</v>
      </c>
      <c r="C479" s="22" t="s">
        <v>5116</v>
      </c>
      <c r="D479" s="22" t="s">
        <v>46</v>
      </c>
      <c r="E479" s="22"/>
      <c r="F479" s="22" t="s">
        <v>43</v>
      </c>
      <c r="G479" s="22"/>
      <c r="H479" s="22"/>
      <c r="I479" s="22" t="s">
        <v>10676</v>
      </c>
      <c r="J479" s="22"/>
      <c r="K479" s="22" t="s">
        <v>10675</v>
      </c>
      <c r="L479" s="22"/>
      <c r="M479" s="22"/>
      <c r="N479" s="23"/>
      <c r="O479" s="19" t="s">
        <v>1646</v>
      </c>
    </row>
    <row r="480" spans="1:15" ht="52.8" x14ac:dyDescent="0.3">
      <c r="A480" s="24" t="s">
        <v>8931</v>
      </c>
      <c r="B480" s="21">
        <v>2025</v>
      </c>
      <c r="C480" s="22" t="s">
        <v>8932</v>
      </c>
      <c r="D480" s="22" t="s">
        <v>5125</v>
      </c>
      <c r="E480" s="22"/>
      <c r="F480" s="22" t="s">
        <v>2155</v>
      </c>
      <c r="G480" s="22" t="s">
        <v>8935</v>
      </c>
      <c r="H480" s="22" t="s">
        <v>8936</v>
      </c>
      <c r="I480" s="22" t="s">
        <v>8934</v>
      </c>
      <c r="J480" s="24" t="s">
        <v>7133</v>
      </c>
      <c r="K480" s="24" t="s">
        <v>8933</v>
      </c>
      <c r="L480" s="22" t="s">
        <v>329</v>
      </c>
      <c r="M480" s="22" t="s">
        <v>3986</v>
      </c>
      <c r="N480" s="23" t="s">
        <v>5289</v>
      </c>
      <c r="O480" s="19"/>
    </row>
    <row r="481" spans="1:15" ht="66" x14ac:dyDescent="0.3">
      <c r="A481" s="24" t="s">
        <v>4042</v>
      </c>
      <c r="B481" s="21">
        <v>2021</v>
      </c>
      <c r="C481" s="22" t="s">
        <v>4041</v>
      </c>
      <c r="D481" s="22" t="s">
        <v>816</v>
      </c>
      <c r="E481" s="22"/>
      <c r="F481" s="22" t="s">
        <v>122</v>
      </c>
      <c r="G481" s="22" t="s">
        <v>1013</v>
      </c>
      <c r="H481" s="22" t="s">
        <v>4043</v>
      </c>
      <c r="I481" s="22" t="s">
        <v>7313</v>
      </c>
      <c r="J481" s="22" t="s">
        <v>7144</v>
      </c>
      <c r="K481" s="22" t="s">
        <v>4044</v>
      </c>
      <c r="L481" s="22" t="s">
        <v>730</v>
      </c>
      <c r="M481" s="22" t="s">
        <v>4045</v>
      </c>
      <c r="N481" s="23" t="s">
        <v>4046</v>
      </c>
      <c r="O481" s="19"/>
    </row>
    <row r="482" spans="1:15" ht="66" customHeight="1" x14ac:dyDescent="0.3">
      <c r="A482" s="24" t="s">
        <v>5271</v>
      </c>
      <c r="B482" s="21">
        <v>2023</v>
      </c>
      <c r="C482" s="22" t="s">
        <v>5272</v>
      </c>
      <c r="D482" s="22" t="s">
        <v>125</v>
      </c>
      <c r="E482" s="22"/>
      <c r="F482" s="22" t="s">
        <v>2477</v>
      </c>
      <c r="G482" s="22" t="s">
        <v>5275</v>
      </c>
      <c r="H482" s="22" t="s">
        <v>5274</v>
      </c>
      <c r="I482" s="22" t="s">
        <v>7387</v>
      </c>
      <c r="J482" s="22" t="s">
        <v>7144</v>
      </c>
      <c r="K482" s="24" t="s">
        <v>5273</v>
      </c>
      <c r="L482" s="22" t="s">
        <v>329</v>
      </c>
      <c r="M482" s="22" t="s">
        <v>52</v>
      </c>
      <c r="N482" s="23" t="s">
        <v>5276</v>
      </c>
      <c r="O482" s="19"/>
    </row>
    <row r="483" spans="1:15" ht="66" x14ac:dyDescent="0.3">
      <c r="A483" s="24" t="s">
        <v>8650</v>
      </c>
      <c r="B483" s="21">
        <v>2023</v>
      </c>
      <c r="C483" s="22" t="s">
        <v>8649</v>
      </c>
      <c r="D483" s="22" t="s">
        <v>6113</v>
      </c>
      <c r="E483" s="22"/>
      <c r="F483" s="22" t="s">
        <v>2477</v>
      </c>
      <c r="G483" s="22" t="s">
        <v>381</v>
      </c>
      <c r="H483" s="22" t="s">
        <v>6714</v>
      </c>
      <c r="I483" s="22" t="s">
        <v>8652</v>
      </c>
      <c r="J483" s="22" t="s">
        <v>7144</v>
      </c>
      <c r="K483" s="22" t="s">
        <v>8651</v>
      </c>
      <c r="L483" s="22" t="s">
        <v>329</v>
      </c>
      <c r="M483" s="22" t="s">
        <v>289</v>
      </c>
      <c r="N483" s="23"/>
      <c r="O483" s="19"/>
    </row>
    <row r="484" spans="1:15" ht="79.2" x14ac:dyDescent="0.3">
      <c r="A484" s="24" t="s">
        <v>3767</v>
      </c>
      <c r="B484" s="21">
        <v>2018</v>
      </c>
      <c r="C484" s="22" t="s">
        <v>3766</v>
      </c>
      <c r="D484" s="22"/>
      <c r="E484" s="22" t="s">
        <v>265</v>
      </c>
      <c r="F484" s="22" t="s">
        <v>2477</v>
      </c>
      <c r="G484" s="22" t="s">
        <v>134</v>
      </c>
      <c r="H484" s="22" t="s">
        <v>3747</v>
      </c>
      <c r="I484" s="22" t="s">
        <v>7294</v>
      </c>
      <c r="J484" s="35" t="s">
        <v>7166</v>
      </c>
      <c r="K484" s="22" t="s">
        <v>6967</v>
      </c>
      <c r="L484" s="22" t="s">
        <v>3751</v>
      </c>
      <c r="M484" s="22" t="s">
        <v>3768</v>
      </c>
      <c r="N484" s="23" t="s">
        <v>3753</v>
      </c>
      <c r="O484" s="19"/>
    </row>
    <row r="485" spans="1:15" ht="66" x14ac:dyDescent="0.3">
      <c r="A485" s="24" t="s">
        <v>2269</v>
      </c>
      <c r="B485" s="21">
        <v>2018</v>
      </c>
      <c r="C485" s="22" t="s">
        <v>2268</v>
      </c>
      <c r="D485" s="22" t="s">
        <v>2267</v>
      </c>
      <c r="E485" s="22"/>
      <c r="F485" s="22" t="s">
        <v>2141</v>
      </c>
      <c r="G485" s="22"/>
      <c r="H485" s="25" t="s">
        <v>2270</v>
      </c>
      <c r="I485" s="22" t="s">
        <v>2909</v>
      </c>
      <c r="J485" s="22" t="s">
        <v>7181</v>
      </c>
      <c r="K485" s="22" t="s">
        <v>10985</v>
      </c>
      <c r="L485" s="22" t="s">
        <v>303</v>
      </c>
      <c r="M485" s="22" t="s">
        <v>172</v>
      </c>
      <c r="N485" s="23" t="s">
        <v>2271</v>
      </c>
      <c r="O485" s="19"/>
    </row>
    <row r="486" spans="1:15" ht="39.6" x14ac:dyDescent="0.3">
      <c r="A486" s="24" t="s">
        <v>6557</v>
      </c>
      <c r="B486" s="21">
        <v>2024</v>
      </c>
      <c r="C486" s="22" t="s">
        <v>6558</v>
      </c>
      <c r="D486" s="22" t="s">
        <v>29</v>
      </c>
      <c r="E486" s="22"/>
      <c r="F486" s="22" t="s">
        <v>2155</v>
      </c>
      <c r="G486" s="22" t="s">
        <v>6560</v>
      </c>
      <c r="H486" s="22" t="s">
        <v>6561</v>
      </c>
      <c r="I486" s="22" t="s">
        <v>7307</v>
      </c>
      <c r="J486" s="22" t="s">
        <v>7145</v>
      </c>
      <c r="K486" s="22" t="s">
        <v>6559</v>
      </c>
      <c r="L486" s="22" t="s">
        <v>329</v>
      </c>
      <c r="M486" s="17" t="s">
        <v>6562</v>
      </c>
      <c r="N486" s="23"/>
      <c r="O486" s="19"/>
    </row>
    <row r="487" spans="1:15" ht="66" x14ac:dyDescent="0.3">
      <c r="A487" s="24" t="s">
        <v>1244</v>
      </c>
      <c r="B487" s="21">
        <v>2012</v>
      </c>
      <c r="C487" s="22" t="s">
        <v>1245</v>
      </c>
      <c r="D487" s="22"/>
      <c r="E487" s="22" t="s">
        <v>1246</v>
      </c>
      <c r="F487" s="22" t="s">
        <v>2477</v>
      </c>
      <c r="G487" s="22"/>
      <c r="H487" s="22"/>
      <c r="I487" s="22" t="s">
        <v>7914</v>
      </c>
      <c r="J487" s="24" t="s">
        <v>7132</v>
      </c>
      <c r="K487" s="24" t="s">
        <v>1247</v>
      </c>
      <c r="L487" s="22" t="s">
        <v>303</v>
      </c>
      <c r="M487" s="22" t="s">
        <v>1249</v>
      </c>
      <c r="N487" s="23" t="s">
        <v>1250</v>
      </c>
      <c r="O487" s="19"/>
    </row>
    <row r="488" spans="1:15" ht="66" x14ac:dyDescent="0.3">
      <c r="A488" s="24" t="s">
        <v>5007</v>
      </c>
      <c r="B488" s="21">
        <v>2023</v>
      </c>
      <c r="C488" s="22" t="s">
        <v>5006</v>
      </c>
      <c r="D488" s="22" t="s">
        <v>29</v>
      </c>
      <c r="E488" s="22"/>
      <c r="F488" s="22" t="s">
        <v>2477</v>
      </c>
      <c r="G488" s="22" t="s">
        <v>381</v>
      </c>
      <c r="H488" s="22" t="s">
        <v>5005</v>
      </c>
      <c r="I488" s="22" t="s">
        <v>7907</v>
      </c>
      <c r="J488" s="22" t="s">
        <v>7132</v>
      </c>
      <c r="K488" s="22" t="s">
        <v>5008</v>
      </c>
      <c r="L488" s="22" t="s">
        <v>329</v>
      </c>
      <c r="M488" s="22" t="s">
        <v>5009</v>
      </c>
      <c r="N488" s="23" t="s">
        <v>5010</v>
      </c>
      <c r="O488" s="19"/>
    </row>
    <row r="489" spans="1:15" ht="52.8" x14ac:dyDescent="0.3">
      <c r="A489" s="24" t="s">
        <v>5078</v>
      </c>
      <c r="B489" s="21">
        <v>2021</v>
      </c>
      <c r="C489" s="22" t="s">
        <v>5077</v>
      </c>
      <c r="D489" s="22" t="s">
        <v>5043</v>
      </c>
      <c r="E489" s="22"/>
      <c r="F489" s="22" t="s">
        <v>2155</v>
      </c>
      <c r="G489" s="22"/>
      <c r="H489" s="22"/>
      <c r="I489" s="22" t="s">
        <v>7427</v>
      </c>
      <c r="J489" s="24" t="s">
        <v>7151</v>
      </c>
      <c r="K489" s="24" t="s">
        <v>5079</v>
      </c>
      <c r="L489" s="22" t="s">
        <v>730</v>
      </c>
      <c r="M489" s="22" t="s">
        <v>204</v>
      </c>
      <c r="N489" s="23"/>
      <c r="O489" s="19"/>
    </row>
    <row r="490" spans="1:15" ht="52.8" x14ac:dyDescent="0.3">
      <c r="A490" s="24" t="s">
        <v>10390</v>
      </c>
      <c r="B490" s="21">
        <v>2025</v>
      </c>
      <c r="C490" s="22" t="s">
        <v>10389</v>
      </c>
      <c r="D490" s="22" t="s">
        <v>316</v>
      </c>
      <c r="E490" s="22"/>
      <c r="F490" s="22" t="s">
        <v>844</v>
      </c>
      <c r="G490" s="22" t="s">
        <v>165</v>
      </c>
      <c r="H490" s="22" t="s">
        <v>3365</v>
      </c>
      <c r="I490" s="22" t="s">
        <v>7395</v>
      </c>
      <c r="J490" s="24" t="s">
        <v>7798</v>
      </c>
      <c r="K490" s="22" t="s">
        <v>10391</v>
      </c>
      <c r="L490" s="22" t="s">
        <v>329</v>
      </c>
      <c r="M490" s="22" t="s">
        <v>8980</v>
      </c>
      <c r="N490" s="23" t="s">
        <v>10594</v>
      </c>
      <c r="O490" s="19" t="s">
        <v>1646</v>
      </c>
    </row>
    <row r="491" spans="1:15" ht="66" customHeight="1" x14ac:dyDescent="0.3">
      <c r="A491" s="24" t="s">
        <v>4930</v>
      </c>
      <c r="B491" s="21">
        <v>2023</v>
      </c>
      <c r="C491" s="22" t="s">
        <v>4931</v>
      </c>
      <c r="D491" s="22"/>
      <c r="E491" s="22" t="s">
        <v>897</v>
      </c>
      <c r="F491" s="22" t="s">
        <v>122</v>
      </c>
      <c r="G491" s="22" t="s">
        <v>165</v>
      </c>
      <c r="H491" s="22" t="s">
        <v>3365</v>
      </c>
      <c r="I491" s="22" t="s">
        <v>56</v>
      </c>
      <c r="J491" s="22" t="s">
        <v>7428</v>
      </c>
      <c r="K491" s="22" t="s">
        <v>4932</v>
      </c>
      <c r="L491" s="22"/>
      <c r="M491" s="22"/>
      <c r="N491" s="23"/>
      <c r="O491" s="19"/>
    </row>
    <row r="492" spans="1:15" ht="66" x14ac:dyDescent="0.3">
      <c r="A492" s="24" t="s">
        <v>4412</v>
      </c>
      <c r="B492" s="21">
        <v>2022</v>
      </c>
      <c r="C492" s="22" t="s">
        <v>4411</v>
      </c>
      <c r="D492" s="22" t="s">
        <v>349</v>
      </c>
      <c r="E492" s="22"/>
      <c r="F492" s="22" t="s">
        <v>122</v>
      </c>
      <c r="G492" s="22" t="s">
        <v>165</v>
      </c>
      <c r="H492" s="22" t="s">
        <v>3365</v>
      </c>
      <c r="I492" s="22" t="s">
        <v>2909</v>
      </c>
      <c r="J492" s="22" t="s">
        <v>7428</v>
      </c>
      <c r="K492" s="22" t="s">
        <v>4413</v>
      </c>
      <c r="L492" s="22"/>
      <c r="M492" s="22"/>
      <c r="N492" s="23"/>
      <c r="O492" s="19" t="s">
        <v>1646</v>
      </c>
    </row>
    <row r="493" spans="1:15" ht="66" x14ac:dyDescent="0.3">
      <c r="A493" s="24" t="s">
        <v>6008</v>
      </c>
      <c r="B493" s="21">
        <v>2015</v>
      </c>
      <c r="C493" s="22" t="s">
        <v>6009</v>
      </c>
      <c r="D493" s="22" t="s">
        <v>46</v>
      </c>
      <c r="E493" s="22"/>
      <c r="F493" s="22" t="s">
        <v>1031</v>
      </c>
      <c r="G493" s="22" t="s">
        <v>5380</v>
      </c>
      <c r="H493" s="22" t="s">
        <v>6013</v>
      </c>
      <c r="I493" s="22" t="s">
        <v>7165</v>
      </c>
      <c r="J493" s="22" t="s">
        <v>7429</v>
      </c>
      <c r="K493" s="22" t="s">
        <v>6010</v>
      </c>
      <c r="L493" s="22" t="s">
        <v>6011</v>
      </c>
      <c r="M493" s="22"/>
      <c r="N493" s="23" t="s">
        <v>6012</v>
      </c>
      <c r="O493" s="19"/>
    </row>
    <row r="494" spans="1:15" ht="79.2" x14ac:dyDescent="0.3">
      <c r="A494" s="24" t="s">
        <v>2117</v>
      </c>
      <c r="B494" s="21">
        <v>2019</v>
      </c>
      <c r="C494" s="22" t="s">
        <v>2118</v>
      </c>
      <c r="D494" s="22"/>
      <c r="E494" s="22" t="s">
        <v>2122</v>
      </c>
      <c r="F494" s="22" t="s">
        <v>122</v>
      </c>
      <c r="G494" s="22" t="s">
        <v>2121</v>
      </c>
      <c r="H494" s="22" t="s">
        <v>3175</v>
      </c>
      <c r="I494" s="22" t="s">
        <v>7431</v>
      </c>
      <c r="J494" s="22" t="s">
        <v>7430</v>
      </c>
      <c r="K494" s="22" t="s">
        <v>3176</v>
      </c>
      <c r="L494" s="22" t="s">
        <v>303</v>
      </c>
      <c r="M494" s="22" t="s">
        <v>2119</v>
      </c>
      <c r="N494" s="23" t="s">
        <v>2120</v>
      </c>
      <c r="O494" s="19" t="s">
        <v>1646</v>
      </c>
    </row>
    <row r="495" spans="1:15" ht="132" x14ac:dyDescent="0.3">
      <c r="A495" s="24" t="s">
        <v>6700</v>
      </c>
      <c r="B495" s="21">
        <v>2024</v>
      </c>
      <c r="C495" s="22" t="s">
        <v>6699</v>
      </c>
      <c r="D495" s="22"/>
      <c r="E495" s="22" t="s">
        <v>897</v>
      </c>
      <c r="F495" s="22" t="s">
        <v>1644</v>
      </c>
      <c r="G495" s="22" t="s">
        <v>6703</v>
      </c>
      <c r="H495" s="22" t="s">
        <v>6702</v>
      </c>
      <c r="I495" s="22" t="s">
        <v>7433</v>
      </c>
      <c r="J495" s="22" t="s">
        <v>7432</v>
      </c>
      <c r="K495" s="22" t="s">
        <v>6701</v>
      </c>
      <c r="L495" s="22" t="s">
        <v>303</v>
      </c>
      <c r="M495" s="22" t="s">
        <v>3839</v>
      </c>
      <c r="N495" s="23" t="s">
        <v>2721</v>
      </c>
      <c r="O495" s="19"/>
    </row>
    <row r="496" spans="1:15" ht="105.6" customHeight="1" x14ac:dyDescent="0.3">
      <c r="A496" s="24" t="s">
        <v>4161</v>
      </c>
      <c r="B496" s="21">
        <v>2022</v>
      </c>
      <c r="C496" s="22" t="s">
        <v>4160</v>
      </c>
      <c r="D496" s="22"/>
      <c r="E496" s="22" t="s">
        <v>4164</v>
      </c>
      <c r="F496" s="22" t="s">
        <v>122</v>
      </c>
      <c r="G496" s="22" t="s">
        <v>3841</v>
      </c>
      <c r="H496" s="22" t="s">
        <v>4163</v>
      </c>
      <c r="I496" s="22" t="s">
        <v>7434</v>
      </c>
      <c r="J496" s="22" t="s">
        <v>7199</v>
      </c>
      <c r="K496" s="22" t="s">
        <v>4162</v>
      </c>
      <c r="L496" s="22"/>
      <c r="M496" s="22"/>
      <c r="N496" s="23"/>
      <c r="O496" s="19"/>
    </row>
    <row r="497" spans="1:15" ht="79.2" x14ac:dyDescent="0.3">
      <c r="A497" s="24" t="s">
        <v>2720</v>
      </c>
      <c r="B497" s="21">
        <v>2022</v>
      </c>
      <c r="C497" s="22" t="s">
        <v>2719</v>
      </c>
      <c r="D497" s="22" t="s">
        <v>349</v>
      </c>
      <c r="E497" s="22"/>
      <c r="F497" s="22" t="s">
        <v>122</v>
      </c>
      <c r="G497" s="22" t="s">
        <v>3841</v>
      </c>
      <c r="H497" s="22" t="s">
        <v>3840</v>
      </c>
      <c r="I497" s="22" t="s">
        <v>2909</v>
      </c>
      <c r="J497" s="22" t="s">
        <v>7200</v>
      </c>
      <c r="K497" s="22" t="s">
        <v>9379</v>
      </c>
      <c r="L497" s="22" t="s">
        <v>303</v>
      </c>
      <c r="M497" s="22" t="s">
        <v>3839</v>
      </c>
      <c r="N497" s="23" t="s">
        <v>2721</v>
      </c>
      <c r="O497" s="19"/>
    </row>
    <row r="498" spans="1:15" ht="66" x14ac:dyDescent="0.3">
      <c r="A498" s="24" t="s">
        <v>5750</v>
      </c>
      <c r="B498" s="21">
        <v>2024</v>
      </c>
      <c r="C498" s="22" t="s">
        <v>5751</v>
      </c>
      <c r="D498" s="22" t="s">
        <v>68</v>
      </c>
      <c r="E498" s="22"/>
      <c r="F498" s="22" t="s">
        <v>43</v>
      </c>
      <c r="G498" s="22" t="s">
        <v>1227</v>
      </c>
      <c r="H498" s="22" t="s">
        <v>5753</v>
      </c>
      <c r="I498" s="22" t="s">
        <v>7435</v>
      </c>
      <c r="J498" s="22" t="s">
        <v>7163</v>
      </c>
      <c r="K498" s="22" t="s">
        <v>5752</v>
      </c>
      <c r="L498" s="22" t="s">
        <v>329</v>
      </c>
      <c r="M498" s="22" t="s">
        <v>5754</v>
      </c>
      <c r="N498" s="23" t="s">
        <v>936</v>
      </c>
      <c r="O498" s="19"/>
    </row>
    <row r="499" spans="1:15" ht="52.8" x14ac:dyDescent="0.3">
      <c r="A499" s="24" t="s">
        <v>1869</v>
      </c>
      <c r="B499" s="21">
        <v>2019</v>
      </c>
      <c r="C499" s="22" t="s">
        <v>3177</v>
      </c>
      <c r="D499" s="22" t="s">
        <v>1870</v>
      </c>
      <c r="E499" s="22"/>
      <c r="F499" s="22" t="s">
        <v>43</v>
      </c>
      <c r="G499" s="22" t="s">
        <v>183</v>
      </c>
      <c r="H499" s="22" t="s">
        <v>3178</v>
      </c>
      <c r="I499" s="22" t="s">
        <v>7436</v>
      </c>
      <c r="J499" s="24" t="s">
        <v>7201</v>
      </c>
      <c r="K499" s="24" t="s">
        <v>3179</v>
      </c>
      <c r="L499" s="22"/>
      <c r="M499" s="22"/>
      <c r="N499" s="23"/>
      <c r="O499" s="19"/>
    </row>
    <row r="500" spans="1:15" ht="92.4" x14ac:dyDescent="0.3">
      <c r="A500" s="24" t="s">
        <v>9776</v>
      </c>
      <c r="B500" s="21">
        <v>2025</v>
      </c>
      <c r="C500" s="22" t="s">
        <v>9774</v>
      </c>
      <c r="D500" s="22" t="s">
        <v>6826</v>
      </c>
      <c r="E500" s="22"/>
      <c r="F500" s="22" t="s">
        <v>649</v>
      </c>
      <c r="G500" s="22" t="s">
        <v>9770</v>
      </c>
      <c r="H500" s="22" t="s">
        <v>9771</v>
      </c>
      <c r="I500" s="22" t="s">
        <v>9772</v>
      </c>
      <c r="J500" s="24" t="s">
        <v>7272</v>
      </c>
      <c r="K500" s="24" t="s">
        <v>9775</v>
      </c>
      <c r="L500" s="22" t="s">
        <v>329</v>
      </c>
      <c r="M500" s="22" t="s">
        <v>9769</v>
      </c>
      <c r="N500" s="23" t="s">
        <v>9773</v>
      </c>
      <c r="O500" s="19" t="s">
        <v>1646</v>
      </c>
    </row>
    <row r="501" spans="1:15" ht="52.8" x14ac:dyDescent="0.3">
      <c r="A501" s="24" t="s">
        <v>1221</v>
      </c>
      <c r="B501" s="21">
        <v>2015</v>
      </c>
      <c r="C501" s="22" t="s">
        <v>1220</v>
      </c>
      <c r="D501" s="22"/>
      <c r="E501" s="22"/>
      <c r="F501" s="22" t="s">
        <v>1078</v>
      </c>
      <c r="G501" s="22"/>
      <c r="H501" s="22"/>
      <c r="I501" s="22" t="s">
        <v>1223</v>
      </c>
      <c r="J501" s="22"/>
      <c r="K501" s="22" t="s">
        <v>1222</v>
      </c>
      <c r="L501" s="22"/>
      <c r="M501" s="22"/>
      <c r="N501" s="23"/>
      <c r="O501" s="19"/>
    </row>
    <row r="502" spans="1:15" ht="52.8" x14ac:dyDescent="0.3">
      <c r="A502" s="24" t="s">
        <v>7038</v>
      </c>
      <c r="B502" s="21">
        <v>2024</v>
      </c>
      <c r="C502" s="22" t="s">
        <v>7058</v>
      </c>
      <c r="D502" s="22"/>
      <c r="E502" s="22" t="s">
        <v>1136</v>
      </c>
      <c r="F502" s="22" t="s">
        <v>486</v>
      </c>
      <c r="G502" s="22" t="s">
        <v>4562</v>
      </c>
      <c r="H502" s="22" t="s">
        <v>7118</v>
      </c>
      <c r="I502" s="22" t="s">
        <v>7437</v>
      </c>
      <c r="J502" s="22" t="s">
        <v>7134</v>
      </c>
      <c r="K502" s="22" t="s">
        <v>7059</v>
      </c>
      <c r="L502" s="22"/>
      <c r="M502" s="22"/>
      <c r="N502" s="23"/>
      <c r="O502" s="19"/>
    </row>
    <row r="503" spans="1:15" ht="66" x14ac:dyDescent="0.3">
      <c r="A503" s="24" t="s">
        <v>4559</v>
      </c>
      <c r="B503" s="21">
        <v>2022</v>
      </c>
      <c r="C503" s="22" t="s">
        <v>4558</v>
      </c>
      <c r="D503" s="22" t="s">
        <v>1630</v>
      </c>
      <c r="E503" s="22"/>
      <c r="F503" s="22" t="s">
        <v>486</v>
      </c>
      <c r="G503" s="22" t="s">
        <v>4562</v>
      </c>
      <c r="H503" s="22" t="s">
        <v>4561</v>
      </c>
      <c r="I503" s="22" t="s">
        <v>7915</v>
      </c>
      <c r="J503" s="22" t="s">
        <v>7134</v>
      </c>
      <c r="K503" s="22" t="s">
        <v>4560</v>
      </c>
      <c r="L503" s="22" t="s">
        <v>329</v>
      </c>
      <c r="M503" s="22" t="s">
        <v>2146</v>
      </c>
      <c r="N503" s="23" t="s">
        <v>943</v>
      </c>
      <c r="O503" s="19"/>
    </row>
    <row r="504" spans="1:15" ht="52.8" x14ac:dyDescent="0.3">
      <c r="A504" s="24" t="s">
        <v>566</v>
      </c>
      <c r="B504" s="21">
        <v>2018</v>
      </c>
      <c r="C504" s="22" t="s">
        <v>604</v>
      </c>
      <c r="D504" s="22" t="s">
        <v>29</v>
      </c>
      <c r="E504" s="22"/>
      <c r="F504" s="22" t="s">
        <v>1080</v>
      </c>
      <c r="G504" s="22"/>
      <c r="H504" s="22"/>
      <c r="I504" s="22" t="s">
        <v>7438</v>
      </c>
      <c r="J504" s="22" t="s">
        <v>7272</v>
      </c>
      <c r="K504" s="22" t="s">
        <v>11354</v>
      </c>
      <c r="L504" s="22" t="s">
        <v>48</v>
      </c>
      <c r="M504" s="22" t="s">
        <v>1724</v>
      </c>
      <c r="N504" s="23"/>
      <c r="O504" s="19"/>
    </row>
    <row r="505" spans="1:15" ht="39.6" x14ac:dyDescent="0.3">
      <c r="A505" s="24" t="s">
        <v>8903</v>
      </c>
      <c r="B505" s="21">
        <v>2025</v>
      </c>
      <c r="C505" s="22" t="s">
        <v>8902</v>
      </c>
      <c r="D505" s="22"/>
      <c r="E505" s="22" t="s">
        <v>8905</v>
      </c>
      <c r="F505" s="22" t="s">
        <v>1151</v>
      </c>
      <c r="G505" s="22"/>
      <c r="H505" s="22"/>
      <c r="I505" s="22" t="s">
        <v>1337</v>
      </c>
      <c r="J505" s="22"/>
      <c r="K505" s="22" t="s">
        <v>8904</v>
      </c>
      <c r="L505" s="22"/>
      <c r="M505" s="22"/>
      <c r="N505" s="23"/>
      <c r="O505" s="19"/>
    </row>
    <row r="506" spans="1:15" ht="52.8" x14ac:dyDescent="0.3">
      <c r="A506" s="24" t="s">
        <v>600</v>
      </c>
      <c r="B506" s="21">
        <v>2019</v>
      </c>
      <c r="C506" s="22" t="s">
        <v>601</v>
      </c>
      <c r="D506" s="22" t="s">
        <v>29</v>
      </c>
      <c r="E506" s="22"/>
      <c r="F506" s="22" t="s">
        <v>602</v>
      </c>
      <c r="G506" s="22"/>
      <c r="H506" s="22"/>
      <c r="I506" s="22" t="s">
        <v>7440</v>
      </c>
      <c r="J506" s="22" t="s">
        <v>7439</v>
      </c>
      <c r="K506" s="22" t="s">
        <v>11355</v>
      </c>
      <c r="L506" s="22" t="s">
        <v>167</v>
      </c>
      <c r="M506" s="22" t="s">
        <v>603</v>
      </c>
      <c r="N506" s="23" t="s">
        <v>599</v>
      </c>
      <c r="O506" s="19"/>
    </row>
    <row r="507" spans="1:15" ht="118.8" customHeight="1" x14ac:dyDescent="0.3">
      <c r="A507" s="24" t="s">
        <v>596</v>
      </c>
      <c r="B507" s="21">
        <v>2019</v>
      </c>
      <c r="C507" s="22" t="s">
        <v>597</v>
      </c>
      <c r="D507" s="22" t="s">
        <v>29</v>
      </c>
      <c r="E507" s="22"/>
      <c r="F507" s="22" t="s">
        <v>144</v>
      </c>
      <c r="G507" s="22"/>
      <c r="H507" s="22"/>
      <c r="I507" s="22" t="s">
        <v>7441</v>
      </c>
      <c r="J507" s="22" t="s">
        <v>7202</v>
      </c>
      <c r="K507" s="22" t="s">
        <v>11369</v>
      </c>
      <c r="L507" s="22" t="s">
        <v>48</v>
      </c>
      <c r="M507" s="22" t="s">
        <v>598</v>
      </c>
      <c r="N507" s="23" t="s">
        <v>599</v>
      </c>
      <c r="O507" s="19"/>
    </row>
    <row r="508" spans="1:15" ht="79.2" x14ac:dyDescent="0.3">
      <c r="A508" s="24" t="s">
        <v>1137</v>
      </c>
      <c r="B508" s="21">
        <v>2017</v>
      </c>
      <c r="C508" s="22" t="s">
        <v>1135</v>
      </c>
      <c r="D508" s="22"/>
      <c r="E508" s="22" t="s">
        <v>1136</v>
      </c>
      <c r="F508" s="22" t="s">
        <v>43</v>
      </c>
      <c r="G508" s="22" t="s">
        <v>183</v>
      </c>
      <c r="H508" s="22" t="s">
        <v>3180</v>
      </c>
      <c r="I508" s="22" t="s">
        <v>7916</v>
      </c>
      <c r="J508" s="22" t="s">
        <v>7132</v>
      </c>
      <c r="K508" s="22" t="s">
        <v>3181</v>
      </c>
      <c r="L508" s="22" t="s">
        <v>1138</v>
      </c>
      <c r="M508" s="22" t="s">
        <v>1139</v>
      </c>
      <c r="N508" s="23" t="s">
        <v>1140</v>
      </c>
      <c r="O508" s="19"/>
    </row>
    <row r="509" spans="1:15" ht="92.4" x14ac:dyDescent="0.3">
      <c r="A509" s="24" t="s">
        <v>2450</v>
      </c>
      <c r="B509" s="21">
        <v>2021</v>
      </c>
      <c r="C509" s="22" t="s">
        <v>2449</v>
      </c>
      <c r="D509" s="22" t="s">
        <v>335</v>
      </c>
      <c r="E509" s="22"/>
      <c r="F509" s="22" t="s">
        <v>2452</v>
      </c>
      <c r="G509" s="22" t="s">
        <v>2453</v>
      </c>
      <c r="H509" s="22" t="s">
        <v>3182</v>
      </c>
      <c r="I509" s="22" t="s">
        <v>2455</v>
      </c>
      <c r="J509" s="22" t="s">
        <v>9189</v>
      </c>
      <c r="K509" s="22" t="s">
        <v>2451</v>
      </c>
      <c r="L509" s="22" t="s">
        <v>329</v>
      </c>
      <c r="M509" s="22" t="s">
        <v>1506</v>
      </c>
      <c r="N509" s="23" t="s">
        <v>2454</v>
      </c>
      <c r="O509" s="19"/>
    </row>
    <row r="510" spans="1:15" ht="52.8" customHeight="1" x14ac:dyDescent="0.3">
      <c r="A510" s="24" t="s">
        <v>2921</v>
      </c>
      <c r="B510" s="21">
        <v>2021</v>
      </c>
      <c r="C510" s="22" t="s">
        <v>2920</v>
      </c>
      <c r="D510" s="22" t="s">
        <v>29</v>
      </c>
      <c r="E510" s="22"/>
      <c r="F510" s="22" t="s">
        <v>486</v>
      </c>
      <c r="G510" s="22" t="s">
        <v>115</v>
      </c>
      <c r="H510" s="22" t="s">
        <v>5828</v>
      </c>
      <c r="I510" s="22" t="s">
        <v>7442</v>
      </c>
      <c r="J510" s="22" t="s">
        <v>7182</v>
      </c>
      <c r="K510" s="22" t="s">
        <v>2922</v>
      </c>
      <c r="L510" s="22" t="s">
        <v>329</v>
      </c>
      <c r="M510" s="22" t="s">
        <v>2923</v>
      </c>
      <c r="N510" s="23" t="s">
        <v>1734</v>
      </c>
      <c r="O510" s="19"/>
    </row>
    <row r="511" spans="1:15" ht="79.2" x14ac:dyDescent="0.3">
      <c r="A511" s="24" t="s">
        <v>3931</v>
      </c>
      <c r="B511" s="21">
        <v>2022</v>
      </c>
      <c r="C511" s="22" t="s">
        <v>3930</v>
      </c>
      <c r="D511" s="22" t="s">
        <v>335</v>
      </c>
      <c r="E511" s="22"/>
      <c r="F511" s="22" t="s">
        <v>486</v>
      </c>
      <c r="G511" s="22" t="s">
        <v>115</v>
      </c>
      <c r="H511" s="22" t="s">
        <v>5828</v>
      </c>
      <c r="I511" s="22" t="s">
        <v>7443</v>
      </c>
      <c r="J511" s="22" t="s">
        <v>7182</v>
      </c>
      <c r="K511" s="22" t="s">
        <v>3932</v>
      </c>
      <c r="L511" s="22" t="s">
        <v>329</v>
      </c>
      <c r="M511" s="22" t="s">
        <v>49</v>
      </c>
      <c r="N511" s="23"/>
      <c r="O511" s="19"/>
    </row>
    <row r="512" spans="1:15" ht="66" x14ac:dyDescent="0.3">
      <c r="A512" s="24" t="s">
        <v>4438</v>
      </c>
      <c r="B512" s="21">
        <v>2022</v>
      </c>
      <c r="C512" s="22" t="s">
        <v>4437</v>
      </c>
      <c r="D512" s="22" t="s">
        <v>29</v>
      </c>
      <c r="E512" s="22"/>
      <c r="F512" s="22" t="s">
        <v>3826</v>
      </c>
      <c r="G512" s="22" t="s">
        <v>4455</v>
      </c>
      <c r="H512" s="22" t="s">
        <v>4440</v>
      </c>
      <c r="I512" s="22" t="s">
        <v>7917</v>
      </c>
      <c r="J512" s="22" t="s">
        <v>7182</v>
      </c>
      <c r="K512" s="22" t="s">
        <v>4439</v>
      </c>
      <c r="L512" s="22" t="s">
        <v>329</v>
      </c>
      <c r="M512" s="22" t="s">
        <v>49</v>
      </c>
      <c r="N512" s="23"/>
      <c r="O512" s="19"/>
    </row>
    <row r="513" spans="1:15" ht="52.8" x14ac:dyDescent="0.3">
      <c r="A513" s="24" t="s">
        <v>2652</v>
      </c>
      <c r="B513" s="21">
        <v>2021</v>
      </c>
      <c r="C513" s="22" t="s">
        <v>2653</v>
      </c>
      <c r="D513" s="22" t="s">
        <v>125</v>
      </c>
      <c r="E513" s="22"/>
      <c r="F513" s="22" t="s">
        <v>2477</v>
      </c>
      <c r="G513" s="22" t="s">
        <v>2655</v>
      </c>
      <c r="H513" s="22" t="s">
        <v>3184</v>
      </c>
      <c r="I513" s="22" t="s">
        <v>7152</v>
      </c>
      <c r="J513" s="22" t="s">
        <v>7166</v>
      </c>
      <c r="K513" s="22" t="s">
        <v>2654</v>
      </c>
      <c r="L513" s="22" t="s">
        <v>329</v>
      </c>
      <c r="M513" s="22" t="s">
        <v>126</v>
      </c>
      <c r="N513" s="23" t="s">
        <v>2656</v>
      </c>
      <c r="O513" s="20"/>
    </row>
    <row r="514" spans="1:15" ht="66" x14ac:dyDescent="0.3">
      <c r="A514" s="24" t="s">
        <v>12121</v>
      </c>
      <c r="B514" s="21">
        <v>2025</v>
      </c>
      <c r="C514" s="22" t="s">
        <v>12120</v>
      </c>
      <c r="D514" s="22"/>
      <c r="E514" s="22" t="s">
        <v>12123</v>
      </c>
      <c r="F514" s="22" t="s">
        <v>2477</v>
      </c>
      <c r="G514" s="22" t="s">
        <v>308</v>
      </c>
      <c r="H514" s="22" t="s">
        <v>3154</v>
      </c>
      <c r="I514" s="22" t="s">
        <v>12124</v>
      </c>
      <c r="J514" s="22" t="s">
        <v>7226</v>
      </c>
      <c r="K514" s="22" t="s">
        <v>12122</v>
      </c>
      <c r="L514" s="22" t="s">
        <v>329</v>
      </c>
      <c r="M514" s="22" t="s">
        <v>12125</v>
      </c>
      <c r="N514" s="23" t="s">
        <v>8626</v>
      </c>
      <c r="O514" s="19" t="s">
        <v>1646</v>
      </c>
    </row>
    <row r="515" spans="1:15" ht="52.8" x14ac:dyDescent="0.3">
      <c r="A515" s="24" t="s">
        <v>9085</v>
      </c>
      <c r="B515" s="21">
        <v>2025</v>
      </c>
      <c r="C515" s="22" t="s">
        <v>9084</v>
      </c>
      <c r="D515" s="22" t="s">
        <v>99</v>
      </c>
      <c r="E515" s="22"/>
      <c r="F515" s="22" t="s">
        <v>5192</v>
      </c>
      <c r="G515" s="22" t="s">
        <v>5194</v>
      </c>
      <c r="H515" s="22" t="s">
        <v>9087</v>
      </c>
      <c r="I515" s="22" t="s">
        <v>9088</v>
      </c>
      <c r="J515" s="22" t="s">
        <v>7151</v>
      </c>
      <c r="K515" s="22" t="s">
        <v>9086</v>
      </c>
      <c r="L515" s="22" t="s">
        <v>329</v>
      </c>
      <c r="M515" s="22" t="s">
        <v>1444</v>
      </c>
      <c r="N515" s="23" t="s">
        <v>9089</v>
      </c>
      <c r="O515" s="19"/>
    </row>
    <row r="516" spans="1:15" ht="79.2" x14ac:dyDescent="0.3">
      <c r="A516" s="24" t="s">
        <v>1499</v>
      </c>
      <c r="B516" s="21">
        <v>2020</v>
      </c>
      <c r="C516" s="22" t="s">
        <v>1498</v>
      </c>
      <c r="D516" s="22" t="s">
        <v>29</v>
      </c>
      <c r="E516" s="22"/>
      <c r="F516" s="22" t="s">
        <v>171</v>
      </c>
      <c r="G516" s="22" t="s">
        <v>1502</v>
      </c>
      <c r="H516" s="22" t="s">
        <v>3185</v>
      </c>
      <c r="I516" s="22" t="s">
        <v>7444</v>
      </c>
      <c r="J516" s="22" t="s">
        <v>7308</v>
      </c>
      <c r="K516" s="22" t="s">
        <v>11356</v>
      </c>
      <c r="L516" s="22" t="s">
        <v>329</v>
      </c>
      <c r="M516" s="22" t="s">
        <v>1500</v>
      </c>
      <c r="N516" s="23" t="s">
        <v>1501</v>
      </c>
      <c r="O516" s="19"/>
    </row>
    <row r="517" spans="1:15" ht="79.2" x14ac:dyDescent="0.3">
      <c r="A517" s="24" t="s">
        <v>11499</v>
      </c>
      <c r="B517" s="21">
        <v>2026</v>
      </c>
      <c r="C517" s="22" t="s">
        <v>11500</v>
      </c>
      <c r="D517" s="22"/>
      <c r="E517" s="22" t="s">
        <v>265</v>
      </c>
      <c r="F517" s="22" t="s">
        <v>2155</v>
      </c>
      <c r="G517" s="22" t="s">
        <v>11504</v>
      </c>
      <c r="H517" s="22" t="s">
        <v>11501</v>
      </c>
      <c r="I517" s="22" t="s">
        <v>11502</v>
      </c>
      <c r="J517" s="22" t="s">
        <v>7719</v>
      </c>
      <c r="K517" s="22" t="s">
        <v>11503</v>
      </c>
      <c r="L517" s="22" t="s">
        <v>10613</v>
      </c>
      <c r="M517" s="22" t="s">
        <v>11505</v>
      </c>
      <c r="N517" s="23" t="s">
        <v>11506</v>
      </c>
      <c r="O517" s="19"/>
    </row>
    <row r="518" spans="1:15" ht="52.8" x14ac:dyDescent="0.3">
      <c r="A518" s="24" t="s">
        <v>1885</v>
      </c>
      <c r="B518" s="21">
        <v>2020</v>
      </c>
      <c r="C518" s="22" t="s">
        <v>3186</v>
      </c>
      <c r="D518" s="22" t="s">
        <v>1694</v>
      </c>
      <c r="E518" s="22"/>
      <c r="F518" s="22" t="s">
        <v>1886</v>
      </c>
      <c r="G518" s="22" t="s">
        <v>2294</v>
      </c>
      <c r="H518" s="22" t="s">
        <v>3187</v>
      </c>
      <c r="I518" s="22" t="s">
        <v>7445</v>
      </c>
      <c r="J518" s="22" t="s">
        <v>7163</v>
      </c>
      <c r="K518" s="22" t="s">
        <v>3188</v>
      </c>
      <c r="L518" s="22" t="s">
        <v>329</v>
      </c>
      <c r="M518" s="22" t="s">
        <v>1354</v>
      </c>
      <c r="N518" s="23"/>
      <c r="O518" s="19"/>
    </row>
    <row r="519" spans="1:15" ht="52.8" x14ac:dyDescent="0.3">
      <c r="A519" s="24" t="s">
        <v>8957</v>
      </c>
      <c r="B519" s="21">
        <v>2025</v>
      </c>
      <c r="C519" s="22" t="s">
        <v>8958</v>
      </c>
      <c r="D519" s="22"/>
      <c r="E519" s="22" t="s">
        <v>897</v>
      </c>
      <c r="F519" s="22" t="s">
        <v>2477</v>
      </c>
      <c r="G519" s="22" t="s">
        <v>3778</v>
      </c>
      <c r="H519" s="22" t="s">
        <v>3777</v>
      </c>
      <c r="I519" s="22" t="s">
        <v>8959</v>
      </c>
      <c r="J519" s="22" t="s">
        <v>7180</v>
      </c>
      <c r="K519" s="22" t="s">
        <v>10915</v>
      </c>
      <c r="L519" s="22" t="s">
        <v>5166</v>
      </c>
      <c r="M519" s="22" t="s">
        <v>8960</v>
      </c>
      <c r="N519" s="23"/>
      <c r="O519" s="19"/>
    </row>
    <row r="520" spans="1:15" ht="66" x14ac:dyDescent="0.3">
      <c r="A520" s="24" t="s">
        <v>9014</v>
      </c>
      <c r="B520" s="21">
        <v>2025</v>
      </c>
      <c r="C520" s="22" t="s">
        <v>9013</v>
      </c>
      <c r="D520" s="22" t="s">
        <v>105</v>
      </c>
      <c r="E520" s="22"/>
      <c r="F520" s="22" t="s">
        <v>2477</v>
      </c>
      <c r="G520" s="22" t="s">
        <v>3778</v>
      </c>
      <c r="H520" s="22" t="s">
        <v>3777</v>
      </c>
      <c r="I520" s="22" t="s">
        <v>7336</v>
      </c>
      <c r="J520" s="22" t="s">
        <v>7180</v>
      </c>
      <c r="K520" s="22" t="s">
        <v>9015</v>
      </c>
      <c r="L520" s="22" t="s">
        <v>5166</v>
      </c>
      <c r="M520" s="22" t="s">
        <v>9016</v>
      </c>
      <c r="N520" s="23"/>
      <c r="O520" s="19"/>
    </row>
    <row r="521" spans="1:15" ht="87" customHeight="1" x14ac:dyDescent="0.3">
      <c r="A521" s="24" t="s">
        <v>5830</v>
      </c>
      <c r="B521" s="21">
        <v>2023</v>
      </c>
      <c r="C521" s="22" t="s">
        <v>5831</v>
      </c>
      <c r="D521" s="22"/>
      <c r="E521" s="22" t="s">
        <v>5829</v>
      </c>
      <c r="F521" s="22" t="s">
        <v>43</v>
      </c>
      <c r="G521" s="22" t="s">
        <v>227</v>
      </c>
      <c r="H521" s="22" t="s">
        <v>5833</v>
      </c>
      <c r="I521" s="22" t="s">
        <v>7446</v>
      </c>
      <c r="J521" s="22" t="s">
        <v>7272</v>
      </c>
      <c r="K521" s="22" t="s">
        <v>5832</v>
      </c>
      <c r="L521" s="22"/>
      <c r="M521" s="22"/>
      <c r="N521" s="23" t="s">
        <v>3592</v>
      </c>
      <c r="O521" s="19"/>
    </row>
    <row r="522" spans="1:15" ht="52.8" customHeight="1" x14ac:dyDescent="0.3">
      <c r="A522" s="24" t="s">
        <v>5830</v>
      </c>
      <c r="B522" s="21">
        <v>2023</v>
      </c>
      <c r="C522" s="22" t="s">
        <v>5831</v>
      </c>
      <c r="D522" s="22"/>
      <c r="E522" s="22" t="s">
        <v>5829</v>
      </c>
      <c r="F522" s="22" t="s">
        <v>1031</v>
      </c>
      <c r="G522" s="22" t="s">
        <v>227</v>
      </c>
      <c r="H522" s="22" t="s">
        <v>5833</v>
      </c>
      <c r="I522" s="22" t="s">
        <v>7447</v>
      </c>
      <c r="J522" s="22" t="s">
        <v>7272</v>
      </c>
      <c r="K522" s="22" t="s">
        <v>5853</v>
      </c>
      <c r="L522" s="22" t="s">
        <v>329</v>
      </c>
      <c r="M522" s="22"/>
      <c r="N522" s="23"/>
      <c r="O522" s="19"/>
    </row>
    <row r="523" spans="1:15" ht="66" x14ac:dyDescent="0.3">
      <c r="A523" s="24" t="s">
        <v>10205</v>
      </c>
      <c r="B523" s="21">
        <v>2026</v>
      </c>
      <c r="C523" s="22" t="s">
        <v>10204</v>
      </c>
      <c r="D523" s="22" t="s">
        <v>349</v>
      </c>
      <c r="E523" s="22"/>
      <c r="F523" s="22" t="s">
        <v>1031</v>
      </c>
      <c r="G523" s="22" t="s">
        <v>227</v>
      </c>
      <c r="H523" s="22" t="s">
        <v>5833</v>
      </c>
      <c r="I523" s="22" t="s">
        <v>10206</v>
      </c>
      <c r="J523" s="22" t="s">
        <v>7272</v>
      </c>
      <c r="K523" s="22" t="s">
        <v>12468</v>
      </c>
      <c r="L523" s="22" t="s">
        <v>329</v>
      </c>
      <c r="M523" s="22" t="s">
        <v>4754</v>
      </c>
      <c r="N523" s="23" t="s">
        <v>5653</v>
      </c>
      <c r="O523" s="19" t="s">
        <v>1646</v>
      </c>
    </row>
    <row r="524" spans="1:15" ht="66" x14ac:dyDescent="0.3">
      <c r="A524" s="24" t="s">
        <v>275</v>
      </c>
      <c r="B524" s="21">
        <v>2015</v>
      </c>
      <c r="C524" s="22" t="s">
        <v>273</v>
      </c>
      <c r="D524" s="22" t="s">
        <v>272</v>
      </c>
      <c r="E524" s="22"/>
      <c r="F524" s="22" t="s">
        <v>122</v>
      </c>
      <c r="G524" s="22" t="s">
        <v>274</v>
      </c>
      <c r="H524" s="22" t="s">
        <v>3063</v>
      </c>
      <c r="I524" s="22" t="s">
        <v>7449</v>
      </c>
      <c r="J524" s="22" t="s">
        <v>7448</v>
      </c>
      <c r="K524" s="22" t="s">
        <v>10962</v>
      </c>
      <c r="L524" s="22" t="s">
        <v>48</v>
      </c>
      <c r="M524" s="22" t="s">
        <v>1684</v>
      </c>
      <c r="N524" s="23" t="s">
        <v>1685</v>
      </c>
      <c r="O524" s="19"/>
    </row>
    <row r="525" spans="1:15" ht="66" x14ac:dyDescent="0.3">
      <c r="A525" s="24" t="s">
        <v>1683</v>
      </c>
      <c r="B525" s="21">
        <v>2018</v>
      </c>
      <c r="C525" s="22" t="s">
        <v>1682</v>
      </c>
      <c r="D525" s="22" t="s">
        <v>1576</v>
      </c>
      <c r="E525" s="22"/>
      <c r="F525" s="22" t="s">
        <v>122</v>
      </c>
      <c r="G525" s="22" t="s">
        <v>274</v>
      </c>
      <c r="H525" s="22" t="s">
        <v>3063</v>
      </c>
      <c r="I525" s="22" t="s">
        <v>7450</v>
      </c>
      <c r="J525" s="22" t="s">
        <v>7448</v>
      </c>
      <c r="K525" s="22" t="s">
        <v>10963</v>
      </c>
      <c r="L525" s="22" t="s">
        <v>48</v>
      </c>
      <c r="M525" s="22" t="s">
        <v>320</v>
      </c>
      <c r="N525" s="23"/>
      <c r="O525" s="19"/>
    </row>
    <row r="526" spans="1:15" ht="66" x14ac:dyDescent="0.3">
      <c r="A526" s="24" t="s">
        <v>8047</v>
      </c>
      <c r="B526" s="21">
        <v>2022</v>
      </c>
      <c r="C526" s="22" t="s">
        <v>8046</v>
      </c>
      <c r="D526" s="22" t="s">
        <v>335</v>
      </c>
      <c r="E526" s="22"/>
      <c r="F526" s="22" t="s">
        <v>1644</v>
      </c>
      <c r="G526" s="22"/>
      <c r="H526" s="22"/>
      <c r="I526" s="22" t="s">
        <v>8049</v>
      </c>
      <c r="J526" s="22"/>
      <c r="K526" s="22" t="s">
        <v>8048</v>
      </c>
      <c r="L526" s="22"/>
      <c r="M526" s="22"/>
      <c r="N526" s="23"/>
      <c r="O526" s="19"/>
    </row>
    <row r="527" spans="1:15" ht="52.8" x14ac:dyDescent="0.3">
      <c r="A527" s="24" t="s">
        <v>1741</v>
      </c>
      <c r="B527" s="21">
        <v>2020</v>
      </c>
      <c r="C527" s="22" t="s">
        <v>3189</v>
      </c>
      <c r="D527" s="22" t="s">
        <v>1292</v>
      </c>
      <c r="E527" s="22"/>
      <c r="F527" s="22" t="s">
        <v>171</v>
      </c>
      <c r="G527" s="22" t="s">
        <v>1742</v>
      </c>
      <c r="H527" s="22" t="s">
        <v>3190</v>
      </c>
      <c r="I527" s="22" t="s">
        <v>7184</v>
      </c>
      <c r="J527" s="22" t="s">
        <v>7337</v>
      </c>
      <c r="K527" s="22" t="s">
        <v>5036</v>
      </c>
      <c r="L527" s="22" t="s">
        <v>329</v>
      </c>
      <c r="M527" s="22" t="s">
        <v>52</v>
      </c>
      <c r="N527" s="23"/>
      <c r="O527" s="19"/>
    </row>
    <row r="528" spans="1:15" ht="66" x14ac:dyDescent="0.3">
      <c r="A528" s="24" t="s">
        <v>12417</v>
      </c>
      <c r="B528" s="21">
        <v>2026</v>
      </c>
      <c r="C528" s="22" t="s">
        <v>12416</v>
      </c>
      <c r="D528" s="22"/>
      <c r="E528" s="22" t="s">
        <v>265</v>
      </c>
      <c r="F528" s="22" t="s">
        <v>486</v>
      </c>
      <c r="G528" s="22"/>
      <c r="H528" s="22" t="s">
        <v>10683</v>
      </c>
      <c r="I528" s="22" t="s">
        <v>12419</v>
      </c>
      <c r="J528" s="22" t="s">
        <v>7272</v>
      </c>
      <c r="K528" s="22" t="s">
        <v>12418</v>
      </c>
      <c r="L528" s="22" t="s">
        <v>329</v>
      </c>
      <c r="M528" s="22" t="s">
        <v>10685</v>
      </c>
      <c r="N528" s="23" t="s">
        <v>12420</v>
      </c>
      <c r="O528" s="19"/>
    </row>
    <row r="529" spans="1:15" ht="39.6" x14ac:dyDescent="0.3">
      <c r="A529" s="24" t="s">
        <v>10680</v>
      </c>
      <c r="B529" s="21">
        <v>2026</v>
      </c>
      <c r="C529" s="22" t="s">
        <v>10679</v>
      </c>
      <c r="D529" s="22" t="s">
        <v>6663</v>
      </c>
      <c r="E529" s="22"/>
      <c r="F529" s="22" t="s">
        <v>649</v>
      </c>
      <c r="G529" s="22" t="s">
        <v>1459</v>
      </c>
      <c r="H529" s="22" t="s">
        <v>10683</v>
      </c>
      <c r="I529" s="22" t="s">
        <v>10684</v>
      </c>
      <c r="J529" s="22" t="s">
        <v>7272</v>
      </c>
      <c r="K529" s="22" t="s">
        <v>10681</v>
      </c>
      <c r="L529" s="22" t="s">
        <v>329</v>
      </c>
      <c r="M529" s="22" t="s">
        <v>10685</v>
      </c>
      <c r="N529" s="23"/>
      <c r="O529" s="19" t="s">
        <v>1646</v>
      </c>
    </row>
    <row r="530" spans="1:15" ht="79.2" x14ac:dyDescent="0.3">
      <c r="A530" s="24" t="s">
        <v>8685</v>
      </c>
      <c r="B530" s="21">
        <v>2025</v>
      </c>
      <c r="C530" s="22" t="s">
        <v>8686</v>
      </c>
      <c r="D530" s="22" t="s">
        <v>105</v>
      </c>
      <c r="E530" s="22"/>
      <c r="F530" s="22" t="s">
        <v>844</v>
      </c>
      <c r="G530" s="22" t="s">
        <v>11328</v>
      </c>
      <c r="H530" s="22" t="s">
        <v>8691</v>
      </c>
      <c r="I530" s="22" t="s">
        <v>8689</v>
      </c>
      <c r="J530" s="22" t="s">
        <v>7272</v>
      </c>
      <c r="K530" s="22" t="s">
        <v>8687</v>
      </c>
      <c r="L530" s="22" t="s">
        <v>329</v>
      </c>
      <c r="M530" s="22" t="s">
        <v>8688</v>
      </c>
      <c r="N530" s="23" t="s">
        <v>8690</v>
      </c>
      <c r="O530" s="19"/>
    </row>
    <row r="531" spans="1:15" ht="39.6" x14ac:dyDescent="0.3">
      <c r="A531" s="24" t="s">
        <v>2599</v>
      </c>
      <c r="B531" s="21">
        <v>2020</v>
      </c>
      <c r="C531" s="22" t="s">
        <v>2598</v>
      </c>
      <c r="D531" s="22" t="s">
        <v>2600</v>
      </c>
      <c r="E531" s="22"/>
      <c r="F531" s="22" t="s">
        <v>122</v>
      </c>
      <c r="G531" s="22" t="s">
        <v>364</v>
      </c>
      <c r="H531" s="22" t="s">
        <v>3191</v>
      </c>
      <c r="I531" s="22" t="s">
        <v>2602</v>
      </c>
      <c r="J531" s="24" t="s">
        <v>7171</v>
      </c>
      <c r="K531" s="24" t="s">
        <v>2601</v>
      </c>
      <c r="L531" s="22" t="s">
        <v>303</v>
      </c>
      <c r="M531" s="22"/>
      <c r="N531" s="23"/>
      <c r="O531" s="19"/>
    </row>
    <row r="532" spans="1:15" ht="52.8" x14ac:dyDescent="0.3">
      <c r="A532" s="24" t="s">
        <v>396</v>
      </c>
      <c r="B532" s="21">
        <v>2018</v>
      </c>
      <c r="C532" s="22" t="s">
        <v>3192</v>
      </c>
      <c r="D532" s="22" t="s">
        <v>125</v>
      </c>
      <c r="E532" s="22"/>
      <c r="F532" s="22" t="s">
        <v>2477</v>
      </c>
      <c r="G532" s="22" t="s">
        <v>381</v>
      </c>
      <c r="H532" s="22" t="s">
        <v>3193</v>
      </c>
      <c r="I532" s="22" t="s">
        <v>7359</v>
      </c>
      <c r="J532" s="22" t="s">
        <v>7126</v>
      </c>
      <c r="K532" s="22" t="s">
        <v>3194</v>
      </c>
      <c r="L532" s="22" t="s">
        <v>48</v>
      </c>
      <c r="M532" s="22" t="s">
        <v>194</v>
      </c>
      <c r="N532" s="23" t="s">
        <v>397</v>
      </c>
      <c r="O532" s="19"/>
    </row>
    <row r="533" spans="1:15" ht="66" x14ac:dyDescent="0.3">
      <c r="A533" s="24" t="s">
        <v>11696</v>
      </c>
      <c r="B533" s="21">
        <v>2023</v>
      </c>
      <c r="C533" s="22" t="s">
        <v>11695</v>
      </c>
      <c r="D533" s="22" t="s">
        <v>257</v>
      </c>
      <c r="E533" s="22"/>
      <c r="F533" s="22" t="s">
        <v>844</v>
      </c>
      <c r="G533" s="22" t="s">
        <v>11700</v>
      </c>
      <c r="H533" s="22" t="s">
        <v>11699</v>
      </c>
      <c r="I533" s="22" t="s">
        <v>11698</v>
      </c>
      <c r="J533" s="24" t="s">
        <v>7161</v>
      </c>
      <c r="K533" s="24" t="s">
        <v>11697</v>
      </c>
      <c r="L533" s="22" t="s">
        <v>329</v>
      </c>
      <c r="M533" s="22" t="s">
        <v>52</v>
      </c>
      <c r="N533" s="23"/>
      <c r="O533" s="19" t="s">
        <v>1646</v>
      </c>
    </row>
    <row r="534" spans="1:15" ht="39.6" customHeight="1" x14ac:dyDescent="0.3">
      <c r="A534" s="24" t="s">
        <v>5918</v>
      </c>
      <c r="B534" s="21">
        <v>2024</v>
      </c>
      <c r="C534" s="22" t="s">
        <v>5917</v>
      </c>
      <c r="D534" s="22" t="s">
        <v>3914</v>
      </c>
      <c r="E534" s="22"/>
      <c r="F534" s="22" t="s">
        <v>56</v>
      </c>
      <c r="G534" s="22"/>
      <c r="H534" s="22"/>
      <c r="I534" s="22" t="s">
        <v>1151</v>
      </c>
      <c r="J534" s="24"/>
      <c r="K534" s="24" t="s">
        <v>5919</v>
      </c>
      <c r="L534" s="22"/>
      <c r="M534" s="22"/>
      <c r="N534" s="23"/>
      <c r="O534" s="19"/>
    </row>
    <row r="535" spans="1:15" ht="158.4" x14ac:dyDescent="0.3">
      <c r="A535" s="24" t="s">
        <v>3945</v>
      </c>
      <c r="B535" s="21">
        <v>2022</v>
      </c>
      <c r="C535" s="22" t="s">
        <v>6945</v>
      </c>
      <c r="D535" s="22"/>
      <c r="E535" s="22" t="s">
        <v>3940</v>
      </c>
      <c r="F535" s="22" t="s">
        <v>43</v>
      </c>
      <c r="G535" s="22" t="s">
        <v>3946</v>
      </c>
      <c r="H535" s="22" t="s">
        <v>3947</v>
      </c>
      <c r="I535" s="22" t="s">
        <v>7451</v>
      </c>
      <c r="J535" s="22" t="s">
        <v>7164</v>
      </c>
      <c r="K535" s="22" t="s">
        <v>6944</v>
      </c>
      <c r="L535" s="22" t="s">
        <v>981</v>
      </c>
      <c r="M535" s="22" t="s">
        <v>981</v>
      </c>
      <c r="N535" s="23" t="s">
        <v>981</v>
      </c>
      <c r="O535" s="19"/>
    </row>
    <row r="536" spans="1:15" ht="26.4" x14ac:dyDescent="0.3">
      <c r="A536" s="24" t="s">
        <v>6221</v>
      </c>
      <c r="B536" s="21">
        <v>2024</v>
      </c>
      <c r="C536" s="22" t="s">
        <v>6220</v>
      </c>
      <c r="D536" s="22"/>
      <c r="E536" s="22"/>
      <c r="F536" s="22" t="s">
        <v>56</v>
      </c>
      <c r="G536" s="22"/>
      <c r="H536" s="22"/>
      <c r="I536" s="22" t="s">
        <v>2242</v>
      </c>
      <c r="J536" s="24"/>
      <c r="K536" s="24" t="s">
        <v>6222</v>
      </c>
      <c r="L536" s="22"/>
      <c r="M536" s="22"/>
      <c r="N536" s="23"/>
      <c r="O536" s="19"/>
    </row>
    <row r="537" spans="1:15" ht="66" x14ac:dyDescent="0.3">
      <c r="A537" s="24" t="s">
        <v>10447</v>
      </c>
      <c r="B537" s="21">
        <v>2025</v>
      </c>
      <c r="C537" s="22" t="s">
        <v>10446</v>
      </c>
      <c r="D537" s="22" t="s">
        <v>4701</v>
      </c>
      <c r="E537" s="22"/>
      <c r="F537" s="22" t="s">
        <v>844</v>
      </c>
      <c r="G537" s="22" t="s">
        <v>2256</v>
      </c>
      <c r="H537" s="22" t="s">
        <v>10449</v>
      </c>
      <c r="I537" s="22" t="s">
        <v>10424</v>
      </c>
      <c r="J537" s="22" t="s">
        <v>10450</v>
      </c>
      <c r="K537" s="22" t="s">
        <v>10448</v>
      </c>
      <c r="L537" s="22" t="s">
        <v>329</v>
      </c>
      <c r="M537" s="22" t="s">
        <v>4754</v>
      </c>
      <c r="N537" s="23" t="s">
        <v>5653</v>
      </c>
      <c r="O537" s="19" t="s">
        <v>1646</v>
      </c>
    </row>
    <row r="538" spans="1:15" ht="92.4" x14ac:dyDescent="0.3">
      <c r="A538" s="24" t="s">
        <v>2278</v>
      </c>
      <c r="B538" s="21">
        <v>2014</v>
      </c>
      <c r="C538" s="22" t="s">
        <v>2277</v>
      </c>
      <c r="D538" s="22"/>
      <c r="E538" s="22" t="s">
        <v>2279</v>
      </c>
      <c r="F538" s="22" t="s">
        <v>1080</v>
      </c>
      <c r="G538" s="22"/>
      <c r="H538" s="22"/>
      <c r="I538" s="22" t="s">
        <v>1096</v>
      </c>
      <c r="J538" s="22"/>
      <c r="K538" s="22" t="s">
        <v>10986</v>
      </c>
      <c r="L538" s="22"/>
      <c r="M538" s="22"/>
      <c r="N538" s="23"/>
      <c r="O538" s="19"/>
    </row>
    <row r="539" spans="1:15" ht="79.2" x14ac:dyDescent="0.3">
      <c r="A539" s="24" t="s">
        <v>9677</v>
      </c>
      <c r="B539" s="21">
        <v>2026</v>
      </c>
      <c r="C539" s="22" t="s">
        <v>9676</v>
      </c>
      <c r="D539" s="22" t="s">
        <v>9678</v>
      </c>
      <c r="E539" s="22"/>
      <c r="F539" s="22" t="s">
        <v>844</v>
      </c>
      <c r="G539" s="22" t="s">
        <v>9680</v>
      </c>
      <c r="H539" s="22" t="s">
        <v>9679</v>
      </c>
      <c r="I539" s="22" t="s">
        <v>7424</v>
      </c>
      <c r="J539" s="22" t="s">
        <v>7144</v>
      </c>
      <c r="K539" s="22" t="s">
        <v>11882</v>
      </c>
      <c r="L539" s="22" t="s">
        <v>329</v>
      </c>
      <c r="M539" s="22" t="s">
        <v>4837</v>
      </c>
      <c r="N539" s="23" t="s">
        <v>12080</v>
      </c>
      <c r="O539" s="19" t="s">
        <v>1646</v>
      </c>
    </row>
    <row r="540" spans="1:15" ht="52.8" x14ac:dyDescent="0.3">
      <c r="A540" s="24" t="s">
        <v>276</v>
      </c>
      <c r="B540" s="21">
        <v>2017</v>
      </c>
      <c r="C540" s="22" t="s">
        <v>277</v>
      </c>
      <c r="D540" s="22"/>
      <c r="E540" s="22" t="s">
        <v>278</v>
      </c>
      <c r="F540" s="22" t="s">
        <v>3812</v>
      </c>
      <c r="G540" s="22"/>
      <c r="H540" s="22"/>
      <c r="I540" s="22" t="s">
        <v>1026</v>
      </c>
      <c r="J540" s="22"/>
      <c r="K540" s="22" t="s">
        <v>279</v>
      </c>
      <c r="L540" s="22" t="s">
        <v>281</v>
      </c>
      <c r="M540" s="22" t="s">
        <v>280</v>
      </c>
      <c r="N540" s="23"/>
      <c r="O540" s="19"/>
    </row>
    <row r="541" spans="1:15" ht="79.2" x14ac:dyDescent="0.3">
      <c r="A541" s="24" t="s">
        <v>11602</v>
      </c>
      <c r="B541" s="21">
        <v>2026</v>
      </c>
      <c r="C541" s="22" t="s">
        <v>11601</v>
      </c>
      <c r="D541" s="22" t="s">
        <v>2658</v>
      </c>
      <c r="E541" s="22"/>
      <c r="F541" s="22" t="s">
        <v>1031</v>
      </c>
      <c r="G541" s="22" t="s">
        <v>1317</v>
      </c>
      <c r="H541" s="22" t="s">
        <v>11605</v>
      </c>
      <c r="I541" s="22" t="s">
        <v>11606</v>
      </c>
      <c r="J541" s="22" t="s">
        <v>7321</v>
      </c>
      <c r="K541" s="22" t="s">
        <v>11603</v>
      </c>
      <c r="L541" s="22" t="s">
        <v>329</v>
      </c>
      <c r="M541" s="22" t="s">
        <v>4754</v>
      </c>
      <c r="N541" s="23" t="s">
        <v>11604</v>
      </c>
      <c r="O541" s="19" t="s">
        <v>1646</v>
      </c>
    </row>
    <row r="542" spans="1:15" ht="92.4" x14ac:dyDescent="0.3">
      <c r="A542" s="24" t="s">
        <v>2072</v>
      </c>
      <c r="B542" s="21">
        <v>2020</v>
      </c>
      <c r="C542" s="22" t="s">
        <v>2071</v>
      </c>
      <c r="D542" s="22" t="s">
        <v>684</v>
      </c>
      <c r="E542" s="22"/>
      <c r="F542" s="22" t="s">
        <v>1710</v>
      </c>
      <c r="G542" s="22"/>
      <c r="H542" s="22"/>
      <c r="I542" s="22" t="s">
        <v>2074</v>
      </c>
      <c r="J542" s="22"/>
      <c r="K542" s="22" t="s">
        <v>2073</v>
      </c>
      <c r="L542" s="22"/>
      <c r="M542" s="22"/>
      <c r="N542" s="23"/>
      <c r="O542" s="19"/>
    </row>
    <row r="543" spans="1:15" ht="79.2" customHeight="1" x14ac:dyDescent="0.3">
      <c r="A543" s="24" t="s">
        <v>2433</v>
      </c>
      <c r="B543" s="21">
        <v>2019</v>
      </c>
      <c r="C543" s="22" t="s">
        <v>2432</v>
      </c>
      <c r="D543" s="22" t="s">
        <v>257</v>
      </c>
      <c r="E543" s="22"/>
      <c r="F543" s="22" t="s">
        <v>993</v>
      </c>
      <c r="G543" s="22"/>
      <c r="H543" s="22"/>
      <c r="I543" s="22" t="s">
        <v>12276</v>
      </c>
      <c r="J543" s="22"/>
      <c r="K543" s="22" t="s">
        <v>2434</v>
      </c>
      <c r="L543" s="22"/>
      <c r="M543" s="22"/>
      <c r="N543" s="23"/>
      <c r="O543" s="19"/>
    </row>
    <row r="544" spans="1:15" ht="66" customHeight="1" x14ac:dyDescent="0.3">
      <c r="A544" s="24" t="s">
        <v>2591</v>
      </c>
      <c r="B544" s="21">
        <v>2021</v>
      </c>
      <c r="C544" s="22" t="s">
        <v>2590</v>
      </c>
      <c r="D544" s="22" t="s">
        <v>292</v>
      </c>
      <c r="E544" s="22"/>
      <c r="F544" s="22" t="s">
        <v>122</v>
      </c>
      <c r="G544" s="22" t="s">
        <v>521</v>
      </c>
      <c r="H544" s="22" t="s">
        <v>3195</v>
      </c>
      <c r="I544" s="22" t="s">
        <v>7452</v>
      </c>
      <c r="J544" s="22" t="s">
        <v>7172</v>
      </c>
      <c r="K544" s="22" t="s">
        <v>2592</v>
      </c>
      <c r="L544" s="22" t="s">
        <v>329</v>
      </c>
      <c r="M544" s="22" t="s">
        <v>2593</v>
      </c>
      <c r="N544" s="23" t="s">
        <v>2594</v>
      </c>
      <c r="O544" s="19"/>
    </row>
    <row r="545" spans="1:15" ht="92.4" customHeight="1" x14ac:dyDescent="0.3">
      <c r="A545" s="24" t="s">
        <v>5681</v>
      </c>
      <c r="B545" s="21">
        <v>2023</v>
      </c>
      <c r="C545" s="22" t="s">
        <v>5682</v>
      </c>
      <c r="D545" s="22" t="s">
        <v>5683</v>
      </c>
      <c r="E545" s="22"/>
      <c r="F545" s="22" t="s">
        <v>844</v>
      </c>
      <c r="G545" s="22"/>
      <c r="H545" s="22"/>
      <c r="I545" s="22" t="s">
        <v>7453</v>
      </c>
      <c r="J545" s="22" t="s">
        <v>7337</v>
      </c>
      <c r="K545" s="22" t="s">
        <v>5680</v>
      </c>
      <c r="L545" s="22" t="s">
        <v>329</v>
      </c>
      <c r="M545" s="22" t="s">
        <v>51</v>
      </c>
      <c r="N545" s="23" t="s">
        <v>5684</v>
      </c>
      <c r="O545" s="19"/>
    </row>
    <row r="546" spans="1:15" ht="79.2" x14ac:dyDescent="0.3">
      <c r="A546" s="24" t="s">
        <v>355</v>
      </c>
      <c r="B546" s="21">
        <v>2015</v>
      </c>
      <c r="C546" s="22" t="s">
        <v>354</v>
      </c>
      <c r="D546" s="22" t="s">
        <v>36</v>
      </c>
      <c r="E546" s="22"/>
      <c r="F546" s="22" t="s">
        <v>43</v>
      </c>
      <c r="G546" s="22" t="s">
        <v>357</v>
      </c>
      <c r="H546" s="22" t="s">
        <v>3196</v>
      </c>
      <c r="I546" s="22" t="s">
        <v>356</v>
      </c>
      <c r="J546" s="24" t="s">
        <v>7321</v>
      </c>
      <c r="K546" s="24" t="s">
        <v>8790</v>
      </c>
      <c r="L546" s="22" t="s">
        <v>359</v>
      </c>
      <c r="M546" s="22" t="s">
        <v>358</v>
      </c>
      <c r="N546" s="23" t="s">
        <v>951</v>
      </c>
      <c r="O546" s="19"/>
    </row>
    <row r="547" spans="1:15" ht="52.8" x14ac:dyDescent="0.3">
      <c r="A547" s="24" t="s">
        <v>5398</v>
      </c>
      <c r="B547" s="21">
        <v>2023</v>
      </c>
      <c r="C547" s="22" t="s">
        <v>5399</v>
      </c>
      <c r="D547" s="22" t="s">
        <v>5400</v>
      </c>
      <c r="E547" s="22"/>
      <c r="F547" s="22" t="s">
        <v>844</v>
      </c>
      <c r="G547" s="22" t="s">
        <v>592</v>
      </c>
      <c r="H547" s="22" t="s">
        <v>3708</v>
      </c>
      <c r="I547" s="22" t="s">
        <v>7454</v>
      </c>
      <c r="J547" s="22" t="s">
        <v>7195</v>
      </c>
      <c r="K547" s="22" t="s">
        <v>5401</v>
      </c>
      <c r="L547" s="22" t="s">
        <v>730</v>
      </c>
      <c r="M547" s="22" t="s">
        <v>5402</v>
      </c>
      <c r="N547" s="23" t="s">
        <v>5403</v>
      </c>
      <c r="O547" s="19"/>
    </row>
    <row r="548" spans="1:15" ht="52.8" x14ac:dyDescent="0.3">
      <c r="A548" s="24" t="s">
        <v>2485</v>
      </c>
      <c r="B548" s="21">
        <v>2021</v>
      </c>
      <c r="C548" s="22" t="s">
        <v>2484</v>
      </c>
      <c r="D548" s="22" t="s">
        <v>29</v>
      </c>
      <c r="E548" s="22"/>
      <c r="F548" s="22" t="s">
        <v>602</v>
      </c>
      <c r="G548" s="22"/>
      <c r="H548" s="22"/>
      <c r="I548" s="22" t="s">
        <v>2487</v>
      </c>
      <c r="J548" s="22"/>
      <c r="K548" s="22" t="s">
        <v>2486</v>
      </c>
      <c r="L548" s="22"/>
      <c r="M548" s="22"/>
      <c r="N548" s="23"/>
      <c r="O548" s="19"/>
    </row>
    <row r="549" spans="1:15" ht="75.599999999999994" customHeight="1" x14ac:dyDescent="0.3">
      <c r="A549" s="24" t="s">
        <v>10291</v>
      </c>
      <c r="B549" s="21">
        <v>2022</v>
      </c>
      <c r="C549" s="22" t="s">
        <v>10290</v>
      </c>
      <c r="D549" s="22" t="s">
        <v>2267</v>
      </c>
      <c r="E549" s="22"/>
      <c r="F549" s="22" t="s">
        <v>844</v>
      </c>
      <c r="G549" s="22" t="s">
        <v>2810</v>
      </c>
      <c r="H549" s="22" t="s">
        <v>10293</v>
      </c>
      <c r="I549" s="22" t="s">
        <v>10294</v>
      </c>
      <c r="J549" s="22" t="s">
        <v>7161</v>
      </c>
      <c r="K549" s="22" t="s">
        <v>10292</v>
      </c>
      <c r="L549" s="22" t="s">
        <v>329</v>
      </c>
      <c r="M549" s="22" t="s">
        <v>1069</v>
      </c>
      <c r="N549" s="23" t="s">
        <v>3696</v>
      </c>
      <c r="O549" s="19" t="s">
        <v>1646</v>
      </c>
    </row>
    <row r="550" spans="1:15" ht="66" x14ac:dyDescent="0.3">
      <c r="A550" s="24" t="s">
        <v>5234</v>
      </c>
      <c r="B550" s="21">
        <v>2023</v>
      </c>
      <c r="C550" s="22" t="s">
        <v>5233</v>
      </c>
      <c r="D550" s="22" t="s">
        <v>5235</v>
      </c>
      <c r="E550" s="22"/>
      <c r="F550" s="22" t="s">
        <v>486</v>
      </c>
      <c r="G550" s="22" t="s">
        <v>5238</v>
      </c>
      <c r="H550" s="22" t="s">
        <v>5237</v>
      </c>
      <c r="I550" s="22" t="s">
        <v>7277</v>
      </c>
      <c r="J550" s="22" t="s">
        <v>7133</v>
      </c>
      <c r="K550" s="22" t="s">
        <v>5236</v>
      </c>
      <c r="L550" s="22" t="s">
        <v>329</v>
      </c>
      <c r="M550" s="22" t="s">
        <v>2862</v>
      </c>
      <c r="N550" s="23" t="s">
        <v>936</v>
      </c>
      <c r="O550" s="19"/>
    </row>
    <row r="551" spans="1:15" ht="66" x14ac:dyDescent="0.3">
      <c r="A551" s="24" t="s">
        <v>351</v>
      </c>
      <c r="B551" s="21">
        <v>2018</v>
      </c>
      <c r="C551" s="22" t="s">
        <v>350</v>
      </c>
      <c r="D551" s="22" t="s">
        <v>349</v>
      </c>
      <c r="E551" s="22"/>
      <c r="F551" s="22" t="s">
        <v>56</v>
      </c>
      <c r="G551" s="22"/>
      <c r="H551" s="22"/>
      <c r="I551" s="22" t="s">
        <v>353</v>
      </c>
      <c r="J551" s="22"/>
      <c r="K551" s="22" t="s">
        <v>352</v>
      </c>
      <c r="L551" s="22"/>
      <c r="M551" s="22"/>
      <c r="N551" s="23"/>
      <c r="O551" s="19"/>
    </row>
    <row r="552" spans="1:15" ht="52.8" x14ac:dyDescent="0.3">
      <c r="A552" s="24" t="s">
        <v>1778</v>
      </c>
      <c r="B552" s="21">
        <v>2020</v>
      </c>
      <c r="C552" s="22" t="s">
        <v>1777</v>
      </c>
      <c r="D552" s="22"/>
      <c r="E552" s="22" t="s">
        <v>1776</v>
      </c>
      <c r="F552" s="22" t="s">
        <v>56</v>
      </c>
      <c r="G552" s="22"/>
      <c r="H552" s="22"/>
      <c r="I552" s="22" t="s">
        <v>1780</v>
      </c>
      <c r="J552" s="22"/>
      <c r="K552" s="22" t="s">
        <v>1779</v>
      </c>
      <c r="L552" s="22"/>
      <c r="M552" s="22"/>
      <c r="N552" s="23"/>
      <c r="O552" s="19" t="s">
        <v>1646</v>
      </c>
    </row>
    <row r="553" spans="1:15" ht="52.8" customHeight="1" x14ac:dyDescent="0.3">
      <c r="A553" s="24" t="s">
        <v>2187</v>
      </c>
      <c r="B553" s="21">
        <v>2020</v>
      </c>
      <c r="C553" s="22" t="s">
        <v>3197</v>
      </c>
      <c r="D553" s="22" t="s">
        <v>384</v>
      </c>
      <c r="E553" s="22"/>
      <c r="F553" s="22" t="s">
        <v>2186</v>
      </c>
      <c r="G553" s="22" t="s">
        <v>2188</v>
      </c>
      <c r="H553" s="22" t="s">
        <v>3198</v>
      </c>
      <c r="I553" s="22" t="s">
        <v>7313</v>
      </c>
      <c r="J553" s="22" t="s">
        <v>7204</v>
      </c>
      <c r="K553" s="22" t="s">
        <v>3815</v>
      </c>
      <c r="L553" s="22" t="s">
        <v>329</v>
      </c>
      <c r="M553" s="22" t="s">
        <v>3816</v>
      </c>
      <c r="N553" s="23"/>
      <c r="O553" s="19"/>
    </row>
    <row r="554" spans="1:15" ht="92.4" x14ac:dyDescent="0.3">
      <c r="A554" s="24" t="s">
        <v>11885</v>
      </c>
      <c r="B554" s="21" t="s">
        <v>9310</v>
      </c>
      <c r="C554" s="22" t="s">
        <v>11883</v>
      </c>
      <c r="D554" s="22" t="s">
        <v>11884</v>
      </c>
      <c r="E554" s="22"/>
      <c r="F554" s="22" t="s">
        <v>2477</v>
      </c>
      <c r="G554" s="22" t="s">
        <v>134</v>
      </c>
      <c r="H554" s="22" t="s">
        <v>3229</v>
      </c>
      <c r="I554" s="22" t="s">
        <v>10413</v>
      </c>
      <c r="J554" s="22" t="s">
        <v>7191</v>
      </c>
      <c r="K554" s="22" t="s">
        <v>11886</v>
      </c>
      <c r="L554" s="22" t="s">
        <v>48</v>
      </c>
      <c r="M554" s="22" t="s">
        <v>539</v>
      </c>
      <c r="N554" s="23"/>
      <c r="O554" s="19" t="s">
        <v>1646</v>
      </c>
    </row>
    <row r="555" spans="1:15" ht="39.6" x14ac:dyDescent="0.3">
      <c r="A555" s="24" t="s">
        <v>560</v>
      </c>
      <c r="B555" s="21">
        <v>2020</v>
      </c>
      <c r="C555" s="22" t="s">
        <v>559</v>
      </c>
      <c r="D555" s="22" t="s">
        <v>36</v>
      </c>
      <c r="E555" s="22"/>
      <c r="F555" s="22" t="s">
        <v>56</v>
      </c>
      <c r="G555" s="22"/>
      <c r="H555" s="22"/>
      <c r="I555" s="22" t="s">
        <v>56</v>
      </c>
      <c r="J555" s="22"/>
      <c r="K555" s="22" t="s">
        <v>561</v>
      </c>
      <c r="L555" s="22"/>
      <c r="M555" s="22"/>
      <c r="N555" s="23"/>
      <c r="O555" s="19"/>
    </row>
    <row r="556" spans="1:15" ht="52.8" x14ac:dyDescent="0.3">
      <c r="A556" s="24" t="s">
        <v>578</v>
      </c>
      <c r="B556" s="21">
        <v>2019</v>
      </c>
      <c r="C556" s="22" t="s">
        <v>577</v>
      </c>
      <c r="D556" s="22" t="s">
        <v>487</v>
      </c>
      <c r="E556" s="22"/>
      <c r="F556" s="22" t="s">
        <v>56</v>
      </c>
      <c r="G556" s="22"/>
      <c r="H556" s="22"/>
      <c r="I556" s="22" t="s">
        <v>579</v>
      </c>
      <c r="J556" s="24"/>
      <c r="K556" s="24" t="s">
        <v>10878</v>
      </c>
      <c r="L556" s="22"/>
      <c r="M556" s="22"/>
      <c r="N556" s="23"/>
      <c r="O556" s="19"/>
    </row>
    <row r="557" spans="1:15" ht="66" x14ac:dyDescent="0.3">
      <c r="A557" s="24" t="s">
        <v>2368</v>
      </c>
      <c r="B557" s="21">
        <v>2021</v>
      </c>
      <c r="C557" s="22" t="s">
        <v>2367</v>
      </c>
      <c r="D557" s="22" t="s">
        <v>349</v>
      </c>
      <c r="E557" s="22"/>
      <c r="F557" s="22" t="s">
        <v>11312</v>
      </c>
      <c r="G557" s="22" t="s">
        <v>2370</v>
      </c>
      <c r="H557" s="22" t="s">
        <v>3199</v>
      </c>
      <c r="I557" s="22" t="s">
        <v>7627</v>
      </c>
      <c r="J557" s="22" t="s">
        <v>7145</v>
      </c>
      <c r="K557" s="22" t="s">
        <v>10877</v>
      </c>
      <c r="L557" s="22" t="s">
        <v>329</v>
      </c>
      <c r="M557" s="22" t="s">
        <v>2371</v>
      </c>
      <c r="N557" s="23"/>
      <c r="O557" s="19"/>
    </row>
    <row r="558" spans="1:15" ht="39.6" x14ac:dyDescent="0.3">
      <c r="A558" s="24" t="s">
        <v>2391</v>
      </c>
      <c r="B558" s="21">
        <v>2021</v>
      </c>
      <c r="C558" s="22" t="s">
        <v>2390</v>
      </c>
      <c r="D558" s="22"/>
      <c r="E558" s="22" t="s">
        <v>2032</v>
      </c>
      <c r="F558" s="22" t="s">
        <v>2477</v>
      </c>
      <c r="G558" s="22" t="s">
        <v>134</v>
      </c>
      <c r="H558" s="22" t="s">
        <v>3201</v>
      </c>
      <c r="I558" s="22" t="s">
        <v>2909</v>
      </c>
      <c r="J558" s="35" t="s">
        <v>7166</v>
      </c>
      <c r="K558" s="22" t="s">
        <v>2392</v>
      </c>
      <c r="L558" s="22" t="s">
        <v>2394</v>
      </c>
      <c r="M558" s="22" t="s">
        <v>2393</v>
      </c>
      <c r="N558" s="23"/>
      <c r="O558" s="19"/>
    </row>
    <row r="559" spans="1:15" ht="66" customHeight="1" x14ac:dyDescent="0.3">
      <c r="A559" s="24" t="s">
        <v>2391</v>
      </c>
      <c r="B559" s="21">
        <v>2021</v>
      </c>
      <c r="C559" s="22" t="s">
        <v>2684</v>
      </c>
      <c r="D559" s="22"/>
      <c r="E559" s="22" t="s">
        <v>2685</v>
      </c>
      <c r="F559" s="22" t="s">
        <v>122</v>
      </c>
      <c r="G559" s="22" t="s">
        <v>2686</v>
      </c>
      <c r="H559" s="22" t="s">
        <v>3200</v>
      </c>
      <c r="I559" s="22" t="s">
        <v>7455</v>
      </c>
      <c r="J559" s="22" t="s">
        <v>7206</v>
      </c>
      <c r="K559" s="22" t="s">
        <v>2687</v>
      </c>
      <c r="L559" s="22"/>
      <c r="M559" s="22"/>
      <c r="N559" s="23"/>
      <c r="O559" s="19"/>
    </row>
    <row r="560" spans="1:15" ht="39.6" x14ac:dyDescent="0.3">
      <c r="A560" s="24" t="s">
        <v>573</v>
      </c>
      <c r="B560" s="21">
        <v>2016</v>
      </c>
      <c r="C560" s="22" t="s">
        <v>574</v>
      </c>
      <c r="D560" s="22"/>
      <c r="E560" s="22" t="s">
        <v>265</v>
      </c>
      <c r="F560" s="22" t="s">
        <v>43</v>
      </c>
      <c r="G560" s="22" t="s">
        <v>575</v>
      </c>
      <c r="H560" s="22" t="s">
        <v>3202</v>
      </c>
      <c r="I560" s="22" t="s">
        <v>7456</v>
      </c>
      <c r="J560" s="22" t="s">
        <v>7301</v>
      </c>
      <c r="K560" s="22" t="s">
        <v>4254</v>
      </c>
      <c r="L560" s="22" t="s">
        <v>303</v>
      </c>
      <c r="M560" s="22" t="s">
        <v>576</v>
      </c>
      <c r="N560" s="23" t="s">
        <v>952</v>
      </c>
      <c r="O560" s="19"/>
    </row>
    <row r="561" spans="1:15" ht="264" x14ac:dyDescent="0.3">
      <c r="A561" s="24" t="s">
        <v>1205</v>
      </c>
      <c r="B561" s="21">
        <v>2015</v>
      </c>
      <c r="C561" s="22" t="s">
        <v>1204</v>
      </c>
      <c r="D561" s="22" t="s">
        <v>1206</v>
      </c>
      <c r="E561" s="22"/>
      <c r="F561" s="22" t="s">
        <v>43</v>
      </c>
      <c r="G561" s="22" t="s">
        <v>1209</v>
      </c>
      <c r="H561" s="22" t="s">
        <v>3203</v>
      </c>
      <c r="I561" s="22" t="s">
        <v>7918</v>
      </c>
      <c r="J561" s="22" t="s">
        <v>7457</v>
      </c>
      <c r="K561" s="22" t="s">
        <v>10507</v>
      </c>
      <c r="L561" s="22" t="s">
        <v>10601</v>
      </c>
      <c r="M561" s="22" t="s">
        <v>1207</v>
      </c>
      <c r="N561" s="23" t="s">
        <v>1208</v>
      </c>
      <c r="O561" s="19"/>
    </row>
    <row r="562" spans="1:15" ht="132" x14ac:dyDescent="0.3">
      <c r="A562" s="24" t="s">
        <v>1847</v>
      </c>
      <c r="B562" s="21">
        <v>2021</v>
      </c>
      <c r="C562" s="22" t="s">
        <v>1848</v>
      </c>
      <c r="D562" s="22" t="s">
        <v>29</v>
      </c>
      <c r="E562" s="22"/>
      <c r="F562" s="22" t="s">
        <v>43</v>
      </c>
      <c r="G562" s="22" t="s">
        <v>70</v>
      </c>
      <c r="H562" s="22" t="s">
        <v>3204</v>
      </c>
      <c r="I562" s="22" t="s">
        <v>7458</v>
      </c>
      <c r="J562" s="22" t="s">
        <v>7145</v>
      </c>
      <c r="K562" s="22" t="s">
        <v>3994</v>
      </c>
      <c r="L562" s="22" t="s">
        <v>329</v>
      </c>
      <c r="M562" s="22" t="s">
        <v>52</v>
      </c>
      <c r="N562" s="23" t="s">
        <v>2106</v>
      </c>
      <c r="O562" s="19" t="s">
        <v>1646</v>
      </c>
    </row>
    <row r="563" spans="1:15" ht="79.2" x14ac:dyDescent="0.3">
      <c r="A563" s="24" t="s">
        <v>2171</v>
      </c>
      <c r="B563" s="21">
        <v>2021</v>
      </c>
      <c r="C563" s="22" t="s">
        <v>2170</v>
      </c>
      <c r="D563" s="22" t="s">
        <v>74</v>
      </c>
      <c r="E563" s="22"/>
      <c r="F563" s="22" t="s">
        <v>43</v>
      </c>
      <c r="G563" s="22" t="s">
        <v>2172</v>
      </c>
      <c r="H563" s="22" t="s">
        <v>3205</v>
      </c>
      <c r="I563" s="22" t="s">
        <v>7458</v>
      </c>
      <c r="J563" s="22" t="s">
        <v>5873</v>
      </c>
      <c r="K563" s="22" t="s">
        <v>2423</v>
      </c>
      <c r="L563" s="22" t="s">
        <v>329</v>
      </c>
      <c r="M563" s="22" t="s">
        <v>2424</v>
      </c>
      <c r="N563" s="23" t="s">
        <v>3687</v>
      </c>
      <c r="O563" s="19"/>
    </row>
    <row r="564" spans="1:15" ht="66" x14ac:dyDescent="0.3">
      <c r="A564" s="24" t="s">
        <v>114</v>
      </c>
      <c r="B564" s="21">
        <v>2020</v>
      </c>
      <c r="C564" s="22" t="s">
        <v>112</v>
      </c>
      <c r="D564" s="22" t="s">
        <v>33</v>
      </c>
      <c r="E564" s="22"/>
      <c r="F564" s="22" t="s">
        <v>649</v>
      </c>
      <c r="G564" s="22" t="s">
        <v>115</v>
      </c>
      <c r="H564" s="22" t="s">
        <v>3103</v>
      </c>
      <c r="I564" s="22" t="s">
        <v>7459</v>
      </c>
      <c r="J564" s="22" t="s">
        <v>7145</v>
      </c>
      <c r="K564" s="22" t="s">
        <v>113</v>
      </c>
      <c r="L564" s="22" t="s">
        <v>48</v>
      </c>
      <c r="M564" s="22" t="s">
        <v>116</v>
      </c>
      <c r="N564" s="23" t="s">
        <v>117</v>
      </c>
      <c r="O564" s="19"/>
    </row>
    <row r="565" spans="1:15" ht="52.8" customHeight="1" x14ac:dyDescent="0.3">
      <c r="A565" s="24" t="s">
        <v>5607</v>
      </c>
      <c r="B565" s="21">
        <v>2019</v>
      </c>
      <c r="C565" s="22" t="s">
        <v>5612</v>
      </c>
      <c r="D565" s="22"/>
      <c r="E565" s="22" t="s">
        <v>5609</v>
      </c>
      <c r="F565" s="22" t="s">
        <v>648</v>
      </c>
      <c r="G565" s="22" t="s">
        <v>5621</v>
      </c>
      <c r="H565" s="22" t="s">
        <v>5620</v>
      </c>
      <c r="I565" s="22" t="s">
        <v>7460</v>
      </c>
      <c r="J565" s="22" t="s">
        <v>7145</v>
      </c>
      <c r="K565" s="22" t="s">
        <v>5613</v>
      </c>
      <c r="L565" s="22" t="s">
        <v>329</v>
      </c>
      <c r="M565" s="22" t="s">
        <v>5614</v>
      </c>
      <c r="N565" s="23"/>
      <c r="O565" s="19"/>
    </row>
    <row r="566" spans="1:15" ht="52.8" x14ac:dyDescent="0.3">
      <c r="A566" s="24" t="s">
        <v>5607</v>
      </c>
      <c r="B566" s="21">
        <v>2018</v>
      </c>
      <c r="C566" s="22" t="s">
        <v>5608</v>
      </c>
      <c r="D566" s="22"/>
      <c r="E566" s="22" t="s">
        <v>5609</v>
      </c>
      <c r="F566" s="22" t="s">
        <v>648</v>
      </c>
      <c r="G566" s="22" t="s">
        <v>10588</v>
      </c>
      <c r="H566" s="22" t="s">
        <v>10587</v>
      </c>
      <c r="I566" s="22" t="s">
        <v>7460</v>
      </c>
      <c r="J566" s="22" t="s">
        <v>7145</v>
      </c>
      <c r="K566" s="22" t="s">
        <v>5610</v>
      </c>
      <c r="L566" s="22" t="s">
        <v>329</v>
      </c>
      <c r="M566" s="22" t="s">
        <v>5611</v>
      </c>
      <c r="N566" s="23"/>
      <c r="O566" s="19"/>
    </row>
    <row r="567" spans="1:15" ht="92.4" x14ac:dyDescent="0.3">
      <c r="A567" s="24" t="s">
        <v>5615</v>
      </c>
      <c r="B567" s="21">
        <v>2020</v>
      </c>
      <c r="C567" s="22" t="s">
        <v>5612</v>
      </c>
      <c r="D567" s="22"/>
      <c r="E567" s="22" t="s">
        <v>5609</v>
      </c>
      <c r="F567" s="22" t="s">
        <v>648</v>
      </c>
      <c r="G567" s="22" t="s">
        <v>5619</v>
      </c>
      <c r="H567" s="22" t="s">
        <v>5618</v>
      </c>
      <c r="I567" s="22" t="s">
        <v>7460</v>
      </c>
      <c r="J567" s="22" t="s">
        <v>7145</v>
      </c>
      <c r="K567" s="22" t="s">
        <v>5616</v>
      </c>
      <c r="L567" s="22" t="s">
        <v>329</v>
      </c>
      <c r="M567" s="22" t="s">
        <v>5617</v>
      </c>
      <c r="N567" s="23"/>
      <c r="O567" s="19"/>
    </row>
    <row r="568" spans="1:15" ht="92.4" x14ac:dyDescent="0.3">
      <c r="A568" s="24" t="s">
        <v>12405</v>
      </c>
      <c r="B568" s="21">
        <v>2025</v>
      </c>
      <c r="C568" s="22" t="s">
        <v>7008</v>
      </c>
      <c r="D568" s="22" t="s">
        <v>11309</v>
      </c>
      <c r="E568" s="22"/>
      <c r="F568" s="22" t="s">
        <v>122</v>
      </c>
      <c r="G568" s="22" t="s">
        <v>1413</v>
      </c>
      <c r="H568" s="22" t="s">
        <v>7009</v>
      </c>
      <c r="I568" s="22" t="s">
        <v>7461</v>
      </c>
      <c r="J568" s="22" t="s">
        <v>7207</v>
      </c>
      <c r="K568" s="22" t="s">
        <v>12406</v>
      </c>
      <c r="L568" s="22" t="s">
        <v>329</v>
      </c>
      <c r="M568" s="22" t="s">
        <v>6429</v>
      </c>
      <c r="N568" s="23" t="s">
        <v>4690</v>
      </c>
      <c r="O568" s="19"/>
    </row>
    <row r="569" spans="1:15" ht="92.4" customHeight="1" x14ac:dyDescent="0.3">
      <c r="A569" s="24" t="s">
        <v>2988</v>
      </c>
      <c r="B569" s="21">
        <v>2021</v>
      </c>
      <c r="C569" s="22" t="s">
        <v>2722</v>
      </c>
      <c r="D569" s="22" t="s">
        <v>210</v>
      </c>
      <c r="E569" s="22"/>
      <c r="F569" s="22" t="s">
        <v>2723</v>
      </c>
      <c r="G569" s="22" t="s">
        <v>2727</v>
      </c>
      <c r="H569" s="22" t="s">
        <v>3206</v>
      </c>
      <c r="I569" s="22" t="s">
        <v>2726</v>
      </c>
      <c r="J569" s="22"/>
      <c r="K569" s="22" t="s">
        <v>2724</v>
      </c>
      <c r="L569" s="22" t="s">
        <v>48</v>
      </c>
      <c r="M569" s="22" t="s">
        <v>2725</v>
      </c>
      <c r="N569" s="23"/>
      <c r="O569" s="19"/>
    </row>
    <row r="570" spans="1:15" ht="66" customHeight="1" x14ac:dyDescent="0.3">
      <c r="A570" s="24" t="s">
        <v>12446</v>
      </c>
      <c r="B570" s="21" t="s">
        <v>4488</v>
      </c>
      <c r="C570" s="22" t="s">
        <v>12443</v>
      </c>
      <c r="D570" s="22" t="s">
        <v>2854</v>
      </c>
      <c r="E570" s="22"/>
      <c r="F570" s="22" t="s">
        <v>844</v>
      </c>
      <c r="G570" s="22" t="s">
        <v>1599</v>
      </c>
      <c r="H570" s="22" t="s">
        <v>6770</v>
      </c>
      <c r="I570" s="22" t="s">
        <v>12445</v>
      </c>
      <c r="J570" s="22" t="s">
        <v>7207</v>
      </c>
      <c r="K570" s="22" t="s">
        <v>12447</v>
      </c>
      <c r="L570" s="22" t="s">
        <v>10613</v>
      </c>
      <c r="M570" s="22" t="s">
        <v>12444</v>
      </c>
      <c r="N570" s="23"/>
      <c r="O570" s="19" t="s">
        <v>1646</v>
      </c>
    </row>
    <row r="571" spans="1:15" ht="52.8" x14ac:dyDescent="0.3">
      <c r="A571" s="24" t="s">
        <v>7022</v>
      </c>
      <c r="B571" s="21">
        <v>2024</v>
      </c>
      <c r="C571" s="22" t="s">
        <v>7021</v>
      </c>
      <c r="D571" s="22" t="s">
        <v>470</v>
      </c>
      <c r="E571" s="22"/>
      <c r="F571" s="22" t="s">
        <v>2477</v>
      </c>
      <c r="G571" s="22" t="s">
        <v>4633</v>
      </c>
      <c r="H571" s="22" t="s">
        <v>7024</v>
      </c>
      <c r="I571" s="22" t="s">
        <v>7462</v>
      </c>
      <c r="J571" s="22" t="s">
        <v>7208</v>
      </c>
      <c r="K571" s="22" t="s">
        <v>7023</v>
      </c>
      <c r="L571" s="22" t="s">
        <v>329</v>
      </c>
      <c r="M571" s="22" t="s">
        <v>1357</v>
      </c>
      <c r="N571" s="23" t="s">
        <v>9836</v>
      </c>
      <c r="O571" s="19"/>
    </row>
    <row r="572" spans="1:15" ht="158.4" customHeight="1" x14ac:dyDescent="0.3">
      <c r="A572" s="24" t="s">
        <v>10105</v>
      </c>
      <c r="B572" s="21">
        <v>2025</v>
      </c>
      <c r="C572" s="22" t="s">
        <v>10106</v>
      </c>
      <c r="D572" s="22" t="s">
        <v>2854</v>
      </c>
      <c r="E572" s="22"/>
      <c r="F572" s="22" t="s">
        <v>844</v>
      </c>
      <c r="G572" s="22" t="s">
        <v>364</v>
      </c>
      <c r="H572" s="22" t="s">
        <v>10107</v>
      </c>
      <c r="I572" s="22" t="s">
        <v>10109</v>
      </c>
      <c r="J572" s="22" t="s">
        <v>7272</v>
      </c>
      <c r="K572" s="22" t="s">
        <v>10108</v>
      </c>
      <c r="L572" s="22" t="s">
        <v>329</v>
      </c>
      <c r="M572" s="22" t="s">
        <v>52</v>
      </c>
      <c r="N572" s="23" t="s">
        <v>8662</v>
      </c>
      <c r="O572" s="19"/>
    </row>
    <row r="573" spans="1:15" ht="79.2" x14ac:dyDescent="0.3">
      <c r="A573" s="24" t="s">
        <v>9697</v>
      </c>
      <c r="B573" s="21">
        <v>2025</v>
      </c>
      <c r="C573" s="22" t="s">
        <v>9695</v>
      </c>
      <c r="D573" s="22"/>
      <c r="E573" s="22" t="s">
        <v>9696</v>
      </c>
      <c r="F573" s="22" t="s">
        <v>2477</v>
      </c>
      <c r="G573" s="17" t="s">
        <v>134</v>
      </c>
      <c r="H573" s="22" t="s">
        <v>3207</v>
      </c>
      <c r="I573" s="22" t="s">
        <v>9701</v>
      </c>
      <c r="J573" s="22" t="s">
        <v>7256</v>
      </c>
      <c r="K573" s="22" t="s">
        <v>9698</v>
      </c>
      <c r="L573" s="22" t="s">
        <v>92</v>
      </c>
      <c r="M573" s="22" t="s">
        <v>9699</v>
      </c>
      <c r="N573" s="23" t="s">
        <v>9700</v>
      </c>
      <c r="O573" s="19"/>
    </row>
    <row r="574" spans="1:15" ht="158.4" customHeight="1" x14ac:dyDescent="0.3">
      <c r="A574" s="24" t="s">
        <v>9703</v>
      </c>
      <c r="B574" s="21">
        <v>2022</v>
      </c>
      <c r="C574" s="22" t="s">
        <v>9702</v>
      </c>
      <c r="D574" s="22" t="s">
        <v>258</v>
      </c>
      <c r="E574" s="22"/>
      <c r="F574" s="22" t="s">
        <v>2477</v>
      </c>
      <c r="G574" s="22" t="s">
        <v>134</v>
      </c>
      <c r="H574" s="22" t="s">
        <v>9706</v>
      </c>
      <c r="I574" s="22" t="s">
        <v>9707</v>
      </c>
      <c r="J574" s="22" t="s">
        <v>7151</v>
      </c>
      <c r="K574" s="22" t="s">
        <v>9704</v>
      </c>
      <c r="L574" s="22" t="s">
        <v>92</v>
      </c>
      <c r="M574" s="22" t="s">
        <v>9705</v>
      </c>
      <c r="N574" s="23" t="s">
        <v>9708</v>
      </c>
      <c r="O574" s="19"/>
    </row>
    <row r="575" spans="1:15" ht="66" x14ac:dyDescent="0.3">
      <c r="A575" s="24" t="s">
        <v>4567</v>
      </c>
      <c r="B575" s="21">
        <v>2021</v>
      </c>
      <c r="C575" s="22" t="s">
        <v>4566</v>
      </c>
      <c r="D575" s="22" t="s">
        <v>1214</v>
      </c>
      <c r="E575" s="22"/>
      <c r="F575" s="22" t="s">
        <v>2477</v>
      </c>
      <c r="G575" s="22" t="s">
        <v>134</v>
      </c>
      <c r="H575" s="22" t="s">
        <v>4569</v>
      </c>
      <c r="I575" s="22" t="s">
        <v>7382</v>
      </c>
      <c r="J575" s="22" t="s">
        <v>5873</v>
      </c>
      <c r="K575" s="22" t="s">
        <v>4568</v>
      </c>
      <c r="L575" s="22" t="s">
        <v>730</v>
      </c>
      <c r="M575" s="22" t="s">
        <v>1535</v>
      </c>
      <c r="N575" s="23" t="s">
        <v>2192</v>
      </c>
      <c r="O575" s="19"/>
    </row>
    <row r="576" spans="1:15" ht="52.8" x14ac:dyDescent="0.3">
      <c r="A576" s="24" t="s">
        <v>441</v>
      </c>
      <c r="B576" s="21">
        <v>2015</v>
      </c>
      <c r="C576" s="22" t="s">
        <v>440</v>
      </c>
      <c r="D576" s="22" t="s">
        <v>36</v>
      </c>
      <c r="E576" s="22"/>
      <c r="F576" s="22" t="s">
        <v>2477</v>
      </c>
      <c r="G576" s="22" t="s">
        <v>134</v>
      </c>
      <c r="H576" s="22" t="s">
        <v>3207</v>
      </c>
      <c r="I576" s="22" t="s">
        <v>7919</v>
      </c>
      <c r="J576" s="22" t="s">
        <v>7321</v>
      </c>
      <c r="K576" s="22" t="s">
        <v>442</v>
      </c>
      <c r="L576" s="22" t="s">
        <v>123</v>
      </c>
      <c r="M576" s="22" t="s">
        <v>443</v>
      </c>
      <c r="N576" s="23" t="s">
        <v>9709</v>
      </c>
      <c r="O576" s="19"/>
    </row>
    <row r="577" spans="1:15" ht="66" x14ac:dyDescent="0.3">
      <c r="A577" s="24" t="s">
        <v>1275</v>
      </c>
      <c r="B577" s="21">
        <v>2016</v>
      </c>
      <c r="C577" s="22" t="s">
        <v>1274</v>
      </c>
      <c r="D577" s="22" t="s">
        <v>125</v>
      </c>
      <c r="E577" s="22"/>
      <c r="F577" s="22" t="s">
        <v>2477</v>
      </c>
      <c r="G577" s="22" t="s">
        <v>381</v>
      </c>
      <c r="H577" s="22" t="s">
        <v>3193</v>
      </c>
      <c r="I577" s="22" t="s">
        <v>7140</v>
      </c>
      <c r="J577" s="22" t="s">
        <v>7209</v>
      </c>
      <c r="K577" s="22" t="s">
        <v>1276</v>
      </c>
      <c r="L577" s="22" t="s">
        <v>123</v>
      </c>
      <c r="M577" s="22" t="s">
        <v>443</v>
      </c>
      <c r="N577" s="23" t="s">
        <v>1277</v>
      </c>
      <c r="O577" s="19"/>
    </row>
    <row r="578" spans="1:15" ht="52.8" x14ac:dyDescent="0.3">
      <c r="A578" s="24" t="s">
        <v>9713</v>
      </c>
      <c r="B578" s="21">
        <v>2025</v>
      </c>
      <c r="C578" s="22" t="s">
        <v>9714</v>
      </c>
      <c r="D578" s="22" t="s">
        <v>9715</v>
      </c>
      <c r="E578" s="22"/>
      <c r="F578" s="22" t="s">
        <v>1031</v>
      </c>
      <c r="G578" s="22"/>
      <c r="H578" s="22"/>
      <c r="I578" s="22" t="s">
        <v>9717</v>
      </c>
      <c r="J578" s="22"/>
      <c r="K578" s="22" t="s">
        <v>9716</v>
      </c>
      <c r="L578" s="22"/>
      <c r="M578" s="22"/>
      <c r="N578" s="23"/>
      <c r="O578" s="19"/>
    </row>
    <row r="579" spans="1:15" ht="118.8" x14ac:dyDescent="0.3">
      <c r="A579" s="24" t="s">
        <v>9814</v>
      </c>
      <c r="B579" s="21">
        <v>2023</v>
      </c>
      <c r="C579" s="22" t="s">
        <v>9813</v>
      </c>
      <c r="D579" s="22"/>
      <c r="E579" s="22" t="s">
        <v>265</v>
      </c>
      <c r="F579" s="22" t="s">
        <v>1031</v>
      </c>
      <c r="G579" s="22" t="s">
        <v>9779</v>
      </c>
      <c r="H579" s="22" t="s">
        <v>9805</v>
      </c>
      <c r="I579" s="22" t="s">
        <v>9807</v>
      </c>
      <c r="J579" s="22" t="s">
        <v>7463</v>
      </c>
      <c r="K579" s="22" t="s">
        <v>9815</v>
      </c>
      <c r="L579" s="22" t="s">
        <v>9800</v>
      </c>
      <c r="M579" s="22" t="s">
        <v>9816</v>
      </c>
      <c r="N579" s="23"/>
      <c r="O579" s="19"/>
    </row>
    <row r="580" spans="1:15" ht="66" x14ac:dyDescent="0.3">
      <c r="A580" s="24" t="s">
        <v>8460</v>
      </c>
      <c r="B580" s="21">
        <v>2025</v>
      </c>
      <c r="C580" s="22" t="s">
        <v>8461</v>
      </c>
      <c r="D580" s="22" t="s">
        <v>8459</v>
      </c>
      <c r="E580" s="22"/>
      <c r="F580" s="22" t="s">
        <v>1031</v>
      </c>
      <c r="G580" s="22" t="s">
        <v>1129</v>
      </c>
      <c r="H580" s="22" t="s">
        <v>3216</v>
      </c>
      <c r="I580" s="22" t="s">
        <v>8463</v>
      </c>
      <c r="J580" s="22" t="s">
        <v>7463</v>
      </c>
      <c r="K580" s="22" t="s">
        <v>8462</v>
      </c>
      <c r="L580" s="22" t="s">
        <v>5166</v>
      </c>
      <c r="M580" s="22" t="s">
        <v>8464</v>
      </c>
      <c r="N580" s="23"/>
      <c r="O580" s="19"/>
    </row>
    <row r="581" spans="1:15" ht="52.8" customHeight="1" x14ac:dyDescent="0.3">
      <c r="A581" s="24" t="s">
        <v>9778</v>
      </c>
      <c r="B581" s="21">
        <v>2025</v>
      </c>
      <c r="C581" s="22" t="s">
        <v>9777</v>
      </c>
      <c r="D581" s="22" t="s">
        <v>1630</v>
      </c>
      <c r="E581" s="22"/>
      <c r="F581" s="22" t="s">
        <v>1031</v>
      </c>
      <c r="G581" s="22" t="s">
        <v>9779</v>
      </c>
      <c r="H581" s="22" t="s">
        <v>9780</v>
      </c>
      <c r="I581" s="22" t="s">
        <v>7454</v>
      </c>
      <c r="J581" s="22" t="s">
        <v>7463</v>
      </c>
      <c r="K581" s="22" t="s">
        <v>10605</v>
      </c>
      <c r="L581" s="22" t="s">
        <v>5166</v>
      </c>
      <c r="M581" s="22" t="s">
        <v>8464</v>
      </c>
      <c r="N581" s="23"/>
      <c r="O581" s="19"/>
    </row>
    <row r="582" spans="1:15" ht="66" x14ac:dyDescent="0.3">
      <c r="A582" s="24" t="s">
        <v>6741</v>
      </c>
      <c r="B582" s="21">
        <v>2024</v>
      </c>
      <c r="C582" s="22" t="s">
        <v>6740</v>
      </c>
      <c r="D582" s="22" t="s">
        <v>1440</v>
      </c>
      <c r="E582" s="22"/>
      <c r="F582" s="22" t="s">
        <v>1031</v>
      </c>
      <c r="G582" s="22" t="s">
        <v>1129</v>
      </c>
      <c r="H582" s="22"/>
      <c r="I582" s="22" t="s">
        <v>5015</v>
      </c>
      <c r="J582" s="22" t="s">
        <v>7463</v>
      </c>
      <c r="K582" s="22" t="s">
        <v>6742</v>
      </c>
      <c r="L582" s="22" t="s">
        <v>1591</v>
      </c>
      <c r="M582" s="22" t="s">
        <v>6743</v>
      </c>
      <c r="N582" s="23"/>
      <c r="O582" s="19"/>
    </row>
    <row r="583" spans="1:15" ht="52.8" x14ac:dyDescent="0.3">
      <c r="A583" s="24" t="s">
        <v>1168</v>
      </c>
      <c r="B583" s="21">
        <v>2019</v>
      </c>
      <c r="C583" s="22" t="s">
        <v>1169</v>
      </c>
      <c r="D583" s="22" t="s">
        <v>335</v>
      </c>
      <c r="E583" s="22"/>
      <c r="F583" s="22" t="s">
        <v>56</v>
      </c>
      <c r="G583" s="22"/>
      <c r="H583" s="22"/>
      <c r="I583" s="22" t="s">
        <v>1151</v>
      </c>
      <c r="J583" s="22"/>
      <c r="K583" s="22" t="s">
        <v>10987</v>
      </c>
      <c r="L583" s="22"/>
      <c r="M583" s="22"/>
      <c r="N583" s="23"/>
      <c r="O583" s="19"/>
    </row>
    <row r="584" spans="1:15" ht="52.8" x14ac:dyDescent="0.3">
      <c r="A584" s="24" t="s">
        <v>106</v>
      </c>
      <c r="B584" s="21">
        <v>2018</v>
      </c>
      <c r="C584" s="22" t="s">
        <v>3210</v>
      </c>
      <c r="D584" s="22" t="s">
        <v>107</v>
      </c>
      <c r="E584" s="22"/>
      <c r="F584" s="22" t="s">
        <v>43</v>
      </c>
      <c r="G584" s="22" t="s">
        <v>108</v>
      </c>
      <c r="H584" s="22" t="s">
        <v>3211</v>
      </c>
      <c r="I584" s="22" t="s">
        <v>7173</v>
      </c>
      <c r="J584" s="22" t="s">
        <v>7464</v>
      </c>
      <c r="K584" s="22" t="s">
        <v>3212</v>
      </c>
      <c r="L584" s="22" t="s">
        <v>48</v>
      </c>
      <c r="M584" s="22" t="s">
        <v>110</v>
      </c>
      <c r="N584" s="23" t="s">
        <v>943</v>
      </c>
      <c r="O584" s="19"/>
    </row>
    <row r="585" spans="1:15" ht="105.6" x14ac:dyDescent="0.3">
      <c r="A585" s="24" t="s">
        <v>106</v>
      </c>
      <c r="B585" s="21">
        <v>2019</v>
      </c>
      <c r="C585" s="22" t="s">
        <v>3208</v>
      </c>
      <c r="D585" s="22"/>
      <c r="E585" s="22" t="s">
        <v>595</v>
      </c>
      <c r="F585" s="22" t="s">
        <v>43</v>
      </c>
      <c r="G585" s="22" t="s">
        <v>108</v>
      </c>
      <c r="H585" s="22" t="s">
        <v>3209</v>
      </c>
      <c r="I585" s="22" t="s">
        <v>7173</v>
      </c>
      <c r="J585" s="22" t="s">
        <v>7464</v>
      </c>
      <c r="K585" s="22" t="s">
        <v>10529</v>
      </c>
      <c r="L585" s="22" t="s">
        <v>48</v>
      </c>
      <c r="M585" s="22" t="s">
        <v>110</v>
      </c>
      <c r="N585" s="23" t="s">
        <v>943</v>
      </c>
      <c r="O585" s="19"/>
    </row>
    <row r="586" spans="1:15" ht="66" x14ac:dyDescent="0.3">
      <c r="A586" s="24" t="s">
        <v>94</v>
      </c>
      <c r="B586" s="21">
        <v>2020</v>
      </c>
      <c r="C586" s="22" t="s">
        <v>95</v>
      </c>
      <c r="D586" s="22" t="s">
        <v>36</v>
      </c>
      <c r="E586" s="22"/>
      <c r="F586" s="22" t="s">
        <v>43</v>
      </c>
      <c r="G586" s="22" t="s">
        <v>1814</v>
      </c>
      <c r="H586" s="22" t="s">
        <v>3213</v>
      </c>
      <c r="I586" s="22" t="s">
        <v>7465</v>
      </c>
      <c r="J586" s="22" t="s">
        <v>7464</v>
      </c>
      <c r="K586" s="22" t="s">
        <v>11038</v>
      </c>
      <c r="L586" s="22" t="s">
        <v>48</v>
      </c>
      <c r="M586" s="22" t="s">
        <v>96</v>
      </c>
      <c r="N586" s="23"/>
      <c r="O586" s="19"/>
    </row>
    <row r="587" spans="1:15" ht="52.8" x14ac:dyDescent="0.3">
      <c r="A587" s="24" t="s">
        <v>2059</v>
      </c>
      <c r="B587" s="21">
        <v>2017</v>
      </c>
      <c r="C587" s="22" t="s">
        <v>2060</v>
      </c>
      <c r="D587" s="22" t="s">
        <v>405</v>
      </c>
      <c r="E587" s="22"/>
      <c r="F587" s="22" t="s">
        <v>56</v>
      </c>
      <c r="G587" s="22"/>
      <c r="H587" s="22"/>
      <c r="I587" s="22" t="s">
        <v>1151</v>
      </c>
      <c r="J587" s="22"/>
      <c r="K587" s="22" t="s">
        <v>10988</v>
      </c>
      <c r="L587" s="22"/>
      <c r="M587" s="22"/>
      <c r="N587" s="23"/>
      <c r="O587" s="19"/>
    </row>
    <row r="588" spans="1:15" ht="39.6" x14ac:dyDescent="0.3">
      <c r="A588" s="24" t="s">
        <v>2385</v>
      </c>
      <c r="B588" s="21">
        <v>2021</v>
      </c>
      <c r="C588" s="22" t="s">
        <v>2384</v>
      </c>
      <c r="D588" s="22" t="s">
        <v>389</v>
      </c>
      <c r="E588" s="22"/>
      <c r="F588" s="22" t="s">
        <v>43</v>
      </c>
      <c r="G588" s="22"/>
      <c r="H588" s="22" t="s">
        <v>2387</v>
      </c>
      <c r="I588" s="22" t="s">
        <v>2386</v>
      </c>
      <c r="J588" s="22"/>
      <c r="K588" s="22" t="s">
        <v>10495</v>
      </c>
      <c r="L588" s="22"/>
      <c r="M588" s="22"/>
      <c r="N588" s="23"/>
      <c r="O588" s="19" t="s">
        <v>1646</v>
      </c>
    </row>
    <row r="589" spans="1:15" ht="79.2" x14ac:dyDescent="0.3">
      <c r="A589" s="24" t="s">
        <v>5406</v>
      </c>
      <c r="B589" s="21">
        <v>2023</v>
      </c>
      <c r="C589" s="22" t="s">
        <v>5405</v>
      </c>
      <c r="D589" s="22" t="s">
        <v>25</v>
      </c>
      <c r="E589" s="22"/>
      <c r="F589" s="22" t="s">
        <v>1031</v>
      </c>
      <c r="G589" s="22" t="s">
        <v>5408</v>
      </c>
      <c r="H589" s="22"/>
      <c r="I589" s="22" t="s">
        <v>5407</v>
      </c>
      <c r="J589" s="22"/>
      <c r="K589" s="22" t="s">
        <v>10494</v>
      </c>
      <c r="L589" s="22"/>
      <c r="M589" s="22"/>
      <c r="N589" s="23"/>
      <c r="O589" s="19"/>
    </row>
    <row r="590" spans="1:15" ht="52.8" customHeight="1" x14ac:dyDescent="0.3">
      <c r="A590" s="24" t="s">
        <v>2459</v>
      </c>
      <c r="B590" s="21">
        <v>2021</v>
      </c>
      <c r="C590" s="22" t="s">
        <v>2458</v>
      </c>
      <c r="D590" s="22" t="s">
        <v>105</v>
      </c>
      <c r="E590" s="22"/>
      <c r="F590" s="22" t="s">
        <v>122</v>
      </c>
      <c r="G590" s="22" t="s">
        <v>2462</v>
      </c>
      <c r="H590" s="22" t="s">
        <v>3214</v>
      </c>
      <c r="I590" s="22" t="s">
        <v>7466</v>
      </c>
      <c r="J590" s="22" t="s">
        <v>7272</v>
      </c>
      <c r="K590" s="22" t="s">
        <v>2460</v>
      </c>
      <c r="L590" s="22" t="s">
        <v>329</v>
      </c>
      <c r="M590" s="22" t="s">
        <v>289</v>
      </c>
      <c r="N590" s="23" t="s">
        <v>2461</v>
      </c>
      <c r="O590" s="19"/>
    </row>
    <row r="591" spans="1:15" ht="39.6" customHeight="1" x14ac:dyDescent="0.3">
      <c r="A591" s="24" t="s">
        <v>2489</v>
      </c>
      <c r="B591" s="21">
        <v>2021</v>
      </c>
      <c r="C591" s="22" t="s">
        <v>2488</v>
      </c>
      <c r="D591" s="22" t="s">
        <v>105</v>
      </c>
      <c r="E591" s="22"/>
      <c r="F591" s="22" t="s">
        <v>2477</v>
      </c>
      <c r="G591" s="22" t="s">
        <v>1586</v>
      </c>
      <c r="H591" s="22" t="s">
        <v>3215</v>
      </c>
      <c r="I591" s="22" t="s">
        <v>7467</v>
      </c>
      <c r="J591" s="22" t="s">
        <v>7337</v>
      </c>
      <c r="K591" s="22" t="s">
        <v>2490</v>
      </c>
      <c r="L591" s="22" t="s">
        <v>329</v>
      </c>
      <c r="M591" s="22" t="s">
        <v>52</v>
      </c>
      <c r="N591" s="23" t="s">
        <v>2515</v>
      </c>
      <c r="O591" s="19"/>
    </row>
    <row r="592" spans="1:15" ht="52.8" x14ac:dyDescent="0.3">
      <c r="A592" s="24" t="s">
        <v>6681</v>
      </c>
      <c r="B592" s="21">
        <v>2024</v>
      </c>
      <c r="C592" s="22" t="s">
        <v>6680</v>
      </c>
      <c r="D592" s="22"/>
      <c r="E592" s="22" t="s">
        <v>265</v>
      </c>
      <c r="F592" s="22" t="s">
        <v>171</v>
      </c>
      <c r="G592" s="22" t="s">
        <v>1293</v>
      </c>
      <c r="H592" s="22" t="s">
        <v>3436</v>
      </c>
      <c r="I592" s="22" t="s">
        <v>7468</v>
      </c>
      <c r="J592" s="22" t="s">
        <v>7210</v>
      </c>
      <c r="K592" s="22" t="s">
        <v>6968</v>
      </c>
      <c r="L592" s="22" t="s">
        <v>329</v>
      </c>
      <c r="M592" s="22" t="s">
        <v>1506</v>
      </c>
      <c r="N592" s="23" t="s">
        <v>4917</v>
      </c>
      <c r="O592" s="19"/>
    </row>
    <row r="593" spans="1:15" ht="52.8" x14ac:dyDescent="0.3">
      <c r="A593" s="24" t="s">
        <v>1128</v>
      </c>
      <c r="B593" s="21">
        <v>2018</v>
      </c>
      <c r="C593" s="22" t="s">
        <v>1127</v>
      </c>
      <c r="D593" s="22"/>
      <c r="E593" s="22" t="s">
        <v>265</v>
      </c>
      <c r="F593" s="22" t="s">
        <v>43</v>
      </c>
      <c r="G593" s="22" t="s">
        <v>1129</v>
      </c>
      <c r="H593" s="22" t="s">
        <v>3216</v>
      </c>
      <c r="I593" s="22" t="s">
        <v>7469</v>
      </c>
      <c r="J593" s="22" t="s">
        <v>7463</v>
      </c>
      <c r="K593" s="22" t="s">
        <v>11344</v>
      </c>
      <c r="L593" s="22" t="s">
        <v>2230</v>
      </c>
      <c r="M593" s="22" t="s">
        <v>1130</v>
      </c>
      <c r="N593" s="23"/>
      <c r="O593" s="19"/>
    </row>
    <row r="594" spans="1:15" ht="66" x14ac:dyDescent="0.3">
      <c r="A594" s="24" t="s">
        <v>1799</v>
      </c>
      <c r="B594" s="21">
        <v>2020</v>
      </c>
      <c r="C594" s="22" t="s">
        <v>1798</v>
      </c>
      <c r="D594" s="22" t="s">
        <v>1800</v>
      </c>
      <c r="E594" s="22"/>
      <c r="F594" s="22" t="s">
        <v>43</v>
      </c>
      <c r="G594" s="22" t="s">
        <v>1129</v>
      </c>
      <c r="H594" s="22" t="s">
        <v>3216</v>
      </c>
      <c r="I594" s="22" t="s">
        <v>7469</v>
      </c>
      <c r="J594" s="24" t="s">
        <v>7463</v>
      </c>
      <c r="K594" s="24" t="s">
        <v>11073</v>
      </c>
      <c r="L594" s="22" t="s">
        <v>2231</v>
      </c>
      <c r="M594" s="22" t="s">
        <v>1130</v>
      </c>
      <c r="N594" s="23"/>
      <c r="O594" s="19" t="s">
        <v>1646</v>
      </c>
    </row>
    <row r="595" spans="1:15" ht="66" customHeight="1" x14ac:dyDescent="0.3">
      <c r="A595" s="24" t="s">
        <v>10555</v>
      </c>
      <c r="B595" s="21">
        <v>2023</v>
      </c>
      <c r="C595" s="22" t="s">
        <v>5367</v>
      </c>
      <c r="D595" s="22" t="s">
        <v>164</v>
      </c>
      <c r="E595" s="22"/>
      <c r="F595" s="22" t="s">
        <v>43</v>
      </c>
      <c r="G595" s="22" t="s">
        <v>1129</v>
      </c>
      <c r="H595" s="22" t="s">
        <v>5368</v>
      </c>
      <c r="I595" s="22" t="s">
        <v>7470</v>
      </c>
      <c r="J595" s="22" t="s">
        <v>7463</v>
      </c>
      <c r="K595" s="22" t="s">
        <v>10554</v>
      </c>
      <c r="L595" s="22" t="s">
        <v>5370</v>
      </c>
      <c r="M595" s="22" t="s">
        <v>5369</v>
      </c>
      <c r="N595" s="23"/>
      <c r="O595" s="19"/>
    </row>
    <row r="596" spans="1:15" ht="66" x14ac:dyDescent="0.3">
      <c r="A596" s="24" t="s">
        <v>12061</v>
      </c>
      <c r="B596" s="21" t="s">
        <v>9310</v>
      </c>
      <c r="C596" s="22" t="s">
        <v>12062</v>
      </c>
      <c r="D596" s="22" t="s">
        <v>105</v>
      </c>
      <c r="E596" s="22"/>
      <c r="F596" s="22" t="s">
        <v>2477</v>
      </c>
      <c r="G596" s="22" t="s">
        <v>2655</v>
      </c>
      <c r="H596" s="22" t="s">
        <v>4610</v>
      </c>
      <c r="I596" s="22" t="s">
        <v>8489</v>
      </c>
      <c r="J596" s="22" t="s">
        <v>12063</v>
      </c>
      <c r="K596" s="22" t="s">
        <v>12065</v>
      </c>
      <c r="L596" s="22" t="s">
        <v>329</v>
      </c>
      <c r="M596" s="22" t="s">
        <v>4593</v>
      </c>
      <c r="N596" s="23"/>
      <c r="O596" s="19"/>
    </row>
    <row r="597" spans="1:15" ht="92.4" customHeight="1" x14ac:dyDescent="0.3">
      <c r="A597" s="24" t="s">
        <v>606</v>
      </c>
      <c r="B597" s="21">
        <v>2019</v>
      </c>
      <c r="C597" s="22" t="s">
        <v>609</v>
      </c>
      <c r="D597" s="22" t="s">
        <v>188</v>
      </c>
      <c r="E597" s="22"/>
      <c r="F597" s="22" t="s">
        <v>56</v>
      </c>
      <c r="G597" s="22"/>
      <c r="H597" s="22"/>
      <c r="I597" s="22" t="s">
        <v>1082</v>
      </c>
      <c r="J597" s="22"/>
      <c r="K597" s="22" t="s">
        <v>610</v>
      </c>
      <c r="L597" s="22"/>
      <c r="M597" s="22"/>
      <c r="N597" s="23"/>
      <c r="O597" s="19"/>
    </row>
    <row r="598" spans="1:15" ht="92.4" customHeight="1" x14ac:dyDescent="0.3">
      <c r="A598" s="24" t="s">
        <v>606</v>
      </c>
      <c r="B598" s="21">
        <v>2019</v>
      </c>
      <c r="C598" s="22" t="s">
        <v>605</v>
      </c>
      <c r="D598" s="22" t="s">
        <v>188</v>
      </c>
      <c r="E598" s="22"/>
      <c r="F598" s="22" t="s">
        <v>1076</v>
      </c>
      <c r="G598" s="22"/>
      <c r="H598" s="22"/>
      <c r="I598" s="22" t="s">
        <v>608</v>
      </c>
      <c r="J598" s="22"/>
      <c r="K598" s="22" t="s">
        <v>607</v>
      </c>
      <c r="L598" s="22"/>
      <c r="M598" s="22"/>
      <c r="N598" s="23"/>
      <c r="O598" s="19"/>
    </row>
    <row r="599" spans="1:15" ht="52.8" x14ac:dyDescent="0.3">
      <c r="A599" s="24" t="s">
        <v>2629</v>
      </c>
      <c r="B599" s="21">
        <v>2021</v>
      </c>
      <c r="C599" s="22" t="s">
        <v>2628</v>
      </c>
      <c r="D599" s="22" t="s">
        <v>99</v>
      </c>
      <c r="E599" s="22"/>
      <c r="F599" s="22" t="s">
        <v>2477</v>
      </c>
      <c r="G599" s="22" t="s">
        <v>381</v>
      </c>
      <c r="H599" s="22" t="s">
        <v>3068</v>
      </c>
      <c r="I599" s="22" t="s">
        <v>7472</v>
      </c>
      <c r="J599" s="22" t="s">
        <v>7145</v>
      </c>
      <c r="K599" s="22" t="s">
        <v>2630</v>
      </c>
      <c r="L599" s="22" t="s">
        <v>329</v>
      </c>
      <c r="M599" s="22" t="s">
        <v>1444</v>
      </c>
      <c r="N599" s="23" t="s">
        <v>2105</v>
      </c>
      <c r="O599" s="19"/>
    </row>
    <row r="600" spans="1:15" ht="52.8" x14ac:dyDescent="0.3">
      <c r="A600" s="24" t="s">
        <v>9669</v>
      </c>
      <c r="B600" s="21">
        <v>2025</v>
      </c>
      <c r="C600" s="22" t="s">
        <v>9668</v>
      </c>
      <c r="D600" s="22" t="s">
        <v>2966</v>
      </c>
      <c r="E600" s="22"/>
      <c r="F600" s="22" t="s">
        <v>844</v>
      </c>
      <c r="G600" s="22" t="s">
        <v>743</v>
      </c>
      <c r="H600" s="22" t="s">
        <v>3270</v>
      </c>
      <c r="I600" s="22" t="s">
        <v>9671</v>
      </c>
      <c r="J600" s="22" t="s">
        <v>7163</v>
      </c>
      <c r="K600" s="22" t="s">
        <v>9670</v>
      </c>
      <c r="L600" s="22" t="s">
        <v>329</v>
      </c>
      <c r="M600" s="22" t="s">
        <v>8213</v>
      </c>
      <c r="N600" s="23" t="s">
        <v>4917</v>
      </c>
      <c r="O600" s="19" t="s">
        <v>1646</v>
      </c>
    </row>
    <row r="601" spans="1:15" ht="92.4" x14ac:dyDescent="0.3">
      <c r="A601" s="24" t="s">
        <v>4223</v>
      </c>
      <c r="B601" s="21">
        <v>2022</v>
      </c>
      <c r="C601" s="22" t="s">
        <v>4224</v>
      </c>
      <c r="D601" s="22"/>
      <c r="E601" s="22" t="s">
        <v>4220</v>
      </c>
      <c r="F601" s="22" t="s">
        <v>43</v>
      </c>
      <c r="G601" s="22" t="s">
        <v>692</v>
      </c>
      <c r="H601" s="22" t="s">
        <v>4225</v>
      </c>
      <c r="I601" s="22" t="s">
        <v>7173</v>
      </c>
      <c r="J601" s="24" t="s">
        <v>7473</v>
      </c>
      <c r="K601" s="24" t="s">
        <v>4226</v>
      </c>
      <c r="L601" s="22"/>
      <c r="M601" s="22"/>
      <c r="N601" s="23"/>
      <c r="O601" s="19"/>
    </row>
    <row r="602" spans="1:15" ht="132" x14ac:dyDescent="0.3">
      <c r="A602" s="24" t="s">
        <v>11945</v>
      </c>
      <c r="B602" s="21">
        <v>2025</v>
      </c>
      <c r="C602" s="22" t="s">
        <v>11944</v>
      </c>
      <c r="D602" s="22"/>
      <c r="E602" s="22" t="s">
        <v>3940</v>
      </c>
      <c r="F602" s="22" t="s">
        <v>1031</v>
      </c>
      <c r="G602" s="17" t="s">
        <v>3978</v>
      </c>
      <c r="H602" s="22" t="s">
        <v>11942</v>
      </c>
      <c r="I602" s="22" t="s">
        <v>11943</v>
      </c>
      <c r="J602" s="24" t="s">
        <v>7166</v>
      </c>
      <c r="K602" s="24" t="s">
        <v>11946</v>
      </c>
      <c r="L602" s="22" t="s">
        <v>10613</v>
      </c>
      <c r="M602" s="22" t="s">
        <v>11952</v>
      </c>
      <c r="N602" s="23"/>
      <c r="O602" s="19" t="s">
        <v>1646</v>
      </c>
    </row>
    <row r="603" spans="1:15" ht="158.4" customHeight="1" x14ac:dyDescent="0.3">
      <c r="A603" s="24" t="s">
        <v>12003</v>
      </c>
      <c r="B603" s="21">
        <v>2026</v>
      </c>
      <c r="C603" s="22" t="s">
        <v>12002</v>
      </c>
      <c r="D603" s="22" t="s">
        <v>571</v>
      </c>
      <c r="E603" s="22"/>
      <c r="F603" s="22" t="s">
        <v>844</v>
      </c>
      <c r="G603" s="22" t="s">
        <v>202</v>
      </c>
      <c r="H603" s="22" t="s">
        <v>3161</v>
      </c>
      <c r="I603" s="22" t="s">
        <v>10598</v>
      </c>
      <c r="J603" s="22" t="s">
        <v>8949</v>
      </c>
      <c r="K603" s="22" t="s">
        <v>12004</v>
      </c>
      <c r="L603" s="22" t="s">
        <v>329</v>
      </c>
      <c r="M603" s="22" t="s">
        <v>4837</v>
      </c>
      <c r="N603" s="23"/>
      <c r="O603" s="19"/>
    </row>
    <row r="604" spans="1:15" ht="66" x14ac:dyDescent="0.3">
      <c r="A604" s="24" t="s">
        <v>2858</v>
      </c>
      <c r="B604" s="21">
        <v>2022</v>
      </c>
      <c r="C604" s="22" t="s">
        <v>3218</v>
      </c>
      <c r="D604" s="22" t="s">
        <v>2966</v>
      </c>
      <c r="E604" s="22"/>
      <c r="F604" s="22" t="s">
        <v>43</v>
      </c>
      <c r="G604" s="22" t="s">
        <v>70</v>
      </c>
      <c r="H604" s="22" t="s">
        <v>3219</v>
      </c>
      <c r="I604" s="22" t="s">
        <v>7474</v>
      </c>
      <c r="J604" s="22" t="s">
        <v>7289</v>
      </c>
      <c r="K604" s="24" t="s">
        <v>4362</v>
      </c>
      <c r="L604" s="22" t="s">
        <v>303</v>
      </c>
      <c r="M604" s="22" t="s">
        <v>69</v>
      </c>
      <c r="N604" s="23"/>
      <c r="O604" s="19"/>
    </row>
    <row r="605" spans="1:15" ht="52.8" x14ac:dyDescent="0.3">
      <c r="A605" s="24" t="s">
        <v>10387</v>
      </c>
      <c r="B605" s="21" t="s">
        <v>9310</v>
      </c>
      <c r="C605" s="22" t="s">
        <v>10386</v>
      </c>
      <c r="D605" s="22" t="s">
        <v>5155</v>
      </c>
      <c r="E605" s="22"/>
      <c r="F605" s="22" t="s">
        <v>1644</v>
      </c>
      <c r="G605" s="22"/>
      <c r="H605" s="22"/>
      <c r="I605" s="22" t="s">
        <v>4332</v>
      </c>
      <c r="J605" s="24"/>
      <c r="K605" s="24" t="s">
        <v>10388</v>
      </c>
      <c r="L605" s="22"/>
      <c r="M605" s="22"/>
      <c r="N605" s="23"/>
      <c r="O605" s="19"/>
    </row>
    <row r="606" spans="1:15" ht="79.2" x14ac:dyDescent="0.3">
      <c r="A606" s="24" t="s">
        <v>5427</v>
      </c>
      <c r="B606" s="21">
        <v>2023</v>
      </c>
      <c r="C606" s="22" t="s">
        <v>5426</v>
      </c>
      <c r="D606" s="22" t="s">
        <v>105</v>
      </c>
      <c r="E606" s="22"/>
      <c r="F606" s="22" t="s">
        <v>2477</v>
      </c>
      <c r="G606" s="22" t="s">
        <v>3778</v>
      </c>
      <c r="H606" s="22" t="s">
        <v>3777</v>
      </c>
      <c r="I606" s="22" t="s">
        <v>7475</v>
      </c>
      <c r="J606" s="22" t="s">
        <v>7180</v>
      </c>
      <c r="K606" s="22" t="s">
        <v>5428</v>
      </c>
      <c r="L606" s="22" t="s">
        <v>329</v>
      </c>
      <c r="M606" s="22" t="s">
        <v>5425</v>
      </c>
      <c r="N606" s="23"/>
      <c r="O606" s="19"/>
    </row>
    <row r="607" spans="1:15" ht="52.8" x14ac:dyDescent="0.3">
      <c r="A607" s="24" t="s">
        <v>2804</v>
      </c>
      <c r="B607" s="21">
        <v>2021</v>
      </c>
      <c r="C607" s="22" t="s">
        <v>2803</v>
      </c>
      <c r="D607" s="22" t="s">
        <v>292</v>
      </c>
      <c r="E607" s="22"/>
      <c r="F607" s="22" t="s">
        <v>56</v>
      </c>
      <c r="G607" s="22"/>
      <c r="H607" s="22"/>
      <c r="I607" s="22" t="s">
        <v>1151</v>
      </c>
      <c r="J607" s="22"/>
      <c r="K607" s="22" t="s">
        <v>2805</v>
      </c>
      <c r="L607" s="22"/>
      <c r="M607" s="22"/>
      <c r="N607" s="23"/>
      <c r="O607" s="19"/>
    </row>
    <row r="608" spans="1:15" ht="79.2" x14ac:dyDescent="0.3">
      <c r="A608" s="24" t="s">
        <v>4768</v>
      </c>
      <c r="B608" s="21">
        <v>2023</v>
      </c>
      <c r="C608" s="22" t="s">
        <v>4767</v>
      </c>
      <c r="D608" s="22" t="s">
        <v>2597</v>
      </c>
      <c r="E608" s="22"/>
      <c r="F608" s="22" t="s">
        <v>56</v>
      </c>
      <c r="G608" s="22"/>
      <c r="H608" s="22"/>
      <c r="I608" s="22" t="s">
        <v>1151</v>
      </c>
      <c r="J608" s="22"/>
      <c r="K608" s="22" t="s">
        <v>4769</v>
      </c>
      <c r="L608" s="22"/>
      <c r="M608" s="22"/>
      <c r="N608" s="23"/>
      <c r="O608" s="19" t="s">
        <v>1646</v>
      </c>
    </row>
    <row r="609" spans="1:15" ht="52.8" x14ac:dyDescent="0.3">
      <c r="A609" s="24" t="s">
        <v>1201</v>
      </c>
      <c r="B609" s="21">
        <v>2016</v>
      </c>
      <c r="C609" s="22" t="s">
        <v>1199</v>
      </c>
      <c r="D609" s="22" t="s">
        <v>1200</v>
      </c>
      <c r="E609" s="22"/>
      <c r="F609" s="22" t="s">
        <v>486</v>
      </c>
      <c r="G609" s="22" t="s">
        <v>1202</v>
      </c>
      <c r="H609" s="22" t="s">
        <v>3220</v>
      </c>
      <c r="I609" s="22" t="s">
        <v>7173</v>
      </c>
      <c r="J609" s="22" t="s">
        <v>7396</v>
      </c>
      <c r="K609" s="22" t="s">
        <v>10879</v>
      </c>
      <c r="L609" s="22" t="s">
        <v>48</v>
      </c>
      <c r="M609" s="22" t="s">
        <v>194</v>
      </c>
      <c r="N609" s="23" t="s">
        <v>1203</v>
      </c>
      <c r="O609" s="19"/>
    </row>
    <row r="610" spans="1:15" ht="66" customHeight="1" x14ac:dyDescent="0.3">
      <c r="A610" s="24" t="s">
        <v>6294</v>
      </c>
      <c r="B610" s="21">
        <v>2022</v>
      </c>
      <c r="C610" s="22" t="s">
        <v>6291</v>
      </c>
      <c r="D610" s="22"/>
      <c r="E610" s="22" t="s">
        <v>3940</v>
      </c>
      <c r="F610" s="22" t="s">
        <v>844</v>
      </c>
      <c r="G610" s="22" t="s">
        <v>202</v>
      </c>
      <c r="H610" s="22" t="s">
        <v>3161</v>
      </c>
      <c r="I610" s="22" t="s">
        <v>7165</v>
      </c>
      <c r="J610" s="22" t="s">
        <v>7145</v>
      </c>
      <c r="K610" s="22" t="s">
        <v>6295</v>
      </c>
      <c r="L610" s="22" t="s">
        <v>329</v>
      </c>
      <c r="M610" s="22" t="s">
        <v>6292</v>
      </c>
      <c r="N610" s="18" t="s">
        <v>6293</v>
      </c>
      <c r="O610" s="19"/>
    </row>
    <row r="611" spans="1:15" ht="79.2" x14ac:dyDescent="0.3">
      <c r="A611" s="24" t="s">
        <v>5896</v>
      </c>
      <c r="B611" s="21">
        <v>2024</v>
      </c>
      <c r="C611" s="22" t="s">
        <v>5895</v>
      </c>
      <c r="D611" s="22" t="s">
        <v>5894</v>
      </c>
      <c r="E611" s="22"/>
      <c r="F611" s="22" t="s">
        <v>56</v>
      </c>
      <c r="G611" s="22"/>
      <c r="H611" s="22"/>
      <c r="I611" s="22" t="s">
        <v>1561</v>
      </c>
      <c r="J611" s="22"/>
      <c r="K611" s="24" t="s">
        <v>5897</v>
      </c>
      <c r="L611" s="22"/>
      <c r="M611" s="22"/>
      <c r="N611" s="23"/>
      <c r="O611" s="19"/>
    </row>
    <row r="612" spans="1:15" ht="79.2" x14ac:dyDescent="0.3">
      <c r="A612" s="24" t="s">
        <v>5318</v>
      </c>
      <c r="B612" s="21">
        <v>2023</v>
      </c>
      <c r="C612" s="22" t="s">
        <v>5317</v>
      </c>
      <c r="D612" s="22" t="s">
        <v>5319</v>
      </c>
      <c r="E612" s="22"/>
      <c r="F612" s="22" t="s">
        <v>122</v>
      </c>
      <c r="G612" s="22" t="s">
        <v>3870</v>
      </c>
      <c r="H612" s="22" t="s">
        <v>5320</v>
      </c>
      <c r="I612" s="22" t="s">
        <v>7908</v>
      </c>
      <c r="J612" s="22" t="s">
        <v>7211</v>
      </c>
      <c r="K612" s="24" t="s">
        <v>5316</v>
      </c>
      <c r="L612" s="22" t="s">
        <v>329</v>
      </c>
      <c r="M612" s="22" t="s">
        <v>3986</v>
      </c>
      <c r="N612" s="23" t="s">
        <v>5321</v>
      </c>
      <c r="O612" s="19"/>
    </row>
    <row r="613" spans="1:15" ht="52.8" x14ac:dyDescent="0.3">
      <c r="A613" s="24" t="s">
        <v>449</v>
      </c>
      <c r="B613" s="21">
        <v>2017</v>
      </c>
      <c r="C613" s="22" t="s">
        <v>448</v>
      </c>
      <c r="D613" s="22" t="s">
        <v>36</v>
      </c>
      <c r="E613" s="22"/>
      <c r="F613" s="22" t="s">
        <v>3812</v>
      </c>
      <c r="G613" s="22"/>
      <c r="H613" s="22"/>
      <c r="I613" s="22" t="s">
        <v>7476</v>
      </c>
      <c r="J613" s="22" t="s">
        <v>7145</v>
      </c>
      <c r="K613" s="22" t="s">
        <v>8284</v>
      </c>
      <c r="L613" s="22" t="s">
        <v>451</v>
      </c>
      <c r="M613" s="22" t="s">
        <v>450</v>
      </c>
      <c r="N613" s="23"/>
      <c r="O613" s="19"/>
    </row>
    <row r="614" spans="1:15" ht="79.2" customHeight="1" x14ac:dyDescent="0.3">
      <c r="A614" s="24" t="s">
        <v>6205</v>
      </c>
      <c r="B614" s="21">
        <v>2024</v>
      </c>
      <c r="C614" s="22" t="s">
        <v>6203</v>
      </c>
      <c r="D614" s="22" t="s">
        <v>6204</v>
      </c>
      <c r="E614" s="22"/>
      <c r="F614" s="22" t="s">
        <v>56</v>
      </c>
      <c r="G614" s="22"/>
      <c r="H614" s="22"/>
      <c r="I614" s="22" t="s">
        <v>1151</v>
      </c>
      <c r="J614" s="22"/>
      <c r="K614" s="22" t="s">
        <v>6206</v>
      </c>
      <c r="L614" s="22"/>
      <c r="M614" s="22"/>
      <c r="N614" s="23"/>
      <c r="O614" s="19"/>
    </row>
    <row r="615" spans="1:15" ht="52.8" x14ac:dyDescent="0.3">
      <c r="A615" s="24" t="s">
        <v>8391</v>
      </c>
      <c r="B615" s="21">
        <v>2025</v>
      </c>
      <c r="C615" s="22" t="s">
        <v>8390</v>
      </c>
      <c r="D615" s="22" t="s">
        <v>349</v>
      </c>
      <c r="E615" s="22"/>
      <c r="F615" s="22" t="s">
        <v>1031</v>
      </c>
      <c r="G615" s="22" t="s">
        <v>227</v>
      </c>
      <c r="H615" s="22" t="s">
        <v>8393</v>
      </c>
      <c r="I615" s="22" t="s">
        <v>8400</v>
      </c>
      <c r="J615" s="22" t="s">
        <v>7337</v>
      </c>
      <c r="K615" s="22" t="s">
        <v>10485</v>
      </c>
      <c r="L615" s="22" t="s">
        <v>329</v>
      </c>
      <c r="M615" s="22" t="s">
        <v>4361</v>
      </c>
      <c r="N615" s="23" t="s">
        <v>8392</v>
      </c>
      <c r="O615" s="19"/>
    </row>
    <row r="616" spans="1:15" ht="66" x14ac:dyDescent="0.3">
      <c r="A616" s="24" t="s">
        <v>1458</v>
      </c>
      <c r="B616" s="21">
        <v>2021</v>
      </c>
      <c r="C616" s="22" t="s">
        <v>1457</v>
      </c>
      <c r="D616" s="22" t="s">
        <v>36</v>
      </c>
      <c r="E616" s="22"/>
      <c r="F616" s="22" t="s">
        <v>649</v>
      </c>
      <c r="G616" s="22" t="s">
        <v>1459</v>
      </c>
      <c r="H616" s="22" t="s">
        <v>3221</v>
      </c>
      <c r="I616" s="22" t="s">
        <v>7477</v>
      </c>
      <c r="J616" s="22" t="s">
        <v>7308</v>
      </c>
      <c r="K616" s="22" t="s">
        <v>10880</v>
      </c>
      <c r="L616" s="22" t="s">
        <v>329</v>
      </c>
      <c r="M616" s="22" t="s">
        <v>1460</v>
      </c>
      <c r="N616" s="23" t="s">
        <v>1461</v>
      </c>
      <c r="O616" s="19"/>
    </row>
    <row r="617" spans="1:15" ht="52.8" x14ac:dyDescent="0.3">
      <c r="A617" s="24" t="s">
        <v>8091</v>
      </c>
      <c r="B617" s="21">
        <v>2021</v>
      </c>
      <c r="C617" s="22" t="s">
        <v>8090</v>
      </c>
      <c r="D617" s="22" t="s">
        <v>2658</v>
      </c>
      <c r="E617" s="22"/>
      <c r="F617" s="22" t="s">
        <v>649</v>
      </c>
      <c r="G617" s="22" t="s">
        <v>115</v>
      </c>
      <c r="H617" s="17" t="s">
        <v>3263</v>
      </c>
      <c r="I617" s="22" t="s">
        <v>2909</v>
      </c>
      <c r="J617" s="22" t="s">
        <v>7126</v>
      </c>
      <c r="K617" s="22" t="s">
        <v>8092</v>
      </c>
      <c r="L617" s="22" t="s">
        <v>329</v>
      </c>
      <c r="M617" s="22" t="s">
        <v>6407</v>
      </c>
      <c r="N617" s="23" t="s">
        <v>8093</v>
      </c>
      <c r="O617" s="19"/>
    </row>
    <row r="618" spans="1:15" ht="65.400000000000006" customHeight="1" x14ac:dyDescent="0.3">
      <c r="A618" s="24" t="s">
        <v>4730</v>
      </c>
      <c r="B618" s="21">
        <v>2023</v>
      </c>
      <c r="C618" s="22" t="s">
        <v>4729</v>
      </c>
      <c r="D618" s="22" t="s">
        <v>164</v>
      </c>
      <c r="E618" s="22"/>
      <c r="F618" s="22" t="s">
        <v>43</v>
      </c>
      <c r="G618" s="22" t="s">
        <v>4732</v>
      </c>
      <c r="H618" s="22" t="s">
        <v>4731</v>
      </c>
      <c r="I618" s="22" t="s">
        <v>7478</v>
      </c>
      <c r="J618" s="22" t="s">
        <v>7212</v>
      </c>
      <c r="K618" s="22" t="s">
        <v>4733</v>
      </c>
      <c r="L618" s="22" t="s">
        <v>329</v>
      </c>
      <c r="M618" s="22" t="s">
        <v>229</v>
      </c>
      <c r="N618" s="23"/>
      <c r="O618" s="26"/>
    </row>
    <row r="619" spans="1:15" ht="118.8" x14ac:dyDescent="0.3">
      <c r="A619" s="24" t="s">
        <v>611</v>
      </c>
      <c r="B619" s="21">
        <v>2016</v>
      </c>
      <c r="C619" s="22" t="s">
        <v>612</v>
      </c>
      <c r="D619" s="22"/>
      <c r="E619" s="22" t="s">
        <v>613</v>
      </c>
      <c r="F619" s="22" t="s">
        <v>1078</v>
      </c>
      <c r="G619" s="17"/>
      <c r="H619" s="17"/>
      <c r="I619" s="22" t="s">
        <v>7479</v>
      </c>
      <c r="J619" s="22" t="s">
        <v>7128</v>
      </c>
      <c r="K619" s="22" t="s">
        <v>614</v>
      </c>
      <c r="L619" s="22"/>
      <c r="M619" s="22"/>
      <c r="N619" s="23"/>
      <c r="O619" s="26"/>
    </row>
    <row r="620" spans="1:15" ht="79.2" customHeight="1" x14ac:dyDescent="0.25">
      <c r="A620" s="24" t="s">
        <v>4424</v>
      </c>
      <c r="B620" s="21">
        <v>2022</v>
      </c>
      <c r="C620" s="22" t="s">
        <v>4423</v>
      </c>
      <c r="D620" s="22"/>
      <c r="E620" s="22"/>
      <c r="F620" s="22" t="s">
        <v>3812</v>
      </c>
      <c r="G620" s="22"/>
      <c r="H620" s="22"/>
      <c r="I620" s="22" t="s">
        <v>2998</v>
      </c>
      <c r="J620" s="22"/>
      <c r="K620" s="22" t="s">
        <v>4425</v>
      </c>
      <c r="L620" s="33"/>
      <c r="M620" s="22"/>
      <c r="N620" s="23"/>
      <c r="O620" s="26"/>
    </row>
    <row r="621" spans="1:15" ht="52.8" customHeight="1" x14ac:dyDescent="0.3">
      <c r="A621" s="24" t="s">
        <v>4424</v>
      </c>
      <c r="B621" s="21">
        <v>2023</v>
      </c>
      <c r="C621" s="22" t="s">
        <v>4423</v>
      </c>
      <c r="D621" s="22"/>
      <c r="E621" s="22" t="s">
        <v>5277</v>
      </c>
      <c r="F621" s="22" t="s">
        <v>3812</v>
      </c>
      <c r="G621" s="22"/>
      <c r="H621" s="22"/>
      <c r="I621" s="22" t="s">
        <v>3819</v>
      </c>
      <c r="J621" s="22"/>
      <c r="K621" s="22" t="s">
        <v>5278</v>
      </c>
      <c r="L621" s="22"/>
      <c r="M621" s="22"/>
      <c r="N621" s="23"/>
      <c r="O621" s="26"/>
    </row>
    <row r="622" spans="1:15" ht="52.8" customHeight="1" x14ac:dyDescent="0.3">
      <c r="A622" s="24" t="s">
        <v>9565</v>
      </c>
      <c r="B622" s="21">
        <v>2025</v>
      </c>
      <c r="C622" s="22" t="s">
        <v>9566</v>
      </c>
      <c r="D622" s="22" t="s">
        <v>125</v>
      </c>
      <c r="E622" s="22"/>
      <c r="F622" s="22" t="s">
        <v>2477</v>
      </c>
      <c r="G622" s="22" t="s">
        <v>381</v>
      </c>
      <c r="H622" s="22" t="s">
        <v>3068</v>
      </c>
      <c r="I622" s="22" t="s">
        <v>9568</v>
      </c>
      <c r="J622" s="22" t="s">
        <v>9569</v>
      </c>
      <c r="K622" s="22" t="s">
        <v>9567</v>
      </c>
      <c r="L622" s="22" t="s">
        <v>329</v>
      </c>
      <c r="M622" s="22" t="s">
        <v>1069</v>
      </c>
      <c r="N622" s="23" t="s">
        <v>9570</v>
      </c>
      <c r="O622" s="26"/>
    </row>
    <row r="623" spans="1:15" ht="52.8" x14ac:dyDescent="0.3">
      <c r="A623" s="24" t="s">
        <v>629</v>
      </c>
      <c r="B623" s="21">
        <v>2015</v>
      </c>
      <c r="C623" s="22" t="s">
        <v>628</v>
      </c>
      <c r="D623" s="22" t="s">
        <v>630</v>
      </c>
      <c r="E623" s="22"/>
      <c r="F623" s="22" t="s">
        <v>486</v>
      </c>
      <c r="G623" s="22" t="s">
        <v>631</v>
      </c>
      <c r="H623" s="22" t="s">
        <v>3222</v>
      </c>
      <c r="I623" s="22" t="s">
        <v>7480</v>
      </c>
      <c r="J623" s="22" t="s">
        <v>7213</v>
      </c>
      <c r="K623" s="22" t="s">
        <v>10882</v>
      </c>
      <c r="L623" s="22" t="s">
        <v>167</v>
      </c>
      <c r="M623" s="22" t="s">
        <v>634</v>
      </c>
      <c r="N623" s="23" t="s">
        <v>632</v>
      </c>
      <c r="O623" s="26"/>
    </row>
    <row r="624" spans="1:15" ht="52.8" x14ac:dyDescent="0.3">
      <c r="A624" s="24" t="s">
        <v>633</v>
      </c>
      <c r="B624" s="21">
        <v>2016</v>
      </c>
      <c r="C624" s="22" t="s">
        <v>3223</v>
      </c>
      <c r="D624" s="22" t="s">
        <v>292</v>
      </c>
      <c r="E624" s="22"/>
      <c r="F624" s="22" t="s">
        <v>486</v>
      </c>
      <c r="G624" s="22" t="s">
        <v>631</v>
      </c>
      <c r="H624" s="22" t="s">
        <v>3222</v>
      </c>
      <c r="I624" s="22" t="s">
        <v>7480</v>
      </c>
      <c r="J624" s="22" t="s">
        <v>7213</v>
      </c>
      <c r="K624" s="22" t="s">
        <v>10881</v>
      </c>
      <c r="L624" s="22" t="s">
        <v>167</v>
      </c>
      <c r="M624" s="22" t="s">
        <v>635</v>
      </c>
      <c r="N624" s="23" t="s">
        <v>632</v>
      </c>
      <c r="O624" s="26"/>
    </row>
    <row r="625" spans="1:15" ht="66" x14ac:dyDescent="0.3">
      <c r="A625" s="24" t="s">
        <v>1635</v>
      </c>
      <c r="B625" s="21">
        <v>2018</v>
      </c>
      <c r="C625" s="22" t="s">
        <v>1634</v>
      </c>
      <c r="D625" s="22" t="s">
        <v>893</v>
      </c>
      <c r="E625" s="22"/>
      <c r="F625" s="22" t="s">
        <v>486</v>
      </c>
      <c r="G625" s="22" t="s">
        <v>631</v>
      </c>
      <c r="H625" s="22" t="s">
        <v>3224</v>
      </c>
      <c r="I625" s="22" t="s">
        <v>7481</v>
      </c>
      <c r="J625" s="22" t="s">
        <v>7163</v>
      </c>
      <c r="K625" s="22" t="s">
        <v>10883</v>
      </c>
      <c r="L625" s="22" t="s">
        <v>329</v>
      </c>
      <c r="M625" s="22" t="s">
        <v>83</v>
      </c>
      <c r="N625" s="23" t="s">
        <v>935</v>
      </c>
      <c r="O625" s="26"/>
    </row>
    <row r="626" spans="1:15" ht="52.8" x14ac:dyDescent="0.3">
      <c r="A626" s="24" t="s">
        <v>12371</v>
      </c>
      <c r="B626" s="21">
        <v>2024</v>
      </c>
      <c r="C626" s="22" t="s">
        <v>12372</v>
      </c>
      <c r="D626" s="22" t="s">
        <v>9974</v>
      </c>
      <c r="E626" s="22"/>
      <c r="F626" s="22" t="s">
        <v>1031</v>
      </c>
      <c r="G626" s="22" t="s">
        <v>4732</v>
      </c>
      <c r="H626" s="22" t="s">
        <v>5774</v>
      </c>
      <c r="I626" s="22" t="s">
        <v>7395</v>
      </c>
      <c r="J626" s="22" t="s">
        <v>7171</v>
      </c>
      <c r="K626" s="22" t="s">
        <v>12373</v>
      </c>
      <c r="L626" s="22" t="s">
        <v>329</v>
      </c>
      <c r="M626" s="22" t="s">
        <v>1506</v>
      </c>
      <c r="N626" s="23"/>
      <c r="O626" s="26" t="s">
        <v>1646</v>
      </c>
    </row>
    <row r="627" spans="1:15" ht="66" x14ac:dyDescent="0.3">
      <c r="A627" s="24" t="s">
        <v>4646</v>
      </c>
      <c r="B627" s="21">
        <v>2021</v>
      </c>
      <c r="C627" s="22" t="s">
        <v>4645</v>
      </c>
      <c r="D627" s="22" t="s">
        <v>257</v>
      </c>
      <c r="E627" s="22"/>
      <c r="F627" s="22" t="s">
        <v>122</v>
      </c>
      <c r="G627" s="22" t="s">
        <v>2810</v>
      </c>
      <c r="H627" s="22" t="s">
        <v>4648</v>
      </c>
      <c r="I627" s="22" t="s">
        <v>7482</v>
      </c>
      <c r="J627" s="22" t="s">
        <v>7185</v>
      </c>
      <c r="K627" s="22" t="s">
        <v>4647</v>
      </c>
      <c r="L627" s="22" t="s">
        <v>329</v>
      </c>
      <c r="M627" s="22" t="s">
        <v>52</v>
      </c>
      <c r="N627" s="23" t="s">
        <v>936</v>
      </c>
      <c r="O627" s="26"/>
    </row>
    <row r="628" spans="1:15" ht="52.8" x14ac:dyDescent="0.3">
      <c r="A628" s="15" t="s">
        <v>3933</v>
      </c>
      <c r="B628" s="16">
        <v>2022</v>
      </c>
      <c r="C628" s="17" t="s">
        <v>3934</v>
      </c>
      <c r="D628" s="17" t="s">
        <v>630</v>
      </c>
      <c r="E628" s="17"/>
      <c r="F628" s="17" t="s">
        <v>486</v>
      </c>
      <c r="G628" s="17" t="s">
        <v>3937</v>
      </c>
      <c r="H628" s="17" t="s">
        <v>3936</v>
      </c>
      <c r="I628" s="17" t="s">
        <v>7483</v>
      </c>
      <c r="J628" s="17" t="s">
        <v>7144</v>
      </c>
      <c r="K628" s="17" t="s">
        <v>3935</v>
      </c>
      <c r="L628" s="17" t="s">
        <v>329</v>
      </c>
      <c r="M628" s="17" t="s">
        <v>3938</v>
      </c>
      <c r="N628" s="18"/>
      <c r="O628" s="19"/>
    </row>
    <row r="629" spans="1:15" ht="79.2" x14ac:dyDescent="0.3">
      <c r="A629" s="24" t="s">
        <v>2153</v>
      </c>
      <c r="B629" s="21">
        <v>2021</v>
      </c>
      <c r="C629" s="22" t="s">
        <v>2152</v>
      </c>
      <c r="D629" s="22"/>
      <c r="E629" s="22" t="s">
        <v>2122</v>
      </c>
      <c r="F629" s="22" t="s">
        <v>2155</v>
      </c>
      <c r="G629" s="22"/>
      <c r="H629" s="22"/>
      <c r="I629" s="22" t="s">
        <v>7484</v>
      </c>
      <c r="J629" s="22" t="s">
        <v>7160</v>
      </c>
      <c r="K629" s="22" t="s">
        <v>3225</v>
      </c>
      <c r="L629" s="22" t="s">
        <v>329</v>
      </c>
      <c r="M629" s="22" t="s">
        <v>2156</v>
      </c>
      <c r="N629" s="23" t="s">
        <v>2106</v>
      </c>
      <c r="O629" s="26" t="s">
        <v>1646</v>
      </c>
    </row>
    <row r="630" spans="1:15" ht="39.6" x14ac:dyDescent="0.3">
      <c r="A630" s="24" t="s">
        <v>6071</v>
      </c>
      <c r="B630" s="21" t="s">
        <v>6072</v>
      </c>
      <c r="C630" s="22" t="s">
        <v>6173</v>
      </c>
      <c r="D630" s="22"/>
      <c r="E630" s="22" t="s">
        <v>6073</v>
      </c>
      <c r="F630" s="22" t="s">
        <v>1078</v>
      </c>
      <c r="G630" s="22"/>
      <c r="H630" s="22"/>
      <c r="I630" s="22" t="s">
        <v>7485</v>
      </c>
      <c r="J630" s="22" t="s">
        <v>7193</v>
      </c>
      <c r="K630" s="22" t="s">
        <v>6074</v>
      </c>
      <c r="L630" s="22"/>
      <c r="M630" s="22"/>
      <c r="N630" s="23"/>
      <c r="O630" s="26"/>
    </row>
    <row r="631" spans="1:15" ht="39.6" x14ac:dyDescent="0.3">
      <c r="A631" s="24" t="s">
        <v>6168</v>
      </c>
      <c r="B631" s="21">
        <v>2024</v>
      </c>
      <c r="C631" s="22" t="s">
        <v>6169</v>
      </c>
      <c r="D631" s="22" t="s">
        <v>29</v>
      </c>
      <c r="E631" s="22"/>
      <c r="F631" s="22" t="s">
        <v>56</v>
      </c>
      <c r="G631" s="22"/>
      <c r="H631" s="22"/>
      <c r="I631" s="22" t="s">
        <v>1151</v>
      </c>
      <c r="J631" s="22"/>
      <c r="K631" s="22" t="s">
        <v>6170</v>
      </c>
      <c r="L631" s="22"/>
      <c r="M631" s="22"/>
      <c r="N631" s="23"/>
      <c r="O631" s="26"/>
    </row>
    <row r="632" spans="1:15" ht="79.2" x14ac:dyDescent="0.3">
      <c r="A632" s="24" t="s">
        <v>5050</v>
      </c>
      <c r="B632" s="21">
        <v>2021</v>
      </c>
      <c r="C632" s="22" t="s">
        <v>5049</v>
      </c>
      <c r="D632" s="22" t="s">
        <v>5043</v>
      </c>
      <c r="E632" s="22"/>
      <c r="F632" s="22" t="s">
        <v>2155</v>
      </c>
      <c r="G632" s="22"/>
      <c r="H632" s="22"/>
      <c r="I632" s="22" t="s">
        <v>5052</v>
      </c>
      <c r="J632" s="24"/>
      <c r="K632" s="24" t="s">
        <v>5051</v>
      </c>
      <c r="L632" s="22"/>
      <c r="M632" s="22"/>
      <c r="N632" s="23"/>
      <c r="O632" s="26"/>
    </row>
    <row r="633" spans="1:15" ht="79.2" x14ac:dyDescent="0.3">
      <c r="A633" s="24" t="s">
        <v>6114</v>
      </c>
      <c r="B633" s="21">
        <v>2024</v>
      </c>
      <c r="C633" s="22" t="s">
        <v>6115</v>
      </c>
      <c r="D633" s="22" t="s">
        <v>6113</v>
      </c>
      <c r="E633" s="22"/>
      <c r="F633" s="22" t="s">
        <v>2477</v>
      </c>
      <c r="G633" s="17" t="s">
        <v>1586</v>
      </c>
      <c r="H633" s="22" t="s">
        <v>6117</v>
      </c>
      <c r="I633" s="22" t="s">
        <v>7313</v>
      </c>
      <c r="J633" s="24" t="s">
        <v>7214</v>
      </c>
      <c r="K633" s="22" t="s">
        <v>6116</v>
      </c>
      <c r="L633" s="22" t="s">
        <v>329</v>
      </c>
      <c r="M633" s="22" t="s">
        <v>6118</v>
      </c>
      <c r="N633" s="23"/>
      <c r="O633" s="26"/>
    </row>
    <row r="634" spans="1:15" ht="66" customHeight="1" x14ac:dyDescent="0.3">
      <c r="A634" s="24" t="s">
        <v>5156</v>
      </c>
      <c r="B634" s="21">
        <v>2023</v>
      </c>
      <c r="C634" s="22" t="s">
        <v>5157</v>
      </c>
      <c r="D634" s="22" t="s">
        <v>5155</v>
      </c>
      <c r="E634" s="22"/>
      <c r="F634" s="22" t="s">
        <v>1031</v>
      </c>
      <c r="G634" s="17" t="s">
        <v>11336</v>
      </c>
      <c r="H634" s="22" t="s">
        <v>5159</v>
      </c>
      <c r="I634" s="22" t="s">
        <v>7355</v>
      </c>
      <c r="J634" s="24" t="s">
        <v>7191</v>
      </c>
      <c r="K634" s="24" t="s">
        <v>5158</v>
      </c>
      <c r="L634" s="22"/>
      <c r="M634" s="22"/>
      <c r="N634" s="23"/>
      <c r="O634" s="26"/>
    </row>
    <row r="635" spans="1:15" ht="66" x14ac:dyDescent="0.3">
      <c r="A635" s="24" t="s">
        <v>9475</v>
      </c>
      <c r="B635" s="21">
        <v>2025</v>
      </c>
      <c r="C635" s="22" t="s">
        <v>9474</v>
      </c>
      <c r="D635" s="22"/>
      <c r="E635" s="22" t="s">
        <v>265</v>
      </c>
      <c r="F635" s="22" t="s">
        <v>844</v>
      </c>
      <c r="G635" s="22" t="s">
        <v>165</v>
      </c>
      <c r="H635" s="22" t="s">
        <v>3365</v>
      </c>
      <c r="I635" s="22" t="s">
        <v>9478</v>
      </c>
      <c r="J635" s="24" t="s">
        <v>7289</v>
      </c>
      <c r="K635" s="22" t="s">
        <v>9476</v>
      </c>
      <c r="L635" s="22" t="s">
        <v>5166</v>
      </c>
      <c r="M635" s="22" t="s">
        <v>9479</v>
      </c>
      <c r="N635" s="23" t="s">
        <v>9477</v>
      </c>
      <c r="O635" s="26"/>
    </row>
    <row r="636" spans="1:15" ht="52.8" x14ac:dyDescent="0.3">
      <c r="A636" s="24" t="s">
        <v>6148</v>
      </c>
      <c r="B636" s="21">
        <v>2024</v>
      </c>
      <c r="C636" s="22" t="s">
        <v>6147</v>
      </c>
      <c r="D636" s="22"/>
      <c r="E636" s="22" t="s">
        <v>265</v>
      </c>
      <c r="F636" s="22" t="s">
        <v>122</v>
      </c>
      <c r="G636" s="22" t="s">
        <v>592</v>
      </c>
      <c r="H636" s="22" t="s">
        <v>3235</v>
      </c>
      <c r="I636" s="22" t="s">
        <v>7300</v>
      </c>
      <c r="J636" s="22" t="s">
        <v>7303</v>
      </c>
      <c r="K636" s="22" t="s">
        <v>6149</v>
      </c>
      <c r="L636" s="22" t="s">
        <v>329</v>
      </c>
      <c r="M636" s="22" t="s">
        <v>52</v>
      </c>
      <c r="N636" s="23" t="s">
        <v>4690</v>
      </c>
      <c r="O636" s="26"/>
    </row>
    <row r="637" spans="1:15" ht="66" x14ac:dyDescent="0.3">
      <c r="A637" s="24" t="s">
        <v>637</v>
      </c>
      <c r="B637" s="21">
        <v>2015</v>
      </c>
      <c r="C637" s="22" t="s">
        <v>636</v>
      </c>
      <c r="D637" s="22" t="s">
        <v>210</v>
      </c>
      <c r="E637" s="22"/>
      <c r="F637" s="22" t="s">
        <v>144</v>
      </c>
      <c r="G637" s="22"/>
      <c r="H637" s="22"/>
      <c r="I637" s="22" t="s">
        <v>7486</v>
      </c>
      <c r="J637" s="24" t="s">
        <v>7190</v>
      </c>
      <c r="K637" s="24" t="s">
        <v>10989</v>
      </c>
      <c r="L637" s="22" t="s">
        <v>48</v>
      </c>
      <c r="M637" s="22" t="s">
        <v>638</v>
      </c>
      <c r="N637" s="23" t="s">
        <v>954</v>
      </c>
      <c r="O637" s="26"/>
    </row>
    <row r="638" spans="1:15" ht="52.8" x14ac:dyDescent="0.3">
      <c r="A638" s="24" t="s">
        <v>3837</v>
      </c>
      <c r="B638" s="21">
        <v>2020</v>
      </c>
      <c r="C638" s="22" t="s">
        <v>3836</v>
      </c>
      <c r="D638" s="22" t="s">
        <v>125</v>
      </c>
      <c r="E638" s="22"/>
      <c r="F638" s="22" t="s">
        <v>2477</v>
      </c>
      <c r="G638" s="22" t="s">
        <v>134</v>
      </c>
      <c r="H638" s="22" t="s">
        <v>3207</v>
      </c>
      <c r="I638" s="22" t="s">
        <v>7487</v>
      </c>
      <c r="J638" s="22" t="s">
        <v>7268</v>
      </c>
      <c r="K638" s="22" t="s">
        <v>3838</v>
      </c>
      <c r="L638" s="22" t="s">
        <v>123</v>
      </c>
      <c r="M638" s="22" t="s">
        <v>1535</v>
      </c>
      <c r="N638" s="23" t="s">
        <v>2192</v>
      </c>
      <c r="O638" s="26"/>
    </row>
    <row r="639" spans="1:15" ht="39.6" x14ac:dyDescent="0.3">
      <c r="A639" s="24" t="s">
        <v>9147</v>
      </c>
      <c r="B639" s="21">
        <v>2024</v>
      </c>
      <c r="C639" s="22" t="s">
        <v>9145</v>
      </c>
      <c r="D639" s="22" t="s">
        <v>9146</v>
      </c>
      <c r="E639" s="22"/>
      <c r="F639" s="22" t="s">
        <v>56</v>
      </c>
      <c r="G639" s="22"/>
      <c r="H639" s="22"/>
      <c r="I639" s="22" t="s">
        <v>9110</v>
      </c>
      <c r="J639" s="22"/>
      <c r="K639" s="22" t="s">
        <v>9148</v>
      </c>
      <c r="L639" s="22"/>
      <c r="M639" s="22"/>
      <c r="N639" s="23"/>
      <c r="O639" s="26"/>
    </row>
    <row r="640" spans="1:15" ht="79.2" x14ac:dyDescent="0.3">
      <c r="A640" s="24" t="s">
        <v>581</v>
      </c>
      <c r="B640" s="21">
        <v>2018</v>
      </c>
      <c r="C640" s="22" t="s">
        <v>580</v>
      </c>
      <c r="D640" s="22" t="s">
        <v>36</v>
      </c>
      <c r="E640" s="22"/>
      <c r="F640" s="22" t="s">
        <v>2477</v>
      </c>
      <c r="G640" s="22" t="s">
        <v>583</v>
      </c>
      <c r="H640" s="22" t="s">
        <v>3226</v>
      </c>
      <c r="I640" s="22" t="s">
        <v>2909</v>
      </c>
      <c r="J640" s="22" t="s">
        <v>7256</v>
      </c>
      <c r="K640" s="22" t="s">
        <v>582</v>
      </c>
      <c r="L640" s="22" t="s">
        <v>167</v>
      </c>
      <c r="M640" s="22" t="s">
        <v>307</v>
      </c>
      <c r="N640" s="23" t="s">
        <v>55</v>
      </c>
      <c r="O640" s="26"/>
    </row>
    <row r="641" spans="1:15" ht="66" x14ac:dyDescent="0.3">
      <c r="A641" s="24" t="s">
        <v>12093</v>
      </c>
      <c r="B641" s="21">
        <v>2026</v>
      </c>
      <c r="C641" s="22" t="s">
        <v>12091</v>
      </c>
      <c r="D641" s="22" t="s">
        <v>4576</v>
      </c>
      <c r="E641" s="22"/>
      <c r="F641" s="22" t="s">
        <v>1031</v>
      </c>
      <c r="G641" s="22" t="s">
        <v>38</v>
      </c>
      <c r="H641" s="22" t="s">
        <v>12092</v>
      </c>
      <c r="I641" s="22" t="s">
        <v>10035</v>
      </c>
      <c r="J641" s="22" t="s">
        <v>7144</v>
      </c>
      <c r="K641" s="22" t="s">
        <v>12094</v>
      </c>
      <c r="L641" s="22" t="s">
        <v>329</v>
      </c>
      <c r="M641" s="22" t="s">
        <v>4593</v>
      </c>
      <c r="N641" s="23"/>
      <c r="O641" s="26"/>
    </row>
    <row r="642" spans="1:15" ht="52.8" x14ac:dyDescent="0.3">
      <c r="A642" s="24" t="s">
        <v>9099</v>
      </c>
      <c r="B642" s="21">
        <v>2025</v>
      </c>
      <c r="C642" s="22" t="s">
        <v>9098</v>
      </c>
      <c r="D642" s="22" t="s">
        <v>29</v>
      </c>
      <c r="E642" s="22"/>
      <c r="F642" s="22" t="s">
        <v>5192</v>
      </c>
      <c r="G642" s="22"/>
      <c r="H642" s="22"/>
      <c r="I642" s="22" t="s">
        <v>9101</v>
      </c>
      <c r="J642" s="22" t="s">
        <v>7337</v>
      </c>
      <c r="K642" s="22" t="s">
        <v>9100</v>
      </c>
      <c r="L642" s="22" t="s">
        <v>329</v>
      </c>
      <c r="M642" s="22" t="s">
        <v>289</v>
      </c>
      <c r="N642" s="23" t="s">
        <v>9102</v>
      </c>
      <c r="O642" s="26"/>
    </row>
    <row r="643" spans="1:15" ht="79.2" x14ac:dyDescent="0.3">
      <c r="A643" s="24" t="s">
        <v>8062</v>
      </c>
      <c r="B643" s="21">
        <v>2023</v>
      </c>
      <c r="C643" s="22" t="s">
        <v>8063</v>
      </c>
      <c r="D643" s="22"/>
      <c r="E643" s="22" t="s">
        <v>8061</v>
      </c>
      <c r="F643" s="22" t="s">
        <v>486</v>
      </c>
      <c r="G643" s="22" t="s">
        <v>3937</v>
      </c>
      <c r="H643" s="22" t="s">
        <v>8064</v>
      </c>
      <c r="I643" s="22" t="s">
        <v>7284</v>
      </c>
      <c r="J643" s="22" t="s">
        <v>8741</v>
      </c>
      <c r="K643" s="22" t="s">
        <v>8335</v>
      </c>
      <c r="L643" s="22"/>
      <c r="M643" s="22"/>
      <c r="N643" s="23"/>
      <c r="O643" s="26"/>
    </row>
    <row r="644" spans="1:15" ht="52.8" x14ac:dyDescent="0.3">
      <c r="A644" s="24" t="s">
        <v>2691</v>
      </c>
      <c r="B644" s="21">
        <v>2015</v>
      </c>
      <c r="C644" s="22" t="s">
        <v>2692</v>
      </c>
      <c r="D644" s="22"/>
      <c r="E644" s="22" t="s">
        <v>2693</v>
      </c>
      <c r="F644" s="22" t="s">
        <v>1031</v>
      </c>
      <c r="G644" s="22" t="s">
        <v>42</v>
      </c>
      <c r="H644" s="22" t="s">
        <v>3227</v>
      </c>
      <c r="I644" s="22" t="s">
        <v>2560</v>
      </c>
      <c r="J644" s="22" t="s">
        <v>7197</v>
      </c>
      <c r="K644" s="22" t="s">
        <v>2694</v>
      </c>
      <c r="L644" s="22" t="s">
        <v>329</v>
      </c>
      <c r="M644" s="22"/>
      <c r="N644" s="23"/>
      <c r="O644" s="26"/>
    </row>
    <row r="645" spans="1:15" ht="52.8" customHeight="1" x14ac:dyDescent="0.3">
      <c r="A645" s="24" t="s">
        <v>3749</v>
      </c>
      <c r="B645" s="21">
        <v>2022</v>
      </c>
      <c r="C645" s="22" t="s">
        <v>3748</v>
      </c>
      <c r="D645" s="22" t="s">
        <v>29</v>
      </c>
      <c r="E645" s="22"/>
      <c r="F645" s="22" t="s">
        <v>2477</v>
      </c>
      <c r="G645" s="22" t="s">
        <v>134</v>
      </c>
      <c r="H645" s="22" t="s">
        <v>3747</v>
      </c>
      <c r="I645" s="22" t="s">
        <v>7184</v>
      </c>
      <c r="J645" s="22" t="s">
        <v>7166</v>
      </c>
      <c r="K645" s="22" t="s">
        <v>3750</v>
      </c>
      <c r="L645" s="22" t="s">
        <v>3751</v>
      </c>
      <c r="M645" s="22" t="s">
        <v>3752</v>
      </c>
      <c r="N645" s="23" t="s">
        <v>3753</v>
      </c>
      <c r="O645" s="26"/>
    </row>
    <row r="646" spans="1:15" ht="66" x14ac:dyDescent="0.3">
      <c r="A646" s="24" t="s">
        <v>584</v>
      </c>
      <c r="B646" s="21">
        <v>2019</v>
      </c>
      <c r="C646" s="22" t="s">
        <v>3228</v>
      </c>
      <c r="D646" s="22" t="s">
        <v>105</v>
      </c>
      <c r="E646" s="22"/>
      <c r="F646" s="22" t="s">
        <v>2477</v>
      </c>
      <c r="G646" s="22" t="s">
        <v>134</v>
      </c>
      <c r="H646" s="22" t="s">
        <v>3229</v>
      </c>
      <c r="I646" s="22" t="s">
        <v>2560</v>
      </c>
      <c r="J646" s="22" t="s">
        <v>7166</v>
      </c>
      <c r="K646" s="24" t="s">
        <v>3230</v>
      </c>
      <c r="L646" s="22" t="s">
        <v>48</v>
      </c>
      <c r="M646" s="22" t="s">
        <v>585</v>
      </c>
      <c r="N646" s="23" t="s">
        <v>1810</v>
      </c>
      <c r="O646" s="26"/>
    </row>
    <row r="647" spans="1:15" ht="52.8" x14ac:dyDescent="0.3">
      <c r="A647" s="24" t="s">
        <v>12032</v>
      </c>
      <c r="B647" s="21">
        <v>2019</v>
      </c>
      <c r="C647" s="22" t="s">
        <v>12030</v>
      </c>
      <c r="D647" s="22" t="s">
        <v>5043</v>
      </c>
      <c r="E647" s="22"/>
      <c r="F647" s="22" t="s">
        <v>12031</v>
      </c>
      <c r="G647" s="22"/>
      <c r="H647" s="22"/>
      <c r="I647" s="22" t="s">
        <v>56</v>
      </c>
      <c r="J647" s="24"/>
      <c r="K647" s="24" t="s">
        <v>12033</v>
      </c>
      <c r="L647" s="22"/>
      <c r="M647" s="22"/>
      <c r="N647" s="23"/>
      <c r="O647" s="26" t="s">
        <v>1646</v>
      </c>
    </row>
    <row r="648" spans="1:15" ht="79.2" x14ac:dyDescent="0.3">
      <c r="A648" s="24" t="s">
        <v>11593</v>
      </c>
      <c r="B648" s="21">
        <v>2026</v>
      </c>
      <c r="C648" s="22" t="s">
        <v>11591</v>
      </c>
      <c r="D648" s="22" t="s">
        <v>11592</v>
      </c>
      <c r="E648" s="22"/>
      <c r="F648" s="22" t="s">
        <v>2477</v>
      </c>
      <c r="G648" s="22" t="s">
        <v>134</v>
      </c>
      <c r="H648" s="22" t="s">
        <v>3135</v>
      </c>
      <c r="I648" s="22" t="s">
        <v>11595</v>
      </c>
      <c r="J648" s="24"/>
      <c r="K648" s="22" t="s">
        <v>11594</v>
      </c>
      <c r="L648" s="22"/>
      <c r="M648" s="22"/>
      <c r="N648" s="23"/>
      <c r="O648" s="26"/>
    </row>
    <row r="649" spans="1:15" ht="39.6" x14ac:dyDescent="0.3">
      <c r="A649" s="24" t="s">
        <v>9117</v>
      </c>
      <c r="B649" s="21">
        <v>2024</v>
      </c>
      <c r="C649" s="22" t="s">
        <v>6459</v>
      </c>
      <c r="D649" s="22"/>
      <c r="E649" s="22"/>
      <c r="F649" s="22" t="s">
        <v>844</v>
      </c>
      <c r="G649" s="22" t="s">
        <v>165</v>
      </c>
      <c r="H649" s="22" t="s">
        <v>6461</v>
      </c>
      <c r="I649" s="22" t="s">
        <v>7488</v>
      </c>
      <c r="J649" s="22" t="s">
        <v>7256</v>
      </c>
      <c r="K649" s="22" t="s">
        <v>9119</v>
      </c>
      <c r="L649" s="22" t="s">
        <v>329</v>
      </c>
      <c r="M649" s="22" t="s">
        <v>4754</v>
      </c>
      <c r="N649" s="23" t="s">
        <v>6460</v>
      </c>
      <c r="O649" s="26"/>
    </row>
    <row r="650" spans="1:15" ht="66" customHeight="1" x14ac:dyDescent="0.3">
      <c r="A650" s="24" t="s">
        <v>7039</v>
      </c>
      <c r="B650" s="21">
        <v>2024</v>
      </c>
      <c r="C650" s="22" t="s">
        <v>7040</v>
      </c>
      <c r="D650" s="22" t="s">
        <v>164</v>
      </c>
      <c r="E650" s="22"/>
      <c r="F650" s="22" t="s">
        <v>122</v>
      </c>
      <c r="G650" s="22" t="s">
        <v>165</v>
      </c>
      <c r="H650" s="22" t="s">
        <v>6461</v>
      </c>
      <c r="I650" s="22" t="s">
        <v>7284</v>
      </c>
      <c r="J650" s="22" t="s">
        <v>7256</v>
      </c>
      <c r="K650" s="22" t="s">
        <v>7041</v>
      </c>
      <c r="L650" s="22" t="s">
        <v>329</v>
      </c>
      <c r="M650" s="22" t="s">
        <v>4754</v>
      </c>
      <c r="N650" s="23" t="s">
        <v>6651</v>
      </c>
      <c r="O650" s="26"/>
    </row>
    <row r="651" spans="1:15" ht="132" x14ac:dyDescent="0.3">
      <c r="A651" s="24" t="s">
        <v>9690</v>
      </c>
      <c r="B651" s="21">
        <v>2025</v>
      </c>
      <c r="C651" s="22" t="s">
        <v>9689</v>
      </c>
      <c r="D651" s="22" t="s">
        <v>9626</v>
      </c>
      <c r="E651" s="22"/>
      <c r="F651" s="22" t="s">
        <v>9693</v>
      </c>
      <c r="G651" s="22" t="s">
        <v>11323</v>
      </c>
      <c r="H651" s="22" t="s">
        <v>9694</v>
      </c>
      <c r="I651" s="22" t="s">
        <v>7165</v>
      </c>
      <c r="J651" s="22" t="s">
        <v>7166</v>
      </c>
      <c r="K651" s="22" t="s">
        <v>9691</v>
      </c>
      <c r="L651" s="22" t="s">
        <v>5166</v>
      </c>
      <c r="M651" s="22" t="s">
        <v>9692</v>
      </c>
      <c r="N651" s="23"/>
      <c r="O651" s="26"/>
    </row>
    <row r="652" spans="1:15" ht="79.2" x14ac:dyDescent="0.3">
      <c r="A652" s="24" t="s">
        <v>2179</v>
      </c>
      <c r="B652" s="21">
        <v>2019</v>
      </c>
      <c r="C652" s="22" t="s">
        <v>2180</v>
      </c>
      <c r="D652" s="22"/>
      <c r="E652" s="22" t="s">
        <v>2175</v>
      </c>
      <c r="F652" s="22" t="s">
        <v>43</v>
      </c>
      <c r="G652" s="22"/>
      <c r="H652" s="22"/>
      <c r="I652" s="22" t="s">
        <v>7386</v>
      </c>
      <c r="J652" s="22" t="s">
        <v>7272</v>
      </c>
      <c r="K652" s="22" t="s">
        <v>3231</v>
      </c>
      <c r="L652" s="22" t="s">
        <v>303</v>
      </c>
      <c r="M652" s="22" t="s">
        <v>2181</v>
      </c>
      <c r="N652" s="23"/>
      <c r="O652" s="26"/>
    </row>
    <row r="653" spans="1:15" ht="52.8" x14ac:dyDescent="0.3">
      <c r="A653" s="24" t="s">
        <v>587</v>
      </c>
      <c r="B653" s="21">
        <v>2017</v>
      </c>
      <c r="C653" s="22" t="s">
        <v>586</v>
      </c>
      <c r="D653" s="22" t="s">
        <v>257</v>
      </c>
      <c r="E653" s="22"/>
      <c r="F653" s="22" t="s">
        <v>2477</v>
      </c>
      <c r="G653" s="22"/>
      <c r="H653" s="22"/>
      <c r="I653" s="22" t="s">
        <v>588</v>
      </c>
      <c r="J653" s="22"/>
      <c r="K653" s="22" t="s">
        <v>11357</v>
      </c>
      <c r="L653" s="22"/>
      <c r="M653" s="22"/>
      <c r="N653" s="23"/>
      <c r="O653" s="26"/>
    </row>
    <row r="654" spans="1:15" ht="66" x14ac:dyDescent="0.3">
      <c r="A654" s="24" t="s">
        <v>9919</v>
      </c>
      <c r="B654" s="21">
        <v>2020</v>
      </c>
      <c r="C654" s="22" t="s">
        <v>9918</v>
      </c>
      <c r="D654" s="22" t="s">
        <v>9917</v>
      </c>
      <c r="E654" s="22"/>
      <c r="F654" s="22" t="s">
        <v>2477</v>
      </c>
      <c r="G654" s="22" t="s">
        <v>381</v>
      </c>
      <c r="H654" s="22" t="s">
        <v>3068</v>
      </c>
      <c r="I654" s="22" t="s">
        <v>9921</v>
      </c>
      <c r="J654" s="22" t="s">
        <v>9190</v>
      </c>
      <c r="K654" s="22" t="s">
        <v>9920</v>
      </c>
      <c r="L654" s="22" t="s">
        <v>730</v>
      </c>
      <c r="M654" s="22" t="s">
        <v>346</v>
      </c>
      <c r="N654" s="23" t="s">
        <v>347</v>
      </c>
      <c r="O654" s="26"/>
    </row>
    <row r="655" spans="1:15" ht="39.6" customHeight="1" x14ac:dyDescent="0.3">
      <c r="A655" s="24" t="s">
        <v>345</v>
      </c>
      <c r="B655" s="21">
        <v>2019</v>
      </c>
      <c r="C655" s="22" t="s">
        <v>3232</v>
      </c>
      <c r="D655" s="22" t="s">
        <v>125</v>
      </c>
      <c r="E655" s="22"/>
      <c r="F655" s="22" t="s">
        <v>2477</v>
      </c>
      <c r="G655" s="22" t="s">
        <v>381</v>
      </c>
      <c r="H655" s="22" t="s">
        <v>3068</v>
      </c>
      <c r="I655" s="22" t="s">
        <v>348</v>
      </c>
      <c r="J655" s="22" t="s">
        <v>9190</v>
      </c>
      <c r="K655" s="22" t="s">
        <v>3233</v>
      </c>
      <c r="L655" s="22" t="s">
        <v>123</v>
      </c>
      <c r="M655" s="22" t="s">
        <v>346</v>
      </c>
      <c r="N655" s="23" t="s">
        <v>347</v>
      </c>
      <c r="O655" s="26"/>
    </row>
    <row r="656" spans="1:15" ht="92.4" x14ac:dyDescent="0.3">
      <c r="A656" s="24" t="s">
        <v>2611</v>
      </c>
      <c r="B656" s="21">
        <v>2019</v>
      </c>
      <c r="C656" s="22" t="s">
        <v>2610</v>
      </c>
      <c r="D656" s="22"/>
      <c r="E656" s="22" t="s">
        <v>1184</v>
      </c>
      <c r="F656" s="22" t="s">
        <v>43</v>
      </c>
      <c r="G656" s="22" t="s">
        <v>100</v>
      </c>
      <c r="H656" s="22" t="s">
        <v>3234</v>
      </c>
      <c r="I656" s="22" t="s">
        <v>2602</v>
      </c>
      <c r="J656" s="22" t="s">
        <v>5873</v>
      </c>
      <c r="K656" s="22" t="s">
        <v>2612</v>
      </c>
      <c r="L656" s="22" t="s">
        <v>329</v>
      </c>
      <c r="M656" s="22" t="s">
        <v>52</v>
      </c>
      <c r="N656" s="23"/>
      <c r="O656" s="26"/>
    </row>
    <row r="657" spans="1:15" ht="52.8" x14ac:dyDescent="0.3">
      <c r="A657" s="24" t="s">
        <v>4093</v>
      </c>
      <c r="B657" s="21">
        <v>2022</v>
      </c>
      <c r="C657" s="22" t="s">
        <v>4092</v>
      </c>
      <c r="D657" s="22" t="s">
        <v>771</v>
      </c>
      <c r="E657" s="22"/>
      <c r="F657" s="22" t="s">
        <v>2477</v>
      </c>
      <c r="G657" s="22" t="s">
        <v>4096</v>
      </c>
      <c r="H657" s="22" t="s">
        <v>4095</v>
      </c>
      <c r="I657" s="22" t="s">
        <v>7355</v>
      </c>
      <c r="J657" s="22" t="s">
        <v>7256</v>
      </c>
      <c r="K657" s="24" t="s">
        <v>4094</v>
      </c>
      <c r="L657" s="22" t="s">
        <v>329</v>
      </c>
      <c r="M657" s="22" t="s">
        <v>59</v>
      </c>
      <c r="N657" s="23" t="s">
        <v>4097</v>
      </c>
      <c r="O657" s="26"/>
    </row>
    <row r="658" spans="1:15" ht="52.8" x14ac:dyDescent="0.3">
      <c r="A658" s="24" t="s">
        <v>10415</v>
      </c>
      <c r="B658" s="21">
        <v>2025</v>
      </c>
      <c r="C658" s="22" t="s">
        <v>10416</v>
      </c>
      <c r="D658" s="22" t="s">
        <v>164</v>
      </c>
      <c r="E658" s="22"/>
      <c r="F658" s="22" t="s">
        <v>2477</v>
      </c>
      <c r="G658" s="22" t="s">
        <v>4096</v>
      </c>
      <c r="H658" s="22" t="s">
        <v>4095</v>
      </c>
      <c r="I658" s="22" t="s">
        <v>7395</v>
      </c>
      <c r="J658" s="22" t="s">
        <v>7757</v>
      </c>
      <c r="K658" s="22" t="s">
        <v>10417</v>
      </c>
      <c r="L658" s="22" t="s">
        <v>329</v>
      </c>
      <c r="M658" s="22" t="s">
        <v>10418</v>
      </c>
      <c r="N658" s="23" t="s">
        <v>2792</v>
      </c>
      <c r="O658" s="26"/>
    </row>
    <row r="659" spans="1:15" ht="66" x14ac:dyDescent="0.3">
      <c r="A659" s="24" t="s">
        <v>591</v>
      </c>
      <c r="B659" s="21">
        <v>2019</v>
      </c>
      <c r="C659" s="22" t="s">
        <v>590</v>
      </c>
      <c r="D659" s="22" t="s">
        <v>589</v>
      </c>
      <c r="E659" s="22"/>
      <c r="F659" s="22" t="s">
        <v>122</v>
      </c>
      <c r="G659" s="22" t="s">
        <v>592</v>
      </c>
      <c r="H659" s="22" t="s">
        <v>3235</v>
      </c>
      <c r="I659" s="22" t="s">
        <v>2281</v>
      </c>
      <c r="J659" s="22" t="s">
        <v>7489</v>
      </c>
      <c r="K659" s="22" t="s">
        <v>11039</v>
      </c>
      <c r="L659" s="22" t="s">
        <v>48</v>
      </c>
      <c r="M659" s="22" t="s">
        <v>593</v>
      </c>
      <c r="N659" s="23" t="s">
        <v>594</v>
      </c>
      <c r="O659" s="26"/>
    </row>
    <row r="660" spans="1:15" ht="52.8" x14ac:dyDescent="0.3">
      <c r="A660" s="24" t="s">
        <v>10100</v>
      </c>
      <c r="B660" s="21">
        <v>2025</v>
      </c>
      <c r="C660" s="22" t="s">
        <v>10099</v>
      </c>
      <c r="D660" s="22" t="s">
        <v>164</v>
      </c>
      <c r="E660" s="22"/>
      <c r="F660" s="22" t="s">
        <v>844</v>
      </c>
      <c r="G660" s="22" t="s">
        <v>592</v>
      </c>
      <c r="H660" s="22" t="s">
        <v>3235</v>
      </c>
      <c r="I660" s="22" t="s">
        <v>5015</v>
      </c>
      <c r="J660" s="22" t="s">
        <v>10102</v>
      </c>
      <c r="K660" s="17" t="s">
        <v>10101</v>
      </c>
      <c r="L660" s="22" t="s">
        <v>329</v>
      </c>
      <c r="M660" s="22" t="s">
        <v>10103</v>
      </c>
      <c r="N660" s="23" t="s">
        <v>10104</v>
      </c>
      <c r="O660" s="26" t="s">
        <v>1646</v>
      </c>
    </row>
    <row r="661" spans="1:15" ht="66" x14ac:dyDescent="0.3">
      <c r="A661" s="24" t="s">
        <v>4862</v>
      </c>
      <c r="B661" s="21">
        <v>2023</v>
      </c>
      <c r="C661" s="22" t="s">
        <v>4861</v>
      </c>
      <c r="D661" s="22" t="s">
        <v>1630</v>
      </c>
      <c r="E661" s="22"/>
      <c r="F661" s="22" t="s">
        <v>43</v>
      </c>
      <c r="G661" s="22" t="s">
        <v>4865</v>
      </c>
      <c r="H661" s="22" t="s">
        <v>4864</v>
      </c>
      <c r="I661" s="22" t="s">
        <v>7920</v>
      </c>
      <c r="J661" s="22" t="s">
        <v>7145</v>
      </c>
      <c r="K661" s="22" t="s">
        <v>4868</v>
      </c>
      <c r="L661" s="22" t="s">
        <v>329</v>
      </c>
      <c r="M661" s="22" t="s">
        <v>52</v>
      </c>
      <c r="N661" s="23" t="s">
        <v>4863</v>
      </c>
      <c r="O661" s="26"/>
    </row>
    <row r="662" spans="1:15" ht="56.4" customHeight="1" x14ac:dyDescent="0.3">
      <c r="A662" s="24" t="s">
        <v>12331</v>
      </c>
      <c r="B662" s="21">
        <v>2021</v>
      </c>
      <c r="C662" s="22" t="s">
        <v>12330</v>
      </c>
      <c r="D662" s="22" t="s">
        <v>12329</v>
      </c>
      <c r="E662" s="22"/>
      <c r="F662" s="22" t="s">
        <v>1031</v>
      </c>
      <c r="G662" s="22" t="s">
        <v>12351</v>
      </c>
      <c r="H662" s="22" t="s">
        <v>12337</v>
      </c>
      <c r="I662" s="22" t="s">
        <v>12324</v>
      </c>
      <c r="J662" s="22" t="s">
        <v>9630</v>
      </c>
      <c r="K662" s="22" t="s">
        <v>12332</v>
      </c>
      <c r="L662" s="22" t="s">
        <v>329</v>
      </c>
      <c r="M662" s="22" t="s">
        <v>194</v>
      </c>
      <c r="N662" s="23" t="s">
        <v>12336</v>
      </c>
      <c r="O662" s="26"/>
    </row>
    <row r="663" spans="1:15" ht="66" customHeight="1" x14ac:dyDescent="0.25">
      <c r="A663" s="24" t="s">
        <v>4427</v>
      </c>
      <c r="B663" s="21">
        <v>2022</v>
      </c>
      <c r="C663" s="22" t="s">
        <v>4426</v>
      </c>
      <c r="D663" s="22" t="s">
        <v>4428</v>
      </c>
      <c r="E663" s="22"/>
      <c r="F663" s="22" t="s">
        <v>1151</v>
      </c>
      <c r="G663" s="22"/>
      <c r="H663" s="22"/>
      <c r="I663" s="22" t="s">
        <v>1151</v>
      </c>
      <c r="J663" s="24"/>
      <c r="K663" s="24" t="s">
        <v>4429</v>
      </c>
      <c r="L663" s="33"/>
      <c r="M663" s="22"/>
      <c r="N663" s="23"/>
      <c r="O663" s="26"/>
    </row>
    <row r="664" spans="1:15" ht="52.8" x14ac:dyDescent="0.3">
      <c r="A664" s="24" t="s">
        <v>2893</v>
      </c>
      <c r="B664" s="21">
        <v>2008</v>
      </c>
      <c r="C664" s="22" t="s">
        <v>2892</v>
      </c>
      <c r="D664" s="22" t="s">
        <v>99</v>
      </c>
      <c r="E664" s="22"/>
      <c r="F664" s="22" t="s">
        <v>56</v>
      </c>
      <c r="G664" s="22"/>
      <c r="H664" s="22"/>
      <c r="I664" s="22" t="s">
        <v>1151</v>
      </c>
      <c r="J664" s="22"/>
      <c r="K664" s="22" t="s">
        <v>2894</v>
      </c>
      <c r="L664" s="22"/>
      <c r="M664" s="22"/>
      <c r="N664" s="23"/>
      <c r="O664" s="26"/>
    </row>
    <row r="665" spans="1:15" ht="67.8" customHeight="1" x14ac:dyDescent="0.3">
      <c r="A665" s="24" t="s">
        <v>2049</v>
      </c>
      <c r="B665" s="21">
        <v>2015</v>
      </c>
      <c r="C665" s="22" t="s">
        <v>2050</v>
      </c>
      <c r="D665" s="22" t="s">
        <v>120</v>
      </c>
      <c r="E665" s="22"/>
      <c r="F665" s="22" t="s">
        <v>56</v>
      </c>
      <c r="G665" s="22"/>
      <c r="H665" s="22"/>
      <c r="I665" s="22" t="s">
        <v>1151</v>
      </c>
      <c r="J665" s="22"/>
      <c r="K665" s="22" t="s">
        <v>2051</v>
      </c>
      <c r="L665" s="22"/>
      <c r="M665" s="22"/>
      <c r="N665" s="23"/>
      <c r="O665" s="26"/>
    </row>
    <row r="666" spans="1:15" ht="79.2" x14ac:dyDescent="0.3">
      <c r="A666" s="24" t="s">
        <v>2111</v>
      </c>
      <c r="B666" s="21">
        <v>2020</v>
      </c>
      <c r="C666" s="22" t="s">
        <v>2110</v>
      </c>
      <c r="D666" s="22"/>
      <c r="E666" s="22" t="s">
        <v>719</v>
      </c>
      <c r="F666" s="22" t="s">
        <v>486</v>
      </c>
      <c r="G666" s="22" t="s">
        <v>115</v>
      </c>
      <c r="H666" s="22" t="s">
        <v>3236</v>
      </c>
      <c r="I666" s="22" t="s">
        <v>7490</v>
      </c>
      <c r="J666" s="22" t="s">
        <v>7126</v>
      </c>
      <c r="K666" s="22" t="s">
        <v>10884</v>
      </c>
      <c r="L666" s="22" t="s">
        <v>329</v>
      </c>
      <c r="M666" s="22" t="s">
        <v>2112</v>
      </c>
      <c r="N666" s="23"/>
      <c r="O666" s="26" t="s">
        <v>1646</v>
      </c>
    </row>
    <row r="667" spans="1:15" ht="52.8" x14ac:dyDescent="0.3">
      <c r="A667" s="24" t="s">
        <v>3903</v>
      </c>
      <c r="B667" s="21">
        <v>2022</v>
      </c>
      <c r="C667" s="22" t="s">
        <v>3904</v>
      </c>
      <c r="D667" s="22" t="s">
        <v>29</v>
      </c>
      <c r="E667" s="22"/>
      <c r="F667" s="22" t="s">
        <v>171</v>
      </c>
      <c r="G667" s="22" t="s">
        <v>3583</v>
      </c>
      <c r="H667" s="22" t="s">
        <v>3906</v>
      </c>
      <c r="I667" s="22" t="s">
        <v>7491</v>
      </c>
      <c r="J667" s="22" t="s">
        <v>7337</v>
      </c>
      <c r="K667" s="22" t="s">
        <v>3905</v>
      </c>
      <c r="L667" s="22" t="s">
        <v>329</v>
      </c>
      <c r="M667" s="22" t="s">
        <v>2439</v>
      </c>
      <c r="N667" s="23" t="s">
        <v>3907</v>
      </c>
      <c r="O667" s="26"/>
    </row>
    <row r="668" spans="1:15" ht="92.4" x14ac:dyDescent="0.3">
      <c r="A668" s="24" t="s">
        <v>1593</v>
      </c>
      <c r="B668" s="21">
        <v>2017</v>
      </c>
      <c r="C668" s="22" t="s">
        <v>1592</v>
      </c>
      <c r="D668" s="22" t="s">
        <v>1440</v>
      </c>
      <c r="E668" s="22"/>
      <c r="F668" s="22" t="s">
        <v>43</v>
      </c>
      <c r="G668" s="22" t="s">
        <v>618</v>
      </c>
      <c r="H668" s="22" t="s">
        <v>3237</v>
      </c>
      <c r="I668" s="22" t="s">
        <v>1594</v>
      </c>
      <c r="J668" s="22"/>
      <c r="K668" s="22" t="s">
        <v>10563</v>
      </c>
      <c r="L668" s="22"/>
      <c r="M668" s="22"/>
      <c r="N668" s="23"/>
      <c r="O668" s="26"/>
    </row>
    <row r="669" spans="1:15" ht="86.4" customHeight="1" x14ac:dyDescent="0.3">
      <c r="A669" s="24" t="s">
        <v>6506</v>
      </c>
      <c r="B669" s="21">
        <v>2024</v>
      </c>
      <c r="C669" s="22" t="s">
        <v>6505</v>
      </c>
      <c r="D669" s="22" t="s">
        <v>82</v>
      </c>
      <c r="E669" s="22"/>
      <c r="F669" s="22" t="s">
        <v>56</v>
      </c>
      <c r="G669" s="22"/>
      <c r="H669" s="22"/>
      <c r="I669" s="22" t="s">
        <v>1337</v>
      </c>
      <c r="J669" s="22"/>
      <c r="K669" s="22" t="s">
        <v>6507</v>
      </c>
      <c r="L669" s="22"/>
      <c r="M669" s="22"/>
      <c r="N669" s="23"/>
      <c r="O669" s="26"/>
    </row>
    <row r="670" spans="1:15" ht="92.4" x14ac:dyDescent="0.3">
      <c r="A670" s="24" t="s">
        <v>1881</v>
      </c>
      <c r="B670" s="21">
        <v>2013</v>
      </c>
      <c r="C670" s="22" t="s">
        <v>1880</v>
      </c>
      <c r="D670" s="22"/>
      <c r="E670" s="22" t="s">
        <v>1882</v>
      </c>
      <c r="F670" s="22" t="s">
        <v>171</v>
      </c>
      <c r="G670" s="22" t="s">
        <v>175</v>
      </c>
      <c r="H670" s="22" t="s">
        <v>3238</v>
      </c>
      <c r="I670" s="22" t="s">
        <v>2909</v>
      </c>
      <c r="J670" s="22" t="s">
        <v>7181</v>
      </c>
      <c r="K670" s="22" t="s">
        <v>1883</v>
      </c>
      <c r="L670" s="22" t="s">
        <v>303</v>
      </c>
      <c r="M670" s="22" t="s">
        <v>1884</v>
      </c>
      <c r="N670" s="23"/>
      <c r="O670" s="26"/>
    </row>
    <row r="671" spans="1:15" ht="66" x14ac:dyDescent="0.3">
      <c r="A671" s="24" t="s">
        <v>4080</v>
      </c>
      <c r="B671" s="21">
        <v>2020</v>
      </c>
      <c r="C671" s="22" t="s">
        <v>4081</v>
      </c>
      <c r="D671" s="22" t="s">
        <v>105</v>
      </c>
      <c r="E671" s="22"/>
      <c r="F671" s="22" t="s">
        <v>2477</v>
      </c>
      <c r="G671" s="22" t="s">
        <v>127</v>
      </c>
      <c r="H671" s="22" t="s">
        <v>3239</v>
      </c>
      <c r="I671" s="22" t="s">
        <v>7154</v>
      </c>
      <c r="J671" s="22" t="s">
        <v>7293</v>
      </c>
      <c r="K671" s="22" t="s">
        <v>4082</v>
      </c>
      <c r="L671" s="22" t="s">
        <v>329</v>
      </c>
      <c r="M671" s="22" t="s">
        <v>49</v>
      </c>
      <c r="N671" s="23"/>
      <c r="O671" s="26"/>
    </row>
    <row r="672" spans="1:15" ht="66" x14ac:dyDescent="0.3">
      <c r="A672" s="24" t="s">
        <v>1602</v>
      </c>
      <c r="B672" s="21">
        <v>2017</v>
      </c>
      <c r="C672" s="22" t="s">
        <v>1601</v>
      </c>
      <c r="D672" s="22" t="s">
        <v>33</v>
      </c>
      <c r="E672" s="22"/>
      <c r="F672" s="22" t="s">
        <v>2477</v>
      </c>
      <c r="G672" s="22" t="s">
        <v>127</v>
      </c>
      <c r="H672" s="22" t="s">
        <v>3239</v>
      </c>
      <c r="I672" s="22" t="s">
        <v>7492</v>
      </c>
      <c r="J672" s="22" t="s">
        <v>7293</v>
      </c>
      <c r="K672" s="22" t="s">
        <v>1603</v>
      </c>
      <c r="L672" s="22" t="s">
        <v>329</v>
      </c>
      <c r="M672" s="22" t="s">
        <v>49</v>
      </c>
      <c r="N672" s="23" t="s">
        <v>1606</v>
      </c>
      <c r="O672" s="26"/>
    </row>
    <row r="673" spans="1:15" ht="52.8" x14ac:dyDescent="0.3">
      <c r="A673" s="24" t="s">
        <v>10796</v>
      </c>
      <c r="B673" s="21">
        <v>2026</v>
      </c>
      <c r="C673" s="22" t="s">
        <v>10795</v>
      </c>
      <c r="D673" s="22" t="s">
        <v>1630</v>
      </c>
      <c r="E673" s="22"/>
      <c r="F673" s="22" t="s">
        <v>486</v>
      </c>
      <c r="G673" s="22" t="s">
        <v>631</v>
      </c>
      <c r="H673" s="22" t="s">
        <v>3224</v>
      </c>
      <c r="I673" s="22" t="s">
        <v>10059</v>
      </c>
      <c r="J673" s="22" t="s">
        <v>7163</v>
      </c>
      <c r="K673" s="22" t="s">
        <v>10797</v>
      </c>
      <c r="L673" s="22" t="s">
        <v>329</v>
      </c>
      <c r="M673" s="22" t="s">
        <v>5441</v>
      </c>
      <c r="N673" s="23" t="s">
        <v>956</v>
      </c>
      <c r="O673" s="26"/>
    </row>
    <row r="674" spans="1:15" ht="52.8" x14ac:dyDescent="0.3">
      <c r="A674" s="24" t="s">
        <v>7014</v>
      </c>
      <c r="B674" s="21">
        <v>2024</v>
      </c>
      <c r="C674" s="22" t="s">
        <v>7015</v>
      </c>
      <c r="D674" s="22"/>
      <c r="E674" s="22" t="s">
        <v>7016</v>
      </c>
      <c r="F674" s="22" t="s">
        <v>122</v>
      </c>
      <c r="G674" s="22" t="s">
        <v>510</v>
      </c>
      <c r="H674" s="22" t="s">
        <v>7020</v>
      </c>
      <c r="I674" s="22" t="s">
        <v>7921</v>
      </c>
      <c r="J674" s="22" t="s">
        <v>7158</v>
      </c>
      <c r="K674" s="22" t="s">
        <v>7017</v>
      </c>
      <c r="L674" s="22" t="s">
        <v>123</v>
      </c>
      <c r="M674" s="22" t="s">
        <v>7018</v>
      </c>
      <c r="N674" s="23" t="s">
        <v>7019</v>
      </c>
      <c r="O674" s="26"/>
    </row>
    <row r="675" spans="1:15" ht="118.8" x14ac:dyDescent="0.3">
      <c r="A675" s="24" t="s">
        <v>1442</v>
      </c>
      <c r="B675" s="21">
        <v>2020</v>
      </c>
      <c r="C675" s="22" t="s">
        <v>1443</v>
      </c>
      <c r="D675" s="22" t="s">
        <v>257</v>
      </c>
      <c r="E675" s="22"/>
      <c r="F675" s="22" t="s">
        <v>43</v>
      </c>
      <c r="G675" s="22" t="s">
        <v>1445</v>
      </c>
      <c r="H675" s="22" t="s">
        <v>3240</v>
      </c>
      <c r="I675" s="22" t="s">
        <v>7494</v>
      </c>
      <c r="J675" s="22" t="s">
        <v>7493</v>
      </c>
      <c r="K675" s="22" t="s">
        <v>11074</v>
      </c>
      <c r="L675" s="22" t="s">
        <v>329</v>
      </c>
      <c r="M675" s="22" t="s">
        <v>1444</v>
      </c>
      <c r="N675" s="23" t="s">
        <v>2105</v>
      </c>
      <c r="O675" s="26"/>
    </row>
    <row r="676" spans="1:15" ht="66" customHeight="1" x14ac:dyDescent="0.3">
      <c r="A676" s="24" t="s">
        <v>4136</v>
      </c>
      <c r="B676" s="21">
        <v>2022</v>
      </c>
      <c r="C676" s="22" t="s">
        <v>4135</v>
      </c>
      <c r="D676" s="22" t="s">
        <v>1298</v>
      </c>
      <c r="E676" s="22"/>
      <c r="F676" s="22" t="s">
        <v>43</v>
      </c>
      <c r="G676" s="22" t="s">
        <v>4139</v>
      </c>
      <c r="H676" s="22" t="s">
        <v>4138</v>
      </c>
      <c r="I676" s="22" t="s">
        <v>7922</v>
      </c>
      <c r="J676" s="22" t="s">
        <v>7167</v>
      </c>
      <c r="K676" s="22" t="s">
        <v>4137</v>
      </c>
      <c r="L676" s="22" t="s">
        <v>329</v>
      </c>
      <c r="M676" s="22" t="s">
        <v>1444</v>
      </c>
      <c r="N676" s="23" t="s">
        <v>936</v>
      </c>
      <c r="O676" s="26"/>
    </row>
    <row r="677" spans="1:15" ht="66" x14ac:dyDescent="0.3">
      <c r="A677" s="24" t="s">
        <v>6075</v>
      </c>
      <c r="B677" s="21">
        <v>2024</v>
      </c>
      <c r="C677" s="22" t="s">
        <v>6076</v>
      </c>
      <c r="D677" s="22" t="s">
        <v>29</v>
      </c>
      <c r="E677" s="22"/>
      <c r="F677" s="22" t="s">
        <v>1031</v>
      </c>
      <c r="G677" s="22" t="s">
        <v>6079</v>
      </c>
      <c r="H677" s="22" t="s">
        <v>6078</v>
      </c>
      <c r="I677" s="22" t="s">
        <v>7495</v>
      </c>
      <c r="J677" s="22" t="s">
        <v>7145</v>
      </c>
      <c r="K677" s="22" t="s">
        <v>6077</v>
      </c>
      <c r="L677" s="22" t="s">
        <v>329</v>
      </c>
      <c r="M677" s="22" t="s">
        <v>1478</v>
      </c>
      <c r="N677" s="23" t="s">
        <v>943</v>
      </c>
      <c r="O677" s="26"/>
    </row>
    <row r="678" spans="1:15" ht="66" customHeight="1" x14ac:dyDescent="0.3">
      <c r="A678" s="24" t="s">
        <v>790</v>
      </c>
      <c r="B678" s="21">
        <v>2018</v>
      </c>
      <c r="C678" s="22" t="s">
        <v>791</v>
      </c>
      <c r="D678" s="22" t="s">
        <v>36</v>
      </c>
      <c r="E678" s="22"/>
      <c r="F678" s="22" t="s">
        <v>144</v>
      </c>
      <c r="G678" s="22"/>
      <c r="H678" s="22" t="s">
        <v>3241</v>
      </c>
      <c r="I678" s="22" t="s">
        <v>7496</v>
      </c>
      <c r="J678" s="22" t="s">
        <v>7364</v>
      </c>
      <c r="K678" s="22" t="s">
        <v>792</v>
      </c>
      <c r="L678" s="22" t="s">
        <v>794</v>
      </c>
      <c r="M678" s="22" t="s">
        <v>793</v>
      </c>
      <c r="N678" s="23" t="s">
        <v>955</v>
      </c>
      <c r="O678" s="26"/>
    </row>
    <row r="679" spans="1:15" ht="79.2" x14ac:dyDescent="0.3">
      <c r="A679" s="24" t="s">
        <v>11780</v>
      </c>
      <c r="B679" s="21">
        <v>2022</v>
      </c>
      <c r="C679" s="22" t="s">
        <v>11779</v>
      </c>
      <c r="D679" s="22" t="s">
        <v>1840</v>
      </c>
      <c r="E679" s="22"/>
      <c r="F679" s="22" t="s">
        <v>2155</v>
      </c>
      <c r="G679" s="22" t="s">
        <v>4467</v>
      </c>
      <c r="H679" s="22" t="s">
        <v>11778</v>
      </c>
      <c r="I679" s="22" t="s">
        <v>11783</v>
      </c>
      <c r="J679" s="22" t="s">
        <v>7155</v>
      </c>
      <c r="K679" s="22" t="s">
        <v>11781</v>
      </c>
      <c r="L679" s="22" t="s">
        <v>329</v>
      </c>
      <c r="M679" s="22" t="s">
        <v>4754</v>
      </c>
      <c r="N679" s="23" t="s">
        <v>11782</v>
      </c>
      <c r="O679" s="26"/>
    </row>
    <row r="680" spans="1:15" ht="52.8" x14ac:dyDescent="0.3">
      <c r="A680" s="24" t="s">
        <v>3998</v>
      </c>
      <c r="B680" s="21">
        <v>2022</v>
      </c>
      <c r="C680" s="22" t="s">
        <v>3999</v>
      </c>
      <c r="D680" s="22" t="s">
        <v>4000</v>
      </c>
      <c r="E680" s="22"/>
      <c r="F680" s="22" t="s">
        <v>56</v>
      </c>
      <c r="G680" s="22"/>
      <c r="H680" s="22"/>
      <c r="I680" s="22" t="s">
        <v>1151</v>
      </c>
      <c r="J680" s="22"/>
      <c r="K680" s="22" t="s">
        <v>4001</v>
      </c>
      <c r="L680" s="22"/>
      <c r="M680" s="22"/>
      <c r="N680" s="23"/>
      <c r="O680" s="26"/>
    </row>
    <row r="681" spans="1:15" ht="39.6" x14ac:dyDescent="0.3">
      <c r="A681" s="24" t="s">
        <v>2674</v>
      </c>
      <c r="B681" s="21">
        <v>2021</v>
      </c>
      <c r="C681" s="22" t="s">
        <v>2675</v>
      </c>
      <c r="D681" s="22"/>
      <c r="E681" s="22" t="s">
        <v>2134</v>
      </c>
      <c r="F681" s="22" t="s">
        <v>1151</v>
      </c>
      <c r="G681" s="22"/>
      <c r="H681" s="22"/>
      <c r="I681" s="22" t="s">
        <v>1151</v>
      </c>
      <c r="J681" s="22"/>
      <c r="K681" s="22" t="s">
        <v>2676</v>
      </c>
      <c r="L681" s="22"/>
      <c r="M681" s="22"/>
      <c r="N681" s="23"/>
      <c r="O681" s="40"/>
    </row>
    <row r="682" spans="1:15" ht="92.4" x14ac:dyDescent="0.3">
      <c r="A682" s="24" t="s">
        <v>10501</v>
      </c>
      <c r="B682" s="21">
        <v>2025</v>
      </c>
      <c r="C682" s="22" t="s">
        <v>10500</v>
      </c>
      <c r="D682" s="22" t="s">
        <v>1282</v>
      </c>
      <c r="E682" s="22"/>
      <c r="F682" s="22" t="s">
        <v>1031</v>
      </c>
      <c r="G682" s="22"/>
      <c r="H682" s="22"/>
      <c r="I682" s="22" t="s">
        <v>10503</v>
      </c>
      <c r="J682" s="22"/>
      <c r="K682" s="22" t="s">
        <v>10502</v>
      </c>
      <c r="L682" s="22"/>
      <c r="M682" s="22"/>
      <c r="N682" s="23"/>
      <c r="O682" s="26"/>
    </row>
    <row r="683" spans="1:15" ht="92.4" x14ac:dyDescent="0.3">
      <c r="A683" s="24" t="s">
        <v>11639</v>
      </c>
      <c r="B683" s="21">
        <v>2026</v>
      </c>
      <c r="C683" s="22" t="s">
        <v>11638</v>
      </c>
      <c r="D683" s="22"/>
      <c r="E683" s="22" t="s">
        <v>11640</v>
      </c>
      <c r="F683" s="22" t="s">
        <v>4332</v>
      </c>
      <c r="G683" s="22"/>
      <c r="H683" s="22"/>
      <c r="I683" s="22" t="s">
        <v>4332</v>
      </c>
      <c r="J683" s="24"/>
      <c r="K683" s="24" t="s">
        <v>11641</v>
      </c>
      <c r="L683" s="22"/>
      <c r="M683" s="22"/>
      <c r="N683" s="23"/>
      <c r="O683" s="26"/>
    </row>
    <row r="684" spans="1:15" ht="39.6" x14ac:dyDescent="0.3">
      <c r="A684" s="24" t="s">
        <v>5123</v>
      </c>
      <c r="B684" s="21">
        <v>2023</v>
      </c>
      <c r="C684" s="22" t="s">
        <v>5122</v>
      </c>
      <c r="D684" s="22" t="s">
        <v>459</v>
      </c>
      <c r="E684" s="22"/>
      <c r="F684" s="22" t="s">
        <v>2141</v>
      </c>
      <c r="G684" s="22"/>
      <c r="H684" s="22"/>
      <c r="I684" s="22" t="s">
        <v>1151</v>
      </c>
      <c r="J684" s="24"/>
      <c r="K684" s="24" t="s">
        <v>5124</v>
      </c>
      <c r="L684" s="22"/>
      <c r="M684" s="22"/>
      <c r="N684" s="23"/>
      <c r="O684" s="26"/>
    </row>
    <row r="685" spans="1:15" ht="92.4" x14ac:dyDescent="0.3">
      <c r="A685" s="24" t="s">
        <v>12379</v>
      </c>
      <c r="B685" s="21">
        <v>2020</v>
      </c>
      <c r="C685" s="22" t="s">
        <v>12378</v>
      </c>
      <c r="D685" s="22"/>
      <c r="E685" s="22" t="s">
        <v>12325</v>
      </c>
      <c r="F685" s="22" t="s">
        <v>2477</v>
      </c>
      <c r="G685" s="22" t="s">
        <v>12382</v>
      </c>
      <c r="H685" s="22" t="s">
        <v>12383</v>
      </c>
      <c r="I685" s="22" t="s">
        <v>9701</v>
      </c>
      <c r="J685" s="24" t="s">
        <v>5873</v>
      </c>
      <c r="K685" s="24" t="s">
        <v>12380</v>
      </c>
      <c r="L685" s="22"/>
      <c r="M685" s="22"/>
      <c r="N685" s="23"/>
      <c r="O685" s="26" t="s">
        <v>2999</v>
      </c>
    </row>
    <row r="686" spans="1:15" ht="92.4" customHeight="1" x14ac:dyDescent="0.3">
      <c r="A686" s="24" t="s">
        <v>12379</v>
      </c>
      <c r="B686" s="21">
        <v>2020</v>
      </c>
      <c r="C686" s="22" t="s">
        <v>12381</v>
      </c>
      <c r="D686" s="22"/>
      <c r="E686" s="22" t="s">
        <v>12325</v>
      </c>
      <c r="F686" s="22" t="s">
        <v>2452</v>
      </c>
      <c r="G686" s="22" t="s">
        <v>12384</v>
      </c>
      <c r="H686" s="22" t="s">
        <v>12385</v>
      </c>
      <c r="I686" s="22" t="s">
        <v>9701</v>
      </c>
      <c r="J686" s="22" t="s">
        <v>5873</v>
      </c>
      <c r="K686" s="22" t="s">
        <v>12386</v>
      </c>
      <c r="L686" s="22"/>
      <c r="M686" s="22"/>
      <c r="N686" s="23"/>
      <c r="O686" s="26" t="s">
        <v>2999</v>
      </c>
    </row>
    <row r="687" spans="1:15" ht="92.4" x14ac:dyDescent="0.3">
      <c r="A687" s="24" t="s">
        <v>12379</v>
      </c>
      <c r="B687" s="21">
        <v>2020</v>
      </c>
      <c r="C687" s="22" t="s">
        <v>12387</v>
      </c>
      <c r="D687" s="22"/>
      <c r="E687" s="22" t="s">
        <v>12325</v>
      </c>
      <c r="F687" s="22" t="s">
        <v>2452</v>
      </c>
      <c r="G687" s="22" t="s">
        <v>12384</v>
      </c>
      <c r="H687" s="22" t="s">
        <v>12389</v>
      </c>
      <c r="I687" s="22" t="s">
        <v>9701</v>
      </c>
      <c r="J687" s="22" t="s">
        <v>5873</v>
      </c>
      <c r="K687" s="22" t="s">
        <v>12388</v>
      </c>
      <c r="L687" s="22"/>
      <c r="M687" s="22"/>
      <c r="N687" s="23"/>
      <c r="O687" s="26" t="s">
        <v>2999</v>
      </c>
    </row>
    <row r="688" spans="1:15" ht="79.2" x14ac:dyDescent="0.3">
      <c r="A688" s="24" t="s">
        <v>5118</v>
      </c>
      <c r="B688" s="21">
        <v>2023</v>
      </c>
      <c r="C688" s="22" t="s">
        <v>5119</v>
      </c>
      <c r="D688" s="22" t="s">
        <v>164</v>
      </c>
      <c r="E688" s="22"/>
      <c r="F688" s="22" t="s">
        <v>122</v>
      </c>
      <c r="G688" s="22" t="s">
        <v>592</v>
      </c>
      <c r="H688" s="22" t="s">
        <v>3235</v>
      </c>
      <c r="I688" s="22" t="s">
        <v>2281</v>
      </c>
      <c r="J688" s="22" t="s">
        <v>7276</v>
      </c>
      <c r="K688" s="22" t="s">
        <v>5120</v>
      </c>
      <c r="L688" s="22" t="s">
        <v>329</v>
      </c>
      <c r="M688" s="22" t="s">
        <v>5121</v>
      </c>
      <c r="N688" s="23" t="s">
        <v>4690</v>
      </c>
      <c r="O688" s="26"/>
    </row>
    <row r="689" spans="1:15" ht="66" x14ac:dyDescent="0.3">
      <c r="A689" s="24" t="s">
        <v>2243</v>
      </c>
      <c r="B689" s="21">
        <v>2020</v>
      </c>
      <c r="C689" s="22" t="s">
        <v>2244</v>
      </c>
      <c r="D689" s="22" t="s">
        <v>2245</v>
      </c>
      <c r="E689" s="22"/>
      <c r="F689" s="22" t="s">
        <v>122</v>
      </c>
      <c r="G689" s="22" t="s">
        <v>659</v>
      </c>
      <c r="H689" s="22" t="s">
        <v>3242</v>
      </c>
      <c r="I689" s="22" t="s">
        <v>7497</v>
      </c>
      <c r="J689" s="22" t="s">
        <v>7163</v>
      </c>
      <c r="K689" s="22" t="s">
        <v>2246</v>
      </c>
      <c r="L689" s="22" t="s">
        <v>48</v>
      </c>
      <c r="M689" s="22" t="s">
        <v>229</v>
      </c>
      <c r="N689" s="23" t="s">
        <v>935</v>
      </c>
      <c r="O689" s="26"/>
    </row>
    <row r="690" spans="1:15" ht="52.8" x14ac:dyDescent="0.3">
      <c r="A690" s="24" t="s">
        <v>2873</v>
      </c>
      <c r="B690" s="21">
        <v>2021</v>
      </c>
      <c r="C690" s="22" t="s">
        <v>2872</v>
      </c>
      <c r="D690" s="22" t="s">
        <v>1298</v>
      </c>
      <c r="E690" s="22"/>
      <c r="F690" s="22" t="s">
        <v>122</v>
      </c>
      <c r="G690" s="22" t="s">
        <v>659</v>
      </c>
      <c r="H690" s="22" t="s">
        <v>3242</v>
      </c>
      <c r="I690" s="22" t="s">
        <v>2602</v>
      </c>
      <c r="J690" s="22" t="s">
        <v>7163</v>
      </c>
      <c r="K690" s="22" t="s">
        <v>2874</v>
      </c>
      <c r="L690" s="22" t="s">
        <v>329</v>
      </c>
      <c r="M690" s="22" t="s">
        <v>83</v>
      </c>
      <c r="N690" s="23" t="s">
        <v>943</v>
      </c>
      <c r="O690" s="26"/>
    </row>
    <row r="691" spans="1:15" ht="52.8" x14ac:dyDescent="0.3">
      <c r="A691" s="24" t="s">
        <v>8368</v>
      </c>
      <c r="B691" s="21">
        <v>2025</v>
      </c>
      <c r="C691" s="22" t="s">
        <v>8369</v>
      </c>
      <c r="D691" s="22" t="s">
        <v>6486</v>
      </c>
      <c r="E691" s="22"/>
      <c r="F691" s="22" t="s">
        <v>844</v>
      </c>
      <c r="G691" s="22" t="s">
        <v>659</v>
      </c>
      <c r="H691" s="22" t="s">
        <v>3242</v>
      </c>
      <c r="I691" s="22" t="s">
        <v>7395</v>
      </c>
      <c r="J691" s="22" t="s">
        <v>7163</v>
      </c>
      <c r="K691" s="22" t="s">
        <v>8373</v>
      </c>
      <c r="L691" s="22" t="s">
        <v>48</v>
      </c>
      <c r="M691" s="22" t="s">
        <v>229</v>
      </c>
      <c r="N691" s="23" t="s">
        <v>935</v>
      </c>
      <c r="O691" s="40"/>
    </row>
    <row r="692" spans="1:15" ht="66" x14ac:dyDescent="0.3">
      <c r="A692" s="24" t="s">
        <v>1622</v>
      </c>
      <c r="B692" s="21">
        <v>2018</v>
      </c>
      <c r="C692" s="22" t="s">
        <v>1621</v>
      </c>
      <c r="D692" s="22" t="s">
        <v>349</v>
      </c>
      <c r="E692" s="22"/>
      <c r="F692" s="22" t="s">
        <v>1625</v>
      </c>
      <c r="G692" s="22"/>
      <c r="H692" s="22"/>
      <c r="I692" s="22" t="s">
        <v>7498</v>
      </c>
      <c r="J692" s="22" t="s">
        <v>7161</v>
      </c>
      <c r="K692" s="22" t="s">
        <v>1623</v>
      </c>
      <c r="L692" s="22" t="s">
        <v>303</v>
      </c>
      <c r="M692" s="22" t="s">
        <v>172</v>
      </c>
      <c r="N692" s="23" t="s">
        <v>1624</v>
      </c>
      <c r="O692" s="26"/>
    </row>
    <row r="693" spans="1:15" ht="52.8" x14ac:dyDescent="0.3">
      <c r="A693" s="24" t="s">
        <v>2332</v>
      </c>
      <c r="B693" s="21">
        <v>2021</v>
      </c>
      <c r="C693" s="22" t="s">
        <v>2331</v>
      </c>
      <c r="D693" s="22" t="s">
        <v>29</v>
      </c>
      <c r="E693" s="22"/>
      <c r="F693" s="22" t="s">
        <v>43</v>
      </c>
      <c r="G693" s="22" t="s">
        <v>183</v>
      </c>
      <c r="H693" s="22" t="s">
        <v>3243</v>
      </c>
      <c r="I693" s="22" t="s">
        <v>7499</v>
      </c>
      <c r="J693" s="22" t="s">
        <v>7126</v>
      </c>
      <c r="K693" s="22" t="s">
        <v>8285</v>
      </c>
      <c r="L693" s="22" t="s">
        <v>329</v>
      </c>
      <c r="M693" s="22" t="s">
        <v>1330</v>
      </c>
      <c r="N693" s="23"/>
      <c r="O693" s="26"/>
    </row>
    <row r="694" spans="1:15" ht="66" x14ac:dyDescent="0.3">
      <c r="A694" s="24" t="s">
        <v>1327</v>
      </c>
      <c r="B694" s="21">
        <v>2020</v>
      </c>
      <c r="C694" s="22" t="s">
        <v>1326</v>
      </c>
      <c r="D694" s="22" t="s">
        <v>1328</v>
      </c>
      <c r="E694" s="22"/>
      <c r="F694" s="22" t="s">
        <v>171</v>
      </c>
      <c r="G694" s="22" t="s">
        <v>1987</v>
      </c>
      <c r="H694" s="22" t="s">
        <v>3244</v>
      </c>
      <c r="I694" s="22" t="s">
        <v>2909</v>
      </c>
      <c r="J694" s="24" t="s">
        <v>7126</v>
      </c>
      <c r="K694" s="24" t="s">
        <v>1329</v>
      </c>
      <c r="L694" s="22" t="s">
        <v>48</v>
      </c>
      <c r="M694" s="22" t="s">
        <v>1330</v>
      </c>
      <c r="N694" s="23"/>
      <c r="O694" s="26"/>
    </row>
    <row r="695" spans="1:15" ht="52.8" x14ac:dyDescent="0.3">
      <c r="A695" s="24" t="s">
        <v>11806</v>
      </c>
      <c r="B695" s="21">
        <v>2024</v>
      </c>
      <c r="C695" s="22" t="s">
        <v>11805</v>
      </c>
      <c r="D695" s="22"/>
      <c r="E695" s="22" t="s">
        <v>2032</v>
      </c>
      <c r="F695" s="22" t="s">
        <v>5192</v>
      </c>
      <c r="G695" s="22" t="s">
        <v>1243</v>
      </c>
      <c r="H695" s="22" t="s">
        <v>4373</v>
      </c>
      <c r="I695" s="22" t="s">
        <v>7165</v>
      </c>
      <c r="J695" s="22" t="s">
        <v>7617</v>
      </c>
      <c r="K695" s="22" t="s">
        <v>11807</v>
      </c>
      <c r="L695" s="22"/>
      <c r="M695" s="22" t="s">
        <v>8703</v>
      </c>
      <c r="N695" s="23"/>
      <c r="O695" s="26" t="s">
        <v>1646</v>
      </c>
    </row>
    <row r="696" spans="1:15" ht="79.2" x14ac:dyDescent="0.3">
      <c r="A696" s="24" t="s">
        <v>1626</v>
      </c>
      <c r="B696" s="21">
        <v>2020</v>
      </c>
      <c r="C696" s="22" t="s">
        <v>3245</v>
      </c>
      <c r="D696" s="22" t="s">
        <v>1264</v>
      </c>
      <c r="E696" s="22"/>
      <c r="F696" s="22" t="s">
        <v>2477</v>
      </c>
      <c r="G696" s="22" t="s">
        <v>1265</v>
      </c>
      <c r="H696" s="22" t="s">
        <v>3246</v>
      </c>
      <c r="I696" s="22" t="s">
        <v>2726</v>
      </c>
      <c r="J696" s="22" t="s">
        <v>7126</v>
      </c>
      <c r="K696" s="22" t="s">
        <v>3247</v>
      </c>
      <c r="L696" s="22" t="s">
        <v>48</v>
      </c>
      <c r="M696" s="22" t="s">
        <v>1266</v>
      </c>
      <c r="N696" s="23"/>
      <c r="O696" s="26"/>
    </row>
    <row r="697" spans="1:15" ht="52.8" x14ac:dyDescent="0.3">
      <c r="A697" s="24" t="s">
        <v>801</v>
      </c>
      <c r="B697" s="21">
        <v>2018</v>
      </c>
      <c r="C697" s="22" t="s">
        <v>800</v>
      </c>
      <c r="D697" s="22" t="s">
        <v>210</v>
      </c>
      <c r="E697" s="22"/>
      <c r="F697" s="22" t="s">
        <v>122</v>
      </c>
      <c r="G697" s="22" t="s">
        <v>804</v>
      </c>
      <c r="H697" s="22" t="s">
        <v>3248</v>
      </c>
      <c r="I697" s="22" t="s">
        <v>7500</v>
      </c>
      <c r="J697" s="22" t="s">
        <v>7403</v>
      </c>
      <c r="K697" s="22" t="s">
        <v>10965</v>
      </c>
      <c r="L697" s="22" t="s">
        <v>123</v>
      </c>
      <c r="M697" s="22" t="s">
        <v>802</v>
      </c>
      <c r="N697" s="23" t="s">
        <v>803</v>
      </c>
      <c r="O697" s="26"/>
    </row>
    <row r="698" spans="1:15" ht="52.8" x14ac:dyDescent="0.3">
      <c r="A698" s="24" t="s">
        <v>1451</v>
      </c>
      <c r="B698" s="21">
        <v>2023</v>
      </c>
      <c r="C698" s="22" t="s">
        <v>5377</v>
      </c>
      <c r="D698" s="22" t="s">
        <v>29</v>
      </c>
      <c r="E698" s="22"/>
      <c r="F698" s="22" t="s">
        <v>1031</v>
      </c>
      <c r="G698" s="17" t="s">
        <v>5380</v>
      </c>
      <c r="H698" s="17" t="s">
        <v>5379</v>
      </c>
      <c r="I698" s="17" t="s">
        <v>7503</v>
      </c>
      <c r="J698" s="22" t="s">
        <v>5873</v>
      </c>
      <c r="K698" s="22" t="s">
        <v>5378</v>
      </c>
      <c r="L698" s="22" t="s">
        <v>329</v>
      </c>
      <c r="M698" s="22" t="s">
        <v>5381</v>
      </c>
      <c r="N698" s="23" t="s">
        <v>5382</v>
      </c>
      <c r="O698" s="26"/>
    </row>
    <row r="699" spans="1:15" ht="52.8" x14ac:dyDescent="0.3">
      <c r="A699" s="24" t="s">
        <v>1451</v>
      </c>
      <c r="B699" s="21">
        <v>2020</v>
      </c>
      <c r="C699" s="22" t="s">
        <v>1450</v>
      </c>
      <c r="D699" s="22" t="s">
        <v>257</v>
      </c>
      <c r="E699" s="22"/>
      <c r="F699" s="22" t="s">
        <v>2477</v>
      </c>
      <c r="G699" s="22" t="s">
        <v>189</v>
      </c>
      <c r="H699" s="22" t="s">
        <v>3249</v>
      </c>
      <c r="I699" s="22" t="s">
        <v>7501</v>
      </c>
      <c r="J699" s="22" t="s">
        <v>5873</v>
      </c>
      <c r="K699" s="22" t="s">
        <v>10964</v>
      </c>
      <c r="L699" s="22" t="s">
        <v>329</v>
      </c>
      <c r="M699" s="22" t="s">
        <v>1069</v>
      </c>
      <c r="N699" s="23" t="s">
        <v>1452</v>
      </c>
      <c r="O699" s="26"/>
    </row>
    <row r="700" spans="1:15" ht="52.8" x14ac:dyDescent="0.3">
      <c r="A700" s="24" t="s">
        <v>1451</v>
      </c>
      <c r="B700" s="21">
        <v>2022</v>
      </c>
      <c r="C700" s="22" t="s">
        <v>9877</v>
      </c>
      <c r="D700" s="22" t="s">
        <v>2658</v>
      </c>
      <c r="E700" s="22"/>
      <c r="F700" s="22" t="s">
        <v>2477</v>
      </c>
      <c r="G700" s="22" t="s">
        <v>189</v>
      </c>
      <c r="H700" s="22" t="s">
        <v>3249</v>
      </c>
      <c r="I700" s="17" t="s">
        <v>9879</v>
      </c>
      <c r="J700" s="22" t="s">
        <v>5873</v>
      </c>
      <c r="K700" s="22" t="s">
        <v>9878</v>
      </c>
      <c r="L700" s="22" t="s">
        <v>329</v>
      </c>
      <c r="M700" s="22" t="s">
        <v>1069</v>
      </c>
      <c r="N700" s="23" t="s">
        <v>6500</v>
      </c>
      <c r="O700" s="26"/>
    </row>
    <row r="701" spans="1:15" ht="66" customHeight="1" x14ac:dyDescent="0.3">
      <c r="A701" s="24" t="s">
        <v>1451</v>
      </c>
      <c r="B701" s="21">
        <v>2025</v>
      </c>
      <c r="C701" s="22" t="s">
        <v>10378</v>
      </c>
      <c r="D701" s="22" t="s">
        <v>5155</v>
      </c>
      <c r="E701" s="22"/>
      <c r="F701" s="22" t="s">
        <v>2477</v>
      </c>
      <c r="G701" s="22" t="s">
        <v>189</v>
      </c>
      <c r="H701" s="22" t="s">
        <v>3249</v>
      </c>
      <c r="I701" s="22" t="s">
        <v>10379</v>
      </c>
      <c r="J701" s="22" t="s">
        <v>5873</v>
      </c>
      <c r="K701" s="22" t="s">
        <v>10606</v>
      </c>
      <c r="L701" s="22" t="s">
        <v>5166</v>
      </c>
      <c r="M701" s="22" t="s">
        <v>10380</v>
      </c>
      <c r="N701" s="23" t="s">
        <v>10381</v>
      </c>
      <c r="O701" s="26" t="s">
        <v>1646</v>
      </c>
    </row>
    <row r="702" spans="1:15" ht="145.19999999999999" customHeight="1" x14ac:dyDescent="0.3">
      <c r="A702" s="24" t="s">
        <v>1451</v>
      </c>
      <c r="B702" s="21">
        <v>2022</v>
      </c>
      <c r="C702" s="22" t="s">
        <v>2952</v>
      </c>
      <c r="D702" s="22" t="s">
        <v>1298</v>
      </c>
      <c r="E702" s="22"/>
      <c r="F702" s="22" t="s">
        <v>43</v>
      </c>
      <c r="G702" s="22" t="s">
        <v>40</v>
      </c>
      <c r="H702" s="22" t="s">
        <v>3250</v>
      </c>
      <c r="I702" s="22" t="s">
        <v>7502</v>
      </c>
      <c r="J702" s="24" t="s">
        <v>5873</v>
      </c>
      <c r="K702" s="24" t="s">
        <v>2953</v>
      </c>
      <c r="L702" s="22" t="s">
        <v>329</v>
      </c>
      <c r="M702" s="22" t="s">
        <v>1069</v>
      </c>
      <c r="N702" s="23" t="s">
        <v>3688</v>
      </c>
      <c r="O702" s="26"/>
    </row>
    <row r="703" spans="1:15" ht="52.8" x14ac:dyDescent="0.3">
      <c r="A703" s="24" t="s">
        <v>5665</v>
      </c>
      <c r="B703" s="21">
        <v>2023</v>
      </c>
      <c r="C703" s="22" t="s">
        <v>5666</v>
      </c>
      <c r="D703" s="22" t="s">
        <v>99</v>
      </c>
      <c r="E703" s="22"/>
      <c r="F703" s="22" t="s">
        <v>1076</v>
      </c>
      <c r="G703" s="22"/>
      <c r="H703" s="22"/>
      <c r="I703" s="22" t="s">
        <v>7504</v>
      </c>
      <c r="J703" s="22" t="s">
        <v>7172</v>
      </c>
      <c r="K703" s="22" t="s">
        <v>5667</v>
      </c>
      <c r="L703" s="22" t="s">
        <v>5668</v>
      </c>
      <c r="M703" s="22"/>
      <c r="N703" s="23"/>
      <c r="O703" s="26"/>
    </row>
    <row r="704" spans="1:15" ht="52.8" x14ac:dyDescent="0.3">
      <c r="A704" s="24" t="s">
        <v>1396</v>
      </c>
      <c r="B704" s="21">
        <v>2020</v>
      </c>
      <c r="C704" s="22" t="s">
        <v>1395</v>
      </c>
      <c r="D704" s="22" t="s">
        <v>893</v>
      </c>
      <c r="E704" s="22"/>
      <c r="F704" s="22" t="s">
        <v>56</v>
      </c>
      <c r="G704" s="22"/>
      <c r="H704" s="22"/>
      <c r="I704" s="22" t="s">
        <v>535</v>
      </c>
      <c r="J704" s="24"/>
      <c r="K704" s="24" t="s">
        <v>1397</v>
      </c>
      <c r="L704" s="22"/>
      <c r="M704" s="22"/>
      <c r="N704" s="23"/>
      <c r="O704" s="26"/>
    </row>
    <row r="705" spans="1:15" ht="79.2" customHeight="1" x14ac:dyDescent="0.3">
      <c r="A705" s="24" t="s">
        <v>10096</v>
      </c>
      <c r="B705" s="21">
        <v>2025</v>
      </c>
      <c r="C705" s="22" t="s">
        <v>10095</v>
      </c>
      <c r="D705" s="22" t="s">
        <v>125</v>
      </c>
      <c r="E705" s="22"/>
      <c r="F705" s="22" t="s">
        <v>2477</v>
      </c>
      <c r="G705" s="22" t="s">
        <v>1586</v>
      </c>
      <c r="H705" s="22" t="s">
        <v>8718</v>
      </c>
      <c r="I705" s="22" t="s">
        <v>7203</v>
      </c>
      <c r="J705" s="24" t="s">
        <v>7126</v>
      </c>
      <c r="K705" s="24" t="s">
        <v>10097</v>
      </c>
      <c r="L705" s="22" t="s">
        <v>5762</v>
      </c>
      <c r="M705" s="22" t="s">
        <v>10098</v>
      </c>
      <c r="N705" s="23"/>
      <c r="O705" s="26"/>
    </row>
    <row r="706" spans="1:15" ht="158.4" x14ac:dyDescent="0.3">
      <c r="A706" s="24" t="s">
        <v>6051</v>
      </c>
      <c r="B706" s="21">
        <v>2020</v>
      </c>
      <c r="C706" s="22" t="s">
        <v>6050</v>
      </c>
      <c r="D706" s="22"/>
      <c r="E706" s="22" t="s">
        <v>6052</v>
      </c>
      <c r="F706" s="22" t="s">
        <v>2452</v>
      </c>
      <c r="G706" s="22" t="s">
        <v>6056</v>
      </c>
      <c r="H706" s="22" t="s">
        <v>6055</v>
      </c>
      <c r="I706" s="22" t="s">
        <v>7923</v>
      </c>
      <c r="J706" s="22" t="s">
        <v>7193</v>
      </c>
      <c r="K706" s="22" t="s">
        <v>6053</v>
      </c>
      <c r="L706" s="22" t="s">
        <v>329</v>
      </c>
      <c r="M706" s="22" t="s">
        <v>6054</v>
      </c>
      <c r="N706" s="23" t="s">
        <v>2516</v>
      </c>
      <c r="O706" s="26"/>
    </row>
    <row r="707" spans="1:15" ht="52.8" x14ac:dyDescent="0.3">
      <c r="A707" s="24" t="s">
        <v>1877</v>
      </c>
      <c r="B707" s="21">
        <v>2018</v>
      </c>
      <c r="C707" s="22" t="s">
        <v>1876</v>
      </c>
      <c r="D707" s="22" t="s">
        <v>1878</v>
      </c>
      <c r="E707" s="22"/>
      <c r="F707" s="22" t="s">
        <v>1273</v>
      </c>
      <c r="G707" s="22" t="s">
        <v>1879</v>
      </c>
      <c r="H707" s="22" t="s">
        <v>3251</v>
      </c>
      <c r="I707" s="22" t="s">
        <v>7445</v>
      </c>
      <c r="J707" s="22" t="s">
        <v>7145</v>
      </c>
      <c r="K707" s="22" t="s">
        <v>10885</v>
      </c>
      <c r="L707" s="22" t="s">
        <v>329</v>
      </c>
      <c r="M707" s="22" t="s">
        <v>289</v>
      </c>
      <c r="N707" s="23"/>
      <c r="O707" s="26"/>
    </row>
    <row r="708" spans="1:15" ht="52.8" x14ac:dyDescent="0.3">
      <c r="A708" s="24" t="s">
        <v>2338</v>
      </c>
      <c r="B708" s="21">
        <v>2021</v>
      </c>
      <c r="C708" s="22" t="s">
        <v>2339</v>
      </c>
      <c r="D708" s="22" t="s">
        <v>349</v>
      </c>
      <c r="E708" s="22"/>
      <c r="F708" s="22" t="s">
        <v>43</v>
      </c>
      <c r="G708" s="22" t="s">
        <v>42</v>
      </c>
      <c r="H708" s="22" t="s">
        <v>3252</v>
      </c>
      <c r="I708" s="22" t="s">
        <v>7505</v>
      </c>
      <c r="J708" s="22" t="s">
        <v>7159</v>
      </c>
      <c r="K708" s="24" t="s">
        <v>2340</v>
      </c>
      <c r="L708" s="22" t="s">
        <v>329</v>
      </c>
      <c r="M708" s="22" t="s">
        <v>53</v>
      </c>
      <c r="N708" s="23"/>
      <c r="O708" s="26"/>
    </row>
    <row r="709" spans="1:15" ht="66" x14ac:dyDescent="0.3">
      <c r="A709" s="24" t="s">
        <v>10033</v>
      </c>
      <c r="B709" s="21">
        <v>2025</v>
      </c>
      <c r="C709" s="22" t="s">
        <v>10032</v>
      </c>
      <c r="D709" s="22" t="s">
        <v>487</v>
      </c>
      <c r="E709" s="22"/>
      <c r="F709" s="22" t="s">
        <v>1031</v>
      </c>
      <c r="G709" s="22" t="s">
        <v>42</v>
      </c>
      <c r="H709" s="22" t="s">
        <v>3252</v>
      </c>
      <c r="I709" s="22" t="s">
        <v>10035</v>
      </c>
      <c r="J709" s="22" t="s">
        <v>7159</v>
      </c>
      <c r="K709" s="22" t="s">
        <v>10034</v>
      </c>
      <c r="L709" s="22" t="s">
        <v>329</v>
      </c>
      <c r="M709" s="22" t="s">
        <v>53</v>
      </c>
      <c r="N709" s="23"/>
      <c r="O709" s="26" t="s">
        <v>1646</v>
      </c>
    </row>
    <row r="710" spans="1:15" ht="66" x14ac:dyDescent="0.3">
      <c r="A710" s="22" t="s">
        <v>11528</v>
      </c>
      <c r="B710" s="21">
        <v>2026</v>
      </c>
      <c r="C710" s="22" t="s">
        <v>11527</v>
      </c>
      <c r="D710" s="22" t="s">
        <v>2832</v>
      </c>
      <c r="E710" s="22"/>
      <c r="F710" s="22" t="s">
        <v>1644</v>
      </c>
      <c r="G710" s="22"/>
      <c r="H710" s="22"/>
      <c r="I710" s="22" t="s">
        <v>11530</v>
      </c>
      <c r="J710" s="22"/>
      <c r="K710" s="22" t="s">
        <v>11529</v>
      </c>
      <c r="L710" s="22"/>
      <c r="M710" s="22"/>
      <c r="N710" s="23"/>
      <c r="O710" s="26"/>
    </row>
    <row r="711" spans="1:15" ht="102.6" customHeight="1" x14ac:dyDescent="0.3">
      <c r="A711" s="24" t="s">
        <v>8693</v>
      </c>
      <c r="B711" s="21">
        <v>2025</v>
      </c>
      <c r="C711" s="22" t="s">
        <v>8692</v>
      </c>
      <c r="D711" s="22" t="s">
        <v>4030</v>
      </c>
      <c r="E711" s="22"/>
      <c r="F711" s="22" t="s">
        <v>171</v>
      </c>
      <c r="G711" s="22"/>
      <c r="H711" s="22"/>
      <c r="I711" s="22" t="s">
        <v>56</v>
      </c>
      <c r="J711" s="22"/>
      <c r="K711" s="22" t="s">
        <v>8694</v>
      </c>
      <c r="L711" s="22"/>
      <c r="M711" s="22"/>
      <c r="N711" s="23"/>
      <c r="O711" s="26"/>
    </row>
    <row r="712" spans="1:15" ht="52.8" x14ac:dyDescent="0.3">
      <c r="A712" s="24" t="s">
        <v>11920</v>
      </c>
      <c r="B712" s="21">
        <v>2021</v>
      </c>
      <c r="C712" s="22" t="s">
        <v>11921</v>
      </c>
      <c r="D712" s="22" t="s">
        <v>105</v>
      </c>
      <c r="E712" s="22"/>
      <c r="F712" s="22" t="s">
        <v>11923</v>
      </c>
      <c r="G712" s="22"/>
      <c r="H712" s="22"/>
      <c r="I712" s="22" t="s">
        <v>11924</v>
      </c>
      <c r="J712" s="22"/>
      <c r="K712" s="22" t="s">
        <v>11922</v>
      </c>
      <c r="L712" s="22"/>
      <c r="M712" s="22"/>
      <c r="N712" s="23"/>
      <c r="O712" s="26" t="s">
        <v>1646</v>
      </c>
    </row>
    <row r="713" spans="1:15" ht="66" x14ac:dyDescent="0.3">
      <c r="A713" s="24" t="s">
        <v>11615</v>
      </c>
      <c r="B713" s="21">
        <v>2026</v>
      </c>
      <c r="C713" s="22" t="s">
        <v>11617</v>
      </c>
      <c r="D713" s="22" t="s">
        <v>1630</v>
      </c>
      <c r="E713" s="22"/>
      <c r="F713" s="22" t="s">
        <v>9761</v>
      </c>
      <c r="G713" s="22"/>
      <c r="H713" s="22"/>
      <c r="I713" s="22" t="s">
        <v>9473</v>
      </c>
      <c r="J713" s="22"/>
      <c r="K713" s="22" t="s">
        <v>11616</v>
      </c>
      <c r="L713" s="22" t="s">
        <v>10613</v>
      </c>
      <c r="M713" s="22" t="s">
        <v>11618</v>
      </c>
      <c r="N713" s="23" t="s">
        <v>11619</v>
      </c>
      <c r="O713" s="26" t="s">
        <v>1646</v>
      </c>
    </row>
    <row r="714" spans="1:15" ht="66" customHeight="1" x14ac:dyDescent="0.3">
      <c r="A714" s="24" t="s">
        <v>9290</v>
      </c>
      <c r="B714" s="21">
        <v>2023</v>
      </c>
      <c r="C714" s="22" t="s">
        <v>9289</v>
      </c>
      <c r="D714" s="22" t="s">
        <v>2464</v>
      </c>
      <c r="E714" s="22"/>
      <c r="F714" s="22" t="s">
        <v>844</v>
      </c>
      <c r="G714" s="22"/>
      <c r="H714" s="22" t="s">
        <v>9294</v>
      </c>
      <c r="I714" s="22" t="s">
        <v>9292</v>
      </c>
      <c r="J714" s="22" t="s">
        <v>7161</v>
      </c>
      <c r="K714" s="22" t="s">
        <v>9291</v>
      </c>
      <c r="L714" s="22" t="s">
        <v>730</v>
      </c>
      <c r="M714" s="22" t="s">
        <v>204</v>
      </c>
      <c r="N714" s="23" t="s">
        <v>9293</v>
      </c>
      <c r="O714" s="26"/>
    </row>
    <row r="715" spans="1:15" ht="52.8" x14ac:dyDescent="0.3">
      <c r="A715" s="24" t="s">
        <v>1037</v>
      </c>
      <c r="B715" s="21">
        <v>2011</v>
      </c>
      <c r="C715" s="22" t="s">
        <v>1038</v>
      </c>
      <c r="D715" s="22" t="s">
        <v>1036</v>
      </c>
      <c r="E715" s="22"/>
      <c r="F715" s="22" t="s">
        <v>1031</v>
      </c>
      <c r="G715" s="22" t="s">
        <v>100</v>
      </c>
      <c r="H715" s="22" t="s">
        <v>3253</v>
      </c>
      <c r="I715" s="22" t="s">
        <v>7506</v>
      </c>
      <c r="J715" s="22" t="s">
        <v>5873</v>
      </c>
      <c r="K715" s="22" t="s">
        <v>1039</v>
      </c>
      <c r="L715" s="22" t="s">
        <v>123</v>
      </c>
      <c r="M715" s="22" t="s">
        <v>1040</v>
      </c>
      <c r="N715" s="23"/>
      <c r="O715" s="26"/>
    </row>
    <row r="716" spans="1:15" ht="92.4" x14ac:dyDescent="0.3">
      <c r="A716" s="24" t="s">
        <v>8112</v>
      </c>
      <c r="B716" s="21">
        <v>2020</v>
      </c>
      <c r="C716" s="22" t="s">
        <v>8114</v>
      </c>
      <c r="D716" s="22"/>
      <c r="E716" s="22" t="s">
        <v>8113</v>
      </c>
      <c r="F716" s="22" t="s">
        <v>486</v>
      </c>
      <c r="G716" s="22" t="s">
        <v>8119</v>
      </c>
      <c r="H716" s="22" t="s">
        <v>8117</v>
      </c>
      <c r="I716" s="22" t="s">
        <v>8229</v>
      </c>
      <c r="J716" s="22" t="s">
        <v>7272</v>
      </c>
      <c r="K716" s="22" t="s">
        <v>8115</v>
      </c>
      <c r="L716" s="22" t="s">
        <v>329</v>
      </c>
      <c r="M716" s="22" t="s">
        <v>8116</v>
      </c>
      <c r="N716" s="23"/>
      <c r="O716" s="26"/>
    </row>
    <row r="717" spans="1:15" ht="52.8" x14ac:dyDescent="0.3">
      <c r="A717" s="24" t="s">
        <v>1793</v>
      </c>
      <c r="B717" s="21">
        <v>2017</v>
      </c>
      <c r="C717" s="22" t="s">
        <v>1791</v>
      </c>
      <c r="D717" s="22" t="s">
        <v>1792</v>
      </c>
      <c r="E717" s="22"/>
      <c r="F717" s="22" t="s">
        <v>56</v>
      </c>
      <c r="G717" s="22"/>
      <c r="H717" s="22"/>
      <c r="I717" s="22" t="s">
        <v>1795</v>
      </c>
      <c r="J717" s="22"/>
      <c r="K717" s="22" t="s">
        <v>1794</v>
      </c>
      <c r="L717" s="22"/>
      <c r="M717" s="22"/>
      <c r="N717" s="23"/>
      <c r="O717" s="26"/>
    </row>
    <row r="718" spans="1:15" ht="105.6" x14ac:dyDescent="0.3">
      <c r="A718" s="24" t="s">
        <v>6476</v>
      </c>
      <c r="B718" s="21">
        <v>2024</v>
      </c>
      <c r="C718" s="22" t="s">
        <v>6475</v>
      </c>
      <c r="D718" s="22"/>
      <c r="E718" s="22" t="s">
        <v>6477</v>
      </c>
      <c r="F718" s="22" t="s">
        <v>2477</v>
      </c>
      <c r="G718" s="22" t="s">
        <v>134</v>
      </c>
      <c r="H718" s="22" t="s">
        <v>6468</v>
      </c>
      <c r="I718" s="22" t="s">
        <v>7421</v>
      </c>
      <c r="J718" s="22" t="s">
        <v>7196</v>
      </c>
      <c r="K718" s="22" t="s">
        <v>6478</v>
      </c>
      <c r="L718" s="22" t="s">
        <v>4962</v>
      </c>
      <c r="M718" s="22" t="s">
        <v>6469</v>
      </c>
      <c r="N718" s="23"/>
      <c r="O718" s="26"/>
    </row>
    <row r="719" spans="1:15" ht="52.8" x14ac:dyDescent="0.3">
      <c r="A719" s="24" t="s">
        <v>9485</v>
      </c>
      <c r="B719" s="21">
        <v>2025</v>
      </c>
      <c r="C719" s="22" t="s">
        <v>9486</v>
      </c>
      <c r="D719" s="22" t="s">
        <v>1292</v>
      </c>
      <c r="E719" s="22"/>
      <c r="F719" s="22" t="s">
        <v>5192</v>
      </c>
      <c r="G719" s="22" t="s">
        <v>1293</v>
      </c>
      <c r="H719" s="22" t="s">
        <v>5193</v>
      </c>
      <c r="I719" s="22" t="s">
        <v>7184</v>
      </c>
      <c r="J719" s="22" t="s">
        <v>7151</v>
      </c>
      <c r="K719" s="22" t="s">
        <v>9487</v>
      </c>
      <c r="L719" s="22" t="s">
        <v>329</v>
      </c>
      <c r="M719" s="22" t="s">
        <v>8213</v>
      </c>
      <c r="N719" s="23"/>
      <c r="O719" s="26"/>
    </row>
    <row r="720" spans="1:15" ht="92.4" x14ac:dyDescent="0.3">
      <c r="A720" s="24" t="s">
        <v>11580</v>
      </c>
      <c r="B720" s="21">
        <v>2026</v>
      </c>
      <c r="C720" s="22" t="s">
        <v>11579</v>
      </c>
      <c r="D720" s="22"/>
      <c r="E720" s="22" t="s">
        <v>9391</v>
      </c>
      <c r="F720" s="22" t="s">
        <v>2477</v>
      </c>
      <c r="G720" s="22" t="s">
        <v>134</v>
      </c>
      <c r="H720" s="22" t="s">
        <v>3207</v>
      </c>
      <c r="I720" s="22" t="s">
        <v>9004</v>
      </c>
      <c r="J720" s="24" t="s">
        <v>7268</v>
      </c>
      <c r="K720" s="24" t="s">
        <v>11581</v>
      </c>
      <c r="L720" s="22"/>
      <c r="M720" s="22"/>
      <c r="N720" s="23"/>
      <c r="O720" s="26"/>
    </row>
    <row r="721" spans="1:15" ht="75.599999999999994" customHeight="1" x14ac:dyDescent="0.3">
      <c r="A721" s="24" t="s">
        <v>10049</v>
      </c>
      <c r="B721" s="21">
        <v>2023</v>
      </c>
      <c r="C721" s="22" t="s">
        <v>10048</v>
      </c>
      <c r="D721" s="22" t="s">
        <v>105</v>
      </c>
      <c r="E721" s="22"/>
      <c r="F721" s="22" t="s">
        <v>171</v>
      </c>
      <c r="G721" s="22" t="s">
        <v>4269</v>
      </c>
      <c r="H721" s="22" t="s">
        <v>4268</v>
      </c>
      <c r="I721" s="22" t="s">
        <v>5015</v>
      </c>
      <c r="J721" s="22" t="s">
        <v>7126</v>
      </c>
      <c r="K721" s="22" t="s">
        <v>10050</v>
      </c>
      <c r="L721" s="22" t="s">
        <v>329</v>
      </c>
      <c r="M721" s="22" t="s">
        <v>10051</v>
      </c>
      <c r="N721" s="23"/>
      <c r="O721" s="26" t="s">
        <v>1646</v>
      </c>
    </row>
    <row r="722" spans="1:15" ht="52.8" x14ac:dyDescent="0.3">
      <c r="A722" s="24" t="s">
        <v>8325</v>
      </c>
      <c r="B722" s="21">
        <v>2025</v>
      </c>
      <c r="C722" s="22" t="s">
        <v>8324</v>
      </c>
      <c r="D722" s="22" t="s">
        <v>132</v>
      </c>
      <c r="E722" s="22"/>
      <c r="F722" s="22" t="s">
        <v>844</v>
      </c>
      <c r="G722" s="22" t="s">
        <v>1413</v>
      </c>
      <c r="H722" s="22" t="s">
        <v>8327</v>
      </c>
      <c r="I722" s="22" t="s">
        <v>8329</v>
      </c>
      <c r="J722" s="22" t="s">
        <v>7215</v>
      </c>
      <c r="K722" s="22" t="s">
        <v>8326</v>
      </c>
      <c r="L722" s="22" t="s">
        <v>329</v>
      </c>
      <c r="M722" s="22" t="s">
        <v>8330</v>
      </c>
      <c r="N722" s="23"/>
      <c r="O722" s="26"/>
    </row>
    <row r="723" spans="1:15" ht="79.2" x14ac:dyDescent="0.3">
      <c r="A723" s="24" t="s">
        <v>5137</v>
      </c>
      <c r="B723" s="21">
        <v>2023</v>
      </c>
      <c r="C723" s="22" t="s">
        <v>5136</v>
      </c>
      <c r="D723" s="22" t="s">
        <v>5135</v>
      </c>
      <c r="E723" s="22"/>
      <c r="F723" s="22" t="s">
        <v>122</v>
      </c>
      <c r="G723" s="22" t="s">
        <v>8328</v>
      </c>
      <c r="H723" s="22" t="s">
        <v>5140</v>
      </c>
      <c r="I723" s="22" t="s">
        <v>7355</v>
      </c>
      <c r="J723" s="22" t="s">
        <v>7215</v>
      </c>
      <c r="K723" s="22" t="s">
        <v>5138</v>
      </c>
      <c r="L723" s="22" t="s">
        <v>329</v>
      </c>
      <c r="M723" s="22" t="s">
        <v>4837</v>
      </c>
      <c r="N723" s="23" t="s">
        <v>5139</v>
      </c>
      <c r="O723" s="26"/>
    </row>
    <row r="724" spans="1:15" ht="83.4" customHeight="1" x14ac:dyDescent="0.3">
      <c r="A724" s="24" t="s">
        <v>6954</v>
      </c>
      <c r="B724" s="21">
        <v>2024</v>
      </c>
      <c r="C724" s="22" t="s">
        <v>6953</v>
      </c>
      <c r="D724" s="22" t="s">
        <v>105</v>
      </c>
      <c r="E724" s="22"/>
      <c r="F724" s="22" t="s">
        <v>122</v>
      </c>
      <c r="G724" s="22"/>
      <c r="H724" s="22" t="s">
        <v>6957</v>
      </c>
      <c r="I724" s="22" t="s">
        <v>6956</v>
      </c>
      <c r="J724" s="22"/>
      <c r="K724" s="22" t="s">
        <v>6955</v>
      </c>
      <c r="L724" s="22"/>
      <c r="M724" s="22"/>
      <c r="N724" s="23"/>
      <c r="O724" s="26"/>
    </row>
    <row r="725" spans="1:15" ht="92.4" x14ac:dyDescent="0.3">
      <c r="A725" s="15" t="s">
        <v>8239</v>
      </c>
      <c r="B725" s="16">
        <v>2024</v>
      </c>
      <c r="C725" s="17" t="s">
        <v>8238</v>
      </c>
      <c r="D725" s="17" t="s">
        <v>8237</v>
      </c>
      <c r="E725" s="17"/>
      <c r="F725" s="17" t="s">
        <v>844</v>
      </c>
      <c r="G725" s="17" t="s">
        <v>8245</v>
      </c>
      <c r="H725" s="17" t="s">
        <v>8241</v>
      </c>
      <c r="I725" s="17" t="s">
        <v>8244</v>
      </c>
      <c r="J725" s="22" t="s">
        <v>7215</v>
      </c>
      <c r="K725" s="17" t="s">
        <v>8240</v>
      </c>
      <c r="L725" s="17" t="s">
        <v>8216</v>
      </c>
      <c r="M725" s="17" t="s">
        <v>8242</v>
      </c>
      <c r="N725" s="18" t="s">
        <v>8243</v>
      </c>
      <c r="O725" s="19"/>
    </row>
    <row r="726" spans="1:15" ht="79.2" x14ac:dyDescent="0.3">
      <c r="A726" s="15" t="s">
        <v>3868</v>
      </c>
      <c r="B726" s="16">
        <v>2022</v>
      </c>
      <c r="C726" s="17" t="s">
        <v>3867</v>
      </c>
      <c r="D726" s="17" t="s">
        <v>257</v>
      </c>
      <c r="E726" s="17"/>
      <c r="F726" s="17" t="s">
        <v>122</v>
      </c>
      <c r="G726" s="17" t="s">
        <v>3870</v>
      </c>
      <c r="H726" s="17" t="s">
        <v>3871</v>
      </c>
      <c r="I726" s="17" t="s">
        <v>2602</v>
      </c>
      <c r="J726" s="17" t="s">
        <v>7202</v>
      </c>
      <c r="K726" s="17" t="s">
        <v>3869</v>
      </c>
      <c r="L726" s="17"/>
      <c r="M726" s="17"/>
      <c r="N726" s="18" t="s">
        <v>3872</v>
      </c>
      <c r="O726" s="19"/>
    </row>
    <row r="727" spans="1:15" ht="52.8" x14ac:dyDescent="0.3">
      <c r="A727" s="24" t="s">
        <v>9009</v>
      </c>
      <c r="B727" s="21">
        <v>2025</v>
      </c>
      <c r="C727" s="22" t="s">
        <v>9010</v>
      </c>
      <c r="D727" s="17" t="s">
        <v>125</v>
      </c>
      <c r="E727" s="22"/>
      <c r="F727" s="17" t="s">
        <v>2477</v>
      </c>
      <c r="G727" s="22" t="s">
        <v>688</v>
      </c>
      <c r="H727" s="22" t="s">
        <v>3064</v>
      </c>
      <c r="I727" s="22" t="s">
        <v>9004</v>
      </c>
      <c r="J727" s="22" t="s">
        <v>7145</v>
      </c>
      <c r="K727" s="22" t="s">
        <v>9011</v>
      </c>
      <c r="L727" s="22" t="s">
        <v>329</v>
      </c>
      <c r="M727" s="22" t="s">
        <v>52</v>
      </c>
      <c r="N727" s="23" t="s">
        <v>936</v>
      </c>
      <c r="O727" s="26"/>
    </row>
    <row r="728" spans="1:15" ht="26.4" x14ac:dyDescent="0.3">
      <c r="A728" s="24" t="s">
        <v>7030</v>
      </c>
      <c r="B728" s="21">
        <v>2024</v>
      </c>
      <c r="C728" s="22" t="s">
        <v>7035</v>
      </c>
      <c r="D728" s="22" t="s">
        <v>7031</v>
      </c>
      <c r="E728" s="22"/>
      <c r="F728" s="22" t="s">
        <v>122</v>
      </c>
      <c r="G728" s="22" t="s">
        <v>274</v>
      </c>
      <c r="H728" s="22" t="s">
        <v>7032</v>
      </c>
      <c r="I728" s="22" t="s">
        <v>7507</v>
      </c>
      <c r="J728" s="24" t="s">
        <v>7430</v>
      </c>
      <c r="K728" s="24" t="s">
        <v>7034</v>
      </c>
      <c r="L728" s="22" t="s">
        <v>329</v>
      </c>
      <c r="M728" s="22" t="s">
        <v>7033</v>
      </c>
      <c r="N728" s="23"/>
      <c r="O728" s="26"/>
    </row>
    <row r="729" spans="1:15" ht="66" x14ac:dyDescent="0.3">
      <c r="A729" s="24" t="s">
        <v>4546</v>
      </c>
      <c r="B729" s="21">
        <v>2022</v>
      </c>
      <c r="C729" s="22" t="s">
        <v>4545</v>
      </c>
      <c r="D729" s="22" t="s">
        <v>105</v>
      </c>
      <c r="E729" s="22"/>
      <c r="F729" s="22" t="s">
        <v>43</v>
      </c>
      <c r="G729" s="22" t="s">
        <v>70</v>
      </c>
      <c r="H729" s="22" t="s">
        <v>3219</v>
      </c>
      <c r="I729" s="22" t="s">
        <v>7508</v>
      </c>
      <c r="J729" s="22" t="s">
        <v>7293</v>
      </c>
      <c r="K729" s="22" t="s">
        <v>4547</v>
      </c>
      <c r="L729" s="22" t="s">
        <v>329</v>
      </c>
      <c r="M729" s="22" t="s">
        <v>52</v>
      </c>
      <c r="N729" s="23"/>
      <c r="O729" s="26"/>
    </row>
    <row r="730" spans="1:15" ht="79.2" x14ac:dyDescent="0.3">
      <c r="A730" s="24" t="s">
        <v>1446</v>
      </c>
      <c r="B730" s="21">
        <v>2018</v>
      </c>
      <c r="C730" s="22" t="s">
        <v>1447</v>
      </c>
      <c r="D730" s="22" t="s">
        <v>99</v>
      </c>
      <c r="E730" s="22"/>
      <c r="F730" s="22" t="s">
        <v>122</v>
      </c>
      <c r="G730" s="22" t="s">
        <v>419</v>
      </c>
      <c r="H730" s="22" t="s">
        <v>3254</v>
      </c>
      <c r="I730" s="22" t="s">
        <v>2909</v>
      </c>
      <c r="J730" s="22" t="s">
        <v>7145</v>
      </c>
      <c r="K730" s="22" t="s">
        <v>10966</v>
      </c>
      <c r="L730" s="22" t="s">
        <v>167</v>
      </c>
      <c r="M730" s="22" t="s">
        <v>1448</v>
      </c>
      <c r="N730" s="23" t="s">
        <v>1449</v>
      </c>
      <c r="O730" s="26"/>
    </row>
    <row r="731" spans="1:15" ht="224.4" customHeight="1" x14ac:dyDescent="0.3">
      <c r="A731" s="24" t="s">
        <v>1548</v>
      </c>
      <c r="B731" s="21">
        <v>2018</v>
      </c>
      <c r="C731" s="22" t="s">
        <v>1547</v>
      </c>
      <c r="D731" s="22" t="s">
        <v>1549</v>
      </c>
      <c r="E731" s="22"/>
      <c r="F731" s="22" t="s">
        <v>2477</v>
      </c>
      <c r="G731" s="22" t="s">
        <v>381</v>
      </c>
      <c r="H731" s="22" t="s">
        <v>3068</v>
      </c>
      <c r="I731" s="22" t="s">
        <v>7261</v>
      </c>
      <c r="J731" s="22" t="s">
        <v>7145</v>
      </c>
      <c r="K731" s="22" t="s">
        <v>11040</v>
      </c>
      <c r="L731" s="22" t="s">
        <v>329</v>
      </c>
      <c r="M731" s="22" t="s">
        <v>1551</v>
      </c>
      <c r="N731" s="23" t="s">
        <v>1550</v>
      </c>
      <c r="O731" s="26"/>
    </row>
    <row r="732" spans="1:15" ht="52.8" customHeight="1" x14ac:dyDescent="0.3">
      <c r="A732" s="24" t="s">
        <v>6457</v>
      </c>
      <c r="B732" s="21">
        <v>2020</v>
      </c>
      <c r="C732" s="22" t="s">
        <v>6458</v>
      </c>
      <c r="D732" s="22" t="s">
        <v>6809</v>
      </c>
      <c r="E732" s="22"/>
      <c r="F732" s="22" t="s">
        <v>1031</v>
      </c>
      <c r="G732" s="22" t="s">
        <v>183</v>
      </c>
      <c r="H732" s="22" t="s">
        <v>3140</v>
      </c>
      <c r="I732" s="22" t="s">
        <v>7509</v>
      </c>
      <c r="J732" s="22" t="s">
        <v>7164</v>
      </c>
      <c r="K732" s="22" t="s">
        <v>6808</v>
      </c>
      <c r="L732" s="22" t="s">
        <v>329</v>
      </c>
      <c r="M732" s="22" t="s">
        <v>52</v>
      </c>
      <c r="N732" s="23"/>
      <c r="O732" s="26"/>
    </row>
    <row r="733" spans="1:15" ht="52.8" x14ac:dyDescent="0.3">
      <c r="A733" s="24" t="s">
        <v>10116</v>
      </c>
      <c r="B733" s="21">
        <v>2025</v>
      </c>
      <c r="C733" s="22" t="s">
        <v>10115</v>
      </c>
      <c r="D733" s="22" t="s">
        <v>99</v>
      </c>
      <c r="E733" s="22"/>
      <c r="F733" s="22" t="s">
        <v>844</v>
      </c>
      <c r="G733" s="22" t="s">
        <v>165</v>
      </c>
      <c r="H733" s="22" t="s">
        <v>3365</v>
      </c>
      <c r="I733" s="22" t="s">
        <v>12199</v>
      </c>
      <c r="J733" s="22" t="s">
        <v>7303</v>
      </c>
      <c r="K733" s="24" t="s">
        <v>12200</v>
      </c>
      <c r="L733" s="22" t="s">
        <v>329</v>
      </c>
      <c r="M733" s="22" t="s">
        <v>3938</v>
      </c>
      <c r="N733" s="23" t="s">
        <v>10117</v>
      </c>
      <c r="O733" s="26" t="s">
        <v>1646</v>
      </c>
    </row>
    <row r="734" spans="1:15" ht="39.6" x14ac:dyDescent="0.3">
      <c r="A734" s="24" t="s">
        <v>5674</v>
      </c>
      <c r="B734" s="21">
        <v>2023</v>
      </c>
      <c r="C734" s="22" t="s">
        <v>5677</v>
      </c>
      <c r="D734" s="22" t="s">
        <v>816</v>
      </c>
      <c r="E734" s="22"/>
      <c r="F734" s="22" t="s">
        <v>2155</v>
      </c>
      <c r="G734" s="22" t="s">
        <v>5676</v>
      </c>
      <c r="H734" s="22" t="s">
        <v>5675</v>
      </c>
      <c r="I734" s="22" t="s">
        <v>7511</v>
      </c>
      <c r="J734" s="24" t="s">
        <v>7510</v>
      </c>
      <c r="K734" s="24" t="s">
        <v>5678</v>
      </c>
      <c r="L734" s="22"/>
      <c r="M734" s="22"/>
      <c r="N734" s="23" t="s">
        <v>5679</v>
      </c>
      <c r="O734" s="26"/>
    </row>
    <row r="735" spans="1:15" ht="79.2" x14ac:dyDescent="0.3">
      <c r="A735" s="24" t="s">
        <v>1669</v>
      </c>
      <c r="B735" s="21">
        <v>2019</v>
      </c>
      <c r="C735" s="22" t="s">
        <v>1670</v>
      </c>
      <c r="D735" s="22"/>
      <c r="E735" s="22" t="s">
        <v>1668</v>
      </c>
      <c r="F735" s="22" t="s">
        <v>77</v>
      </c>
      <c r="G735" s="22"/>
      <c r="H735" s="22"/>
      <c r="I735" s="22" t="s">
        <v>300</v>
      </c>
      <c r="J735" s="22" t="s">
        <v>5873</v>
      </c>
      <c r="K735" s="22" t="s">
        <v>1671</v>
      </c>
      <c r="L735" s="22"/>
      <c r="M735" s="22"/>
      <c r="N735" s="23"/>
      <c r="O735" s="26" t="s">
        <v>1646</v>
      </c>
    </row>
    <row r="736" spans="1:15" ht="39.6" x14ac:dyDescent="0.3">
      <c r="A736" s="24" t="s">
        <v>10074</v>
      </c>
      <c r="B736" s="21">
        <v>2025</v>
      </c>
      <c r="C736" s="22" t="s">
        <v>10073</v>
      </c>
      <c r="D736" s="22" t="s">
        <v>5494</v>
      </c>
      <c r="E736" s="22"/>
      <c r="F736" s="22" t="s">
        <v>2477</v>
      </c>
      <c r="G736" s="22" t="s">
        <v>4399</v>
      </c>
      <c r="H736" s="22" t="s">
        <v>8414</v>
      </c>
      <c r="I736" s="22" t="s">
        <v>7184</v>
      </c>
      <c r="J736" s="22" t="s">
        <v>7293</v>
      </c>
      <c r="K736" s="22" t="s">
        <v>10075</v>
      </c>
      <c r="L736" s="22" t="s">
        <v>329</v>
      </c>
      <c r="M736" s="22" t="s">
        <v>289</v>
      </c>
      <c r="N736" s="23"/>
      <c r="O736" s="26"/>
    </row>
    <row r="737" spans="1:15" ht="211.2" x14ac:dyDescent="0.3">
      <c r="A737" s="24" t="s">
        <v>2762</v>
      </c>
      <c r="B737" s="21">
        <v>2021</v>
      </c>
      <c r="C737" s="22" t="s">
        <v>2761</v>
      </c>
      <c r="D737" s="22" t="s">
        <v>2763</v>
      </c>
      <c r="E737" s="22"/>
      <c r="F737" s="22" t="s">
        <v>2765</v>
      </c>
      <c r="G737" s="22" t="s">
        <v>4456</v>
      </c>
      <c r="H737" s="22" t="s">
        <v>3255</v>
      </c>
      <c r="I737" s="22" t="s">
        <v>7512</v>
      </c>
      <c r="J737" s="22" t="s">
        <v>7144</v>
      </c>
      <c r="K737" s="22" t="s">
        <v>2764</v>
      </c>
      <c r="L737" s="22" t="s">
        <v>329</v>
      </c>
      <c r="M737" s="22" t="s">
        <v>2146</v>
      </c>
      <c r="N737" s="23"/>
      <c r="O737" s="26"/>
    </row>
    <row r="738" spans="1:15" ht="39.6" x14ac:dyDescent="0.3">
      <c r="A738" s="24" t="s">
        <v>4013</v>
      </c>
      <c r="B738" s="21">
        <v>2021</v>
      </c>
      <c r="C738" s="22" t="s">
        <v>10549</v>
      </c>
      <c r="D738" s="22"/>
      <c r="E738" s="22"/>
      <c r="F738" s="22" t="s">
        <v>43</v>
      </c>
      <c r="G738" s="22" t="s">
        <v>4014</v>
      </c>
      <c r="H738" s="22" t="s">
        <v>4015</v>
      </c>
      <c r="I738" s="22" t="s">
        <v>2602</v>
      </c>
      <c r="J738" s="22" t="s">
        <v>7419</v>
      </c>
      <c r="K738" s="22" t="s">
        <v>10548</v>
      </c>
      <c r="L738" s="22"/>
      <c r="M738" s="22"/>
      <c r="N738" s="23"/>
      <c r="O738" s="26"/>
    </row>
    <row r="739" spans="1:15" ht="52.8" x14ac:dyDescent="0.3">
      <c r="A739" s="24" t="s">
        <v>8042</v>
      </c>
      <c r="B739" s="21">
        <v>2024</v>
      </c>
      <c r="C739" s="22" t="s">
        <v>8043</v>
      </c>
      <c r="D739" s="22" t="s">
        <v>1860</v>
      </c>
      <c r="E739" s="22"/>
      <c r="F739" s="22" t="s">
        <v>486</v>
      </c>
      <c r="G739" s="22" t="s">
        <v>1459</v>
      </c>
      <c r="H739" s="22" t="s">
        <v>8038</v>
      </c>
      <c r="I739" s="22" t="s">
        <v>7284</v>
      </c>
      <c r="J739" s="22" t="s">
        <v>7272</v>
      </c>
      <c r="K739" s="22" t="s">
        <v>8044</v>
      </c>
      <c r="L739" s="22" t="s">
        <v>3858</v>
      </c>
      <c r="M739" s="22" t="s">
        <v>8045</v>
      </c>
      <c r="N739" s="23"/>
      <c r="O739" s="26"/>
    </row>
    <row r="740" spans="1:15" ht="105.6" x14ac:dyDescent="0.3">
      <c r="A740" s="24" t="s">
        <v>8109</v>
      </c>
      <c r="B740" s="21" t="s">
        <v>8120</v>
      </c>
      <c r="C740" s="22" t="s">
        <v>8111</v>
      </c>
      <c r="D740" s="22"/>
      <c r="E740" s="22" t="s">
        <v>3940</v>
      </c>
      <c r="F740" s="22" t="s">
        <v>486</v>
      </c>
      <c r="G740" s="22" t="s">
        <v>8118</v>
      </c>
      <c r="H740" s="22" t="s">
        <v>8110</v>
      </c>
      <c r="I740" s="22" t="s">
        <v>7980</v>
      </c>
      <c r="J740" s="22" t="s">
        <v>7272</v>
      </c>
      <c r="K740" s="22" t="s">
        <v>8410</v>
      </c>
      <c r="L740" s="22"/>
      <c r="M740" s="22"/>
      <c r="N740" s="23"/>
      <c r="O740" s="26"/>
    </row>
    <row r="741" spans="1:15" ht="118.8" x14ac:dyDescent="0.3">
      <c r="A741" s="24" t="s">
        <v>9311</v>
      </c>
      <c r="B741" s="21">
        <v>2025</v>
      </c>
      <c r="C741" s="22" t="s">
        <v>9312</v>
      </c>
      <c r="D741" s="22" t="s">
        <v>3616</v>
      </c>
      <c r="E741" s="22"/>
      <c r="F741" s="22" t="s">
        <v>1031</v>
      </c>
      <c r="G741" s="22" t="s">
        <v>70</v>
      </c>
      <c r="H741" s="22" t="s">
        <v>9313</v>
      </c>
      <c r="I741" s="22" t="s">
        <v>7713</v>
      </c>
      <c r="J741" s="22" t="s">
        <v>8416</v>
      </c>
      <c r="K741" s="22" t="s">
        <v>9681</v>
      </c>
      <c r="L741" s="22"/>
      <c r="M741" s="22"/>
      <c r="N741" s="23"/>
      <c r="O741" s="26" t="s">
        <v>1646</v>
      </c>
    </row>
    <row r="742" spans="1:15" ht="52.8" x14ac:dyDescent="0.3">
      <c r="A742" s="24" t="s">
        <v>4700</v>
      </c>
      <c r="B742" s="21">
        <v>2023</v>
      </c>
      <c r="C742" s="22" t="s">
        <v>4699</v>
      </c>
      <c r="D742" s="22" t="s">
        <v>4701</v>
      </c>
      <c r="E742" s="22"/>
      <c r="F742" s="22" t="s">
        <v>122</v>
      </c>
      <c r="G742" s="22" t="s">
        <v>1599</v>
      </c>
      <c r="H742" s="22" t="s">
        <v>4115</v>
      </c>
      <c r="I742" s="22" t="s">
        <v>7513</v>
      </c>
      <c r="J742" s="22" t="s">
        <v>7145</v>
      </c>
      <c r="K742" s="22" t="s">
        <v>4702</v>
      </c>
      <c r="L742" s="22" t="s">
        <v>329</v>
      </c>
      <c r="M742" s="22" t="s">
        <v>52</v>
      </c>
      <c r="N742" s="23" t="s">
        <v>4703</v>
      </c>
      <c r="O742" s="26"/>
    </row>
    <row r="743" spans="1:15" ht="66" x14ac:dyDescent="0.3">
      <c r="A743" s="24" t="s">
        <v>1611</v>
      </c>
      <c r="B743" s="21">
        <v>2021</v>
      </c>
      <c r="C743" s="22" t="s">
        <v>3256</v>
      </c>
      <c r="D743" s="22" t="s">
        <v>1612</v>
      </c>
      <c r="E743" s="22"/>
      <c r="F743" s="22" t="s">
        <v>2477</v>
      </c>
      <c r="G743" s="22" t="s">
        <v>134</v>
      </c>
      <c r="H743" s="22" t="s">
        <v>3257</v>
      </c>
      <c r="I743" s="22" t="s">
        <v>1613</v>
      </c>
      <c r="J743" s="22" t="s">
        <v>7145</v>
      </c>
      <c r="K743" s="22" t="s">
        <v>12100</v>
      </c>
      <c r="L743" s="22" t="s">
        <v>329</v>
      </c>
      <c r="M743" s="22" t="s">
        <v>289</v>
      </c>
      <c r="N743" s="23"/>
      <c r="O743" s="26"/>
    </row>
    <row r="744" spans="1:15" ht="66" x14ac:dyDescent="0.3">
      <c r="A744" s="24" t="s">
        <v>8951</v>
      </c>
      <c r="B744" s="21">
        <v>2025</v>
      </c>
      <c r="C744" s="22" t="s">
        <v>8950</v>
      </c>
      <c r="D744" s="22" t="s">
        <v>5281</v>
      </c>
      <c r="E744" s="22"/>
      <c r="F744" s="22" t="s">
        <v>844</v>
      </c>
      <c r="G744" s="22" t="s">
        <v>202</v>
      </c>
      <c r="H744" s="22" t="s">
        <v>3161</v>
      </c>
      <c r="I744" s="22" t="s">
        <v>8953</v>
      </c>
      <c r="J744" s="22" t="s">
        <v>8956</v>
      </c>
      <c r="K744" s="22" t="s">
        <v>8952</v>
      </c>
      <c r="L744" s="22" t="s">
        <v>329</v>
      </c>
      <c r="M744" s="22" t="s">
        <v>8954</v>
      </c>
      <c r="N744" s="23" t="s">
        <v>8955</v>
      </c>
      <c r="O744" s="26"/>
    </row>
    <row r="745" spans="1:15" ht="79.2" x14ac:dyDescent="0.3">
      <c r="A745" s="24" t="s">
        <v>12077</v>
      </c>
      <c r="B745" s="21">
        <v>2026</v>
      </c>
      <c r="C745" s="22" t="s">
        <v>12076</v>
      </c>
      <c r="D745" s="22" t="s">
        <v>1298</v>
      </c>
      <c r="E745" s="22"/>
      <c r="F745" s="22" t="s">
        <v>844</v>
      </c>
      <c r="G745" s="22" t="s">
        <v>9680</v>
      </c>
      <c r="H745" s="22" t="s">
        <v>12079</v>
      </c>
      <c r="I745" s="22" t="s">
        <v>12081</v>
      </c>
      <c r="J745" s="24" t="s">
        <v>7144</v>
      </c>
      <c r="K745" s="24" t="s">
        <v>12078</v>
      </c>
      <c r="L745" s="22" t="s">
        <v>329</v>
      </c>
      <c r="M745" s="22" t="s">
        <v>4837</v>
      </c>
      <c r="N745" s="23" t="s">
        <v>12080</v>
      </c>
      <c r="O745" s="26"/>
    </row>
    <row r="746" spans="1:15" ht="39.6" x14ac:dyDescent="0.3">
      <c r="A746" s="24" t="s">
        <v>1803</v>
      </c>
      <c r="B746" s="21">
        <v>2017</v>
      </c>
      <c r="C746" s="22" t="s">
        <v>1801</v>
      </c>
      <c r="D746" s="22" t="s">
        <v>1802</v>
      </c>
      <c r="E746" s="22"/>
      <c r="F746" s="22" t="s">
        <v>56</v>
      </c>
      <c r="G746" s="22"/>
      <c r="H746" s="22"/>
      <c r="I746" s="22" t="s">
        <v>1805</v>
      </c>
      <c r="J746" s="22"/>
      <c r="K746" s="22" t="s">
        <v>1804</v>
      </c>
      <c r="L746" s="22"/>
      <c r="M746" s="22"/>
      <c r="N746" s="23"/>
      <c r="O746" s="26"/>
    </row>
    <row r="747" spans="1:15" ht="79.2" x14ac:dyDescent="0.3">
      <c r="A747" s="24" t="s">
        <v>1807</v>
      </c>
      <c r="B747" s="21">
        <v>2019</v>
      </c>
      <c r="C747" s="22" t="s">
        <v>1806</v>
      </c>
      <c r="D747" s="22"/>
      <c r="E747" s="22" t="s">
        <v>1136</v>
      </c>
      <c r="F747" s="22" t="s">
        <v>56</v>
      </c>
      <c r="G747" s="22"/>
      <c r="H747" s="22"/>
      <c r="I747" s="22" t="s">
        <v>1805</v>
      </c>
      <c r="J747" s="24"/>
      <c r="K747" s="24" t="s">
        <v>3258</v>
      </c>
      <c r="L747" s="22"/>
      <c r="M747" s="22"/>
      <c r="N747" s="23"/>
      <c r="O747" s="26"/>
    </row>
    <row r="748" spans="1:15" ht="39.6" x14ac:dyDescent="0.3">
      <c r="A748" s="24" t="s">
        <v>8452</v>
      </c>
      <c r="B748" s="21">
        <v>2023</v>
      </c>
      <c r="C748" s="22" t="s">
        <v>8451</v>
      </c>
      <c r="D748" s="22"/>
      <c r="E748" s="22" t="s">
        <v>8453</v>
      </c>
      <c r="F748" s="22" t="s">
        <v>1031</v>
      </c>
      <c r="G748" s="22" t="s">
        <v>618</v>
      </c>
      <c r="H748" s="22" t="s">
        <v>8455</v>
      </c>
      <c r="I748" s="22"/>
      <c r="J748" s="22"/>
      <c r="K748" s="22" t="s">
        <v>8454</v>
      </c>
      <c r="L748" s="22"/>
      <c r="M748" s="22"/>
      <c r="N748" s="23"/>
      <c r="O748" s="26"/>
    </row>
    <row r="749" spans="1:15" ht="66" x14ac:dyDescent="0.3">
      <c r="A749" s="24" t="s">
        <v>4608</v>
      </c>
      <c r="B749" s="21">
        <v>2022</v>
      </c>
      <c r="C749" s="22" t="s">
        <v>4607</v>
      </c>
      <c r="D749" s="22" t="s">
        <v>125</v>
      </c>
      <c r="E749" s="22"/>
      <c r="F749" s="22" t="s">
        <v>2477</v>
      </c>
      <c r="G749" s="22" t="s">
        <v>2655</v>
      </c>
      <c r="H749" s="22" t="s">
        <v>4610</v>
      </c>
      <c r="I749" s="22" t="s">
        <v>7283</v>
      </c>
      <c r="J749" s="22" t="s">
        <v>7514</v>
      </c>
      <c r="K749" s="22" t="s">
        <v>4609</v>
      </c>
      <c r="L749" s="22" t="s">
        <v>329</v>
      </c>
      <c r="M749" s="22" t="s">
        <v>4611</v>
      </c>
      <c r="N749" s="23" t="s">
        <v>4612</v>
      </c>
      <c r="O749" s="26"/>
    </row>
    <row r="750" spans="1:15" ht="66" x14ac:dyDescent="0.3">
      <c r="A750" s="24" t="s">
        <v>4608</v>
      </c>
      <c r="B750" s="21">
        <v>2023</v>
      </c>
      <c r="C750" s="22" t="s">
        <v>4607</v>
      </c>
      <c r="D750" s="22" t="s">
        <v>125</v>
      </c>
      <c r="E750" s="22"/>
      <c r="F750" s="22" t="s">
        <v>2477</v>
      </c>
      <c r="G750" s="22" t="s">
        <v>2655</v>
      </c>
      <c r="H750" s="22" t="s">
        <v>3184</v>
      </c>
      <c r="I750" s="22" t="s">
        <v>7152</v>
      </c>
      <c r="J750" s="22" t="s">
        <v>7514</v>
      </c>
      <c r="K750" s="22" t="s">
        <v>11489</v>
      </c>
      <c r="L750" s="22" t="s">
        <v>329</v>
      </c>
      <c r="M750" s="22" t="s">
        <v>4611</v>
      </c>
      <c r="N750" s="23" t="s">
        <v>3911</v>
      </c>
      <c r="O750" s="26"/>
    </row>
    <row r="751" spans="1:15" ht="52.8" x14ac:dyDescent="0.3">
      <c r="A751" s="24" t="s">
        <v>6241</v>
      </c>
      <c r="B751" s="21">
        <v>2023</v>
      </c>
      <c r="C751" s="22" t="s">
        <v>6240</v>
      </c>
      <c r="D751" s="22"/>
      <c r="E751" s="22" t="s">
        <v>265</v>
      </c>
      <c r="F751" s="22" t="s">
        <v>43</v>
      </c>
      <c r="G751" s="22" t="s">
        <v>6244</v>
      </c>
      <c r="H751" s="22" t="s">
        <v>6243</v>
      </c>
      <c r="I751" s="22" t="s">
        <v>7515</v>
      </c>
      <c r="J751" s="22" t="s">
        <v>7473</v>
      </c>
      <c r="K751" s="22" t="s">
        <v>10560</v>
      </c>
      <c r="L751" s="22" t="s">
        <v>329</v>
      </c>
      <c r="M751" s="22" t="s">
        <v>6242</v>
      </c>
      <c r="N751" s="23"/>
      <c r="O751" s="26"/>
    </row>
    <row r="752" spans="1:15" ht="52.8" x14ac:dyDescent="0.3">
      <c r="A752" s="24" t="s">
        <v>6307</v>
      </c>
      <c r="B752" s="21">
        <v>2021</v>
      </c>
      <c r="C752" s="22" t="s">
        <v>6306</v>
      </c>
      <c r="D752" s="22"/>
      <c r="E752" s="22"/>
      <c r="F752" s="22" t="s">
        <v>5015</v>
      </c>
      <c r="G752" s="22"/>
      <c r="H752" s="22"/>
      <c r="I752" s="22" t="s">
        <v>7516</v>
      </c>
      <c r="J752" s="22" t="s">
        <v>7217</v>
      </c>
      <c r="K752" s="22" t="s">
        <v>6308</v>
      </c>
      <c r="L752" s="22" t="s">
        <v>329</v>
      </c>
      <c r="M752" s="22" t="s">
        <v>49</v>
      </c>
      <c r="N752" s="23" t="s">
        <v>2813</v>
      </c>
      <c r="O752" s="26"/>
    </row>
    <row r="753" spans="1:15" ht="52.8" x14ac:dyDescent="0.3">
      <c r="A753" s="24" t="s">
        <v>11136</v>
      </c>
      <c r="B753" s="21">
        <v>2026</v>
      </c>
      <c r="C753" s="22" t="s">
        <v>11137</v>
      </c>
      <c r="D753" s="22" t="s">
        <v>384</v>
      </c>
      <c r="E753" s="22"/>
      <c r="F753" s="22" t="s">
        <v>844</v>
      </c>
      <c r="G753" s="22" t="s">
        <v>165</v>
      </c>
      <c r="H753" s="22" t="s">
        <v>3166</v>
      </c>
      <c r="I753" s="22" t="s">
        <v>11139</v>
      </c>
      <c r="J753" s="22" t="s">
        <v>7158</v>
      </c>
      <c r="K753" s="22" t="s">
        <v>11138</v>
      </c>
      <c r="L753" s="22" t="s">
        <v>329</v>
      </c>
      <c r="M753" s="22" t="s">
        <v>4390</v>
      </c>
      <c r="N753" s="23" t="s">
        <v>9492</v>
      </c>
      <c r="O753" s="26"/>
    </row>
    <row r="754" spans="1:15" ht="66" x14ac:dyDescent="0.3">
      <c r="A754" s="24" t="s">
        <v>7088</v>
      </c>
      <c r="B754" s="21">
        <v>2024</v>
      </c>
      <c r="C754" s="22" t="s">
        <v>7087</v>
      </c>
      <c r="D754" s="22"/>
      <c r="E754" s="22" t="s">
        <v>1136</v>
      </c>
      <c r="F754" s="22" t="s">
        <v>122</v>
      </c>
      <c r="G754" s="22" t="s">
        <v>254</v>
      </c>
      <c r="H754" s="22" t="s">
        <v>7089</v>
      </c>
      <c r="I754" s="22" t="s">
        <v>7924</v>
      </c>
      <c r="J754" s="22" t="s">
        <v>7134</v>
      </c>
      <c r="K754" s="22" t="s">
        <v>7092</v>
      </c>
      <c r="L754" s="22"/>
      <c r="M754" s="22"/>
      <c r="N754" s="23"/>
      <c r="O754" s="26"/>
    </row>
    <row r="755" spans="1:15" ht="92.4" customHeight="1" x14ac:dyDescent="0.3">
      <c r="A755" s="24" t="s">
        <v>1770</v>
      </c>
      <c r="B755" s="21">
        <v>2021</v>
      </c>
      <c r="C755" s="22" t="s">
        <v>1768</v>
      </c>
      <c r="D755" s="22" t="s">
        <v>1769</v>
      </c>
      <c r="E755" s="22"/>
      <c r="F755" s="22" t="s">
        <v>56</v>
      </c>
      <c r="G755" s="22"/>
      <c r="H755" s="22"/>
      <c r="I755" s="22" t="s">
        <v>1151</v>
      </c>
      <c r="J755" s="24"/>
      <c r="K755" s="24" t="s">
        <v>1771</v>
      </c>
      <c r="L755" s="22"/>
      <c r="M755" s="22"/>
      <c r="N755" s="23"/>
      <c r="O755" s="26" t="s">
        <v>1646</v>
      </c>
    </row>
    <row r="756" spans="1:15" ht="79.2" x14ac:dyDescent="0.3">
      <c r="A756" s="24" t="s">
        <v>75</v>
      </c>
      <c r="B756" s="21">
        <v>2015</v>
      </c>
      <c r="C756" s="22" t="s">
        <v>73</v>
      </c>
      <c r="D756" s="22" t="s">
        <v>74</v>
      </c>
      <c r="E756" s="22"/>
      <c r="F756" s="22" t="s">
        <v>2452</v>
      </c>
      <c r="G756" s="22" t="s">
        <v>1650</v>
      </c>
      <c r="H756" s="22" t="s">
        <v>3259</v>
      </c>
      <c r="I756" s="22" t="s">
        <v>7517</v>
      </c>
      <c r="J756" s="24" t="s">
        <v>5873</v>
      </c>
      <c r="K756" s="24" t="s">
        <v>76</v>
      </c>
      <c r="L756" s="22" t="s">
        <v>2232</v>
      </c>
      <c r="M756" s="22" t="s">
        <v>78</v>
      </c>
      <c r="N756" s="23" t="s">
        <v>79</v>
      </c>
      <c r="O756" s="26"/>
    </row>
    <row r="757" spans="1:15" ht="79.2" x14ac:dyDescent="0.3">
      <c r="A757" s="24" t="s">
        <v>6522</v>
      </c>
      <c r="B757" s="21">
        <v>2024</v>
      </c>
      <c r="C757" s="22" t="s">
        <v>6524</v>
      </c>
      <c r="D757" s="22" t="s">
        <v>6523</v>
      </c>
      <c r="E757" s="22"/>
      <c r="F757" s="22" t="s">
        <v>56</v>
      </c>
      <c r="G757" s="22"/>
      <c r="H757" s="22"/>
      <c r="I757" s="22" t="s">
        <v>7518</v>
      </c>
      <c r="J757" s="24" t="s">
        <v>7218</v>
      </c>
      <c r="K757" s="24" t="s">
        <v>6525</v>
      </c>
      <c r="L757" s="22"/>
      <c r="M757" s="22"/>
      <c r="N757" s="23"/>
      <c r="O757" s="26"/>
    </row>
    <row r="758" spans="1:15" ht="79.2" x14ac:dyDescent="0.3">
      <c r="A758" s="24" t="s">
        <v>4554</v>
      </c>
      <c r="B758" s="21">
        <v>2018</v>
      </c>
      <c r="C758" s="22" t="s">
        <v>4553</v>
      </c>
      <c r="D758" s="22" t="s">
        <v>1752</v>
      </c>
      <c r="E758" s="22"/>
      <c r="F758" s="22" t="s">
        <v>2155</v>
      </c>
      <c r="G758" s="22" t="s">
        <v>4552</v>
      </c>
      <c r="H758" s="22" t="s">
        <v>4551</v>
      </c>
      <c r="I758" s="22" t="s">
        <v>7288</v>
      </c>
      <c r="J758" s="24" t="s">
        <v>7181</v>
      </c>
      <c r="K758" s="22" t="s">
        <v>4555</v>
      </c>
      <c r="L758" s="22" t="s">
        <v>1591</v>
      </c>
      <c r="M758" s="22" t="s">
        <v>4556</v>
      </c>
      <c r="N758" s="23" t="s">
        <v>4557</v>
      </c>
      <c r="O758" s="26"/>
    </row>
    <row r="759" spans="1:15" ht="52.8" x14ac:dyDescent="0.3">
      <c r="A759" s="24" t="s">
        <v>10038</v>
      </c>
      <c r="B759" s="21">
        <v>2025</v>
      </c>
      <c r="C759" s="22" t="s">
        <v>10037</v>
      </c>
      <c r="D759" s="22" t="s">
        <v>29</v>
      </c>
      <c r="E759" s="22"/>
      <c r="F759" s="22" t="s">
        <v>171</v>
      </c>
      <c r="G759" s="22" t="s">
        <v>10041</v>
      </c>
      <c r="H759" s="22" t="s">
        <v>10040</v>
      </c>
      <c r="I759" s="22" t="s">
        <v>5015</v>
      </c>
      <c r="J759" s="24" t="s">
        <v>7337</v>
      </c>
      <c r="K759" s="22" t="s">
        <v>10039</v>
      </c>
      <c r="L759" s="22" t="s">
        <v>5166</v>
      </c>
      <c r="M759" s="22" t="s">
        <v>10042</v>
      </c>
      <c r="N759" s="23"/>
      <c r="O759" s="26" t="s">
        <v>1646</v>
      </c>
    </row>
    <row r="760" spans="1:15" ht="52.8" x14ac:dyDescent="0.3">
      <c r="A760" s="24" t="s">
        <v>4166</v>
      </c>
      <c r="B760" s="21">
        <v>2019</v>
      </c>
      <c r="C760" s="22" t="s">
        <v>4165</v>
      </c>
      <c r="D760" s="22"/>
      <c r="E760" s="22" t="s">
        <v>265</v>
      </c>
      <c r="F760" s="22" t="s">
        <v>2477</v>
      </c>
      <c r="G760" s="22" t="s">
        <v>4167</v>
      </c>
      <c r="H760" s="22" t="s">
        <v>4168</v>
      </c>
      <c r="I760" s="22" t="s">
        <v>7519</v>
      </c>
      <c r="J760" s="24" t="s">
        <v>7156</v>
      </c>
      <c r="K760" s="24" t="s">
        <v>11293</v>
      </c>
      <c r="L760" s="22" t="s">
        <v>329</v>
      </c>
      <c r="M760" s="22" t="s">
        <v>4169</v>
      </c>
      <c r="N760" s="23"/>
      <c r="O760" s="26"/>
    </row>
    <row r="761" spans="1:15" ht="105.6" x14ac:dyDescent="0.3">
      <c r="A761" s="24" t="s">
        <v>11292</v>
      </c>
      <c r="B761" s="21">
        <v>2017</v>
      </c>
      <c r="C761" s="22" t="s">
        <v>8470</v>
      </c>
      <c r="D761" s="22"/>
      <c r="E761" s="22" t="s">
        <v>8471</v>
      </c>
      <c r="F761" s="22" t="s">
        <v>2851</v>
      </c>
      <c r="G761" s="22"/>
      <c r="H761" s="22"/>
      <c r="I761" s="22" t="s">
        <v>8472</v>
      </c>
      <c r="J761" s="22" t="s">
        <v>7145</v>
      </c>
      <c r="K761" s="22" t="s">
        <v>11291</v>
      </c>
      <c r="L761" s="22"/>
      <c r="M761" s="22"/>
      <c r="N761" s="23"/>
      <c r="O761" s="26"/>
    </row>
    <row r="762" spans="1:15" ht="66" customHeight="1" x14ac:dyDescent="0.3">
      <c r="A762" s="24" t="s">
        <v>293</v>
      </c>
      <c r="B762" s="21">
        <v>2016</v>
      </c>
      <c r="C762" s="22" t="s">
        <v>291</v>
      </c>
      <c r="D762" s="22" t="s">
        <v>292</v>
      </c>
      <c r="E762" s="22"/>
      <c r="F762" s="22" t="s">
        <v>122</v>
      </c>
      <c r="G762" s="22" t="s">
        <v>202</v>
      </c>
      <c r="H762" s="22" t="s">
        <v>3161</v>
      </c>
      <c r="I762" s="22" t="s">
        <v>294</v>
      </c>
      <c r="J762" s="24"/>
      <c r="K762" s="24" t="s">
        <v>11358</v>
      </c>
      <c r="L762" s="22" t="s">
        <v>123</v>
      </c>
      <c r="M762" s="22" t="s">
        <v>295</v>
      </c>
      <c r="N762" s="23" t="s">
        <v>296</v>
      </c>
      <c r="O762" s="26"/>
    </row>
    <row r="763" spans="1:15" ht="66" x14ac:dyDescent="0.3">
      <c r="A763" s="24" t="s">
        <v>11642</v>
      </c>
      <c r="B763" s="21">
        <v>2026</v>
      </c>
      <c r="C763" s="22" t="s">
        <v>11643</v>
      </c>
      <c r="D763" s="22" t="s">
        <v>3914</v>
      </c>
      <c r="E763" s="22"/>
      <c r="F763" s="22" t="s">
        <v>1468</v>
      </c>
      <c r="G763" s="22"/>
      <c r="H763" s="22"/>
      <c r="I763" s="22" t="s">
        <v>11645</v>
      </c>
      <c r="J763" s="22"/>
      <c r="K763" s="22" t="s">
        <v>11644</v>
      </c>
      <c r="L763" s="22"/>
      <c r="M763" s="22"/>
      <c r="N763" s="23"/>
      <c r="O763" s="26"/>
    </row>
    <row r="764" spans="1:15" ht="52.8" x14ac:dyDescent="0.3">
      <c r="A764" s="24" t="s">
        <v>1796</v>
      </c>
      <c r="B764" s="21">
        <v>2017</v>
      </c>
      <c r="C764" s="22" t="s">
        <v>2468</v>
      </c>
      <c r="D764" s="22" t="s">
        <v>29</v>
      </c>
      <c r="E764" s="22"/>
      <c r="F764" s="22" t="s">
        <v>56</v>
      </c>
      <c r="G764" s="22"/>
      <c r="H764" s="22"/>
      <c r="I764" s="22" t="s">
        <v>1797</v>
      </c>
      <c r="J764" s="22"/>
      <c r="K764" s="22" t="s">
        <v>11359</v>
      </c>
      <c r="L764" s="22"/>
      <c r="M764" s="22"/>
      <c r="N764" s="23"/>
      <c r="O764" s="26"/>
    </row>
    <row r="765" spans="1:15" ht="66" x14ac:dyDescent="0.3">
      <c r="A765" s="24" t="s">
        <v>687</v>
      </c>
      <c r="B765" s="21">
        <v>2018</v>
      </c>
      <c r="C765" s="22" t="s">
        <v>686</v>
      </c>
      <c r="D765" s="22" t="s">
        <v>36</v>
      </c>
      <c r="E765" s="22"/>
      <c r="F765" s="22" t="s">
        <v>2477</v>
      </c>
      <c r="G765" s="22" t="s">
        <v>688</v>
      </c>
      <c r="H765" s="22" t="s">
        <v>3260</v>
      </c>
      <c r="I765" s="22" t="s">
        <v>7520</v>
      </c>
      <c r="J765" s="22" t="s">
        <v>7166</v>
      </c>
      <c r="K765" s="22" t="s">
        <v>11345</v>
      </c>
      <c r="L765" s="22" t="s">
        <v>48</v>
      </c>
      <c r="M765" s="22" t="s">
        <v>690</v>
      </c>
      <c r="N765" s="23" t="s">
        <v>689</v>
      </c>
      <c r="O765" s="26"/>
    </row>
    <row r="766" spans="1:15" ht="66" customHeight="1" x14ac:dyDescent="0.25">
      <c r="A766" s="24" t="s">
        <v>4377</v>
      </c>
      <c r="B766" s="21">
        <v>2022</v>
      </c>
      <c r="C766" s="22" t="s">
        <v>9192</v>
      </c>
      <c r="D766" s="22"/>
      <c r="E766" s="22" t="s">
        <v>3940</v>
      </c>
      <c r="F766" s="22" t="s">
        <v>43</v>
      </c>
      <c r="G766" s="22"/>
      <c r="H766" s="22"/>
      <c r="I766" s="22" t="s">
        <v>4376</v>
      </c>
      <c r="J766" s="22"/>
      <c r="K766" s="22" t="s">
        <v>9191</v>
      </c>
      <c r="L766" s="33"/>
      <c r="M766" s="22"/>
      <c r="N766" s="23"/>
      <c r="O766" s="26"/>
    </row>
    <row r="767" spans="1:15" ht="66" x14ac:dyDescent="0.3">
      <c r="A767" s="24" t="s">
        <v>12293</v>
      </c>
      <c r="B767" s="21">
        <v>2026</v>
      </c>
      <c r="C767" s="22" t="s">
        <v>12294</v>
      </c>
      <c r="D767" s="22" t="s">
        <v>816</v>
      </c>
      <c r="E767" s="22"/>
      <c r="F767" s="22" t="s">
        <v>844</v>
      </c>
      <c r="G767" s="22" t="s">
        <v>12295</v>
      </c>
      <c r="H767" s="22" t="s">
        <v>12296</v>
      </c>
      <c r="I767" s="22" t="s">
        <v>2909</v>
      </c>
      <c r="J767" s="22" t="s">
        <v>7144</v>
      </c>
      <c r="K767" s="22" t="s">
        <v>12297</v>
      </c>
      <c r="L767" s="22"/>
      <c r="M767" s="22"/>
      <c r="N767" s="23"/>
      <c r="O767" s="26" t="s">
        <v>1646</v>
      </c>
    </row>
    <row r="768" spans="1:15" ht="92.4" x14ac:dyDescent="0.3">
      <c r="A768" s="24" t="s">
        <v>8031</v>
      </c>
      <c r="B768" s="21">
        <v>2023</v>
      </c>
      <c r="C768" s="22" t="s">
        <v>8030</v>
      </c>
      <c r="D768" s="22"/>
      <c r="E768" s="22" t="s">
        <v>8032</v>
      </c>
      <c r="F768" s="22" t="s">
        <v>486</v>
      </c>
      <c r="G768" s="22" t="s">
        <v>1459</v>
      </c>
      <c r="H768" s="22" t="s">
        <v>5162</v>
      </c>
      <c r="I768" s="22" t="s">
        <v>7458</v>
      </c>
      <c r="J768" s="22" t="s">
        <v>7276</v>
      </c>
      <c r="K768" s="22" t="s">
        <v>10886</v>
      </c>
      <c r="L768" s="22" t="s">
        <v>5166</v>
      </c>
      <c r="M768" s="22" t="s">
        <v>8033</v>
      </c>
      <c r="N768" s="23" t="s">
        <v>8034</v>
      </c>
      <c r="O768" s="26"/>
    </row>
    <row r="769" spans="1:15" ht="92.4" x14ac:dyDescent="0.3">
      <c r="A769" s="24" t="s">
        <v>3590</v>
      </c>
      <c r="B769" s="21">
        <v>2022</v>
      </c>
      <c r="C769" s="22" t="s">
        <v>3595</v>
      </c>
      <c r="D769" s="22"/>
      <c r="E769" s="22" t="s">
        <v>3591</v>
      </c>
      <c r="F769" s="22" t="s">
        <v>486</v>
      </c>
      <c r="G769" s="22" t="s">
        <v>3594</v>
      </c>
      <c r="H769" s="22" t="s">
        <v>3593</v>
      </c>
      <c r="I769" s="22" t="s">
        <v>7521</v>
      </c>
      <c r="J769" s="22" t="s">
        <v>7276</v>
      </c>
      <c r="K769" s="22" t="s">
        <v>3596</v>
      </c>
      <c r="L769" s="22" t="s">
        <v>48</v>
      </c>
      <c r="M769" s="22" t="s">
        <v>1478</v>
      </c>
      <c r="N769" s="23" t="s">
        <v>3592</v>
      </c>
      <c r="O769" s="26"/>
    </row>
    <row r="770" spans="1:15" ht="79.2" x14ac:dyDescent="0.3">
      <c r="A770" s="24" t="s">
        <v>1743</v>
      </c>
      <c r="B770" s="21">
        <v>2019</v>
      </c>
      <c r="C770" s="22" t="s">
        <v>1744</v>
      </c>
      <c r="D770" s="22" t="s">
        <v>1745</v>
      </c>
      <c r="E770" s="22"/>
      <c r="F770" s="22" t="s">
        <v>171</v>
      </c>
      <c r="G770" s="22" t="s">
        <v>1747</v>
      </c>
      <c r="H770" s="22" t="s">
        <v>3261</v>
      </c>
      <c r="I770" s="22" t="s">
        <v>7925</v>
      </c>
      <c r="J770" s="22" t="s">
        <v>12073</v>
      </c>
      <c r="K770" s="22" t="s">
        <v>1746</v>
      </c>
      <c r="L770" s="22" t="s">
        <v>329</v>
      </c>
      <c r="M770" s="22" t="s">
        <v>83</v>
      </c>
      <c r="N770" s="23"/>
      <c r="O770" s="26"/>
    </row>
    <row r="771" spans="1:15" ht="52.8" x14ac:dyDescent="0.3">
      <c r="A771" s="24" t="s">
        <v>796</v>
      </c>
      <c r="B771" s="21">
        <v>2020</v>
      </c>
      <c r="C771" s="22" t="s">
        <v>795</v>
      </c>
      <c r="D771" s="22" t="s">
        <v>29</v>
      </c>
      <c r="E771" s="22"/>
      <c r="F771" s="22" t="s">
        <v>171</v>
      </c>
      <c r="G771" s="22"/>
      <c r="H771" s="22" t="s">
        <v>799</v>
      </c>
      <c r="I771" s="22" t="s">
        <v>7522</v>
      </c>
      <c r="J771" s="22" t="s">
        <v>7145</v>
      </c>
      <c r="K771" s="22" t="s">
        <v>11380</v>
      </c>
      <c r="L771" s="22" t="s">
        <v>798</v>
      </c>
      <c r="M771" s="22" t="s">
        <v>797</v>
      </c>
      <c r="N771" s="23"/>
      <c r="O771" s="26"/>
    </row>
    <row r="772" spans="1:15" ht="66" x14ac:dyDescent="0.3">
      <c r="A772" s="24" t="s">
        <v>9910</v>
      </c>
      <c r="B772" s="21">
        <v>2022</v>
      </c>
      <c r="C772" s="22" t="s">
        <v>9911</v>
      </c>
      <c r="D772" s="22" t="s">
        <v>9734</v>
      </c>
      <c r="E772" s="22"/>
      <c r="F772" s="22" t="s">
        <v>2477</v>
      </c>
      <c r="G772" s="22" t="s">
        <v>688</v>
      </c>
      <c r="H772" s="22" t="s">
        <v>9912</v>
      </c>
      <c r="I772" s="22" t="s">
        <v>7395</v>
      </c>
      <c r="J772" s="24" t="s">
        <v>7153</v>
      </c>
      <c r="K772" s="24" t="s">
        <v>9913</v>
      </c>
      <c r="L772" s="22" t="s">
        <v>9915</v>
      </c>
      <c r="M772" s="22" t="s">
        <v>9914</v>
      </c>
      <c r="N772" s="23" t="s">
        <v>9916</v>
      </c>
      <c r="O772" s="26"/>
    </row>
    <row r="773" spans="1:15" ht="66" x14ac:dyDescent="0.3">
      <c r="A773" s="24" t="s">
        <v>10687</v>
      </c>
      <c r="B773" s="21" t="s">
        <v>10682</v>
      </c>
      <c r="C773" s="22" t="s">
        <v>10686</v>
      </c>
      <c r="D773" s="22" t="s">
        <v>1298</v>
      </c>
      <c r="E773" s="22"/>
      <c r="F773" s="22" t="s">
        <v>844</v>
      </c>
      <c r="G773" s="22" t="s">
        <v>1413</v>
      </c>
      <c r="H773" s="22" t="s">
        <v>10689</v>
      </c>
      <c r="I773" s="22" t="s">
        <v>7458</v>
      </c>
      <c r="J773" s="22" t="s">
        <v>7161</v>
      </c>
      <c r="K773" s="22" t="s">
        <v>10688</v>
      </c>
      <c r="L773" s="22" t="s">
        <v>329</v>
      </c>
      <c r="M773" s="22" t="s">
        <v>4682</v>
      </c>
      <c r="N773" s="23" t="s">
        <v>8480</v>
      </c>
      <c r="O773" s="26" t="s">
        <v>1646</v>
      </c>
    </row>
    <row r="774" spans="1:15" ht="92.4" x14ac:dyDescent="0.3">
      <c r="A774" s="24" t="s">
        <v>9001</v>
      </c>
      <c r="B774" s="21">
        <v>2025</v>
      </c>
      <c r="C774" s="22" t="s">
        <v>9000</v>
      </c>
      <c r="D774" s="22" t="s">
        <v>349</v>
      </c>
      <c r="E774" s="22"/>
      <c r="F774" s="22" t="s">
        <v>2477</v>
      </c>
      <c r="G774" s="17" t="s">
        <v>308</v>
      </c>
      <c r="H774" s="22" t="s">
        <v>3154</v>
      </c>
      <c r="I774" s="22" t="s">
        <v>9004</v>
      </c>
      <c r="J774" s="22" t="s">
        <v>9003</v>
      </c>
      <c r="K774" s="22" t="s">
        <v>9002</v>
      </c>
      <c r="L774" s="22" t="s">
        <v>9006</v>
      </c>
      <c r="M774" s="22" t="s">
        <v>9005</v>
      </c>
      <c r="N774" s="23"/>
      <c r="O774" s="26"/>
    </row>
    <row r="775" spans="1:15" ht="79.2" x14ac:dyDescent="0.3">
      <c r="A775" s="24" t="s">
        <v>9928</v>
      </c>
      <c r="B775" s="21">
        <v>2022</v>
      </c>
      <c r="C775" s="22" t="s">
        <v>9927</v>
      </c>
      <c r="D775" s="22" t="s">
        <v>9239</v>
      </c>
      <c r="E775" s="22"/>
      <c r="F775" s="22" t="s">
        <v>2477</v>
      </c>
      <c r="G775" s="22" t="s">
        <v>381</v>
      </c>
      <c r="H775" s="22" t="s">
        <v>9932</v>
      </c>
      <c r="I775" s="22" t="s">
        <v>9930</v>
      </c>
      <c r="J775" s="24" t="s">
        <v>9931</v>
      </c>
      <c r="K775" s="24" t="s">
        <v>9929</v>
      </c>
      <c r="L775" s="22"/>
      <c r="M775" s="22" t="s">
        <v>8703</v>
      </c>
      <c r="N775" s="23"/>
      <c r="O775" s="26"/>
    </row>
    <row r="776" spans="1:15" ht="92.4" x14ac:dyDescent="0.3">
      <c r="A776" s="24" t="s">
        <v>9894</v>
      </c>
      <c r="B776" s="21">
        <v>2021</v>
      </c>
      <c r="C776" s="22" t="s">
        <v>9893</v>
      </c>
      <c r="D776" s="22" t="s">
        <v>820</v>
      </c>
      <c r="E776" s="22"/>
      <c r="F776" s="22" t="s">
        <v>2477</v>
      </c>
      <c r="G776" s="22" t="s">
        <v>381</v>
      </c>
      <c r="H776" s="22" t="s">
        <v>9896</v>
      </c>
      <c r="I776" s="22" t="s">
        <v>7758</v>
      </c>
      <c r="J776" s="24" t="s">
        <v>9897</v>
      </c>
      <c r="K776" s="24" t="s">
        <v>9895</v>
      </c>
      <c r="L776" s="22" t="s">
        <v>9899</v>
      </c>
      <c r="M776" s="22" t="s">
        <v>9898</v>
      </c>
      <c r="N776" s="23" t="s">
        <v>9900</v>
      </c>
      <c r="O776" s="26"/>
    </row>
    <row r="777" spans="1:15" ht="105.6" x14ac:dyDescent="0.3">
      <c r="A777" s="24" t="s">
        <v>1717</v>
      </c>
      <c r="B777" s="21">
        <v>2019</v>
      </c>
      <c r="C777" s="22" t="s">
        <v>1716</v>
      </c>
      <c r="D777" s="22" t="s">
        <v>820</v>
      </c>
      <c r="E777" s="22"/>
      <c r="F777" s="22" t="s">
        <v>2477</v>
      </c>
      <c r="G777" s="22" t="s">
        <v>381</v>
      </c>
      <c r="H777" s="22" t="s">
        <v>3262</v>
      </c>
      <c r="I777" s="22" t="s">
        <v>7523</v>
      </c>
      <c r="J777" s="22" t="s">
        <v>7524</v>
      </c>
      <c r="K777" s="22" t="s">
        <v>11360</v>
      </c>
      <c r="L777" s="22" t="s">
        <v>1718</v>
      </c>
      <c r="M777" s="22" t="s">
        <v>1719</v>
      </c>
      <c r="N777" s="23" t="s">
        <v>1720</v>
      </c>
      <c r="O777" s="26"/>
    </row>
    <row r="778" spans="1:15" ht="39.6" x14ac:dyDescent="0.3">
      <c r="A778" s="24" t="s">
        <v>4748</v>
      </c>
      <c r="B778" s="21">
        <v>2022</v>
      </c>
      <c r="C778" s="22" t="s">
        <v>4747</v>
      </c>
      <c r="D778" s="22"/>
      <c r="E778" s="22" t="s">
        <v>897</v>
      </c>
      <c r="F778" s="22" t="s">
        <v>122</v>
      </c>
      <c r="G778" s="22" t="s">
        <v>848</v>
      </c>
      <c r="H778" s="22" t="s">
        <v>3414</v>
      </c>
      <c r="I778" s="22" t="s">
        <v>7525</v>
      </c>
      <c r="J778" s="22" t="s">
        <v>7160</v>
      </c>
      <c r="K778" s="22" t="s">
        <v>11041</v>
      </c>
      <c r="L778" s="22" t="s">
        <v>329</v>
      </c>
      <c r="M778" s="22" t="s">
        <v>4749</v>
      </c>
      <c r="N778" s="23"/>
      <c r="O778" s="26"/>
    </row>
    <row r="779" spans="1:15" ht="66" x14ac:dyDescent="0.3">
      <c r="A779" s="24" t="s">
        <v>6516</v>
      </c>
      <c r="B779" s="21">
        <v>2024</v>
      </c>
      <c r="C779" s="22" t="s">
        <v>6517</v>
      </c>
      <c r="D779" s="22" t="s">
        <v>1630</v>
      </c>
      <c r="E779" s="22"/>
      <c r="F779" s="22" t="s">
        <v>122</v>
      </c>
      <c r="G779" s="22" t="s">
        <v>6519</v>
      </c>
      <c r="H779" s="22" t="s">
        <v>6518</v>
      </c>
      <c r="I779" s="22" t="s">
        <v>7526</v>
      </c>
      <c r="J779" s="22" t="s">
        <v>7219</v>
      </c>
      <c r="K779" s="22" t="s">
        <v>6520</v>
      </c>
      <c r="L779" s="22" t="s">
        <v>329</v>
      </c>
      <c r="M779" s="22" t="s">
        <v>6521</v>
      </c>
      <c r="N779" s="23" t="s">
        <v>4690</v>
      </c>
      <c r="O779" s="26"/>
    </row>
    <row r="780" spans="1:15" ht="79.2" x14ac:dyDescent="0.3">
      <c r="A780" s="24" t="s">
        <v>10383</v>
      </c>
      <c r="B780" s="21">
        <v>2025</v>
      </c>
      <c r="C780" s="22" t="s">
        <v>10382</v>
      </c>
      <c r="D780" s="22" t="s">
        <v>767</v>
      </c>
      <c r="E780" s="22"/>
      <c r="F780" s="22" t="s">
        <v>1644</v>
      </c>
      <c r="G780" s="22"/>
      <c r="H780" s="22"/>
      <c r="I780" s="22" t="s">
        <v>10385</v>
      </c>
      <c r="J780" s="22"/>
      <c r="K780" s="22" t="s">
        <v>10384</v>
      </c>
      <c r="L780" s="22"/>
      <c r="M780" s="22"/>
      <c r="N780" s="23"/>
      <c r="O780" s="26"/>
    </row>
    <row r="781" spans="1:15" ht="66" x14ac:dyDescent="0.3">
      <c r="A781" s="24" t="s">
        <v>3804</v>
      </c>
      <c r="B781" s="21">
        <v>2022</v>
      </c>
      <c r="C781" s="22" t="s">
        <v>3803</v>
      </c>
      <c r="D781" s="22" t="s">
        <v>316</v>
      </c>
      <c r="E781" s="22"/>
      <c r="F781" s="22" t="s">
        <v>122</v>
      </c>
      <c r="G781" s="22" t="s">
        <v>165</v>
      </c>
      <c r="H781" s="22" t="s">
        <v>3805</v>
      </c>
      <c r="I781" s="22" t="s">
        <v>7528</v>
      </c>
      <c r="J781" s="22" t="s">
        <v>7527</v>
      </c>
      <c r="K781" s="22" t="s">
        <v>3956</v>
      </c>
      <c r="L781" s="22" t="s">
        <v>329</v>
      </c>
      <c r="M781" s="22" t="s">
        <v>59</v>
      </c>
      <c r="N781" s="23" t="s">
        <v>3806</v>
      </c>
      <c r="O781" s="26"/>
    </row>
    <row r="782" spans="1:15" ht="66" x14ac:dyDescent="0.3">
      <c r="A782" s="24" t="s">
        <v>2868</v>
      </c>
      <c r="B782" s="21">
        <v>2021</v>
      </c>
      <c r="C782" s="22" t="s">
        <v>2869</v>
      </c>
      <c r="D782" s="22" t="s">
        <v>2551</v>
      </c>
      <c r="E782" s="22"/>
      <c r="F782" s="22" t="s">
        <v>56</v>
      </c>
      <c r="G782" s="22"/>
      <c r="H782" s="22"/>
      <c r="I782" s="22" t="s">
        <v>2871</v>
      </c>
      <c r="J782" s="22"/>
      <c r="K782" s="22" t="s">
        <v>2870</v>
      </c>
      <c r="L782" s="22"/>
      <c r="M782" s="22"/>
      <c r="N782" s="23"/>
      <c r="O782" s="26"/>
    </row>
    <row r="783" spans="1:15" ht="66" x14ac:dyDescent="0.3">
      <c r="A783" s="24" t="s">
        <v>1588</v>
      </c>
      <c r="B783" s="21">
        <v>2019</v>
      </c>
      <c r="C783" s="22" t="s">
        <v>1587</v>
      </c>
      <c r="D783" s="22" t="s">
        <v>210</v>
      </c>
      <c r="E783" s="22"/>
      <c r="F783" s="22" t="s">
        <v>486</v>
      </c>
      <c r="G783" s="22" t="s">
        <v>115</v>
      </c>
      <c r="H783" s="22" t="s">
        <v>3263</v>
      </c>
      <c r="I783" s="22" t="s">
        <v>7529</v>
      </c>
      <c r="J783" s="22" t="s">
        <v>7219</v>
      </c>
      <c r="K783" s="24" t="s">
        <v>3990</v>
      </c>
      <c r="L783" s="22" t="s">
        <v>303</v>
      </c>
      <c r="M783" s="22" t="s">
        <v>172</v>
      </c>
      <c r="N783" s="23" t="s">
        <v>728</v>
      </c>
      <c r="O783" s="26"/>
    </row>
    <row r="784" spans="1:15" ht="66" x14ac:dyDescent="0.3">
      <c r="A784" s="24" t="s">
        <v>672</v>
      </c>
      <c r="B784" s="21">
        <v>2019</v>
      </c>
      <c r="C784" s="22" t="s">
        <v>671</v>
      </c>
      <c r="D784" s="22" t="s">
        <v>210</v>
      </c>
      <c r="E784" s="22"/>
      <c r="F784" s="22" t="s">
        <v>2477</v>
      </c>
      <c r="G784" s="22" t="s">
        <v>381</v>
      </c>
      <c r="H784" s="22" t="s">
        <v>3264</v>
      </c>
      <c r="I784" s="22" t="s">
        <v>7531</v>
      </c>
      <c r="J784" s="22" t="s">
        <v>7530</v>
      </c>
      <c r="K784" s="22" t="s">
        <v>673</v>
      </c>
      <c r="L784" s="22" t="s">
        <v>123</v>
      </c>
      <c r="M784" s="22" t="s">
        <v>674</v>
      </c>
      <c r="N784" s="23" t="s">
        <v>675</v>
      </c>
      <c r="O784" s="26"/>
    </row>
    <row r="785" spans="1:15" ht="66" customHeight="1" x14ac:dyDescent="0.3">
      <c r="A785" s="24" t="s">
        <v>5641</v>
      </c>
      <c r="B785" s="21">
        <v>2023</v>
      </c>
      <c r="C785" s="22" t="s">
        <v>5639</v>
      </c>
      <c r="D785" s="22" t="s">
        <v>5640</v>
      </c>
      <c r="E785" s="22"/>
      <c r="F785" s="22" t="s">
        <v>486</v>
      </c>
      <c r="G785" s="22" t="s">
        <v>631</v>
      </c>
      <c r="H785" s="1" t="s">
        <v>5423</v>
      </c>
      <c r="I785" s="22" t="s">
        <v>7324</v>
      </c>
      <c r="J785" s="24" t="s">
        <v>7215</v>
      </c>
      <c r="K785" s="24" t="s">
        <v>5642</v>
      </c>
      <c r="L785" s="22" t="s">
        <v>329</v>
      </c>
      <c r="M785" s="22" t="s">
        <v>4837</v>
      </c>
      <c r="N785" s="23" t="s">
        <v>5643</v>
      </c>
      <c r="O785" s="26"/>
    </row>
    <row r="786" spans="1:15" ht="39.6" x14ac:dyDescent="0.3">
      <c r="A786" s="24" t="s">
        <v>2132</v>
      </c>
      <c r="B786" s="21">
        <v>2021</v>
      </c>
      <c r="C786" s="22" t="s">
        <v>2131</v>
      </c>
      <c r="D786" s="22"/>
      <c r="E786" s="22" t="s">
        <v>2134</v>
      </c>
      <c r="F786" s="22" t="s">
        <v>56</v>
      </c>
      <c r="G786" s="22"/>
      <c r="H786" s="22"/>
      <c r="I786" s="22" t="s">
        <v>1151</v>
      </c>
      <c r="J786" s="24"/>
      <c r="K786" s="24" t="s">
        <v>2154</v>
      </c>
      <c r="L786" s="22"/>
      <c r="M786" s="22"/>
      <c r="N786" s="23"/>
      <c r="O786" s="26"/>
    </row>
    <row r="787" spans="1:15" ht="79.2" x14ac:dyDescent="0.3">
      <c r="A787" s="24" t="s">
        <v>500</v>
      </c>
      <c r="B787" s="21">
        <v>2017</v>
      </c>
      <c r="C787" s="22" t="s">
        <v>499</v>
      </c>
      <c r="D787" s="22"/>
      <c r="E787" s="22" t="s">
        <v>501</v>
      </c>
      <c r="F787" s="22" t="s">
        <v>43</v>
      </c>
      <c r="G787" s="22" t="s">
        <v>85</v>
      </c>
      <c r="H787" s="22" t="s">
        <v>3265</v>
      </c>
      <c r="I787" s="22" t="s">
        <v>7532</v>
      </c>
      <c r="J787" s="22" t="s">
        <v>7276</v>
      </c>
      <c r="K787" s="22" t="s">
        <v>11075</v>
      </c>
      <c r="L787" s="22" t="s">
        <v>2231</v>
      </c>
      <c r="M787" s="22" t="s">
        <v>502</v>
      </c>
      <c r="N787" s="23" t="s">
        <v>956</v>
      </c>
      <c r="O787" s="26"/>
    </row>
    <row r="788" spans="1:15" ht="39.6" x14ac:dyDescent="0.3">
      <c r="A788" s="24" t="s">
        <v>1143</v>
      </c>
      <c r="B788" s="21">
        <v>2012</v>
      </c>
      <c r="C788" s="22" t="s">
        <v>1141</v>
      </c>
      <c r="D788" s="22" t="s">
        <v>1142</v>
      </c>
      <c r="E788" s="22"/>
      <c r="F788" s="22" t="s">
        <v>56</v>
      </c>
      <c r="G788" s="22"/>
      <c r="H788" s="22"/>
      <c r="I788" s="22" t="s">
        <v>1145</v>
      </c>
      <c r="J788" s="22"/>
      <c r="K788" s="22" t="s">
        <v>1144</v>
      </c>
      <c r="L788" s="22"/>
      <c r="M788" s="22"/>
      <c r="N788" s="23"/>
      <c r="O788" s="26"/>
    </row>
    <row r="789" spans="1:15" ht="39.6" x14ac:dyDescent="0.3">
      <c r="A789" s="24" t="s">
        <v>1563</v>
      </c>
      <c r="B789" s="21">
        <v>2018</v>
      </c>
      <c r="C789" s="22" t="s">
        <v>1562</v>
      </c>
      <c r="D789" s="22" t="s">
        <v>1564</v>
      </c>
      <c r="E789" s="22"/>
      <c r="F789" s="22" t="s">
        <v>56</v>
      </c>
      <c r="G789" s="22"/>
      <c r="H789" s="22"/>
      <c r="I789" s="22" t="s">
        <v>1566</v>
      </c>
      <c r="J789" s="22"/>
      <c r="K789" s="22" t="s">
        <v>1565</v>
      </c>
      <c r="L789" s="22"/>
      <c r="M789" s="22"/>
      <c r="N789" s="23"/>
      <c r="O789" s="26"/>
    </row>
    <row r="790" spans="1:15" ht="92.4" x14ac:dyDescent="0.3">
      <c r="A790" s="24" t="s">
        <v>683</v>
      </c>
      <c r="B790" s="21">
        <v>2013</v>
      </c>
      <c r="C790" s="22" t="s">
        <v>682</v>
      </c>
      <c r="D790" s="22"/>
      <c r="E790" s="22" t="s">
        <v>684</v>
      </c>
      <c r="F790" s="22" t="s">
        <v>43</v>
      </c>
      <c r="G790" s="22" t="s">
        <v>183</v>
      </c>
      <c r="H790" s="22" t="s">
        <v>3266</v>
      </c>
      <c r="I790" s="22" t="s">
        <v>7533</v>
      </c>
      <c r="J790" s="22" t="s">
        <v>7164</v>
      </c>
      <c r="K790" s="22" t="s">
        <v>10935</v>
      </c>
      <c r="L790" s="22" t="s">
        <v>2191</v>
      </c>
      <c r="M790" s="22" t="s">
        <v>2381</v>
      </c>
      <c r="N790" s="23" t="s">
        <v>685</v>
      </c>
      <c r="O790" s="26"/>
    </row>
    <row r="791" spans="1:15" ht="79.2" x14ac:dyDescent="0.3">
      <c r="A791" s="24" t="s">
        <v>2767</v>
      </c>
      <c r="B791" s="21">
        <v>2021</v>
      </c>
      <c r="C791" s="22" t="s">
        <v>2766</v>
      </c>
      <c r="D791" s="22" t="s">
        <v>29</v>
      </c>
      <c r="E791" s="22"/>
      <c r="F791" s="22" t="s">
        <v>122</v>
      </c>
      <c r="G791" s="22"/>
      <c r="H791" s="22"/>
      <c r="I791" s="22" t="s">
        <v>7534</v>
      </c>
      <c r="J791" s="22" t="s">
        <v>7209</v>
      </c>
      <c r="K791" s="22" t="s">
        <v>2768</v>
      </c>
      <c r="L791" s="22" t="s">
        <v>329</v>
      </c>
      <c r="M791" s="22" t="s">
        <v>2769</v>
      </c>
      <c r="N791" s="23" t="s">
        <v>2770</v>
      </c>
      <c r="O791" s="26"/>
    </row>
    <row r="792" spans="1:15" ht="145.19999999999999" x14ac:dyDescent="0.3">
      <c r="A792" s="24" t="s">
        <v>8264</v>
      </c>
      <c r="B792" s="21">
        <v>2024</v>
      </c>
      <c r="C792" s="22" t="s">
        <v>8265</v>
      </c>
      <c r="D792" s="22"/>
      <c r="E792" s="22" t="s">
        <v>265</v>
      </c>
      <c r="F792" s="22" t="s">
        <v>1031</v>
      </c>
      <c r="G792" s="22" t="s">
        <v>70</v>
      </c>
      <c r="H792" s="22" t="s">
        <v>8267</v>
      </c>
      <c r="I792" s="22" t="s">
        <v>8268</v>
      </c>
      <c r="J792" s="22" t="s">
        <v>7141</v>
      </c>
      <c r="K792" s="22" t="s">
        <v>8266</v>
      </c>
      <c r="L792" s="22" t="s">
        <v>329</v>
      </c>
      <c r="M792" s="22" t="s">
        <v>5532</v>
      </c>
      <c r="N792" s="23" t="s">
        <v>6419</v>
      </c>
      <c r="O792" s="26"/>
    </row>
    <row r="793" spans="1:15" ht="145.19999999999999" x14ac:dyDescent="0.3">
      <c r="A793" s="24" t="s">
        <v>10487</v>
      </c>
      <c r="B793" s="21">
        <v>2025</v>
      </c>
      <c r="C793" s="22" t="s">
        <v>10486</v>
      </c>
      <c r="D793" s="22" t="s">
        <v>2375</v>
      </c>
      <c r="E793" s="22"/>
      <c r="F793" s="22" t="s">
        <v>1031</v>
      </c>
      <c r="G793" s="22" t="s">
        <v>70</v>
      </c>
      <c r="H793" s="22" t="s">
        <v>8267</v>
      </c>
      <c r="I793" s="22" t="s">
        <v>8268</v>
      </c>
      <c r="J793" s="22" t="s">
        <v>7141</v>
      </c>
      <c r="K793" s="22" t="s">
        <v>10488</v>
      </c>
      <c r="L793" s="17" t="s">
        <v>329</v>
      </c>
      <c r="M793" s="17" t="s">
        <v>5532</v>
      </c>
      <c r="N793" s="18" t="s">
        <v>6419</v>
      </c>
      <c r="O793" s="19" t="s">
        <v>1646</v>
      </c>
    </row>
    <row r="794" spans="1:15" ht="52.8" x14ac:dyDescent="0.3">
      <c r="A794" s="24" t="s">
        <v>788</v>
      </c>
      <c r="B794" s="21">
        <v>2019</v>
      </c>
      <c r="C794" s="22" t="s">
        <v>787</v>
      </c>
      <c r="D794" s="22" t="s">
        <v>487</v>
      </c>
      <c r="E794" s="22"/>
      <c r="F794" s="22" t="s">
        <v>2477</v>
      </c>
      <c r="G794" s="22" t="s">
        <v>134</v>
      </c>
      <c r="H794" s="22" t="s">
        <v>3207</v>
      </c>
      <c r="I794" s="22" t="s">
        <v>7387</v>
      </c>
      <c r="J794" s="22" t="s">
        <v>7321</v>
      </c>
      <c r="K794" s="22" t="s">
        <v>789</v>
      </c>
      <c r="L794" s="22" t="s">
        <v>123</v>
      </c>
      <c r="M794" s="22" t="s">
        <v>443</v>
      </c>
      <c r="N794" s="23" t="s">
        <v>953</v>
      </c>
      <c r="O794" s="26"/>
    </row>
    <row r="795" spans="1:15" ht="39.6" x14ac:dyDescent="0.3">
      <c r="A795" s="24" t="s">
        <v>11218</v>
      </c>
      <c r="B795" s="21">
        <v>2020</v>
      </c>
      <c r="C795" s="22" t="s">
        <v>11219</v>
      </c>
      <c r="D795" s="22"/>
      <c r="E795" s="22" t="s">
        <v>265</v>
      </c>
      <c r="F795" s="22" t="s">
        <v>844</v>
      </c>
      <c r="G795" s="22" t="s">
        <v>165</v>
      </c>
      <c r="H795" s="22" t="s">
        <v>3365</v>
      </c>
      <c r="I795" s="22" t="s">
        <v>11231</v>
      </c>
      <c r="J795" s="24" t="s">
        <v>7617</v>
      </c>
      <c r="K795" s="24" t="s">
        <v>11215</v>
      </c>
      <c r="L795" s="22"/>
      <c r="M795" s="22" t="s">
        <v>11216</v>
      </c>
      <c r="N795" s="23" t="s">
        <v>11217</v>
      </c>
      <c r="O795" s="26"/>
    </row>
    <row r="796" spans="1:15" ht="39.6" x14ac:dyDescent="0.3">
      <c r="A796" s="24" t="s">
        <v>2066</v>
      </c>
      <c r="B796" s="21">
        <v>2016</v>
      </c>
      <c r="C796" s="22" t="s">
        <v>2064</v>
      </c>
      <c r="D796" s="22" t="s">
        <v>2065</v>
      </c>
      <c r="E796" s="22"/>
      <c r="F796" s="22" t="s">
        <v>171</v>
      </c>
      <c r="G796" s="22" t="s">
        <v>1243</v>
      </c>
      <c r="H796" s="22" t="s">
        <v>3267</v>
      </c>
      <c r="I796" s="22" t="s">
        <v>7535</v>
      </c>
      <c r="J796" s="22" t="s">
        <v>7536</v>
      </c>
      <c r="K796" s="22" t="s">
        <v>2067</v>
      </c>
      <c r="L796" s="22" t="s">
        <v>2068</v>
      </c>
      <c r="M796" s="22" t="s">
        <v>2069</v>
      </c>
      <c r="N796" s="23" t="s">
        <v>2070</v>
      </c>
      <c r="O796" s="26"/>
    </row>
    <row r="797" spans="1:15" ht="105.6" customHeight="1" x14ac:dyDescent="0.25">
      <c r="A797" s="24" t="s">
        <v>4382</v>
      </c>
      <c r="B797" s="21">
        <v>2022</v>
      </c>
      <c r="C797" s="22" t="s">
        <v>4381</v>
      </c>
      <c r="D797" s="22" t="s">
        <v>210</v>
      </c>
      <c r="E797" s="22"/>
      <c r="F797" s="22" t="s">
        <v>1151</v>
      </c>
      <c r="G797" s="22"/>
      <c r="H797" s="22"/>
      <c r="I797" s="22" t="s">
        <v>57</v>
      </c>
      <c r="J797" s="22"/>
      <c r="K797" s="22" t="s">
        <v>4383</v>
      </c>
      <c r="L797" s="33"/>
      <c r="M797" s="22"/>
      <c r="N797" s="23"/>
      <c r="O797" s="26"/>
    </row>
    <row r="798" spans="1:15" ht="52.8" x14ac:dyDescent="0.3">
      <c r="A798" s="24" t="s">
        <v>12273</v>
      </c>
      <c r="B798" s="21">
        <v>2022</v>
      </c>
      <c r="C798" s="22" t="s">
        <v>12272</v>
      </c>
      <c r="D798" s="22" t="s">
        <v>29</v>
      </c>
      <c r="E798" s="22"/>
      <c r="F798" s="22" t="s">
        <v>56</v>
      </c>
      <c r="G798" s="22"/>
      <c r="H798" s="22"/>
      <c r="I798" s="22" t="s">
        <v>12285</v>
      </c>
      <c r="J798" s="22"/>
      <c r="K798" s="22" t="s">
        <v>12274</v>
      </c>
      <c r="L798" s="22"/>
      <c r="M798" s="22"/>
      <c r="N798" s="23"/>
      <c r="O798" s="26" t="s">
        <v>1646</v>
      </c>
    </row>
    <row r="799" spans="1:15" ht="39.6" x14ac:dyDescent="0.3">
      <c r="A799" s="24" t="s">
        <v>11624</v>
      </c>
      <c r="B799" s="21">
        <v>2024</v>
      </c>
      <c r="C799" s="22" t="s">
        <v>11623</v>
      </c>
      <c r="D799" s="22" t="s">
        <v>257</v>
      </c>
      <c r="E799" s="22"/>
      <c r="F799" s="22" t="s">
        <v>1644</v>
      </c>
      <c r="G799" s="22"/>
      <c r="H799" s="22"/>
      <c r="I799" s="22" t="s">
        <v>11626</v>
      </c>
      <c r="J799" s="22"/>
      <c r="K799" s="22" t="s">
        <v>11625</v>
      </c>
      <c r="L799" s="22"/>
      <c r="M799" s="22"/>
      <c r="N799" s="23"/>
      <c r="O799" s="26"/>
    </row>
    <row r="800" spans="1:15" ht="52.8" x14ac:dyDescent="0.3">
      <c r="A800" s="24" t="s">
        <v>8800</v>
      </c>
      <c r="B800" s="21">
        <v>2023</v>
      </c>
      <c r="C800" s="22" t="s">
        <v>8799</v>
      </c>
      <c r="D800" s="22"/>
      <c r="E800" s="22" t="s">
        <v>265</v>
      </c>
      <c r="F800" s="22" t="s">
        <v>122</v>
      </c>
      <c r="G800" s="22" t="s">
        <v>1013</v>
      </c>
      <c r="H800" s="22" t="s">
        <v>8802</v>
      </c>
      <c r="I800" s="22" t="s">
        <v>8804</v>
      </c>
      <c r="J800" s="24" t="s">
        <v>7144</v>
      </c>
      <c r="K800" s="24" t="s">
        <v>8801</v>
      </c>
      <c r="L800" s="22" t="s">
        <v>329</v>
      </c>
      <c r="M800" s="22" t="s">
        <v>4837</v>
      </c>
      <c r="N800" s="23" t="s">
        <v>8803</v>
      </c>
      <c r="O800" s="26" t="s">
        <v>1646</v>
      </c>
    </row>
    <row r="801" spans="1:15" ht="79.2" x14ac:dyDescent="0.3">
      <c r="A801" s="24" t="s">
        <v>10749</v>
      </c>
      <c r="B801" s="21">
        <v>2026</v>
      </c>
      <c r="C801" s="22" t="s">
        <v>10746</v>
      </c>
      <c r="D801" s="22" t="s">
        <v>5135</v>
      </c>
      <c r="E801" s="22"/>
      <c r="F801" s="22" t="s">
        <v>844</v>
      </c>
      <c r="G801" s="22" t="s">
        <v>10745</v>
      </c>
      <c r="H801" s="22" t="s">
        <v>10744</v>
      </c>
      <c r="I801" s="22" t="s">
        <v>7907</v>
      </c>
      <c r="J801" s="22" t="s">
        <v>7144</v>
      </c>
      <c r="K801" s="22" t="s">
        <v>10748</v>
      </c>
      <c r="L801" s="22" t="s">
        <v>329</v>
      </c>
      <c r="M801" s="22" t="s">
        <v>8890</v>
      </c>
      <c r="N801" s="23" t="s">
        <v>10747</v>
      </c>
      <c r="O801" s="26" t="s">
        <v>1646</v>
      </c>
    </row>
    <row r="802" spans="1:15" ht="39.6" x14ac:dyDescent="0.3">
      <c r="A802" s="24" t="s">
        <v>10354</v>
      </c>
      <c r="B802" s="21">
        <v>2021</v>
      </c>
      <c r="C802" s="22" t="s">
        <v>10353</v>
      </c>
      <c r="D802" s="22" t="s">
        <v>10355</v>
      </c>
      <c r="E802" s="22"/>
      <c r="F802" s="22" t="s">
        <v>56</v>
      </c>
      <c r="G802" s="22"/>
      <c r="H802" s="22"/>
      <c r="I802" s="22" t="s">
        <v>10357</v>
      </c>
      <c r="J802" s="24"/>
      <c r="K802" s="24" t="s">
        <v>10356</v>
      </c>
      <c r="L802" s="22"/>
      <c r="M802" s="22"/>
      <c r="N802" s="23"/>
      <c r="O802" s="26"/>
    </row>
    <row r="803" spans="1:15" ht="66" x14ac:dyDescent="0.3">
      <c r="A803" s="24" t="s">
        <v>12245</v>
      </c>
      <c r="B803" s="21">
        <v>2025</v>
      </c>
      <c r="C803" s="22" t="s">
        <v>12243</v>
      </c>
      <c r="D803" s="22" t="s">
        <v>12244</v>
      </c>
      <c r="E803" s="22"/>
      <c r="F803" s="22" t="s">
        <v>1031</v>
      </c>
      <c r="G803" s="22" t="s">
        <v>42</v>
      </c>
      <c r="H803" s="22" t="s">
        <v>12247</v>
      </c>
      <c r="I803" s="22" t="s">
        <v>7173</v>
      </c>
      <c r="J803" s="24" t="s">
        <v>7211</v>
      </c>
      <c r="K803" s="24" t="s">
        <v>12246</v>
      </c>
      <c r="L803" s="22" t="s">
        <v>329</v>
      </c>
      <c r="M803" s="22" t="s">
        <v>8213</v>
      </c>
      <c r="N803" s="23"/>
      <c r="O803" s="26" t="s">
        <v>1646</v>
      </c>
    </row>
    <row r="804" spans="1:15" ht="66" x14ac:dyDescent="0.3">
      <c r="A804" s="24" t="s">
        <v>362</v>
      </c>
      <c r="B804" s="21">
        <v>2018</v>
      </c>
      <c r="C804" s="22" t="s">
        <v>361</v>
      </c>
      <c r="D804" s="22" t="s">
        <v>257</v>
      </c>
      <c r="E804" s="22"/>
      <c r="F804" s="22" t="s">
        <v>122</v>
      </c>
      <c r="G804" s="22" t="s">
        <v>2501</v>
      </c>
      <c r="H804" s="22" t="s">
        <v>3268</v>
      </c>
      <c r="I804" s="22" t="s">
        <v>7302</v>
      </c>
      <c r="J804" s="22" t="s">
        <v>7161</v>
      </c>
      <c r="K804" s="22" t="s">
        <v>11381</v>
      </c>
      <c r="L804" s="22" t="s">
        <v>167</v>
      </c>
      <c r="M804" s="22" t="s">
        <v>363</v>
      </c>
      <c r="N804" s="23" t="s">
        <v>3988</v>
      </c>
      <c r="O804" s="26"/>
    </row>
    <row r="805" spans="1:15" ht="92.4" x14ac:dyDescent="0.3">
      <c r="A805" s="24" t="s">
        <v>11876</v>
      </c>
      <c r="B805" s="21" t="s">
        <v>10411</v>
      </c>
      <c r="C805" s="22" t="s">
        <v>11877</v>
      </c>
      <c r="D805" s="22" t="s">
        <v>1298</v>
      </c>
      <c r="E805" s="22"/>
      <c r="F805" s="22" t="s">
        <v>844</v>
      </c>
      <c r="G805" s="22" t="s">
        <v>11878</v>
      </c>
      <c r="H805" s="22" t="s">
        <v>11881</v>
      </c>
      <c r="I805" s="22" t="s">
        <v>7284</v>
      </c>
      <c r="J805" s="22" t="s">
        <v>7144</v>
      </c>
      <c r="K805" s="22" t="s">
        <v>11875</v>
      </c>
      <c r="L805" s="22" t="s">
        <v>10613</v>
      </c>
      <c r="M805" s="22" t="s">
        <v>11879</v>
      </c>
      <c r="N805" s="23" t="s">
        <v>11880</v>
      </c>
      <c r="O805" s="26" t="s">
        <v>1646</v>
      </c>
    </row>
    <row r="806" spans="1:15" ht="39.6" x14ac:dyDescent="0.3">
      <c r="A806" s="24" t="s">
        <v>9731</v>
      </c>
      <c r="B806" s="21">
        <v>2025</v>
      </c>
      <c r="C806" s="22" t="s">
        <v>9732</v>
      </c>
      <c r="D806" s="22" t="s">
        <v>2464</v>
      </c>
      <c r="E806" s="22"/>
      <c r="F806" s="22" t="s">
        <v>56</v>
      </c>
      <c r="G806" s="22"/>
      <c r="H806" s="22"/>
      <c r="I806" s="22" t="s">
        <v>56</v>
      </c>
      <c r="J806" s="24"/>
      <c r="K806" s="24" t="s">
        <v>9733</v>
      </c>
      <c r="L806" s="22"/>
      <c r="M806" s="22"/>
      <c r="N806" s="23"/>
      <c r="O806" s="26"/>
    </row>
    <row r="807" spans="1:15" ht="66" x14ac:dyDescent="0.3">
      <c r="A807" s="24" t="s">
        <v>9723</v>
      </c>
      <c r="B807" s="21">
        <v>2025</v>
      </c>
      <c r="C807" s="22" t="s">
        <v>9722</v>
      </c>
      <c r="D807" s="22" t="s">
        <v>893</v>
      </c>
      <c r="E807" s="22"/>
      <c r="F807" s="22" t="s">
        <v>2155</v>
      </c>
      <c r="G807" s="22" t="s">
        <v>4467</v>
      </c>
      <c r="H807" s="22" t="s">
        <v>9725</v>
      </c>
      <c r="I807" s="22" t="s">
        <v>7203</v>
      </c>
      <c r="J807" s="24" t="s">
        <v>7197</v>
      </c>
      <c r="K807" s="22" t="s">
        <v>9724</v>
      </c>
      <c r="L807" s="22" t="s">
        <v>329</v>
      </c>
      <c r="M807" s="22" t="s">
        <v>4390</v>
      </c>
      <c r="N807" s="23" t="s">
        <v>9726</v>
      </c>
      <c r="O807" s="26"/>
    </row>
    <row r="808" spans="1:15" ht="52.8" x14ac:dyDescent="0.3">
      <c r="A808" s="24" t="s">
        <v>10268</v>
      </c>
      <c r="B808" s="21">
        <v>2016</v>
      </c>
      <c r="C808" s="22" t="s">
        <v>10267</v>
      </c>
      <c r="D808" s="22" t="s">
        <v>8331</v>
      </c>
      <c r="E808" s="22"/>
      <c r="F808" s="22" t="s">
        <v>2155</v>
      </c>
      <c r="G808" s="22" t="s">
        <v>10270</v>
      </c>
      <c r="H808" s="22" t="s">
        <v>10269</v>
      </c>
      <c r="I808" s="22" t="s">
        <v>7812</v>
      </c>
      <c r="J808" s="24" t="s">
        <v>7164</v>
      </c>
      <c r="K808" s="22" t="s">
        <v>10272</v>
      </c>
      <c r="L808" s="22" t="s">
        <v>329</v>
      </c>
      <c r="M808" s="22" t="s">
        <v>194</v>
      </c>
      <c r="N808" s="23" t="s">
        <v>10271</v>
      </c>
      <c r="O808" s="26"/>
    </row>
    <row r="809" spans="1:15" ht="52.8" x14ac:dyDescent="0.3">
      <c r="A809" s="24" t="s">
        <v>10917</v>
      </c>
      <c r="B809" s="21">
        <v>2020</v>
      </c>
      <c r="C809" s="22" t="s">
        <v>1808</v>
      </c>
      <c r="D809" s="22" t="s">
        <v>2440</v>
      </c>
      <c r="E809" s="22"/>
      <c r="F809" s="22" t="s">
        <v>43</v>
      </c>
      <c r="G809" s="22" t="s">
        <v>1813</v>
      </c>
      <c r="H809" s="22" t="s">
        <v>3269</v>
      </c>
      <c r="I809" s="22" t="s">
        <v>7173</v>
      </c>
      <c r="J809" s="22" t="s">
        <v>7220</v>
      </c>
      <c r="K809" s="22" t="s">
        <v>10916</v>
      </c>
      <c r="L809" s="22" t="s">
        <v>329</v>
      </c>
      <c r="M809" s="22" t="s">
        <v>1724</v>
      </c>
      <c r="N809" s="23" t="s">
        <v>1812</v>
      </c>
      <c r="O809" s="26" t="s">
        <v>1646</v>
      </c>
    </row>
    <row r="810" spans="1:15" ht="105.6" x14ac:dyDescent="0.3">
      <c r="A810" s="24" t="s">
        <v>10577</v>
      </c>
      <c r="B810" s="21">
        <v>2025</v>
      </c>
      <c r="C810" s="22" t="s">
        <v>10576</v>
      </c>
      <c r="D810" s="22"/>
      <c r="E810" s="22" t="s">
        <v>10579</v>
      </c>
      <c r="F810" s="22" t="s">
        <v>292</v>
      </c>
      <c r="G810" s="22"/>
      <c r="H810" s="22"/>
      <c r="I810" s="22" t="s">
        <v>10031</v>
      </c>
      <c r="J810" s="24" t="s">
        <v>7156</v>
      </c>
      <c r="K810" s="22" t="s">
        <v>10578</v>
      </c>
      <c r="L810" s="22"/>
      <c r="M810" s="22"/>
      <c r="N810" s="23"/>
      <c r="O810" s="26" t="s">
        <v>1921</v>
      </c>
    </row>
    <row r="811" spans="1:15" ht="66" x14ac:dyDescent="0.3">
      <c r="A811" s="24" t="s">
        <v>9922</v>
      </c>
      <c r="B811" s="21">
        <v>2022</v>
      </c>
      <c r="C811" s="22" t="s">
        <v>9923</v>
      </c>
      <c r="D811" s="22" t="s">
        <v>470</v>
      </c>
      <c r="E811" s="22"/>
      <c r="F811" s="22" t="s">
        <v>2477</v>
      </c>
      <c r="G811" s="22" t="s">
        <v>134</v>
      </c>
      <c r="H811" s="22" t="s">
        <v>6690</v>
      </c>
      <c r="I811" s="22" t="s">
        <v>9925</v>
      </c>
      <c r="J811" s="24" t="s">
        <v>7160</v>
      </c>
      <c r="K811" s="22" t="s">
        <v>9924</v>
      </c>
      <c r="L811" s="22" t="s">
        <v>9906</v>
      </c>
      <c r="M811" s="22" t="s">
        <v>9926</v>
      </c>
      <c r="N811" s="23"/>
      <c r="O811" s="26"/>
    </row>
    <row r="812" spans="1:15" ht="66" x14ac:dyDescent="0.3">
      <c r="A812" s="24" t="s">
        <v>8572</v>
      </c>
      <c r="B812" s="21">
        <v>2022</v>
      </c>
      <c r="C812" s="22" t="s">
        <v>8573</v>
      </c>
      <c r="D812" s="22" t="s">
        <v>470</v>
      </c>
      <c r="E812" s="22"/>
      <c r="F812" s="22" t="s">
        <v>2477</v>
      </c>
      <c r="G812" s="22" t="s">
        <v>8575</v>
      </c>
      <c r="H812" s="22" t="s">
        <v>8574</v>
      </c>
      <c r="I812" s="22" t="s">
        <v>8577</v>
      </c>
      <c r="J812" s="22" t="s">
        <v>12073</v>
      </c>
      <c r="K812" s="22" t="s">
        <v>8578</v>
      </c>
      <c r="L812" s="22" t="s">
        <v>329</v>
      </c>
      <c r="M812" s="22" t="s">
        <v>8576</v>
      </c>
      <c r="N812" s="23"/>
      <c r="O812" s="26"/>
    </row>
    <row r="813" spans="1:15" ht="66" x14ac:dyDescent="0.3">
      <c r="A813" s="24" t="s">
        <v>815</v>
      </c>
      <c r="B813" s="21">
        <v>2017</v>
      </c>
      <c r="C813" s="22" t="s">
        <v>814</v>
      </c>
      <c r="D813" s="22" t="s">
        <v>816</v>
      </c>
      <c r="E813" s="22"/>
      <c r="F813" s="22" t="s">
        <v>122</v>
      </c>
      <c r="G813" s="22" t="s">
        <v>743</v>
      </c>
      <c r="H813" s="22" t="s">
        <v>3270</v>
      </c>
      <c r="I813" s="22" t="s">
        <v>7537</v>
      </c>
      <c r="J813" s="24" t="s">
        <v>7172</v>
      </c>
      <c r="K813" s="24" t="s">
        <v>11042</v>
      </c>
      <c r="L813" s="22" t="s">
        <v>48</v>
      </c>
      <c r="M813" s="22" t="s">
        <v>817</v>
      </c>
      <c r="N813" s="23"/>
      <c r="O813" s="26"/>
    </row>
    <row r="814" spans="1:15" ht="52.8" x14ac:dyDescent="0.3">
      <c r="A814" s="24" t="s">
        <v>11760</v>
      </c>
      <c r="B814" s="21"/>
      <c r="C814" s="22" t="s">
        <v>11759</v>
      </c>
      <c r="D814" s="22" t="s">
        <v>136</v>
      </c>
      <c r="E814" s="22"/>
      <c r="F814" s="22" t="s">
        <v>2477</v>
      </c>
      <c r="G814" s="22" t="s">
        <v>688</v>
      </c>
      <c r="H814" s="22" t="s">
        <v>3260</v>
      </c>
      <c r="I814" s="22" t="s">
        <v>7395</v>
      </c>
      <c r="J814" s="22" t="s">
        <v>7166</v>
      </c>
      <c r="K814" s="22" t="s">
        <v>11761</v>
      </c>
      <c r="L814" s="22" t="s">
        <v>329</v>
      </c>
      <c r="M814" s="22" t="s">
        <v>1506</v>
      </c>
      <c r="N814" s="23" t="s">
        <v>11762</v>
      </c>
      <c r="O814" s="26"/>
    </row>
    <row r="815" spans="1:15" ht="66" x14ac:dyDescent="0.3">
      <c r="A815" s="24" t="s">
        <v>1399</v>
      </c>
      <c r="B815" s="21">
        <v>2019</v>
      </c>
      <c r="C815" s="22" t="s">
        <v>1398</v>
      </c>
      <c r="D815" s="22" t="s">
        <v>893</v>
      </c>
      <c r="E815" s="22"/>
      <c r="F815" s="22" t="s">
        <v>122</v>
      </c>
      <c r="G815" s="22" t="s">
        <v>521</v>
      </c>
      <c r="H815" s="22" t="s">
        <v>3195</v>
      </c>
      <c r="I815" s="22" t="s">
        <v>7538</v>
      </c>
      <c r="J815" s="24" t="s">
        <v>7172</v>
      </c>
      <c r="K815" s="24" t="s">
        <v>11043</v>
      </c>
      <c r="L815" s="22" t="s">
        <v>123</v>
      </c>
      <c r="M815" s="22" t="s">
        <v>1400</v>
      </c>
      <c r="N815" s="23" t="s">
        <v>1401</v>
      </c>
      <c r="O815" s="26"/>
    </row>
    <row r="816" spans="1:15" ht="52.8" x14ac:dyDescent="0.3">
      <c r="A816" s="24" t="s">
        <v>10245</v>
      </c>
      <c r="B816" s="21">
        <v>2021</v>
      </c>
      <c r="C816" s="22" t="s">
        <v>10243</v>
      </c>
      <c r="D816" s="22" t="s">
        <v>10244</v>
      </c>
      <c r="E816" s="22"/>
      <c r="F816" s="22" t="s">
        <v>2155</v>
      </c>
      <c r="G816" s="22" t="s">
        <v>1740</v>
      </c>
      <c r="H816" s="22" t="s">
        <v>10247</v>
      </c>
      <c r="I816" s="22" t="s">
        <v>7165</v>
      </c>
      <c r="J816" s="22" t="s">
        <v>7180</v>
      </c>
      <c r="K816" s="22" t="s">
        <v>10246</v>
      </c>
      <c r="L816" s="22" t="s">
        <v>329</v>
      </c>
      <c r="M816" s="22" t="s">
        <v>2862</v>
      </c>
      <c r="N816" s="23" t="s">
        <v>2106</v>
      </c>
      <c r="O816" s="26"/>
    </row>
    <row r="817" spans="1:15" ht="52.8" x14ac:dyDescent="0.3">
      <c r="A817" s="24" t="s">
        <v>7891</v>
      </c>
      <c r="B817" s="21">
        <v>2025</v>
      </c>
      <c r="C817" s="22" t="s">
        <v>7890</v>
      </c>
      <c r="D817" s="22" t="s">
        <v>1253</v>
      </c>
      <c r="E817" s="22"/>
      <c r="F817" s="22" t="s">
        <v>2477</v>
      </c>
      <c r="G817" s="22" t="s">
        <v>3778</v>
      </c>
      <c r="H817" s="22" t="s">
        <v>3777</v>
      </c>
      <c r="I817" s="22" t="s">
        <v>7184</v>
      </c>
      <c r="J817" s="22" t="s">
        <v>7180</v>
      </c>
      <c r="K817" s="22" t="s">
        <v>8999</v>
      </c>
      <c r="L817" s="22" t="s">
        <v>329</v>
      </c>
      <c r="M817" s="22" t="s">
        <v>2447</v>
      </c>
      <c r="N817" s="23" t="s">
        <v>2792</v>
      </c>
      <c r="O817" s="26"/>
    </row>
    <row r="818" spans="1:15" ht="66" x14ac:dyDescent="0.3">
      <c r="A818" s="24" t="s">
        <v>1403</v>
      </c>
      <c r="B818" s="21">
        <v>2020</v>
      </c>
      <c r="C818" s="22" t="s">
        <v>1402</v>
      </c>
      <c r="D818" s="22" t="s">
        <v>893</v>
      </c>
      <c r="E818" s="22"/>
      <c r="F818" s="22" t="s">
        <v>122</v>
      </c>
      <c r="G818" s="22" t="s">
        <v>202</v>
      </c>
      <c r="H818" s="22" t="s">
        <v>3161</v>
      </c>
      <c r="I818" s="22" t="s">
        <v>7539</v>
      </c>
      <c r="J818" s="24" t="s">
        <v>7145</v>
      </c>
      <c r="K818" s="24" t="s">
        <v>1404</v>
      </c>
      <c r="L818" s="22" t="s">
        <v>48</v>
      </c>
      <c r="M818" s="22" t="s">
        <v>780</v>
      </c>
      <c r="N818" s="23" t="s">
        <v>1405</v>
      </c>
      <c r="O818" s="26"/>
    </row>
    <row r="819" spans="1:15" ht="92.4" x14ac:dyDescent="0.3">
      <c r="A819" s="24" t="s">
        <v>11167</v>
      </c>
      <c r="B819" s="21">
        <v>2020</v>
      </c>
      <c r="C819" s="22" t="s">
        <v>11166</v>
      </c>
      <c r="D819" s="22" t="s">
        <v>11165</v>
      </c>
      <c r="E819" s="22"/>
      <c r="F819" s="22" t="s">
        <v>5192</v>
      </c>
      <c r="G819" s="22" t="s">
        <v>11171</v>
      </c>
      <c r="H819" s="22" t="s">
        <v>11169</v>
      </c>
      <c r="I819" s="22" t="s">
        <v>11170</v>
      </c>
      <c r="J819" s="22" t="s">
        <v>7207</v>
      </c>
      <c r="K819" s="22" t="s">
        <v>11168</v>
      </c>
      <c r="L819" s="22" t="s">
        <v>11173</v>
      </c>
      <c r="M819" s="22" t="s">
        <v>11172</v>
      </c>
      <c r="N819" s="23"/>
      <c r="O819" s="26"/>
    </row>
    <row r="820" spans="1:15" ht="79.2" x14ac:dyDescent="0.3">
      <c r="A820" s="24" t="s">
        <v>2563</v>
      </c>
      <c r="B820" s="21">
        <v>2017</v>
      </c>
      <c r="C820" s="22" t="s">
        <v>2562</v>
      </c>
      <c r="D820" s="22"/>
      <c r="E820" s="22" t="s">
        <v>2564</v>
      </c>
      <c r="F820" s="22" t="s">
        <v>2477</v>
      </c>
      <c r="G820" s="22" t="s">
        <v>189</v>
      </c>
      <c r="H820" s="22" t="s">
        <v>3271</v>
      </c>
      <c r="I820" s="22" t="s">
        <v>7541</v>
      </c>
      <c r="J820" s="22" t="s">
        <v>7540</v>
      </c>
      <c r="K820" s="22" t="s">
        <v>10207</v>
      </c>
      <c r="L820" s="22" t="s">
        <v>303</v>
      </c>
      <c r="M820" s="22" t="s">
        <v>172</v>
      </c>
      <c r="N820" s="23" t="s">
        <v>2565</v>
      </c>
      <c r="O820" s="26"/>
    </row>
    <row r="821" spans="1:15" ht="79.2" x14ac:dyDescent="0.3">
      <c r="A821" s="24" t="s">
        <v>11932</v>
      </c>
      <c r="B821" s="21">
        <v>2021</v>
      </c>
      <c r="C821" s="22" t="s">
        <v>11931</v>
      </c>
      <c r="D821" s="22" t="s">
        <v>335</v>
      </c>
      <c r="E821" s="22"/>
      <c r="F821" s="22" t="s">
        <v>2477</v>
      </c>
      <c r="G821" s="22"/>
      <c r="H821" s="22"/>
      <c r="I821" s="22" t="s">
        <v>11934</v>
      </c>
      <c r="J821" s="22"/>
      <c r="K821" s="22" t="s">
        <v>11933</v>
      </c>
      <c r="L821" s="22"/>
      <c r="M821" s="22"/>
      <c r="N821" s="23"/>
      <c r="O821" s="26" t="s">
        <v>1646</v>
      </c>
    </row>
    <row r="822" spans="1:15" ht="66" x14ac:dyDescent="0.3">
      <c r="A822" s="24" t="s">
        <v>12220</v>
      </c>
      <c r="B822" s="21">
        <v>2026</v>
      </c>
      <c r="C822" s="22" t="s">
        <v>12219</v>
      </c>
      <c r="D822" s="22" t="s">
        <v>1630</v>
      </c>
      <c r="E822" s="22"/>
      <c r="F822" s="22" t="s">
        <v>844</v>
      </c>
      <c r="G822" s="22" t="s">
        <v>364</v>
      </c>
      <c r="H822" s="22" t="s">
        <v>5901</v>
      </c>
      <c r="I822" s="22" t="s">
        <v>12222</v>
      </c>
      <c r="J822" s="22" t="s">
        <v>7161</v>
      </c>
      <c r="K822" s="22" t="s">
        <v>12221</v>
      </c>
      <c r="L822" s="22" t="s">
        <v>329</v>
      </c>
      <c r="M822" s="22" t="s">
        <v>12223</v>
      </c>
      <c r="N822" s="23"/>
      <c r="O822" s="26" t="s">
        <v>1646</v>
      </c>
    </row>
    <row r="823" spans="1:15" ht="224.4" x14ac:dyDescent="0.3">
      <c r="A823" s="24" t="s">
        <v>11077</v>
      </c>
      <c r="B823" s="21">
        <v>2017</v>
      </c>
      <c r="C823" s="22" t="s">
        <v>620</v>
      </c>
      <c r="D823" s="22" t="s">
        <v>454</v>
      </c>
      <c r="E823" s="22"/>
      <c r="F823" s="22" t="s">
        <v>43</v>
      </c>
      <c r="G823" s="22" t="s">
        <v>623</v>
      </c>
      <c r="H823" s="22" t="s">
        <v>3272</v>
      </c>
      <c r="I823" s="22" t="s">
        <v>11496</v>
      </c>
      <c r="J823" s="22" t="s">
        <v>9184</v>
      </c>
      <c r="K823" s="22" t="s">
        <v>11076</v>
      </c>
      <c r="L823" s="22" t="s">
        <v>48</v>
      </c>
      <c r="M823" s="22" t="s">
        <v>621</v>
      </c>
      <c r="N823" s="23" t="s">
        <v>622</v>
      </c>
      <c r="O823" s="26"/>
    </row>
    <row r="824" spans="1:15" ht="52.8" x14ac:dyDescent="0.3">
      <c r="A824" s="24" t="s">
        <v>625</v>
      </c>
      <c r="B824" s="21">
        <v>2017</v>
      </c>
      <c r="C824" s="22" t="s">
        <v>624</v>
      </c>
      <c r="D824" s="22" t="s">
        <v>454</v>
      </c>
      <c r="E824" s="22"/>
      <c r="F824" s="22" t="s">
        <v>144</v>
      </c>
      <c r="G824" s="22"/>
      <c r="H824" s="22"/>
      <c r="I824" s="22" t="s">
        <v>11497</v>
      </c>
      <c r="J824" s="24" t="s">
        <v>9184</v>
      </c>
      <c r="K824" s="24" t="s">
        <v>626</v>
      </c>
      <c r="L824" s="22" t="s">
        <v>48</v>
      </c>
      <c r="M824" s="22" t="s">
        <v>49</v>
      </c>
      <c r="N824" s="23" t="s">
        <v>627</v>
      </c>
      <c r="O824" s="26"/>
    </row>
    <row r="825" spans="1:15" ht="66" x14ac:dyDescent="0.3">
      <c r="A825" s="24" t="s">
        <v>10128</v>
      </c>
      <c r="B825" s="21">
        <v>2025</v>
      </c>
      <c r="C825" s="22" t="s">
        <v>10125</v>
      </c>
      <c r="D825" s="22" t="s">
        <v>8127</v>
      </c>
      <c r="E825" s="22"/>
      <c r="F825" s="22" t="s">
        <v>1031</v>
      </c>
      <c r="G825" s="22"/>
      <c r="H825" s="22"/>
      <c r="I825" s="22" t="s">
        <v>10127</v>
      </c>
      <c r="J825" s="22"/>
      <c r="K825" s="22" t="s">
        <v>10126</v>
      </c>
      <c r="L825" s="22"/>
      <c r="M825" s="22"/>
      <c r="N825" s="23"/>
      <c r="O825" s="26"/>
    </row>
    <row r="826" spans="1:15" ht="66" x14ac:dyDescent="0.3">
      <c r="A826" s="24" t="s">
        <v>6600</v>
      </c>
      <c r="B826" s="21">
        <v>2022</v>
      </c>
      <c r="C826" s="22" t="s">
        <v>6599</v>
      </c>
      <c r="D826" s="22"/>
      <c r="E826" s="22" t="s">
        <v>6601</v>
      </c>
      <c r="F826" s="22" t="s">
        <v>43</v>
      </c>
      <c r="G826" s="22" t="s">
        <v>618</v>
      </c>
      <c r="H826" s="22"/>
      <c r="I826" s="22" t="s">
        <v>7478</v>
      </c>
      <c r="J826" s="22" t="s">
        <v>7430</v>
      </c>
      <c r="K826" s="22" t="s">
        <v>6606</v>
      </c>
      <c r="L826" s="22"/>
      <c r="M826" s="22"/>
      <c r="N826" s="23"/>
      <c r="O826" s="26"/>
    </row>
    <row r="827" spans="1:15" ht="145.19999999999999" x14ac:dyDescent="0.3">
      <c r="A827" s="24" t="s">
        <v>4178</v>
      </c>
      <c r="B827" s="21">
        <v>2021</v>
      </c>
      <c r="C827" s="22" t="s">
        <v>4177</v>
      </c>
      <c r="D827" s="22"/>
      <c r="E827" s="22" t="s">
        <v>4179</v>
      </c>
      <c r="F827" s="22" t="s">
        <v>56</v>
      </c>
      <c r="G827" s="22"/>
      <c r="H827" s="22"/>
      <c r="I827" s="22" t="s">
        <v>1151</v>
      </c>
      <c r="J827" s="22" t="s">
        <v>9193</v>
      </c>
      <c r="K827" s="22" t="s">
        <v>11512</v>
      </c>
      <c r="L827" s="22"/>
      <c r="M827" s="22"/>
      <c r="N827" s="23"/>
      <c r="O827" s="26"/>
    </row>
    <row r="828" spans="1:15" ht="118.8" x14ac:dyDescent="0.3">
      <c r="A828" s="24" t="s">
        <v>11520</v>
      </c>
      <c r="B828" s="21">
        <v>2026</v>
      </c>
      <c r="C828" s="22" t="s">
        <v>11517</v>
      </c>
      <c r="D828" s="22"/>
      <c r="E828" s="22" t="s">
        <v>11518</v>
      </c>
      <c r="F828" s="22" t="s">
        <v>56</v>
      </c>
      <c r="G828" s="22"/>
      <c r="H828" s="22"/>
      <c r="I828" s="22" t="s">
        <v>11519</v>
      </c>
      <c r="J828" s="22" t="s">
        <v>9193</v>
      </c>
      <c r="K828" s="22" t="s">
        <v>11521</v>
      </c>
      <c r="L828" s="22"/>
      <c r="M828" s="22"/>
      <c r="N828" s="23"/>
      <c r="O828" s="26" t="s">
        <v>1646</v>
      </c>
    </row>
    <row r="829" spans="1:15" ht="118.8" x14ac:dyDescent="0.3">
      <c r="A829" s="24" t="s">
        <v>4141</v>
      </c>
      <c r="B829" s="21">
        <v>2022</v>
      </c>
      <c r="C829" s="22" t="s">
        <v>4140</v>
      </c>
      <c r="D829" s="22"/>
      <c r="E829" s="22" t="s">
        <v>4142</v>
      </c>
      <c r="F829" s="22" t="s">
        <v>56</v>
      </c>
      <c r="G829" s="22"/>
      <c r="H829" s="22"/>
      <c r="I829" s="22" t="s">
        <v>1151</v>
      </c>
      <c r="J829" s="22" t="s">
        <v>9193</v>
      </c>
      <c r="K829" s="22" t="s">
        <v>11511</v>
      </c>
      <c r="L829" s="22"/>
      <c r="M829" s="22"/>
      <c r="N829" s="23"/>
      <c r="O829" s="26"/>
    </row>
    <row r="830" spans="1:15" ht="79.2" x14ac:dyDescent="0.3">
      <c r="A830" s="24" t="s">
        <v>11513</v>
      </c>
      <c r="B830" s="21">
        <v>2022</v>
      </c>
      <c r="C830" s="22" t="s">
        <v>11515</v>
      </c>
      <c r="D830" s="22"/>
      <c r="E830" s="22" t="s">
        <v>11516</v>
      </c>
      <c r="F830" s="22" t="s">
        <v>56</v>
      </c>
      <c r="G830" s="22"/>
      <c r="H830" s="22"/>
      <c r="I830" s="22" t="s">
        <v>8029</v>
      </c>
      <c r="J830" s="22" t="s">
        <v>9193</v>
      </c>
      <c r="K830" s="22" t="s">
        <v>11514</v>
      </c>
      <c r="L830" s="22"/>
      <c r="M830" s="22"/>
      <c r="N830" s="23"/>
      <c r="O830" s="26"/>
    </row>
    <row r="831" spans="1:15" ht="39.6" x14ac:dyDescent="0.3">
      <c r="A831" s="24" t="s">
        <v>11163</v>
      </c>
      <c r="B831" s="21">
        <v>2015</v>
      </c>
      <c r="C831" s="22" t="s">
        <v>11162</v>
      </c>
      <c r="D831" s="22" t="s">
        <v>36</v>
      </c>
      <c r="E831" s="22"/>
      <c r="F831" s="22" t="s">
        <v>1078</v>
      </c>
      <c r="G831" s="22"/>
      <c r="H831" s="22"/>
      <c r="I831" s="22" t="s">
        <v>2639</v>
      </c>
      <c r="J831" s="22"/>
      <c r="K831" s="22" t="s">
        <v>11164</v>
      </c>
      <c r="L831" s="22"/>
      <c r="M831" s="22"/>
      <c r="N831" s="23"/>
      <c r="O831" s="26"/>
    </row>
    <row r="832" spans="1:15" ht="105.6" x14ac:dyDescent="0.3">
      <c r="A832" s="24" t="s">
        <v>8477</v>
      </c>
      <c r="B832" s="21">
        <v>2022</v>
      </c>
      <c r="C832" s="22" t="s">
        <v>8478</v>
      </c>
      <c r="D832" s="22"/>
      <c r="E832" s="22" t="s">
        <v>265</v>
      </c>
      <c r="F832" s="22" t="s">
        <v>844</v>
      </c>
      <c r="G832" s="22" t="s">
        <v>8483</v>
      </c>
      <c r="H832" s="22" t="s">
        <v>8482</v>
      </c>
      <c r="I832" s="22" t="s">
        <v>7980</v>
      </c>
      <c r="J832" s="22" t="s">
        <v>8479</v>
      </c>
      <c r="K832" s="22" t="s">
        <v>8481</v>
      </c>
      <c r="L832" s="22" t="s">
        <v>329</v>
      </c>
      <c r="M832" s="22" t="s">
        <v>6407</v>
      </c>
      <c r="N832" s="23" t="s">
        <v>8480</v>
      </c>
      <c r="O832" s="26"/>
    </row>
    <row r="833" spans="1:15" ht="92.4" x14ac:dyDescent="0.3">
      <c r="A833" s="24" t="s">
        <v>616</v>
      </c>
      <c r="B833" s="21">
        <v>2014</v>
      </c>
      <c r="C833" s="22" t="s">
        <v>615</v>
      </c>
      <c r="D833" s="22"/>
      <c r="E833" s="22" t="s">
        <v>617</v>
      </c>
      <c r="F833" s="22" t="s">
        <v>43</v>
      </c>
      <c r="G833" s="22" t="s">
        <v>618</v>
      </c>
      <c r="H833" s="22" t="s">
        <v>3237</v>
      </c>
      <c r="I833" s="22" t="s">
        <v>7542</v>
      </c>
      <c r="J833" s="22" t="s">
        <v>7464</v>
      </c>
      <c r="K833" s="22" t="s">
        <v>8791</v>
      </c>
      <c r="L833" s="22" t="s">
        <v>167</v>
      </c>
      <c r="M833" s="22" t="s">
        <v>619</v>
      </c>
      <c r="N833" s="23" t="s">
        <v>957</v>
      </c>
      <c r="O833" s="26"/>
    </row>
    <row r="834" spans="1:15" ht="66" x14ac:dyDescent="0.3">
      <c r="A834" s="24" t="s">
        <v>6312</v>
      </c>
      <c r="B834" s="21">
        <v>2024</v>
      </c>
      <c r="C834" s="22" t="s">
        <v>6313</v>
      </c>
      <c r="D834" s="22" t="s">
        <v>68</v>
      </c>
      <c r="E834" s="22"/>
      <c r="F834" s="22" t="s">
        <v>2477</v>
      </c>
      <c r="G834" s="22" t="s">
        <v>3778</v>
      </c>
      <c r="H834" s="22" t="s">
        <v>3777</v>
      </c>
      <c r="I834" s="22" t="s">
        <v>7543</v>
      </c>
      <c r="J834" s="22" t="s">
        <v>7180</v>
      </c>
      <c r="K834" s="22" t="s">
        <v>6314</v>
      </c>
      <c r="L834" s="22" t="s">
        <v>329</v>
      </c>
      <c r="M834" s="22" t="s">
        <v>4819</v>
      </c>
      <c r="N834" s="23" t="s">
        <v>6315</v>
      </c>
      <c r="O834" s="26"/>
    </row>
    <row r="835" spans="1:15" ht="52.8" x14ac:dyDescent="0.3">
      <c r="A835" s="24" t="s">
        <v>2965</v>
      </c>
      <c r="B835" s="21">
        <v>2022</v>
      </c>
      <c r="C835" s="22" t="s">
        <v>2964</v>
      </c>
      <c r="D835" s="22" t="s">
        <v>2966</v>
      </c>
      <c r="E835" s="22"/>
      <c r="F835" s="22" t="s">
        <v>2477</v>
      </c>
      <c r="G835" s="22" t="s">
        <v>4399</v>
      </c>
      <c r="H835" s="22" t="s">
        <v>3619</v>
      </c>
      <c r="I835" s="22" t="s">
        <v>7328</v>
      </c>
      <c r="J835" s="22" t="s">
        <v>7289</v>
      </c>
      <c r="K835" s="22" t="s">
        <v>2969</v>
      </c>
      <c r="L835" s="22" t="s">
        <v>48</v>
      </c>
      <c r="M835" s="22" t="s">
        <v>2967</v>
      </c>
      <c r="N835" s="23" t="s">
        <v>2968</v>
      </c>
      <c r="O835" s="26"/>
    </row>
    <row r="836" spans="1:15" ht="66" x14ac:dyDescent="0.3">
      <c r="A836" s="24" t="s">
        <v>1888</v>
      </c>
      <c r="B836" s="21">
        <v>2018</v>
      </c>
      <c r="C836" s="22" t="s">
        <v>1887</v>
      </c>
      <c r="D836" s="22" t="s">
        <v>1155</v>
      </c>
      <c r="E836" s="22"/>
      <c r="F836" s="22" t="s">
        <v>56</v>
      </c>
      <c r="G836" s="22"/>
      <c r="H836" s="22"/>
      <c r="I836" s="22" t="s">
        <v>1889</v>
      </c>
      <c r="J836" s="22"/>
      <c r="K836" s="22" t="s">
        <v>11258</v>
      </c>
      <c r="L836" s="22"/>
      <c r="M836" s="22"/>
      <c r="N836" s="23"/>
      <c r="O836" s="26"/>
    </row>
    <row r="837" spans="1:15" ht="39.6" x14ac:dyDescent="0.3">
      <c r="A837" s="24" t="s">
        <v>2326</v>
      </c>
      <c r="B837" s="21">
        <v>2020</v>
      </c>
      <c r="C837" s="22" t="s">
        <v>2327</v>
      </c>
      <c r="D837" s="22" t="s">
        <v>1694</v>
      </c>
      <c r="E837" s="22"/>
      <c r="F837" s="22" t="s">
        <v>2452</v>
      </c>
      <c r="G837" s="22" t="s">
        <v>2329</v>
      </c>
      <c r="H837" s="22" t="s">
        <v>3273</v>
      </c>
      <c r="I837" s="22" t="s">
        <v>2330</v>
      </c>
      <c r="J837" s="24" t="s">
        <v>7145</v>
      </c>
      <c r="K837" s="24" t="s">
        <v>2328</v>
      </c>
      <c r="L837" s="22"/>
      <c r="M837" s="22"/>
      <c r="N837" s="23"/>
      <c r="O837" s="26"/>
    </row>
    <row r="838" spans="1:15" ht="39.6" x14ac:dyDescent="0.3">
      <c r="A838" s="24" t="s">
        <v>3656</v>
      </c>
      <c r="B838" s="21">
        <v>2022</v>
      </c>
      <c r="C838" s="22" t="s">
        <v>3655</v>
      </c>
      <c r="D838" s="22" t="s">
        <v>3657</v>
      </c>
      <c r="E838" s="22"/>
      <c r="F838" s="22" t="s">
        <v>486</v>
      </c>
      <c r="G838" s="22" t="s">
        <v>3658</v>
      </c>
      <c r="H838" s="22" t="s">
        <v>3659</v>
      </c>
      <c r="I838" s="22" t="s">
        <v>7413</v>
      </c>
      <c r="J838" s="22" t="s">
        <v>7337</v>
      </c>
      <c r="K838" s="22" t="s">
        <v>3660</v>
      </c>
      <c r="L838" s="22"/>
      <c r="M838" s="22"/>
      <c r="N838" s="23" t="s">
        <v>3661</v>
      </c>
      <c r="O838" s="26"/>
    </row>
    <row r="839" spans="1:15" ht="52.8" x14ac:dyDescent="0.3">
      <c r="A839" s="24" t="s">
        <v>1339</v>
      </c>
      <c r="B839" s="21">
        <v>2019</v>
      </c>
      <c r="C839" s="22" t="s">
        <v>1338</v>
      </c>
      <c r="D839" s="22" t="s">
        <v>893</v>
      </c>
      <c r="E839" s="22"/>
      <c r="F839" s="22" t="s">
        <v>56</v>
      </c>
      <c r="G839" s="22"/>
      <c r="H839" s="22"/>
      <c r="I839" s="22" t="s">
        <v>7545</v>
      </c>
      <c r="J839" s="24" t="s">
        <v>5873</v>
      </c>
      <c r="K839" s="24" t="s">
        <v>1340</v>
      </c>
      <c r="L839" s="22"/>
      <c r="M839" s="22"/>
      <c r="N839" s="23"/>
      <c r="O839" s="26"/>
    </row>
    <row r="840" spans="1:15" ht="39.6" x14ac:dyDescent="0.3">
      <c r="A840" s="24" t="s">
        <v>1513</v>
      </c>
      <c r="B840" s="21">
        <v>2019</v>
      </c>
      <c r="C840" s="22" t="s">
        <v>1512</v>
      </c>
      <c r="D840" s="22" t="s">
        <v>1514</v>
      </c>
      <c r="E840" s="22"/>
      <c r="F840" s="22" t="s">
        <v>171</v>
      </c>
      <c r="G840" s="22"/>
      <c r="H840" s="22"/>
      <c r="I840" s="22" t="s">
        <v>2242</v>
      </c>
      <c r="J840" s="22"/>
      <c r="K840" s="22" t="s">
        <v>1515</v>
      </c>
      <c r="L840" s="22"/>
      <c r="M840" s="22"/>
      <c r="N840" s="23"/>
      <c r="O840" s="26"/>
    </row>
    <row r="841" spans="1:15" ht="52.8" x14ac:dyDescent="0.3">
      <c r="A841" s="24" t="s">
        <v>8939</v>
      </c>
      <c r="B841" s="21">
        <v>2023</v>
      </c>
      <c r="C841" s="22" t="s">
        <v>8937</v>
      </c>
      <c r="D841" s="22"/>
      <c r="E841" s="22" t="s">
        <v>8938</v>
      </c>
      <c r="F841" s="22" t="s">
        <v>43</v>
      </c>
      <c r="G841" s="22" t="s">
        <v>4732</v>
      </c>
      <c r="H841" s="22" t="s">
        <v>5774</v>
      </c>
      <c r="I841" s="22" t="s">
        <v>7395</v>
      </c>
      <c r="J841" s="24" t="s">
        <v>12073</v>
      </c>
      <c r="K841" s="24" t="s">
        <v>8942</v>
      </c>
      <c r="L841" s="22" t="s">
        <v>329</v>
      </c>
      <c r="M841" s="22" t="s">
        <v>4390</v>
      </c>
      <c r="N841" s="23"/>
      <c r="O841" s="26"/>
    </row>
    <row r="842" spans="1:15" ht="39.6" x14ac:dyDescent="0.3">
      <c r="A842" s="24" t="s">
        <v>11454</v>
      </c>
      <c r="B842" s="21">
        <v>2019</v>
      </c>
      <c r="C842" s="22" t="s">
        <v>11453</v>
      </c>
      <c r="D842" s="22" t="s">
        <v>11452</v>
      </c>
      <c r="E842" s="22"/>
      <c r="F842" s="22" t="s">
        <v>1031</v>
      </c>
      <c r="G842" s="22" t="s">
        <v>4732</v>
      </c>
      <c r="H842" s="22" t="s">
        <v>5774</v>
      </c>
      <c r="I842" s="22" t="s">
        <v>7395</v>
      </c>
      <c r="J842" s="24" t="s">
        <v>12073</v>
      </c>
      <c r="K842" s="24" t="s">
        <v>11455</v>
      </c>
      <c r="L842" s="22" t="s">
        <v>329</v>
      </c>
      <c r="M842" s="22" t="s">
        <v>289</v>
      </c>
      <c r="N842" s="23" t="s">
        <v>8662</v>
      </c>
      <c r="O842" s="26"/>
    </row>
    <row r="843" spans="1:15" ht="52.8" x14ac:dyDescent="0.3">
      <c r="A843" s="24" t="s">
        <v>1852</v>
      </c>
      <c r="B843" s="21">
        <v>2020</v>
      </c>
      <c r="C843" s="22" t="s">
        <v>1854</v>
      </c>
      <c r="D843" s="22" t="s">
        <v>1853</v>
      </c>
      <c r="E843" s="22"/>
      <c r="F843" s="22" t="s">
        <v>171</v>
      </c>
      <c r="G843" s="22" t="s">
        <v>1243</v>
      </c>
      <c r="H843" s="22" t="s">
        <v>3274</v>
      </c>
      <c r="I843" s="22" t="s">
        <v>7544</v>
      </c>
      <c r="J843" s="24" t="s">
        <v>7151</v>
      </c>
      <c r="K843" s="24" t="s">
        <v>1851</v>
      </c>
      <c r="L843" s="22" t="s">
        <v>329</v>
      </c>
      <c r="M843" s="22" t="s">
        <v>1855</v>
      </c>
      <c r="N843" s="23" t="s">
        <v>1856</v>
      </c>
      <c r="O843" s="26"/>
    </row>
    <row r="844" spans="1:15" ht="79.2" x14ac:dyDescent="0.3">
      <c r="A844" s="24" t="s">
        <v>5553</v>
      </c>
      <c r="B844" s="21">
        <v>2023</v>
      </c>
      <c r="C844" s="22" t="s">
        <v>5554</v>
      </c>
      <c r="D844" s="22"/>
      <c r="E844" s="22" t="s">
        <v>5556</v>
      </c>
      <c r="F844" s="22" t="s">
        <v>1031</v>
      </c>
      <c r="G844" s="22"/>
      <c r="H844" s="22"/>
      <c r="I844" s="22" t="s">
        <v>348</v>
      </c>
      <c r="J844" s="22" t="s">
        <v>5873</v>
      </c>
      <c r="K844" s="22" t="s">
        <v>5555</v>
      </c>
      <c r="L844" s="22"/>
      <c r="M844" s="22"/>
      <c r="N844" s="23"/>
      <c r="O844" s="26"/>
    </row>
    <row r="845" spans="1:15" ht="39.6" x14ac:dyDescent="0.3">
      <c r="A845" s="24" t="s">
        <v>2053</v>
      </c>
      <c r="B845" s="21">
        <v>2017</v>
      </c>
      <c r="C845" s="22" t="s">
        <v>2052</v>
      </c>
      <c r="D845" s="22" t="s">
        <v>2042</v>
      </c>
      <c r="E845" s="22"/>
      <c r="F845" s="22" t="s">
        <v>56</v>
      </c>
      <c r="G845" s="22"/>
      <c r="H845" s="22"/>
      <c r="I845" s="22" t="s">
        <v>1151</v>
      </c>
      <c r="J845" s="22"/>
      <c r="K845" s="22" t="s">
        <v>2054</v>
      </c>
      <c r="L845" s="17"/>
      <c r="M845" s="17"/>
      <c r="N845" s="18"/>
      <c r="O845" s="26"/>
    </row>
    <row r="846" spans="1:15" ht="52.8" x14ac:dyDescent="0.3">
      <c r="A846" s="24" t="s">
        <v>4118</v>
      </c>
      <c r="B846" s="21">
        <v>2022</v>
      </c>
      <c r="C846" s="22" t="s">
        <v>4117</v>
      </c>
      <c r="D846" s="22" t="s">
        <v>29</v>
      </c>
      <c r="E846" s="22"/>
      <c r="F846" s="22" t="s">
        <v>56</v>
      </c>
      <c r="G846" s="22"/>
      <c r="H846" s="22"/>
      <c r="I846" s="22" t="s">
        <v>4120</v>
      </c>
      <c r="J846" s="22"/>
      <c r="K846" s="22" t="s">
        <v>4119</v>
      </c>
      <c r="L846" s="22"/>
      <c r="M846" s="22"/>
      <c r="N846" s="23"/>
      <c r="O846" s="26"/>
    </row>
    <row r="847" spans="1:15" ht="66" x14ac:dyDescent="0.3">
      <c r="A847" s="24" t="s">
        <v>360</v>
      </c>
      <c r="B847" s="21">
        <v>2020</v>
      </c>
      <c r="C847" s="22" t="s">
        <v>3275</v>
      </c>
      <c r="D847" s="22" t="s">
        <v>335</v>
      </c>
      <c r="E847" s="22"/>
      <c r="F847" s="22" t="s">
        <v>2477</v>
      </c>
      <c r="G847" s="22" t="s">
        <v>134</v>
      </c>
      <c r="H847" s="22" t="s">
        <v>3276</v>
      </c>
      <c r="I847" s="22" t="s">
        <v>7472</v>
      </c>
      <c r="J847" s="22" t="s">
        <v>7181</v>
      </c>
      <c r="K847" s="22" t="s">
        <v>10990</v>
      </c>
      <c r="L847" s="22" t="s">
        <v>48</v>
      </c>
      <c r="M847" s="22" t="s">
        <v>289</v>
      </c>
      <c r="N847" s="23"/>
      <c r="O847" s="26"/>
    </row>
    <row r="848" spans="1:15" ht="66" x14ac:dyDescent="0.3">
      <c r="A848" s="24" t="s">
        <v>10161</v>
      </c>
      <c r="B848" s="21">
        <v>2025</v>
      </c>
      <c r="C848" s="22" t="s">
        <v>10162</v>
      </c>
      <c r="D848" s="22" t="s">
        <v>349</v>
      </c>
      <c r="E848" s="22"/>
      <c r="F848" s="22" t="s">
        <v>2477</v>
      </c>
      <c r="G848" s="22" t="s">
        <v>3778</v>
      </c>
      <c r="H848" s="22" t="s">
        <v>3777</v>
      </c>
      <c r="I848" s="22" t="s">
        <v>7395</v>
      </c>
      <c r="J848" s="22" t="s">
        <v>7155</v>
      </c>
      <c r="K848" s="22" t="s">
        <v>10163</v>
      </c>
      <c r="L848" s="22" t="s">
        <v>329</v>
      </c>
      <c r="M848" s="22" t="s">
        <v>52</v>
      </c>
      <c r="N848" s="23" t="s">
        <v>9836</v>
      </c>
      <c r="O848" s="26" t="s">
        <v>1646</v>
      </c>
    </row>
    <row r="849" spans="1:15" ht="52.8" x14ac:dyDescent="0.3">
      <c r="A849" s="24" t="s">
        <v>2742</v>
      </c>
      <c r="B849" s="21">
        <v>2021</v>
      </c>
      <c r="C849" s="22" t="s">
        <v>3277</v>
      </c>
      <c r="D849" s="22" t="s">
        <v>2743</v>
      </c>
      <c r="E849" s="22"/>
      <c r="F849" s="22" t="s">
        <v>122</v>
      </c>
      <c r="G849" s="22" t="s">
        <v>743</v>
      </c>
      <c r="H849" s="22" t="s">
        <v>3270</v>
      </c>
      <c r="I849" s="22" t="s">
        <v>7546</v>
      </c>
      <c r="J849" s="24" t="s">
        <v>7221</v>
      </c>
      <c r="K849" s="24" t="s">
        <v>3278</v>
      </c>
      <c r="L849" s="22" t="s">
        <v>329</v>
      </c>
      <c r="M849" s="22" t="s">
        <v>2744</v>
      </c>
      <c r="N849" s="23" t="s">
        <v>966</v>
      </c>
      <c r="O849" s="26" t="s">
        <v>1646</v>
      </c>
    </row>
    <row r="850" spans="1:15" ht="66" x14ac:dyDescent="0.3">
      <c r="A850" s="24" t="s">
        <v>819</v>
      </c>
      <c r="B850" s="21">
        <v>2016</v>
      </c>
      <c r="C850" s="22" t="s">
        <v>818</v>
      </c>
      <c r="D850" s="22" t="s">
        <v>820</v>
      </c>
      <c r="E850" s="22"/>
      <c r="F850" s="22" t="s">
        <v>1644</v>
      </c>
      <c r="G850" s="22"/>
      <c r="H850" s="22"/>
      <c r="I850" s="22" t="s">
        <v>822</v>
      </c>
      <c r="J850" s="24"/>
      <c r="K850" s="24" t="s">
        <v>821</v>
      </c>
      <c r="L850" s="22" t="s">
        <v>48</v>
      </c>
      <c r="M850" s="22" t="s">
        <v>194</v>
      </c>
      <c r="N850" s="23" t="s">
        <v>823</v>
      </c>
      <c r="O850" s="26"/>
    </row>
    <row r="851" spans="1:15" ht="66" x14ac:dyDescent="0.3">
      <c r="A851" s="24" t="s">
        <v>2335</v>
      </c>
      <c r="B851" s="21">
        <v>2021</v>
      </c>
      <c r="C851" s="22" t="s">
        <v>2334</v>
      </c>
      <c r="D851" s="22" t="s">
        <v>2274</v>
      </c>
      <c r="E851" s="22"/>
      <c r="F851" s="22" t="s">
        <v>711</v>
      </c>
      <c r="G851" s="22"/>
      <c r="H851" s="22"/>
      <c r="I851" s="22" t="s">
        <v>7547</v>
      </c>
      <c r="J851" s="24" t="s">
        <v>7151</v>
      </c>
      <c r="K851" s="24" t="s">
        <v>10991</v>
      </c>
      <c r="L851" s="22" t="s">
        <v>303</v>
      </c>
      <c r="M851" s="22" t="s">
        <v>2336</v>
      </c>
      <c r="N851" s="23" t="s">
        <v>2337</v>
      </c>
      <c r="O851" s="26"/>
    </row>
    <row r="852" spans="1:15" ht="39.6" x14ac:dyDescent="0.3">
      <c r="A852" s="24" t="s">
        <v>1558</v>
      </c>
      <c r="B852" s="21">
        <v>2017</v>
      </c>
      <c r="C852" s="22" t="s">
        <v>1557</v>
      </c>
      <c r="D852" s="22" t="s">
        <v>1559</v>
      </c>
      <c r="E852" s="22"/>
      <c r="F852" s="22" t="s">
        <v>56</v>
      </c>
      <c r="G852" s="22"/>
      <c r="H852" s="22"/>
      <c r="I852" s="22" t="s">
        <v>1561</v>
      </c>
      <c r="J852" s="22"/>
      <c r="K852" s="22" t="s">
        <v>1560</v>
      </c>
      <c r="L852" s="22"/>
      <c r="M852" s="22"/>
      <c r="N852" s="23"/>
      <c r="O852" s="26"/>
    </row>
    <row r="853" spans="1:15" ht="52.8" customHeight="1" x14ac:dyDescent="0.3">
      <c r="A853" s="24" t="s">
        <v>2696</v>
      </c>
      <c r="B853" s="21">
        <v>2016</v>
      </c>
      <c r="C853" s="22" t="s">
        <v>2695</v>
      </c>
      <c r="D853" s="22"/>
      <c r="E853" s="22" t="s">
        <v>2697</v>
      </c>
      <c r="F853" s="22" t="s">
        <v>1031</v>
      </c>
      <c r="G853" s="22" t="s">
        <v>2178</v>
      </c>
      <c r="H853" s="22" t="s">
        <v>3279</v>
      </c>
      <c r="I853" s="22" t="s">
        <v>7548</v>
      </c>
      <c r="J853" s="24" t="s">
        <v>7211</v>
      </c>
      <c r="K853" s="24" t="s">
        <v>2698</v>
      </c>
      <c r="L853" s="22" t="s">
        <v>329</v>
      </c>
      <c r="M853" s="22" t="s">
        <v>456</v>
      </c>
      <c r="N853" s="23"/>
      <c r="O853" s="26"/>
    </row>
    <row r="854" spans="1:15" ht="92.4" customHeight="1" x14ac:dyDescent="0.3">
      <c r="A854" s="24" t="s">
        <v>8784</v>
      </c>
      <c r="B854" s="21">
        <v>2024</v>
      </c>
      <c r="C854" s="22" t="s">
        <v>8782</v>
      </c>
      <c r="D854" s="22" t="s">
        <v>8783</v>
      </c>
      <c r="E854" s="22"/>
      <c r="F854" s="22" t="s">
        <v>122</v>
      </c>
      <c r="G854" s="22" t="s">
        <v>8787</v>
      </c>
      <c r="H854" s="22" t="s">
        <v>8786</v>
      </c>
      <c r="I854" s="22" t="s">
        <v>8788</v>
      </c>
      <c r="J854" s="24" t="s">
        <v>7430</v>
      </c>
      <c r="K854" s="24" t="s">
        <v>8785</v>
      </c>
      <c r="L854" s="22" t="s">
        <v>329</v>
      </c>
      <c r="M854" s="22" t="s">
        <v>60</v>
      </c>
      <c r="N854" s="23" t="s">
        <v>8789</v>
      </c>
      <c r="O854" s="26"/>
    </row>
    <row r="855" spans="1:15" ht="52.8" customHeight="1" x14ac:dyDescent="0.3">
      <c r="A855" s="24" t="s">
        <v>2442</v>
      </c>
      <c r="B855" s="21">
        <v>2021</v>
      </c>
      <c r="C855" s="22" t="s">
        <v>2441</v>
      </c>
      <c r="D855" s="22" t="s">
        <v>2440</v>
      </c>
      <c r="E855" s="22"/>
      <c r="F855" s="22" t="s">
        <v>43</v>
      </c>
      <c r="G855" s="22" t="s">
        <v>2446</v>
      </c>
      <c r="H855" s="22" t="s">
        <v>3280</v>
      </c>
      <c r="I855" s="22" t="s">
        <v>7328</v>
      </c>
      <c r="J855" s="22" t="s">
        <v>7193</v>
      </c>
      <c r="K855" s="22" t="s">
        <v>2445</v>
      </c>
      <c r="L855" s="22" t="s">
        <v>329</v>
      </c>
      <c r="M855" s="22" t="s">
        <v>2447</v>
      </c>
      <c r="N855" s="23"/>
      <c r="O855" s="26"/>
    </row>
    <row r="856" spans="1:15" ht="52.8" customHeight="1" x14ac:dyDescent="0.3">
      <c r="A856" s="24" t="s">
        <v>4320</v>
      </c>
      <c r="B856" s="21">
        <v>2018</v>
      </c>
      <c r="C856" s="22" t="s">
        <v>4319</v>
      </c>
      <c r="D856" s="22" t="s">
        <v>335</v>
      </c>
      <c r="E856" s="22"/>
      <c r="F856" s="22" t="s">
        <v>11313</v>
      </c>
      <c r="G856" s="22" t="s">
        <v>4457</v>
      </c>
      <c r="H856" s="22" t="s">
        <v>4322</v>
      </c>
      <c r="I856" s="22" t="s">
        <v>7907</v>
      </c>
      <c r="J856" s="22" t="s">
        <v>7549</v>
      </c>
      <c r="K856" s="22" t="s">
        <v>4321</v>
      </c>
      <c r="L856" s="22"/>
      <c r="M856" s="22"/>
      <c r="N856" s="23"/>
      <c r="O856" s="26"/>
    </row>
    <row r="857" spans="1:15" ht="66" x14ac:dyDescent="0.3">
      <c r="A857" s="24" t="s">
        <v>11849</v>
      </c>
      <c r="B857" s="21">
        <v>2026</v>
      </c>
      <c r="C857" s="22" t="s">
        <v>11848</v>
      </c>
      <c r="D857" s="22" t="s">
        <v>11850</v>
      </c>
      <c r="E857" s="22"/>
      <c r="F857" s="22" t="s">
        <v>56</v>
      </c>
      <c r="G857" s="22"/>
      <c r="H857" s="22"/>
      <c r="I857" s="22" t="s">
        <v>11852</v>
      </c>
      <c r="J857" s="22"/>
      <c r="K857" s="22" t="s">
        <v>11851</v>
      </c>
      <c r="L857" s="22"/>
      <c r="M857" s="22"/>
      <c r="N857" s="23"/>
      <c r="O857" s="26"/>
    </row>
    <row r="858" spans="1:15" ht="79.2" x14ac:dyDescent="0.3">
      <c r="A858" s="24" t="s">
        <v>1553</v>
      </c>
      <c r="B858" s="21">
        <v>2020</v>
      </c>
      <c r="C858" s="22" t="s">
        <v>1552</v>
      </c>
      <c r="D858" s="22" t="s">
        <v>1554</v>
      </c>
      <c r="E858" s="22"/>
      <c r="F858" s="22" t="s">
        <v>122</v>
      </c>
      <c r="G858" s="22" t="s">
        <v>1413</v>
      </c>
      <c r="H858" s="22" t="s">
        <v>3281</v>
      </c>
      <c r="I858" s="22" t="s">
        <v>2909</v>
      </c>
      <c r="J858" s="22" t="s">
        <v>7161</v>
      </c>
      <c r="K858" s="22" t="s">
        <v>10992</v>
      </c>
      <c r="L858" s="22" t="s">
        <v>329</v>
      </c>
      <c r="M858" s="22" t="s">
        <v>1555</v>
      </c>
      <c r="N858" s="23" t="s">
        <v>1556</v>
      </c>
      <c r="O858" s="26"/>
    </row>
    <row r="859" spans="1:15" ht="105.6" x14ac:dyDescent="0.3">
      <c r="A859" s="24" t="s">
        <v>5409</v>
      </c>
      <c r="B859" s="21">
        <v>2023</v>
      </c>
      <c r="C859" s="22" t="s">
        <v>5410</v>
      </c>
      <c r="D859" s="22" t="s">
        <v>1298</v>
      </c>
      <c r="E859" s="22"/>
      <c r="F859" s="22" t="s">
        <v>122</v>
      </c>
      <c r="G859" s="22" t="s">
        <v>1413</v>
      </c>
      <c r="H859" s="22" t="s">
        <v>5411</v>
      </c>
      <c r="I859" s="22" t="s">
        <v>2909</v>
      </c>
      <c r="J859" s="22" t="s">
        <v>7161</v>
      </c>
      <c r="K859" s="22" t="s">
        <v>5413</v>
      </c>
      <c r="L859" s="22" t="s">
        <v>329</v>
      </c>
      <c r="M859" s="22" t="s">
        <v>4390</v>
      </c>
      <c r="N859" s="23" t="s">
        <v>5412</v>
      </c>
      <c r="O859" s="26"/>
    </row>
    <row r="860" spans="1:15" ht="92.4" x14ac:dyDescent="0.3">
      <c r="A860" s="24" t="s">
        <v>9093</v>
      </c>
      <c r="B860" s="21">
        <v>2025</v>
      </c>
      <c r="C860" s="22" t="s">
        <v>9095</v>
      </c>
      <c r="D860" s="22" t="s">
        <v>9094</v>
      </c>
      <c r="E860" s="22"/>
      <c r="F860" s="22" t="s">
        <v>1031</v>
      </c>
      <c r="G860" s="22" t="s">
        <v>2714</v>
      </c>
      <c r="H860" s="22" t="s">
        <v>9096</v>
      </c>
      <c r="I860" s="22" t="s">
        <v>7503</v>
      </c>
      <c r="J860" s="22" t="s">
        <v>7161</v>
      </c>
      <c r="K860" s="22" t="s">
        <v>9111</v>
      </c>
      <c r="L860" s="22" t="s">
        <v>329</v>
      </c>
      <c r="M860" s="22" t="s">
        <v>9097</v>
      </c>
      <c r="N860" s="23"/>
      <c r="O860" s="26"/>
    </row>
    <row r="861" spans="1:15" ht="52.8" x14ac:dyDescent="0.3">
      <c r="A861" s="24" t="s">
        <v>2703</v>
      </c>
      <c r="B861" s="21">
        <v>2021</v>
      </c>
      <c r="C861" s="22" t="s">
        <v>3282</v>
      </c>
      <c r="D861" s="22" t="s">
        <v>68</v>
      </c>
      <c r="E861" s="22"/>
      <c r="F861" s="22" t="s">
        <v>122</v>
      </c>
      <c r="G861" s="22" t="s">
        <v>1416</v>
      </c>
      <c r="H861" s="22" t="s">
        <v>3283</v>
      </c>
      <c r="I861" s="22" t="s">
        <v>7381</v>
      </c>
      <c r="J861" s="22" t="s">
        <v>7145</v>
      </c>
      <c r="K861" s="22" t="s">
        <v>3284</v>
      </c>
      <c r="L861" s="22" t="s">
        <v>329</v>
      </c>
      <c r="M861" s="22" t="s">
        <v>52</v>
      </c>
      <c r="N861" s="23"/>
      <c r="O861" s="26"/>
    </row>
    <row r="862" spans="1:15" ht="39.6" x14ac:dyDescent="0.3">
      <c r="A862" s="24" t="s">
        <v>2043</v>
      </c>
      <c r="B862" s="21">
        <v>2017</v>
      </c>
      <c r="C862" s="22" t="s">
        <v>2041</v>
      </c>
      <c r="D862" s="22" t="s">
        <v>2042</v>
      </c>
      <c r="E862" s="22"/>
      <c r="F862" s="22" t="s">
        <v>56</v>
      </c>
      <c r="G862" s="22"/>
      <c r="H862" s="22"/>
      <c r="I862" s="22" t="s">
        <v>1134</v>
      </c>
      <c r="J862" s="22" t="s">
        <v>7166</v>
      </c>
      <c r="K862" s="22" t="s">
        <v>2044</v>
      </c>
      <c r="L862" s="22"/>
      <c r="M862" s="22"/>
      <c r="N862" s="23"/>
      <c r="O862" s="26"/>
    </row>
    <row r="863" spans="1:15" ht="52.8" customHeight="1" x14ac:dyDescent="0.3">
      <c r="A863" s="24" t="s">
        <v>12048</v>
      </c>
      <c r="B863" s="21">
        <v>2026</v>
      </c>
      <c r="C863" s="22" t="s">
        <v>12049</v>
      </c>
      <c r="D863" s="22" t="s">
        <v>29</v>
      </c>
      <c r="E863" s="22"/>
      <c r="F863" s="22" t="s">
        <v>56</v>
      </c>
      <c r="G863" s="22"/>
      <c r="H863" s="22"/>
      <c r="I863" s="22" t="s">
        <v>57</v>
      </c>
      <c r="J863" s="22"/>
      <c r="K863" s="22" t="s">
        <v>12050</v>
      </c>
      <c r="L863" s="22"/>
      <c r="M863" s="22"/>
      <c r="N863" s="23"/>
      <c r="O863" s="26" t="s">
        <v>1646</v>
      </c>
    </row>
    <row r="864" spans="1:15" ht="52.8" x14ac:dyDescent="0.3">
      <c r="A864" s="24" t="s">
        <v>2554</v>
      </c>
      <c r="B864" s="21">
        <v>2020</v>
      </c>
      <c r="C864" s="22" t="s">
        <v>2553</v>
      </c>
      <c r="D864" s="22"/>
      <c r="E864" s="22" t="s">
        <v>265</v>
      </c>
      <c r="F864" s="22" t="s">
        <v>43</v>
      </c>
      <c r="G864" s="22" t="s">
        <v>70</v>
      </c>
      <c r="H864" s="22"/>
      <c r="I864" s="22" t="s">
        <v>7926</v>
      </c>
      <c r="J864" s="22" t="s">
        <v>7463</v>
      </c>
      <c r="K864" s="22" t="s">
        <v>2555</v>
      </c>
      <c r="L864" s="22" t="s">
        <v>730</v>
      </c>
      <c r="M864" s="22" t="s">
        <v>204</v>
      </c>
      <c r="N864" s="23" t="s">
        <v>2556</v>
      </c>
      <c r="O864" s="26"/>
    </row>
    <row r="865" spans="1:15" ht="66" x14ac:dyDescent="0.3">
      <c r="A865" s="24" t="s">
        <v>8425</v>
      </c>
      <c r="B865" s="21">
        <v>2025</v>
      </c>
      <c r="C865" s="22" t="s">
        <v>8424</v>
      </c>
      <c r="D865" s="22" t="s">
        <v>8426</v>
      </c>
      <c r="E865" s="22"/>
      <c r="F865" s="22" t="s">
        <v>3059</v>
      </c>
      <c r="G865" s="22" t="s">
        <v>8430</v>
      </c>
      <c r="H865" s="22" t="s">
        <v>8431</v>
      </c>
      <c r="I865" s="22" t="s">
        <v>8428</v>
      </c>
      <c r="J865" s="22" t="s">
        <v>7226</v>
      </c>
      <c r="K865" s="22" t="s">
        <v>8427</v>
      </c>
      <c r="L865" s="22" t="s">
        <v>5668</v>
      </c>
      <c r="M865" s="22" t="s">
        <v>4975</v>
      </c>
      <c r="N865" s="23" t="s">
        <v>8429</v>
      </c>
      <c r="O865" s="26"/>
    </row>
    <row r="866" spans="1:15" ht="79.2" x14ac:dyDescent="0.3">
      <c r="A866" s="24" t="s">
        <v>8946</v>
      </c>
      <c r="B866" s="21">
        <v>2025</v>
      </c>
      <c r="C866" s="22" t="s">
        <v>8945</v>
      </c>
      <c r="D866" s="22" t="s">
        <v>3833</v>
      </c>
      <c r="E866" s="22"/>
      <c r="F866" s="22" t="s">
        <v>5192</v>
      </c>
      <c r="G866" s="22"/>
      <c r="H866" s="22" t="s">
        <v>8948</v>
      </c>
      <c r="I866" s="22" t="s">
        <v>5015</v>
      </c>
      <c r="J866" s="22" t="s">
        <v>8949</v>
      </c>
      <c r="K866" s="22" t="s">
        <v>8947</v>
      </c>
      <c r="L866" s="22"/>
      <c r="M866" s="22"/>
      <c r="N866" s="23"/>
      <c r="O866" s="26"/>
    </row>
    <row r="867" spans="1:15" ht="92.4" x14ac:dyDescent="0.3">
      <c r="A867" s="24" t="s">
        <v>1303</v>
      </c>
      <c r="B867" s="21">
        <v>2018</v>
      </c>
      <c r="C867" s="22" t="s">
        <v>1302</v>
      </c>
      <c r="D867" s="22" t="s">
        <v>1301</v>
      </c>
      <c r="E867" s="22"/>
      <c r="F867" s="22" t="s">
        <v>290</v>
      </c>
      <c r="G867" s="22" t="s">
        <v>1305</v>
      </c>
      <c r="H867" s="22" t="s">
        <v>3285</v>
      </c>
      <c r="I867" s="22" t="s">
        <v>7550</v>
      </c>
      <c r="J867" s="22" t="s">
        <v>7189</v>
      </c>
      <c r="K867" s="22" t="s">
        <v>10887</v>
      </c>
      <c r="L867" s="22" t="s">
        <v>48</v>
      </c>
      <c r="M867" s="22" t="s">
        <v>1304</v>
      </c>
      <c r="N867" s="23"/>
      <c r="O867" s="26"/>
    </row>
    <row r="868" spans="1:15" ht="66" customHeight="1" x14ac:dyDescent="0.3">
      <c r="A868" s="24" t="s">
        <v>9090</v>
      </c>
      <c r="B868" s="21">
        <v>2025</v>
      </c>
      <c r="C868" s="22" t="s">
        <v>9091</v>
      </c>
      <c r="D868" s="22"/>
      <c r="E868" s="22" t="s">
        <v>265</v>
      </c>
      <c r="F868" s="22" t="s">
        <v>844</v>
      </c>
      <c r="G868" s="22" t="s">
        <v>165</v>
      </c>
      <c r="H868" s="22" t="s">
        <v>3166</v>
      </c>
      <c r="I868" s="22" t="s">
        <v>7300</v>
      </c>
      <c r="J868" s="22" t="s">
        <v>7156</v>
      </c>
      <c r="K868" s="22" t="s">
        <v>9092</v>
      </c>
      <c r="L868" s="22" t="s">
        <v>329</v>
      </c>
      <c r="M868" s="22" t="s">
        <v>8330</v>
      </c>
      <c r="N868" s="23" t="s">
        <v>2835</v>
      </c>
      <c r="O868" s="26"/>
    </row>
    <row r="869" spans="1:15" ht="66" x14ac:dyDescent="0.3">
      <c r="A869" s="24" t="s">
        <v>6031</v>
      </c>
      <c r="B869" s="21">
        <v>2022</v>
      </c>
      <c r="C869" s="22" t="s">
        <v>6030</v>
      </c>
      <c r="D869" s="22" t="s">
        <v>105</v>
      </c>
      <c r="E869" s="22"/>
      <c r="F869" s="22" t="s">
        <v>2477</v>
      </c>
      <c r="G869" s="22" t="s">
        <v>381</v>
      </c>
      <c r="H869" s="22" t="s">
        <v>6033</v>
      </c>
      <c r="I869" s="22" t="s">
        <v>7907</v>
      </c>
      <c r="J869" s="35" t="s">
        <v>5873</v>
      </c>
      <c r="K869" s="22" t="s">
        <v>6032</v>
      </c>
      <c r="L869" s="22" t="s">
        <v>329</v>
      </c>
      <c r="M869" s="22" t="s">
        <v>6034</v>
      </c>
      <c r="N869" s="23" t="s">
        <v>6035</v>
      </c>
      <c r="O869" s="26"/>
    </row>
    <row r="870" spans="1:15" ht="66" x14ac:dyDescent="0.3">
      <c r="A870" s="24" t="s">
        <v>6778</v>
      </c>
      <c r="B870" s="21">
        <v>2024</v>
      </c>
      <c r="C870" s="22" t="s">
        <v>6777</v>
      </c>
      <c r="D870" s="22" t="s">
        <v>349</v>
      </c>
      <c r="E870" s="22"/>
      <c r="F870" s="22" t="s">
        <v>486</v>
      </c>
      <c r="G870" s="22" t="s">
        <v>5133</v>
      </c>
      <c r="H870" s="22" t="s">
        <v>6780</v>
      </c>
      <c r="I870" s="22" t="s">
        <v>7279</v>
      </c>
      <c r="J870" s="22" t="s">
        <v>7223</v>
      </c>
      <c r="K870" s="22" t="s">
        <v>6779</v>
      </c>
      <c r="L870" s="22" t="s">
        <v>329</v>
      </c>
      <c r="M870" s="22" t="s">
        <v>1444</v>
      </c>
      <c r="N870" s="23" t="s">
        <v>4690</v>
      </c>
      <c r="O870" s="26"/>
    </row>
    <row r="871" spans="1:15" ht="66" x14ac:dyDescent="0.3">
      <c r="A871" s="24" t="s">
        <v>11846</v>
      </c>
      <c r="B871" s="21">
        <v>2023</v>
      </c>
      <c r="C871" s="22" t="s">
        <v>11845</v>
      </c>
      <c r="D871" s="22" t="s">
        <v>470</v>
      </c>
      <c r="E871" s="22"/>
      <c r="F871" s="22" t="s">
        <v>2477</v>
      </c>
      <c r="G871" s="22" t="s">
        <v>134</v>
      </c>
      <c r="H871" s="22" t="s">
        <v>3207</v>
      </c>
      <c r="I871" s="22" t="s">
        <v>11811</v>
      </c>
      <c r="J871" s="24" t="s">
        <v>7126</v>
      </c>
      <c r="K871" s="24" t="s">
        <v>11847</v>
      </c>
      <c r="L871" s="22" t="s">
        <v>329</v>
      </c>
      <c r="M871" s="22" t="s">
        <v>52</v>
      </c>
      <c r="N871" s="23"/>
      <c r="O871" s="26"/>
    </row>
    <row r="872" spans="1:15" ht="79.2" x14ac:dyDescent="0.3">
      <c r="A872" s="24" t="s">
        <v>2140</v>
      </c>
      <c r="B872" s="21">
        <v>2016</v>
      </c>
      <c r="C872" s="22" t="s">
        <v>3286</v>
      </c>
      <c r="D872" s="22" t="s">
        <v>405</v>
      </c>
      <c r="E872" s="22"/>
      <c r="F872" s="22" t="s">
        <v>2141</v>
      </c>
      <c r="G872" s="22"/>
      <c r="H872" s="22" t="s">
        <v>3287</v>
      </c>
      <c r="I872" s="22" t="s">
        <v>2142</v>
      </c>
      <c r="J872" s="24"/>
      <c r="K872" s="24" t="s">
        <v>10993</v>
      </c>
      <c r="L872" s="22" t="s">
        <v>329</v>
      </c>
      <c r="M872" s="22" t="s">
        <v>49</v>
      </c>
      <c r="N872" s="23" t="s">
        <v>2107</v>
      </c>
      <c r="O872" s="26"/>
    </row>
    <row r="873" spans="1:15" ht="66" x14ac:dyDescent="0.3">
      <c r="A873" s="24" t="s">
        <v>12141</v>
      </c>
      <c r="B873" s="21">
        <v>2026</v>
      </c>
      <c r="C873" s="22" t="s">
        <v>12140</v>
      </c>
      <c r="D873" s="22" t="s">
        <v>74</v>
      </c>
      <c r="E873" s="22"/>
      <c r="F873" s="22" t="s">
        <v>1031</v>
      </c>
      <c r="G873" s="22" t="s">
        <v>100</v>
      </c>
      <c r="H873" s="22" t="s">
        <v>12143</v>
      </c>
      <c r="I873" s="22" t="s">
        <v>12145</v>
      </c>
      <c r="J873" s="24" t="s">
        <v>5873</v>
      </c>
      <c r="K873" s="24" t="s">
        <v>12142</v>
      </c>
      <c r="L873" s="22" t="s">
        <v>329</v>
      </c>
      <c r="M873" s="22" t="s">
        <v>12144</v>
      </c>
      <c r="N873" s="23"/>
      <c r="O873" s="26" t="s">
        <v>1646</v>
      </c>
    </row>
    <row r="874" spans="1:15" ht="66" x14ac:dyDescent="0.3">
      <c r="A874" s="24" t="s">
        <v>4351</v>
      </c>
      <c r="B874" s="21">
        <v>2022</v>
      </c>
      <c r="C874" s="22" t="s">
        <v>4350</v>
      </c>
      <c r="D874" s="22" t="s">
        <v>29</v>
      </c>
      <c r="E874" s="22"/>
      <c r="F874" s="22" t="s">
        <v>77</v>
      </c>
      <c r="G874" s="22" t="s">
        <v>1192</v>
      </c>
      <c r="H874" s="22" t="s">
        <v>4355</v>
      </c>
      <c r="I874" s="22" t="s">
        <v>7551</v>
      </c>
      <c r="J874" s="34" t="s">
        <v>5873</v>
      </c>
      <c r="K874" s="22" t="s">
        <v>4352</v>
      </c>
      <c r="L874" s="22" t="s">
        <v>123</v>
      </c>
      <c r="M874" s="22" t="s">
        <v>4353</v>
      </c>
      <c r="N874" s="23" t="s">
        <v>4354</v>
      </c>
      <c r="O874" s="26"/>
    </row>
    <row r="875" spans="1:15" ht="39.6" x14ac:dyDescent="0.3">
      <c r="A875" s="24" t="s">
        <v>5331</v>
      </c>
      <c r="B875" s="29">
        <v>2022</v>
      </c>
      <c r="C875" s="22" t="s">
        <v>5332</v>
      </c>
      <c r="D875" s="22" t="s">
        <v>5333</v>
      </c>
      <c r="E875" s="22"/>
      <c r="F875" s="22" t="s">
        <v>844</v>
      </c>
      <c r="G875" s="22" t="s">
        <v>1599</v>
      </c>
      <c r="H875" s="22" t="s">
        <v>4115</v>
      </c>
      <c r="I875" s="22" t="s">
        <v>7184</v>
      </c>
      <c r="J875" s="22" t="s">
        <v>7181</v>
      </c>
      <c r="K875" s="22" t="s">
        <v>5334</v>
      </c>
      <c r="L875" s="22"/>
      <c r="M875" s="22"/>
      <c r="N875" s="23"/>
      <c r="O875" s="26"/>
    </row>
    <row r="876" spans="1:15" ht="66" x14ac:dyDescent="0.3">
      <c r="A876" s="24" t="s">
        <v>9838</v>
      </c>
      <c r="B876" s="21">
        <v>2022</v>
      </c>
      <c r="C876" s="22" t="s">
        <v>9837</v>
      </c>
      <c r="D876" s="22" t="s">
        <v>210</v>
      </c>
      <c r="E876" s="22"/>
      <c r="F876" s="22" t="s">
        <v>2477</v>
      </c>
      <c r="G876" s="22" t="s">
        <v>381</v>
      </c>
      <c r="H876" s="22" t="s">
        <v>3068</v>
      </c>
      <c r="I876" s="22" t="s">
        <v>9840</v>
      </c>
      <c r="J876" s="24" t="s">
        <v>9842</v>
      </c>
      <c r="K876" s="24" t="s">
        <v>9839</v>
      </c>
      <c r="L876" s="22" t="s">
        <v>5166</v>
      </c>
      <c r="M876" s="22" t="s">
        <v>9841</v>
      </c>
      <c r="N876" s="23" t="s">
        <v>447</v>
      </c>
      <c r="O876" s="26"/>
    </row>
    <row r="877" spans="1:15" ht="79.2" x14ac:dyDescent="0.3">
      <c r="A877" s="24" t="s">
        <v>315</v>
      </c>
      <c r="B877" s="21">
        <v>2017</v>
      </c>
      <c r="C877" s="22" t="s">
        <v>314</v>
      </c>
      <c r="D877" s="22" t="s">
        <v>316</v>
      </c>
      <c r="E877" s="22"/>
      <c r="F877" s="22" t="s">
        <v>2477</v>
      </c>
      <c r="G877" s="22" t="s">
        <v>381</v>
      </c>
      <c r="H877" s="22" t="s">
        <v>3068</v>
      </c>
      <c r="I877" s="22" t="s">
        <v>2100</v>
      </c>
      <c r="J877" s="24" t="s">
        <v>7145</v>
      </c>
      <c r="K877" s="24" t="s">
        <v>317</v>
      </c>
      <c r="L877" s="22" t="s">
        <v>303</v>
      </c>
      <c r="M877" s="22" t="s">
        <v>307</v>
      </c>
      <c r="N877" s="23" t="s">
        <v>958</v>
      </c>
      <c r="O877" s="26"/>
    </row>
    <row r="878" spans="1:15" ht="79.2" x14ac:dyDescent="0.3">
      <c r="A878" s="24" t="s">
        <v>12306</v>
      </c>
      <c r="B878" s="21" t="s">
        <v>4488</v>
      </c>
      <c r="C878" s="22" t="s">
        <v>12305</v>
      </c>
      <c r="D878" s="22" t="s">
        <v>10332</v>
      </c>
      <c r="E878" s="22"/>
      <c r="F878" s="22" t="s">
        <v>9761</v>
      </c>
      <c r="G878" s="22"/>
      <c r="H878" s="22"/>
      <c r="I878" s="22" t="s">
        <v>12308</v>
      </c>
      <c r="J878" s="22"/>
      <c r="K878" s="22" t="s">
        <v>12307</v>
      </c>
      <c r="L878" s="22"/>
      <c r="M878" s="22"/>
      <c r="N878" s="23"/>
      <c r="O878" s="26"/>
    </row>
    <row r="879" spans="1:15" ht="52.8" x14ac:dyDescent="0.3">
      <c r="A879" s="24" t="s">
        <v>305</v>
      </c>
      <c r="B879" s="21">
        <v>2013</v>
      </c>
      <c r="C879" s="22" t="s">
        <v>304</v>
      </c>
      <c r="D879" s="22" t="s">
        <v>180</v>
      </c>
      <c r="E879" s="22"/>
      <c r="F879" s="22" t="s">
        <v>2477</v>
      </c>
      <c r="G879" s="22" t="s">
        <v>308</v>
      </c>
      <c r="H879" s="22" t="s">
        <v>3154</v>
      </c>
      <c r="I879" s="22" t="s">
        <v>7258</v>
      </c>
      <c r="J879" s="24" t="s">
        <v>7145</v>
      </c>
      <c r="K879" s="24" t="s">
        <v>10946</v>
      </c>
      <c r="L879" s="22" t="s">
        <v>303</v>
      </c>
      <c r="M879" s="22" t="s">
        <v>307</v>
      </c>
      <c r="N879" s="23" t="s">
        <v>959</v>
      </c>
      <c r="O879" s="26"/>
    </row>
    <row r="880" spans="1:15" ht="52.8" x14ac:dyDescent="0.3">
      <c r="A880" s="24" t="s">
        <v>5504</v>
      </c>
      <c r="B880" s="21">
        <v>2023</v>
      </c>
      <c r="C880" s="22" t="s">
        <v>5505</v>
      </c>
      <c r="D880" s="22" t="s">
        <v>136</v>
      </c>
      <c r="E880" s="22"/>
      <c r="F880" s="22" t="s">
        <v>2477</v>
      </c>
      <c r="G880" s="22" t="s">
        <v>308</v>
      </c>
      <c r="H880" s="22" t="s">
        <v>5506</v>
      </c>
      <c r="I880" s="22" t="s">
        <v>7552</v>
      </c>
      <c r="J880" s="22" t="s">
        <v>7145</v>
      </c>
      <c r="K880" s="22" t="s">
        <v>5503</v>
      </c>
      <c r="L880" s="22" t="s">
        <v>303</v>
      </c>
      <c r="M880" s="22" t="s">
        <v>307</v>
      </c>
      <c r="N880" s="23" t="s">
        <v>5507</v>
      </c>
      <c r="O880" s="26"/>
    </row>
    <row r="881" spans="1:15" ht="52.8" x14ac:dyDescent="0.3">
      <c r="A881" s="24" t="s">
        <v>298</v>
      </c>
      <c r="B881" s="21">
        <v>2016</v>
      </c>
      <c r="C881" s="22" t="s">
        <v>299</v>
      </c>
      <c r="D881" s="22" t="s">
        <v>272</v>
      </c>
      <c r="E881" s="22"/>
      <c r="F881" s="22" t="s">
        <v>56</v>
      </c>
      <c r="G881" s="22"/>
      <c r="H881" s="22"/>
      <c r="I881" s="22" t="s">
        <v>306</v>
      </c>
      <c r="J881" s="22"/>
      <c r="K881" s="22" t="s">
        <v>11259</v>
      </c>
      <c r="L881" s="22"/>
      <c r="M881" s="22"/>
      <c r="N881" s="23"/>
      <c r="O881" s="26"/>
    </row>
    <row r="882" spans="1:15" ht="66" x14ac:dyDescent="0.3">
      <c r="A882" s="24" t="s">
        <v>1342</v>
      </c>
      <c r="B882" s="21">
        <v>2020</v>
      </c>
      <c r="C882" s="22" t="s">
        <v>1341</v>
      </c>
      <c r="D882" s="22" t="s">
        <v>893</v>
      </c>
      <c r="E882" s="22"/>
      <c r="F882" s="22" t="s">
        <v>2477</v>
      </c>
      <c r="G882" s="22" t="s">
        <v>688</v>
      </c>
      <c r="H882" s="22" t="s">
        <v>3288</v>
      </c>
      <c r="I882" s="22" t="s">
        <v>7553</v>
      </c>
      <c r="J882" s="22" t="s">
        <v>7145</v>
      </c>
      <c r="K882" s="22" t="s">
        <v>10828</v>
      </c>
      <c r="L882" s="22" t="s">
        <v>48</v>
      </c>
      <c r="M882" s="22" t="s">
        <v>1069</v>
      </c>
      <c r="N882" s="23" t="s">
        <v>3689</v>
      </c>
      <c r="O882" s="26"/>
    </row>
    <row r="883" spans="1:15" ht="79.2" x14ac:dyDescent="0.3">
      <c r="A883" s="24" t="s">
        <v>319</v>
      </c>
      <c r="B883" s="21">
        <v>2018</v>
      </c>
      <c r="C883" s="22" t="s">
        <v>318</v>
      </c>
      <c r="D883" s="22" t="s">
        <v>210</v>
      </c>
      <c r="E883" s="22"/>
      <c r="F883" s="22" t="s">
        <v>43</v>
      </c>
      <c r="G883" s="22" t="s">
        <v>183</v>
      </c>
      <c r="H883" s="22" t="s">
        <v>3289</v>
      </c>
      <c r="I883" s="22" t="s">
        <v>7554</v>
      </c>
      <c r="J883" s="22" t="s">
        <v>7145</v>
      </c>
      <c r="K883" s="22" t="s">
        <v>8792</v>
      </c>
      <c r="L883" s="22" t="s">
        <v>48</v>
      </c>
      <c r="M883" s="22" t="s">
        <v>320</v>
      </c>
      <c r="N883" s="23" t="s">
        <v>321</v>
      </c>
      <c r="O883" s="26"/>
    </row>
    <row r="884" spans="1:15" ht="52.8" x14ac:dyDescent="0.3">
      <c r="A884" s="24" t="s">
        <v>310</v>
      </c>
      <c r="B884" s="21">
        <v>2016</v>
      </c>
      <c r="C884" s="22" t="s">
        <v>309</v>
      </c>
      <c r="D884" s="22" t="s">
        <v>105</v>
      </c>
      <c r="E884" s="22"/>
      <c r="F884" s="22" t="s">
        <v>43</v>
      </c>
      <c r="G884" s="22" t="s">
        <v>1850</v>
      </c>
      <c r="H884" s="22" t="s">
        <v>3290</v>
      </c>
      <c r="I884" s="22" t="s">
        <v>7555</v>
      </c>
      <c r="J884" s="22" t="s">
        <v>7145</v>
      </c>
      <c r="K884" s="22" t="s">
        <v>11078</v>
      </c>
      <c r="L884" s="22" t="s">
        <v>312</v>
      </c>
      <c r="M884" s="22" t="s">
        <v>311</v>
      </c>
      <c r="N884" s="23" t="s">
        <v>313</v>
      </c>
      <c r="O884" s="26"/>
    </row>
    <row r="885" spans="1:15" ht="66" x14ac:dyDescent="0.3">
      <c r="A885" s="24" t="s">
        <v>9417</v>
      </c>
      <c r="B885" s="21">
        <v>2025</v>
      </c>
      <c r="C885" s="22" t="s">
        <v>9418</v>
      </c>
      <c r="D885" s="22"/>
      <c r="E885" s="22" t="s">
        <v>265</v>
      </c>
      <c r="F885" s="22" t="s">
        <v>2477</v>
      </c>
      <c r="G885" s="22"/>
      <c r="H885" s="22" t="s">
        <v>9416</v>
      </c>
      <c r="I885" s="22" t="s">
        <v>2909</v>
      </c>
      <c r="J885" s="22" t="s">
        <v>7228</v>
      </c>
      <c r="K885" s="22" t="s">
        <v>11079</v>
      </c>
      <c r="L885" s="22" t="s">
        <v>329</v>
      </c>
      <c r="M885" s="22" t="s">
        <v>9415</v>
      </c>
      <c r="N885" s="22"/>
      <c r="O885" s="26"/>
    </row>
    <row r="886" spans="1:15" ht="79.2" x14ac:dyDescent="0.3">
      <c r="A886" s="24" t="s">
        <v>11211</v>
      </c>
      <c r="B886" s="21">
        <v>2023</v>
      </c>
      <c r="C886" s="22" t="s">
        <v>11210</v>
      </c>
      <c r="D886" s="22" t="s">
        <v>11209</v>
      </c>
      <c r="E886" s="22"/>
      <c r="F886" s="22" t="s">
        <v>2155</v>
      </c>
      <c r="G886" s="22"/>
      <c r="H886" s="22" t="s">
        <v>11214</v>
      </c>
      <c r="I886" s="22" t="s">
        <v>11160</v>
      </c>
      <c r="J886" s="24" t="s">
        <v>7145</v>
      </c>
      <c r="K886" s="24" t="s">
        <v>11208</v>
      </c>
      <c r="L886" s="22" t="s">
        <v>11213</v>
      </c>
      <c r="M886" s="22" t="s">
        <v>11212</v>
      </c>
      <c r="N886" s="23"/>
      <c r="O886" s="26"/>
    </row>
    <row r="887" spans="1:15" ht="39.6" x14ac:dyDescent="0.3">
      <c r="A887" s="24" t="s">
        <v>825</v>
      </c>
      <c r="B887" s="21">
        <v>2017</v>
      </c>
      <c r="C887" s="22" t="s">
        <v>824</v>
      </c>
      <c r="D887" s="22" t="s">
        <v>826</v>
      </c>
      <c r="E887" s="22"/>
      <c r="F887" s="22" t="s">
        <v>56</v>
      </c>
      <c r="G887" s="22"/>
      <c r="H887" s="22"/>
      <c r="I887" s="22" t="s">
        <v>827</v>
      </c>
      <c r="J887" s="22"/>
      <c r="K887" s="22" t="s">
        <v>828</v>
      </c>
      <c r="L887" s="22"/>
      <c r="M887" s="22"/>
      <c r="N887" s="23"/>
      <c r="O887" s="26"/>
    </row>
    <row r="888" spans="1:15" ht="52.8" x14ac:dyDescent="0.3">
      <c r="A888" s="24" t="s">
        <v>483</v>
      </c>
      <c r="B888" s="21">
        <v>2018</v>
      </c>
      <c r="C888" s="22" t="s">
        <v>482</v>
      </c>
      <c r="D888" s="22"/>
      <c r="E888" s="22" t="s">
        <v>265</v>
      </c>
      <c r="F888" s="22" t="s">
        <v>43</v>
      </c>
      <c r="G888" s="22"/>
      <c r="H888" s="22"/>
      <c r="I888" s="22" t="s">
        <v>2987</v>
      </c>
      <c r="J888" s="24"/>
      <c r="K888" s="24" t="s">
        <v>484</v>
      </c>
      <c r="L888" s="22"/>
      <c r="M888" s="22"/>
      <c r="N888" s="23"/>
      <c r="O888" s="26"/>
    </row>
    <row r="889" spans="1:15" ht="66" x14ac:dyDescent="0.3">
      <c r="A889" s="24" t="s">
        <v>323</v>
      </c>
      <c r="B889" s="21">
        <v>2018</v>
      </c>
      <c r="C889" s="22" t="s">
        <v>322</v>
      </c>
      <c r="D889" s="22" t="s">
        <v>210</v>
      </c>
      <c r="E889" s="22"/>
      <c r="F889" s="22" t="s">
        <v>56</v>
      </c>
      <c r="G889" s="22"/>
      <c r="H889" s="22"/>
      <c r="I889" s="22" t="s">
        <v>7927</v>
      </c>
      <c r="J889" s="22"/>
      <c r="K889" s="22" t="s">
        <v>324</v>
      </c>
      <c r="L889" s="22"/>
      <c r="M889" s="22"/>
      <c r="N889" s="23"/>
      <c r="O889" s="26"/>
    </row>
    <row r="890" spans="1:15" ht="158.4" x14ac:dyDescent="0.3">
      <c r="A890" s="24" t="s">
        <v>6915</v>
      </c>
      <c r="B890" s="21">
        <v>2020</v>
      </c>
      <c r="C890" s="22" t="s">
        <v>6918</v>
      </c>
      <c r="D890" s="22"/>
      <c r="E890" s="22" t="s">
        <v>6917</v>
      </c>
      <c r="F890" s="22" t="s">
        <v>43</v>
      </c>
      <c r="G890" s="22" t="s">
        <v>6925</v>
      </c>
      <c r="H890" s="22" t="s">
        <v>6920</v>
      </c>
      <c r="I890" s="22" t="s">
        <v>7556</v>
      </c>
      <c r="J890" s="22" t="s">
        <v>7180</v>
      </c>
      <c r="K890" s="22" t="s">
        <v>6916</v>
      </c>
      <c r="L890" s="22" t="s">
        <v>329</v>
      </c>
      <c r="M890" s="22" t="s">
        <v>51</v>
      </c>
      <c r="N890" s="23"/>
      <c r="O890" s="26"/>
    </row>
    <row r="891" spans="1:15" ht="118.8" x14ac:dyDescent="0.3">
      <c r="A891" s="24" t="s">
        <v>6858</v>
      </c>
      <c r="B891" s="21">
        <v>2022</v>
      </c>
      <c r="C891" s="22" t="s">
        <v>6860</v>
      </c>
      <c r="D891" s="22"/>
      <c r="E891" s="22" t="s">
        <v>6854</v>
      </c>
      <c r="F891" s="22" t="s">
        <v>43</v>
      </c>
      <c r="G891" s="22" t="s">
        <v>6863</v>
      </c>
      <c r="H891" s="22" t="s">
        <v>6864</v>
      </c>
      <c r="I891" s="22" t="s">
        <v>7557</v>
      </c>
      <c r="J891" s="22" t="s">
        <v>7180</v>
      </c>
      <c r="K891" s="22" t="s">
        <v>6859</v>
      </c>
      <c r="L891" s="22" t="s">
        <v>5166</v>
      </c>
      <c r="M891" s="22" t="s">
        <v>6861</v>
      </c>
      <c r="N891" s="23" t="s">
        <v>6862</v>
      </c>
      <c r="O891" s="26"/>
    </row>
    <row r="892" spans="1:15" ht="39.6" customHeight="1" x14ac:dyDescent="0.3">
      <c r="A892" s="24" t="s">
        <v>6858</v>
      </c>
      <c r="B892" s="21">
        <v>2020</v>
      </c>
      <c r="C892" s="22" t="s">
        <v>6871</v>
      </c>
      <c r="D892" s="22"/>
      <c r="E892" s="22" t="s">
        <v>6854</v>
      </c>
      <c r="F892" s="22" t="s">
        <v>844</v>
      </c>
      <c r="G892" s="22" t="s">
        <v>165</v>
      </c>
      <c r="H892" s="22" t="s">
        <v>6873</v>
      </c>
      <c r="I892" s="22" t="s">
        <v>7928</v>
      </c>
      <c r="J892" s="22" t="s">
        <v>7180</v>
      </c>
      <c r="K892" s="22" t="s">
        <v>6872</v>
      </c>
      <c r="L892" s="22" t="s">
        <v>329</v>
      </c>
      <c r="M892" s="22" t="s">
        <v>6874</v>
      </c>
      <c r="N892" s="23" t="s">
        <v>11431</v>
      </c>
      <c r="O892" s="26"/>
    </row>
    <row r="893" spans="1:15" ht="105.6" customHeight="1" x14ac:dyDescent="0.3">
      <c r="A893" s="24" t="s">
        <v>6804</v>
      </c>
      <c r="B893" s="21">
        <v>2023</v>
      </c>
      <c r="C893" s="22" t="s">
        <v>6823</v>
      </c>
      <c r="D893" s="22" t="s">
        <v>6821</v>
      </c>
      <c r="E893" s="22"/>
      <c r="F893" s="22" t="s">
        <v>1031</v>
      </c>
      <c r="G893" s="22" t="s">
        <v>6831</v>
      </c>
      <c r="H893" s="22" t="s">
        <v>6832</v>
      </c>
      <c r="I893" s="22" t="s">
        <v>7558</v>
      </c>
      <c r="J893" s="22" t="s">
        <v>7180</v>
      </c>
      <c r="K893" s="22" t="s">
        <v>6822</v>
      </c>
      <c r="L893" s="22"/>
      <c r="M893" s="22"/>
      <c r="N893" s="23"/>
      <c r="O893" s="26"/>
    </row>
    <row r="894" spans="1:15" ht="92.4" x14ac:dyDescent="0.3">
      <c r="A894" s="24" t="s">
        <v>6850</v>
      </c>
      <c r="B894" s="21">
        <v>2022</v>
      </c>
      <c r="C894" s="22" t="s">
        <v>6849</v>
      </c>
      <c r="D894" s="22"/>
      <c r="E894" s="22" t="s">
        <v>6854</v>
      </c>
      <c r="F894" s="22" t="s">
        <v>267</v>
      </c>
      <c r="G894" s="17" t="s">
        <v>372</v>
      </c>
      <c r="H894" s="22" t="s">
        <v>6852</v>
      </c>
      <c r="I894" s="22" t="s">
        <v>7559</v>
      </c>
      <c r="J894" s="22" t="s">
        <v>7180</v>
      </c>
      <c r="K894" s="22" t="s">
        <v>6853</v>
      </c>
      <c r="L894" s="22"/>
      <c r="M894" s="22"/>
      <c r="N894" s="23"/>
      <c r="O894" s="26" t="s">
        <v>1646</v>
      </c>
    </row>
    <row r="895" spans="1:15" ht="105.6" x14ac:dyDescent="0.3">
      <c r="A895" s="24" t="s">
        <v>6791</v>
      </c>
      <c r="B895" s="21">
        <v>2024</v>
      </c>
      <c r="C895" s="22" t="s">
        <v>6789</v>
      </c>
      <c r="D895" s="22"/>
      <c r="E895" s="22" t="s">
        <v>6790</v>
      </c>
      <c r="F895" s="22" t="s">
        <v>43</v>
      </c>
      <c r="G895" s="22" t="s">
        <v>6793</v>
      </c>
      <c r="H895" s="22" t="s">
        <v>6792</v>
      </c>
      <c r="I895" s="22" t="s">
        <v>7560</v>
      </c>
      <c r="J895" s="22" t="s">
        <v>7180</v>
      </c>
      <c r="K895" s="22" t="s">
        <v>6851</v>
      </c>
      <c r="L895" s="22"/>
      <c r="M895" s="22"/>
      <c r="N895" s="23"/>
      <c r="O895" s="26" t="s">
        <v>1646</v>
      </c>
    </row>
    <row r="896" spans="1:15" ht="132" x14ac:dyDescent="0.3">
      <c r="A896" s="24" t="s">
        <v>6865</v>
      </c>
      <c r="B896" s="21">
        <v>2018</v>
      </c>
      <c r="C896" s="22" t="s">
        <v>6866</v>
      </c>
      <c r="D896" s="22"/>
      <c r="E896" s="22" t="s">
        <v>6854</v>
      </c>
      <c r="F896" s="22" t="s">
        <v>43</v>
      </c>
      <c r="G896" s="22" t="s">
        <v>6870</v>
      </c>
      <c r="H896" s="22" t="s">
        <v>6921</v>
      </c>
      <c r="I896" s="22" t="s">
        <v>7561</v>
      </c>
      <c r="J896" s="22" t="s">
        <v>7180</v>
      </c>
      <c r="K896" s="22" t="s">
        <v>6867</v>
      </c>
      <c r="L896" s="22" t="s">
        <v>6868</v>
      </c>
      <c r="M896" s="22" t="s">
        <v>6869</v>
      </c>
      <c r="N896" s="23"/>
      <c r="O896" s="26"/>
    </row>
    <row r="897" spans="1:15" ht="145.19999999999999" x14ac:dyDescent="0.3">
      <c r="A897" s="24" t="s">
        <v>6876</v>
      </c>
      <c r="B897" s="21">
        <v>2019</v>
      </c>
      <c r="C897" s="22" t="s">
        <v>6875</v>
      </c>
      <c r="D897" s="22"/>
      <c r="E897" s="22" t="s">
        <v>6790</v>
      </c>
      <c r="F897" s="22" t="s">
        <v>43</v>
      </c>
      <c r="G897" s="22" t="s">
        <v>6880</v>
      </c>
      <c r="H897" s="22" t="s">
        <v>6881</v>
      </c>
      <c r="I897" s="22" t="s">
        <v>7562</v>
      </c>
      <c r="J897" s="22" t="s">
        <v>7180</v>
      </c>
      <c r="K897" s="22" t="s">
        <v>6877</v>
      </c>
      <c r="L897" s="22" t="s">
        <v>6879</v>
      </c>
      <c r="M897" s="22" t="s">
        <v>6878</v>
      </c>
      <c r="N897" s="23"/>
      <c r="O897" s="26"/>
    </row>
    <row r="898" spans="1:15" ht="52.8" x14ac:dyDescent="0.3">
      <c r="A898" s="24" t="s">
        <v>677</v>
      </c>
      <c r="B898" s="21">
        <v>2019</v>
      </c>
      <c r="C898" s="22" t="s">
        <v>676</v>
      </c>
      <c r="D898" s="22" t="s">
        <v>292</v>
      </c>
      <c r="E898" s="22"/>
      <c r="F898" s="22" t="s">
        <v>43</v>
      </c>
      <c r="G898" s="22" t="s">
        <v>679</v>
      </c>
      <c r="H898" s="22" t="s">
        <v>3291</v>
      </c>
      <c r="I898" s="22" t="s">
        <v>7892</v>
      </c>
      <c r="J898" s="22" t="s">
        <v>9184</v>
      </c>
      <c r="K898" s="22" t="s">
        <v>678</v>
      </c>
      <c r="L898" s="22" t="s">
        <v>48</v>
      </c>
      <c r="M898" s="22" t="s">
        <v>681</v>
      </c>
      <c r="N898" s="23" t="s">
        <v>680</v>
      </c>
      <c r="O898" s="26"/>
    </row>
    <row r="899" spans="1:15" ht="52.8" x14ac:dyDescent="0.3">
      <c r="A899" s="24" t="s">
        <v>6575</v>
      </c>
      <c r="B899" s="21">
        <v>2024</v>
      </c>
      <c r="C899" s="22" t="s">
        <v>6574</v>
      </c>
      <c r="D899" s="22" t="s">
        <v>6576</v>
      </c>
      <c r="E899" s="22"/>
      <c r="F899" s="22" t="s">
        <v>1031</v>
      </c>
      <c r="G899" s="22" t="s">
        <v>6581</v>
      </c>
      <c r="H899" s="22" t="s">
        <v>6578</v>
      </c>
      <c r="I899" s="22" t="s">
        <v>7507</v>
      </c>
      <c r="J899" s="22" t="s">
        <v>7177</v>
      </c>
      <c r="K899" s="22" t="s">
        <v>6577</v>
      </c>
      <c r="L899" s="22" t="s">
        <v>6579</v>
      </c>
      <c r="M899" s="22" t="s">
        <v>6580</v>
      </c>
      <c r="N899" s="23"/>
      <c r="O899" s="26"/>
    </row>
    <row r="900" spans="1:15" ht="39.6" x14ac:dyDescent="0.3">
      <c r="A900" s="24" t="s">
        <v>2402</v>
      </c>
      <c r="B900" s="21">
        <v>2018</v>
      </c>
      <c r="C900" s="22" t="s">
        <v>2404</v>
      </c>
      <c r="D900" s="22" t="s">
        <v>349</v>
      </c>
      <c r="E900" s="22"/>
      <c r="F900" s="22" t="s">
        <v>56</v>
      </c>
      <c r="G900" s="22"/>
      <c r="H900" s="22"/>
      <c r="I900" s="22" t="s">
        <v>1151</v>
      </c>
      <c r="J900" s="22"/>
      <c r="K900" s="22" t="s">
        <v>2405</v>
      </c>
      <c r="L900" s="22"/>
      <c r="M900" s="22"/>
      <c r="N900" s="23"/>
      <c r="O900" s="26"/>
    </row>
    <row r="901" spans="1:15" ht="66" x14ac:dyDescent="0.3">
      <c r="A901" s="24" t="s">
        <v>337</v>
      </c>
      <c r="B901" s="21">
        <v>2019</v>
      </c>
      <c r="C901" s="22" t="s">
        <v>336</v>
      </c>
      <c r="D901" s="22" t="s">
        <v>335</v>
      </c>
      <c r="E901" s="22"/>
      <c r="F901" s="22" t="s">
        <v>2477</v>
      </c>
      <c r="G901" s="22" t="s">
        <v>381</v>
      </c>
      <c r="H901" s="22" t="s">
        <v>3068</v>
      </c>
      <c r="I901" s="22" t="s">
        <v>7563</v>
      </c>
      <c r="J901" s="22" t="s">
        <v>7224</v>
      </c>
      <c r="K901" s="22" t="s">
        <v>10994</v>
      </c>
      <c r="L901" s="22" t="s">
        <v>48</v>
      </c>
      <c r="M901" s="22" t="s">
        <v>338</v>
      </c>
      <c r="N901" s="23" t="s">
        <v>3690</v>
      </c>
      <c r="O901" s="26"/>
    </row>
    <row r="902" spans="1:15" ht="66" x14ac:dyDescent="0.3">
      <c r="A902" s="24" t="s">
        <v>11608</v>
      </c>
      <c r="B902" s="21">
        <v>2026</v>
      </c>
      <c r="C902" s="22" t="s">
        <v>11607</v>
      </c>
      <c r="D902" s="22" t="s">
        <v>2658</v>
      </c>
      <c r="E902" s="22"/>
      <c r="F902" s="22" t="s">
        <v>56</v>
      </c>
      <c r="G902" s="22"/>
      <c r="H902" s="22"/>
      <c r="I902" s="22" t="s">
        <v>11609</v>
      </c>
      <c r="J902" s="22"/>
      <c r="K902" s="22" t="s">
        <v>11610</v>
      </c>
      <c r="L902" s="22"/>
      <c r="M902" s="22"/>
      <c r="N902" s="23"/>
      <c r="O902" s="26"/>
    </row>
    <row r="903" spans="1:15" ht="105.6" x14ac:dyDescent="0.3">
      <c r="A903" s="24" t="s">
        <v>11436</v>
      </c>
      <c r="B903" s="21">
        <v>2026</v>
      </c>
      <c r="C903" s="22" t="s">
        <v>11435</v>
      </c>
      <c r="D903" s="22"/>
      <c r="E903" s="22" t="s">
        <v>3940</v>
      </c>
      <c r="F903" s="22" t="s">
        <v>1031</v>
      </c>
      <c r="G903" s="22" t="s">
        <v>11438</v>
      </c>
      <c r="H903" s="22" t="s">
        <v>11439</v>
      </c>
      <c r="I903" s="22" t="s">
        <v>11440</v>
      </c>
      <c r="J903" s="22" t="s">
        <v>12073</v>
      </c>
      <c r="K903" s="22" t="s">
        <v>11437</v>
      </c>
      <c r="L903" s="22" t="s">
        <v>11442</v>
      </c>
      <c r="M903" s="22" t="s">
        <v>11441</v>
      </c>
      <c r="N903" s="23" t="s">
        <v>2792</v>
      </c>
      <c r="O903" s="26" t="s">
        <v>1646</v>
      </c>
    </row>
    <row r="904" spans="1:15" ht="118.8" x14ac:dyDescent="0.3">
      <c r="A904" s="24" t="s">
        <v>12375</v>
      </c>
      <c r="B904" s="21">
        <v>2026</v>
      </c>
      <c r="C904" s="22" t="s">
        <v>12376</v>
      </c>
      <c r="D904" s="22"/>
      <c r="E904" s="22" t="s">
        <v>12374</v>
      </c>
      <c r="F904" s="22" t="s">
        <v>2477</v>
      </c>
      <c r="G904" s="22" t="s">
        <v>381</v>
      </c>
      <c r="H904" s="22" t="s">
        <v>3068</v>
      </c>
      <c r="I904" s="22" t="s">
        <v>7165</v>
      </c>
      <c r="J904" s="22" t="s">
        <v>5873</v>
      </c>
      <c r="K904" s="22" t="s">
        <v>12377</v>
      </c>
      <c r="L904" s="22" t="s">
        <v>329</v>
      </c>
      <c r="M904" s="22" t="s">
        <v>52</v>
      </c>
      <c r="N904" s="23"/>
      <c r="O904" s="26" t="s">
        <v>2999</v>
      </c>
    </row>
    <row r="905" spans="1:15" ht="52.8" x14ac:dyDescent="0.3">
      <c r="A905" s="24" t="s">
        <v>4676</v>
      </c>
      <c r="B905" s="21">
        <v>2022</v>
      </c>
      <c r="C905" s="22" t="s">
        <v>4675</v>
      </c>
      <c r="D905" s="22" t="s">
        <v>29</v>
      </c>
      <c r="E905" s="22"/>
      <c r="F905" s="22" t="s">
        <v>171</v>
      </c>
      <c r="G905" s="22"/>
      <c r="H905" s="22"/>
      <c r="I905" s="22" t="s">
        <v>7564</v>
      </c>
      <c r="J905" s="22" t="s">
        <v>7321</v>
      </c>
      <c r="K905" s="22" t="s">
        <v>4677</v>
      </c>
      <c r="L905" s="22" t="s">
        <v>329</v>
      </c>
      <c r="M905" s="22" t="s">
        <v>4678</v>
      </c>
      <c r="N905" s="23"/>
      <c r="O905" s="26"/>
    </row>
    <row r="906" spans="1:15" ht="224.4" x14ac:dyDescent="0.3">
      <c r="A906" s="24" t="s">
        <v>5324</v>
      </c>
      <c r="B906" s="21">
        <v>2023</v>
      </c>
      <c r="C906" s="22" t="s">
        <v>5323</v>
      </c>
      <c r="D906" s="22" t="s">
        <v>29</v>
      </c>
      <c r="E906" s="22"/>
      <c r="F906" s="22" t="s">
        <v>1031</v>
      </c>
      <c r="G906" s="22"/>
      <c r="H906" s="22" t="s">
        <v>6922</v>
      </c>
      <c r="I906" s="22" t="s">
        <v>7359</v>
      </c>
      <c r="J906" s="22" t="s">
        <v>7145</v>
      </c>
      <c r="K906" s="22" t="s">
        <v>5325</v>
      </c>
      <c r="L906" s="22" t="s">
        <v>329</v>
      </c>
      <c r="M906" s="22" t="s">
        <v>5326</v>
      </c>
      <c r="N906" s="23" t="s">
        <v>5327</v>
      </c>
      <c r="O906" s="26"/>
    </row>
    <row r="907" spans="1:15" ht="79.2" x14ac:dyDescent="0.3">
      <c r="A907" s="24" t="s">
        <v>2944</v>
      </c>
      <c r="B907" s="21">
        <v>2022</v>
      </c>
      <c r="C907" s="22" t="s">
        <v>2943</v>
      </c>
      <c r="D907" s="22" t="s">
        <v>99</v>
      </c>
      <c r="E907" s="22"/>
      <c r="F907" s="22" t="s">
        <v>122</v>
      </c>
      <c r="G907" s="22" t="s">
        <v>202</v>
      </c>
      <c r="H907" s="22" t="s">
        <v>3161</v>
      </c>
      <c r="I907" s="22" t="s">
        <v>7336</v>
      </c>
      <c r="J907" s="22" t="s">
        <v>7145</v>
      </c>
      <c r="K907" s="22" t="s">
        <v>9786</v>
      </c>
      <c r="L907" s="22" t="s">
        <v>48</v>
      </c>
      <c r="M907" s="22" t="s">
        <v>570</v>
      </c>
      <c r="N907" s="23" t="s">
        <v>3692</v>
      </c>
      <c r="O907" s="26"/>
    </row>
    <row r="908" spans="1:15" ht="66" x14ac:dyDescent="0.3">
      <c r="A908" s="24" t="s">
        <v>3597</v>
      </c>
      <c r="B908" s="21">
        <v>2022</v>
      </c>
      <c r="C908" s="22" t="s">
        <v>3598</v>
      </c>
      <c r="D908" s="22" t="s">
        <v>3599</v>
      </c>
      <c r="E908" s="17"/>
      <c r="F908" s="22" t="s">
        <v>122</v>
      </c>
      <c r="G908" s="22" t="s">
        <v>1599</v>
      </c>
      <c r="H908" s="22" t="s">
        <v>3600</v>
      </c>
      <c r="I908" s="22" t="s">
        <v>7359</v>
      </c>
      <c r="J908" s="22" t="s">
        <v>7565</v>
      </c>
      <c r="K908" s="22" t="s">
        <v>3954</v>
      </c>
      <c r="L908" s="22" t="s">
        <v>48</v>
      </c>
      <c r="M908" s="22" t="s">
        <v>52</v>
      </c>
      <c r="N908" s="23" t="s">
        <v>3601</v>
      </c>
      <c r="O908" s="26"/>
    </row>
    <row r="909" spans="1:15" ht="52.8" x14ac:dyDescent="0.3">
      <c r="A909" s="24" t="s">
        <v>1108</v>
      </c>
      <c r="B909" s="21">
        <v>2020</v>
      </c>
      <c r="C909" s="22" t="s">
        <v>3292</v>
      </c>
      <c r="D909" s="22" t="s">
        <v>816</v>
      </c>
      <c r="E909" s="22"/>
      <c r="F909" s="22" t="s">
        <v>122</v>
      </c>
      <c r="G909" s="22" t="s">
        <v>364</v>
      </c>
      <c r="H909" s="22" t="s">
        <v>3293</v>
      </c>
      <c r="I909" s="22" t="s">
        <v>7566</v>
      </c>
      <c r="J909" s="22" t="s">
        <v>7161</v>
      </c>
      <c r="K909" s="22" t="s">
        <v>10967</v>
      </c>
      <c r="L909" s="22" t="s">
        <v>167</v>
      </c>
      <c r="M909" s="22" t="s">
        <v>69</v>
      </c>
      <c r="N909" s="23" t="s">
        <v>1109</v>
      </c>
      <c r="O909" s="26"/>
    </row>
    <row r="910" spans="1:15" ht="79.2" x14ac:dyDescent="0.3">
      <c r="A910" s="24" t="s">
        <v>5906</v>
      </c>
      <c r="B910" s="21">
        <v>2024</v>
      </c>
      <c r="C910" s="22" t="s">
        <v>5907</v>
      </c>
      <c r="D910" s="22" t="s">
        <v>257</v>
      </c>
      <c r="E910" s="22"/>
      <c r="F910" s="22" t="s">
        <v>1031</v>
      </c>
      <c r="G910" s="22" t="s">
        <v>70</v>
      </c>
      <c r="H910" s="22" t="s">
        <v>5910</v>
      </c>
      <c r="I910" s="22" t="s">
        <v>12277</v>
      </c>
      <c r="J910" s="22" t="s">
        <v>7567</v>
      </c>
      <c r="K910" s="22" t="s">
        <v>5908</v>
      </c>
      <c r="L910" s="22" t="s">
        <v>329</v>
      </c>
      <c r="M910" s="22" t="s">
        <v>204</v>
      </c>
      <c r="N910" s="23" t="s">
        <v>5909</v>
      </c>
      <c r="O910" s="26"/>
    </row>
    <row r="911" spans="1:15" ht="66" x14ac:dyDescent="0.3">
      <c r="A911" s="24" t="s">
        <v>4196</v>
      </c>
      <c r="B911" s="21">
        <v>2022</v>
      </c>
      <c r="C911" s="22" t="s">
        <v>4195</v>
      </c>
      <c r="D911" s="22" t="s">
        <v>136</v>
      </c>
      <c r="E911" s="22"/>
      <c r="F911" s="22" t="s">
        <v>267</v>
      </c>
      <c r="G911" s="22" t="s">
        <v>4202</v>
      </c>
      <c r="H911" s="22" t="s">
        <v>4198</v>
      </c>
      <c r="I911" s="22" t="s">
        <v>7896</v>
      </c>
      <c r="J911" s="22" t="s">
        <v>7217</v>
      </c>
      <c r="K911" s="22" t="s">
        <v>4197</v>
      </c>
      <c r="L911" s="22" t="s">
        <v>4200</v>
      </c>
      <c r="M911" s="22" t="s">
        <v>4199</v>
      </c>
      <c r="N911" s="23" t="s">
        <v>4201</v>
      </c>
      <c r="O911" s="26"/>
    </row>
    <row r="912" spans="1:15" ht="39.6" x14ac:dyDescent="0.3">
      <c r="A912" s="24" t="s">
        <v>4286</v>
      </c>
      <c r="B912" s="21">
        <v>2022</v>
      </c>
      <c r="C912" s="22" t="s">
        <v>4285</v>
      </c>
      <c r="D912" s="22" t="s">
        <v>29</v>
      </c>
      <c r="E912" s="22"/>
      <c r="F912" s="22" t="s">
        <v>122</v>
      </c>
      <c r="G912" s="22" t="s">
        <v>364</v>
      </c>
      <c r="H912" s="22" t="s">
        <v>4288</v>
      </c>
      <c r="I912" s="22" t="s">
        <v>2602</v>
      </c>
      <c r="J912" s="22" t="s">
        <v>7161</v>
      </c>
      <c r="K912" s="22" t="s">
        <v>4287</v>
      </c>
      <c r="L912" s="22" t="s">
        <v>329</v>
      </c>
      <c r="M912" s="22"/>
      <c r="N912" s="23"/>
      <c r="O912" s="26" t="s">
        <v>1646</v>
      </c>
    </row>
    <row r="913" spans="1:15" ht="52.8" x14ac:dyDescent="0.3">
      <c r="A913" s="24" t="s">
        <v>9571</v>
      </c>
      <c r="B913" s="21">
        <v>2025</v>
      </c>
      <c r="C913" s="22" t="s">
        <v>9572</v>
      </c>
      <c r="D913" s="22" t="s">
        <v>125</v>
      </c>
      <c r="E913" s="22"/>
      <c r="F913" s="22" t="s">
        <v>2477</v>
      </c>
      <c r="G913" s="22" t="s">
        <v>4399</v>
      </c>
      <c r="H913" s="22" t="s">
        <v>3619</v>
      </c>
      <c r="I913" s="22" t="s">
        <v>7184</v>
      </c>
      <c r="J913" s="22" t="s">
        <v>7289</v>
      </c>
      <c r="K913" s="22" t="s">
        <v>9573</v>
      </c>
      <c r="L913" s="22" t="s">
        <v>329</v>
      </c>
      <c r="M913" s="22" t="s">
        <v>6539</v>
      </c>
      <c r="N913" s="23"/>
      <c r="O913" s="26"/>
    </row>
    <row r="914" spans="1:15" ht="52.8" x14ac:dyDescent="0.3">
      <c r="A914" s="24" t="s">
        <v>1773</v>
      </c>
      <c r="B914" s="21">
        <v>2020</v>
      </c>
      <c r="C914" s="22" t="s">
        <v>1772</v>
      </c>
      <c r="D914" s="22" t="s">
        <v>1101</v>
      </c>
      <c r="E914" s="22"/>
      <c r="F914" s="22" t="s">
        <v>486</v>
      </c>
      <c r="G914" s="22"/>
      <c r="H914" s="22"/>
      <c r="I914" s="22" t="s">
        <v>1775</v>
      </c>
      <c r="J914" s="22"/>
      <c r="K914" s="22" t="s">
        <v>10888</v>
      </c>
      <c r="L914" s="22" t="s">
        <v>329</v>
      </c>
      <c r="M914" s="22" t="s">
        <v>52</v>
      </c>
      <c r="N914" s="23" t="s">
        <v>1774</v>
      </c>
      <c r="O914" s="26"/>
    </row>
    <row r="915" spans="1:15" ht="84" customHeight="1" x14ac:dyDescent="0.3">
      <c r="A915" s="24" t="s">
        <v>6846</v>
      </c>
      <c r="B915" s="21">
        <v>2020</v>
      </c>
      <c r="C915" s="22" t="s">
        <v>6845</v>
      </c>
      <c r="D915" s="22"/>
      <c r="E915" s="22" t="s">
        <v>297</v>
      </c>
      <c r="F915" s="22" t="s">
        <v>1031</v>
      </c>
      <c r="G915" s="22"/>
      <c r="H915" s="22"/>
      <c r="I915" s="22" t="s">
        <v>6848</v>
      </c>
      <c r="J915" s="22"/>
      <c r="K915" s="22" t="s">
        <v>6847</v>
      </c>
      <c r="L915" s="22"/>
      <c r="M915" s="22"/>
      <c r="N915" s="23"/>
      <c r="O915" s="26"/>
    </row>
    <row r="916" spans="1:15" ht="79.2" x14ac:dyDescent="0.3">
      <c r="A916" s="24" t="s">
        <v>3761</v>
      </c>
      <c r="B916" s="21">
        <v>2019</v>
      </c>
      <c r="C916" s="22" t="s">
        <v>3760</v>
      </c>
      <c r="D916" s="22"/>
      <c r="E916" s="22" t="s">
        <v>3763</v>
      </c>
      <c r="F916" s="22" t="s">
        <v>2477</v>
      </c>
      <c r="G916" s="22" t="s">
        <v>381</v>
      </c>
      <c r="H916" s="22" t="s">
        <v>3765</v>
      </c>
      <c r="I916" s="22" t="s">
        <v>7568</v>
      </c>
      <c r="J916" s="22" t="s">
        <v>7225</v>
      </c>
      <c r="K916" s="22" t="s">
        <v>3762</v>
      </c>
      <c r="L916" s="22" t="s">
        <v>329</v>
      </c>
      <c r="M916" s="22" t="s">
        <v>3764</v>
      </c>
      <c r="N916" s="23" t="s">
        <v>858</v>
      </c>
      <c r="O916" s="26"/>
    </row>
    <row r="917" spans="1:15" ht="52.8" x14ac:dyDescent="0.3">
      <c r="A917" s="24" t="s">
        <v>3571</v>
      </c>
      <c r="B917" s="21">
        <v>2018</v>
      </c>
      <c r="C917" s="22" t="s">
        <v>3570</v>
      </c>
      <c r="D917" s="22" t="s">
        <v>2608</v>
      </c>
      <c r="E917" s="22"/>
      <c r="F917" s="22" t="s">
        <v>56</v>
      </c>
      <c r="G917" s="22"/>
      <c r="H917" s="22"/>
      <c r="I917" s="22" t="s">
        <v>1151</v>
      </c>
      <c r="J917" s="22"/>
      <c r="K917" s="22" t="s">
        <v>3572</v>
      </c>
      <c r="L917" s="22"/>
      <c r="M917" s="22"/>
      <c r="N917" s="23"/>
      <c r="O917" s="26"/>
    </row>
    <row r="918" spans="1:15" ht="66" customHeight="1" x14ac:dyDescent="0.3">
      <c r="A918" s="24" t="s">
        <v>1165</v>
      </c>
      <c r="B918" s="21">
        <v>2019</v>
      </c>
      <c r="C918" s="22" t="s">
        <v>1164</v>
      </c>
      <c r="D918" s="22"/>
      <c r="E918" s="22" t="s">
        <v>265</v>
      </c>
      <c r="F918" s="22" t="s">
        <v>486</v>
      </c>
      <c r="G918" s="22" t="s">
        <v>1166</v>
      </c>
      <c r="H918" s="22" t="s">
        <v>3294</v>
      </c>
      <c r="I918" s="22" t="s">
        <v>7569</v>
      </c>
      <c r="J918" s="22" t="s">
        <v>8415</v>
      </c>
      <c r="K918" s="22" t="s">
        <v>10889</v>
      </c>
      <c r="L918" s="22" t="s">
        <v>9787</v>
      </c>
      <c r="M918" s="22" t="s">
        <v>1167</v>
      </c>
      <c r="N918" s="23"/>
      <c r="O918" s="26"/>
    </row>
    <row r="919" spans="1:15" ht="52.8" x14ac:dyDescent="0.3">
      <c r="A919" s="24" t="s">
        <v>2251</v>
      </c>
      <c r="B919" s="21">
        <v>2021</v>
      </c>
      <c r="C919" s="17" t="s">
        <v>2250</v>
      </c>
      <c r="D919" s="17" t="s">
        <v>2252</v>
      </c>
      <c r="E919" s="22"/>
      <c r="F919" s="22" t="s">
        <v>486</v>
      </c>
      <c r="G919" s="22" t="s">
        <v>1166</v>
      </c>
      <c r="H919" s="22" t="s">
        <v>3295</v>
      </c>
      <c r="I919" s="22" t="s">
        <v>7438</v>
      </c>
      <c r="J919" s="22" t="s">
        <v>7570</v>
      </c>
      <c r="K919" s="17" t="s">
        <v>3991</v>
      </c>
      <c r="L919" s="17" t="s">
        <v>329</v>
      </c>
      <c r="M919" s="17" t="s">
        <v>59</v>
      </c>
      <c r="N919" s="18"/>
      <c r="O919" s="19"/>
    </row>
    <row r="920" spans="1:15" ht="79.2" x14ac:dyDescent="0.3">
      <c r="A920" s="24" t="s">
        <v>2095</v>
      </c>
      <c r="B920" s="21">
        <v>2013</v>
      </c>
      <c r="C920" s="22" t="s">
        <v>2094</v>
      </c>
      <c r="D920" s="22" t="s">
        <v>1576</v>
      </c>
      <c r="E920" s="22"/>
      <c r="F920" s="22" t="s">
        <v>2477</v>
      </c>
      <c r="G920" s="22"/>
      <c r="H920" s="22"/>
      <c r="I920" s="22" t="s">
        <v>2096</v>
      </c>
      <c r="J920" s="22"/>
      <c r="K920" s="22" t="s">
        <v>10995</v>
      </c>
      <c r="L920" s="22"/>
      <c r="M920" s="22"/>
      <c r="N920" s="23"/>
      <c r="O920" s="26"/>
    </row>
    <row r="921" spans="1:15" ht="79.2" x14ac:dyDescent="0.3">
      <c r="A921" s="24" t="s">
        <v>5516</v>
      </c>
      <c r="B921" s="21">
        <v>2024</v>
      </c>
      <c r="C921" s="22" t="s">
        <v>5515</v>
      </c>
      <c r="D921" s="22"/>
      <c r="E921" s="22" t="s">
        <v>5517</v>
      </c>
      <c r="F921" s="22" t="s">
        <v>122</v>
      </c>
      <c r="G921" s="22" t="s">
        <v>364</v>
      </c>
      <c r="H921" s="22" t="s">
        <v>5519</v>
      </c>
      <c r="I921" s="22" t="s">
        <v>7313</v>
      </c>
      <c r="J921" s="22" t="s">
        <v>7211</v>
      </c>
      <c r="K921" s="22" t="s">
        <v>5518</v>
      </c>
      <c r="L921" s="22" t="s">
        <v>329</v>
      </c>
      <c r="M921" s="22" t="s">
        <v>51</v>
      </c>
      <c r="N921" s="23" t="s">
        <v>5520</v>
      </c>
      <c r="O921" s="26"/>
    </row>
    <row r="922" spans="1:15" ht="92.4" x14ac:dyDescent="0.3">
      <c r="A922" s="24" t="s">
        <v>6152</v>
      </c>
      <c r="B922" s="21">
        <v>2023</v>
      </c>
      <c r="C922" s="22" t="s">
        <v>6151</v>
      </c>
      <c r="D922" s="22"/>
      <c r="E922" s="22"/>
      <c r="F922" s="22" t="s">
        <v>844</v>
      </c>
      <c r="G922" s="22" t="s">
        <v>165</v>
      </c>
      <c r="H922" s="22" t="s">
        <v>3365</v>
      </c>
      <c r="I922" s="22" t="s">
        <v>7165</v>
      </c>
      <c r="J922" s="22" t="s">
        <v>7571</v>
      </c>
      <c r="K922" s="22" t="s">
        <v>6150</v>
      </c>
      <c r="L922" s="22"/>
      <c r="M922" s="22"/>
      <c r="N922" s="23"/>
      <c r="O922" s="26"/>
    </row>
    <row r="923" spans="1:15" ht="92.4" x14ac:dyDescent="0.3">
      <c r="A923" s="24" t="s">
        <v>12202</v>
      </c>
      <c r="B923" s="21">
        <v>2026</v>
      </c>
      <c r="C923" s="22" t="s">
        <v>12201</v>
      </c>
      <c r="D923" s="22" t="s">
        <v>9307</v>
      </c>
      <c r="E923" s="22"/>
      <c r="F923" s="22" t="s">
        <v>1031</v>
      </c>
      <c r="G923" s="22" t="s">
        <v>2648</v>
      </c>
      <c r="H923" s="22" t="s">
        <v>3344</v>
      </c>
      <c r="I923" s="22" t="s">
        <v>12205</v>
      </c>
      <c r="J923" s="22" t="s">
        <v>7214</v>
      </c>
      <c r="K923" s="22" t="s">
        <v>12203</v>
      </c>
      <c r="L923" s="22" t="s">
        <v>329</v>
      </c>
      <c r="M923" s="22" t="s">
        <v>12204</v>
      </c>
      <c r="N923" s="23"/>
      <c r="O923" s="26" t="s">
        <v>1646</v>
      </c>
    </row>
    <row r="924" spans="1:15" ht="39.6" x14ac:dyDescent="0.3">
      <c r="A924" s="24" t="s">
        <v>5146</v>
      </c>
      <c r="B924" s="21">
        <v>2023</v>
      </c>
      <c r="C924" s="22" t="s">
        <v>5147</v>
      </c>
      <c r="D924" s="22"/>
      <c r="E924" s="22" t="s">
        <v>5148</v>
      </c>
      <c r="F924" s="22" t="s">
        <v>56</v>
      </c>
      <c r="G924" s="22"/>
      <c r="H924" s="22"/>
      <c r="I924" s="22" t="s">
        <v>1151</v>
      </c>
      <c r="J924" s="22"/>
      <c r="K924" s="22" t="s">
        <v>5149</v>
      </c>
      <c r="L924" s="22"/>
      <c r="M924" s="22"/>
      <c r="N924" s="23"/>
      <c r="O924" s="26"/>
    </row>
    <row r="925" spans="1:15" ht="39.6" x14ac:dyDescent="0.3">
      <c r="A925" s="24" t="s">
        <v>5039</v>
      </c>
      <c r="B925" s="21">
        <v>2011</v>
      </c>
      <c r="C925" s="22" t="s">
        <v>5040</v>
      </c>
      <c r="D925" s="22" t="s">
        <v>5041</v>
      </c>
      <c r="E925" s="22"/>
      <c r="F925" s="22" t="s">
        <v>1031</v>
      </c>
      <c r="G925" s="22" t="s">
        <v>1227</v>
      </c>
      <c r="H925" s="22" t="s">
        <v>3488</v>
      </c>
      <c r="I925" s="22" t="s">
        <v>7277</v>
      </c>
      <c r="J925" s="22" t="s">
        <v>7464</v>
      </c>
      <c r="K925" s="22" t="s">
        <v>5042</v>
      </c>
      <c r="L925" s="22" t="s">
        <v>303</v>
      </c>
      <c r="M925" s="22" t="s">
        <v>1228</v>
      </c>
      <c r="N925" s="23" t="s">
        <v>2835</v>
      </c>
      <c r="O925" s="26" t="s">
        <v>1646</v>
      </c>
    </row>
    <row r="926" spans="1:15" ht="66" x14ac:dyDescent="0.3">
      <c r="A926" s="24" t="s">
        <v>5372</v>
      </c>
      <c r="B926" s="21">
        <v>2023</v>
      </c>
      <c r="C926" s="22" t="s">
        <v>5371</v>
      </c>
      <c r="D926" s="22" t="s">
        <v>4172</v>
      </c>
      <c r="E926" s="22"/>
      <c r="F926" s="22" t="s">
        <v>122</v>
      </c>
      <c r="G926" s="22" t="s">
        <v>592</v>
      </c>
      <c r="H926" s="22" t="s">
        <v>5374</v>
      </c>
      <c r="I926" s="17" t="s">
        <v>2909</v>
      </c>
      <c r="J926" s="22" t="s">
        <v>7145</v>
      </c>
      <c r="K926" s="22" t="s">
        <v>5373</v>
      </c>
      <c r="L926" s="22" t="s">
        <v>303</v>
      </c>
      <c r="M926" s="22" t="s">
        <v>5375</v>
      </c>
      <c r="N926" s="23" t="s">
        <v>5376</v>
      </c>
      <c r="O926" s="26"/>
    </row>
    <row r="927" spans="1:15" ht="52.8" x14ac:dyDescent="0.3">
      <c r="A927" s="24" t="s">
        <v>1518</v>
      </c>
      <c r="B927" s="21">
        <v>2020</v>
      </c>
      <c r="C927" s="22" t="s">
        <v>1516</v>
      </c>
      <c r="D927" s="22" t="s">
        <v>1517</v>
      </c>
      <c r="E927" s="22"/>
      <c r="F927" s="22" t="s">
        <v>56</v>
      </c>
      <c r="G927" s="22"/>
      <c r="H927" s="22"/>
      <c r="I927" s="22" t="s">
        <v>1561</v>
      </c>
      <c r="J927" s="34" t="s">
        <v>5873</v>
      </c>
      <c r="K927" s="22" t="s">
        <v>11382</v>
      </c>
      <c r="L927" s="22"/>
      <c r="M927" s="22"/>
      <c r="N927" s="23"/>
      <c r="O927" s="26"/>
    </row>
    <row r="928" spans="1:15" ht="105.6" x14ac:dyDescent="0.3">
      <c r="A928" s="24" t="s">
        <v>3887</v>
      </c>
      <c r="B928" s="21">
        <v>2019</v>
      </c>
      <c r="C928" s="22" t="s">
        <v>3886</v>
      </c>
      <c r="D928" s="22" t="s">
        <v>17</v>
      </c>
      <c r="E928" s="22"/>
      <c r="F928" s="22" t="s">
        <v>56</v>
      </c>
      <c r="G928" s="22"/>
      <c r="H928" s="22"/>
      <c r="I928" s="22" t="s">
        <v>1151</v>
      </c>
      <c r="J928" s="22"/>
      <c r="K928" s="22" t="s">
        <v>3888</v>
      </c>
      <c r="L928" s="22"/>
      <c r="M928" s="22"/>
      <c r="N928" s="23"/>
      <c r="O928" s="26"/>
    </row>
    <row r="929" spans="1:15" ht="66" x14ac:dyDescent="0.3">
      <c r="A929" s="24" t="s">
        <v>4414</v>
      </c>
      <c r="B929" s="21">
        <v>2022</v>
      </c>
      <c r="C929" s="22" t="s">
        <v>4415</v>
      </c>
      <c r="D929" s="22" t="s">
        <v>4416</v>
      </c>
      <c r="E929" s="22"/>
      <c r="F929" s="22" t="s">
        <v>1151</v>
      </c>
      <c r="G929" s="22"/>
      <c r="H929" s="22"/>
      <c r="I929" s="22" t="s">
        <v>4418</v>
      </c>
      <c r="J929" s="22"/>
      <c r="K929" s="22" t="s">
        <v>4417</v>
      </c>
      <c r="L929" s="22"/>
      <c r="M929" s="22"/>
      <c r="N929" s="23"/>
      <c r="O929" s="26"/>
    </row>
    <row r="930" spans="1:15" ht="52.8" x14ac:dyDescent="0.3">
      <c r="A930" s="24" t="s">
        <v>6339</v>
      </c>
      <c r="B930" s="21">
        <v>2024</v>
      </c>
      <c r="C930" s="22" t="s">
        <v>6338</v>
      </c>
      <c r="D930" s="22" t="s">
        <v>164</v>
      </c>
      <c r="E930" s="22"/>
      <c r="F930" s="22" t="s">
        <v>1151</v>
      </c>
      <c r="G930" s="22"/>
      <c r="H930" s="22"/>
      <c r="I930" s="22" t="s">
        <v>6341</v>
      </c>
      <c r="J930" s="22"/>
      <c r="K930" s="22" t="s">
        <v>6340</v>
      </c>
      <c r="L930" s="22"/>
      <c r="M930" s="22"/>
      <c r="N930" s="23"/>
      <c r="O930" s="26"/>
    </row>
    <row r="931" spans="1:15" ht="39.6" x14ac:dyDescent="0.3">
      <c r="A931" s="24" t="s">
        <v>9204</v>
      </c>
      <c r="B931" s="21" t="s">
        <v>4488</v>
      </c>
      <c r="C931" s="22" t="s">
        <v>9203</v>
      </c>
      <c r="D931" s="22" t="s">
        <v>2854</v>
      </c>
      <c r="E931" s="22"/>
      <c r="F931" s="22"/>
      <c r="G931" s="22" t="s">
        <v>165</v>
      </c>
      <c r="H931" s="22" t="s">
        <v>4801</v>
      </c>
      <c r="I931" s="22" t="s">
        <v>9206</v>
      </c>
      <c r="J931" s="22" t="s">
        <v>7174</v>
      </c>
      <c r="K931" s="22" t="s">
        <v>9205</v>
      </c>
      <c r="L931" s="22"/>
      <c r="M931" s="22"/>
      <c r="N931" s="23"/>
      <c r="O931" s="26"/>
    </row>
    <row r="932" spans="1:15" ht="66" x14ac:dyDescent="0.3">
      <c r="A932" s="24" t="s">
        <v>4247</v>
      </c>
      <c r="B932" s="21">
        <v>2022</v>
      </c>
      <c r="C932" s="22" t="s">
        <v>4246</v>
      </c>
      <c r="D932" s="22" t="s">
        <v>1840</v>
      </c>
      <c r="E932" s="22"/>
      <c r="F932" s="22" t="s">
        <v>2477</v>
      </c>
      <c r="G932" s="22" t="s">
        <v>189</v>
      </c>
      <c r="H932" s="22" t="s">
        <v>4249</v>
      </c>
      <c r="I932" s="22" t="s">
        <v>7929</v>
      </c>
      <c r="J932" s="22" t="s">
        <v>7155</v>
      </c>
      <c r="K932" s="22" t="s">
        <v>4248</v>
      </c>
      <c r="L932" s="22" t="s">
        <v>329</v>
      </c>
      <c r="M932" s="22" t="s">
        <v>338</v>
      </c>
      <c r="N932" s="23" t="s">
        <v>4250</v>
      </c>
      <c r="O932" s="26"/>
    </row>
    <row r="933" spans="1:15" ht="66" x14ac:dyDescent="0.3">
      <c r="A933" s="24" t="s">
        <v>8466</v>
      </c>
      <c r="B933" s="21">
        <v>2020</v>
      </c>
      <c r="C933" s="22" t="s">
        <v>8465</v>
      </c>
      <c r="D933" s="22" t="s">
        <v>470</v>
      </c>
      <c r="E933" s="22"/>
      <c r="F933" s="22" t="s">
        <v>2477</v>
      </c>
      <c r="G933" s="22" t="s">
        <v>308</v>
      </c>
      <c r="H933" s="22" t="s">
        <v>3154</v>
      </c>
      <c r="I933" s="22" t="s">
        <v>8468</v>
      </c>
      <c r="J933" s="22" t="s">
        <v>7183</v>
      </c>
      <c r="K933" s="22" t="s">
        <v>8467</v>
      </c>
      <c r="L933" s="22" t="s">
        <v>329</v>
      </c>
      <c r="M933" s="22" t="s">
        <v>338</v>
      </c>
      <c r="N933" s="23" t="s">
        <v>8469</v>
      </c>
      <c r="O933" s="26"/>
    </row>
    <row r="934" spans="1:15" ht="86.4" customHeight="1" x14ac:dyDescent="0.3">
      <c r="A934" s="24" t="s">
        <v>4664</v>
      </c>
      <c r="B934" s="21">
        <v>2022</v>
      </c>
      <c r="C934" s="22" t="s">
        <v>4665</v>
      </c>
      <c r="D934" s="22" t="s">
        <v>29</v>
      </c>
      <c r="E934" s="22"/>
      <c r="F934" s="22" t="s">
        <v>122</v>
      </c>
      <c r="G934" s="22" t="s">
        <v>659</v>
      </c>
      <c r="H934" s="22" t="s">
        <v>4667</v>
      </c>
      <c r="I934" s="22" t="s">
        <v>7930</v>
      </c>
      <c r="J934" s="22" t="s">
        <v>7167</v>
      </c>
      <c r="K934" s="22" t="s">
        <v>4666</v>
      </c>
      <c r="L934" s="22" t="s">
        <v>329</v>
      </c>
      <c r="M934" s="22" t="s">
        <v>289</v>
      </c>
      <c r="N934" s="23" t="s">
        <v>2516</v>
      </c>
      <c r="O934" s="26"/>
    </row>
    <row r="935" spans="1:15" ht="66" x14ac:dyDescent="0.3">
      <c r="A935" s="24" t="s">
        <v>2247</v>
      </c>
      <c r="B935" s="21">
        <v>2019</v>
      </c>
      <c r="C935" s="22" t="s">
        <v>3296</v>
      </c>
      <c r="D935" s="22" t="s">
        <v>33</v>
      </c>
      <c r="E935" s="22"/>
      <c r="F935" s="22" t="s">
        <v>122</v>
      </c>
      <c r="G935" s="22" t="s">
        <v>659</v>
      </c>
      <c r="H935" s="22" t="s">
        <v>3242</v>
      </c>
      <c r="I935" s="22" t="s">
        <v>7572</v>
      </c>
      <c r="J935" s="22" t="s">
        <v>7167</v>
      </c>
      <c r="K935" s="22" t="s">
        <v>3297</v>
      </c>
      <c r="L935" s="22" t="s">
        <v>48</v>
      </c>
      <c r="M935" s="22" t="s">
        <v>289</v>
      </c>
      <c r="N935" s="23" t="s">
        <v>2107</v>
      </c>
      <c r="O935" s="26"/>
    </row>
    <row r="936" spans="1:15" ht="52.8" x14ac:dyDescent="0.3">
      <c r="A936" s="24" t="s">
        <v>1597</v>
      </c>
      <c r="B936" s="21">
        <v>2019</v>
      </c>
      <c r="C936" s="22" t="s">
        <v>1595</v>
      </c>
      <c r="D936" s="22" t="s">
        <v>1596</v>
      </c>
      <c r="E936" s="22"/>
      <c r="F936" s="22" t="s">
        <v>122</v>
      </c>
      <c r="G936" s="22" t="s">
        <v>1599</v>
      </c>
      <c r="H936" s="22" t="s">
        <v>3298</v>
      </c>
      <c r="I936" s="22" t="s">
        <v>7573</v>
      </c>
      <c r="J936" s="22" t="s">
        <v>7181</v>
      </c>
      <c r="K936" s="22" t="s">
        <v>1598</v>
      </c>
      <c r="L936" s="22" t="s">
        <v>329</v>
      </c>
      <c r="M936" s="22" t="s">
        <v>1600</v>
      </c>
      <c r="N936" s="23"/>
      <c r="O936" s="26"/>
    </row>
    <row r="937" spans="1:15" ht="66" x14ac:dyDescent="0.3">
      <c r="A937" s="24" t="s">
        <v>4271</v>
      </c>
      <c r="B937" s="21">
        <v>2019</v>
      </c>
      <c r="C937" s="22" t="s">
        <v>4270</v>
      </c>
      <c r="D937" s="22" t="s">
        <v>4272</v>
      </c>
      <c r="E937" s="22"/>
      <c r="F937" s="22" t="s">
        <v>122</v>
      </c>
      <c r="G937" s="22" t="s">
        <v>1599</v>
      </c>
      <c r="H937" s="22" t="s">
        <v>3600</v>
      </c>
      <c r="I937" s="22" t="s">
        <v>7931</v>
      </c>
      <c r="J937" s="22" t="s">
        <v>7181</v>
      </c>
      <c r="K937" s="24" t="s">
        <v>4273</v>
      </c>
      <c r="L937" s="22" t="s">
        <v>329</v>
      </c>
      <c r="M937" s="22" t="s">
        <v>229</v>
      </c>
      <c r="N937" s="23"/>
      <c r="O937" s="26"/>
    </row>
    <row r="938" spans="1:15" ht="66" x14ac:dyDescent="0.3">
      <c r="A938" s="24" t="s">
        <v>10939</v>
      </c>
      <c r="B938" s="21" t="s">
        <v>4488</v>
      </c>
      <c r="C938" s="22" t="s">
        <v>10938</v>
      </c>
      <c r="D938" s="22" t="s">
        <v>10304</v>
      </c>
      <c r="E938" s="22"/>
      <c r="F938" s="22" t="s">
        <v>1031</v>
      </c>
      <c r="G938" s="22" t="s">
        <v>183</v>
      </c>
      <c r="H938" s="22" t="s">
        <v>10940</v>
      </c>
      <c r="I938" s="22" t="s">
        <v>7395</v>
      </c>
      <c r="J938" s="22" t="s">
        <v>7153</v>
      </c>
      <c r="K938" s="22" t="s">
        <v>11021</v>
      </c>
      <c r="L938" s="22" t="s">
        <v>329</v>
      </c>
      <c r="M938" s="22" t="s">
        <v>4682</v>
      </c>
      <c r="N938" s="23"/>
      <c r="O938" s="26"/>
    </row>
    <row r="939" spans="1:15" ht="66" x14ac:dyDescent="0.3">
      <c r="A939" s="24" t="s">
        <v>326</v>
      </c>
      <c r="B939" s="21">
        <v>2019</v>
      </c>
      <c r="C939" s="22" t="s">
        <v>325</v>
      </c>
      <c r="D939" s="22" t="s">
        <v>164</v>
      </c>
      <c r="E939" s="22"/>
      <c r="F939" s="22" t="s">
        <v>122</v>
      </c>
      <c r="G939" s="22" t="s">
        <v>165</v>
      </c>
      <c r="H939" s="22" t="s">
        <v>6751</v>
      </c>
      <c r="I939" s="22" t="s">
        <v>7574</v>
      </c>
      <c r="J939" s="22" t="s">
        <v>7571</v>
      </c>
      <c r="K939" s="22" t="s">
        <v>11044</v>
      </c>
      <c r="L939" s="22" t="s">
        <v>329</v>
      </c>
      <c r="M939" s="22" t="s">
        <v>327</v>
      </c>
      <c r="N939" s="23" t="s">
        <v>328</v>
      </c>
      <c r="O939" s="26"/>
    </row>
    <row r="940" spans="1:15" ht="66" x14ac:dyDescent="0.3">
      <c r="A940" s="24" t="s">
        <v>643</v>
      </c>
      <c r="B940" s="21">
        <v>2019</v>
      </c>
      <c r="C940" s="22" t="s">
        <v>642</v>
      </c>
      <c r="D940" s="22" t="s">
        <v>136</v>
      </c>
      <c r="E940" s="22"/>
      <c r="F940" s="22" t="s">
        <v>43</v>
      </c>
      <c r="G940" s="22" t="s">
        <v>644</v>
      </c>
      <c r="H940" s="22" t="s">
        <v>3299</v>
      </c>
      <c r="I940" s="22" t="s">
        <v>7575</v>
      </c>
      <c r="J940" s="22" t="s">
        <v>7214</v>
      </c>
      <c r="K940" s="22" t="s">
        <v>8286</v>
      </c>
      <c r="L940" s="22" t="s">
        <v>48</v>
      </c>
      <c r="M940" s="22" t="s">
        <v>49</v>
      </c>
      <c r="N940" s="23" t="s">
        <v>960</v>
      </c>
      <c r="O940" s="26"/>
    </row>
    <row r="941" spans="1:15" ht="66" x14ac:dyDescent="0.3">
      <c r="A941" s="24" t="s">
        <v>9824</v>
      </c>
      <c r="B941" s="21">
        <v>2020</v>
      </c>
      <c r="C941" s="22" t="s">
        <v>9823</v>
      </c>
      <c r="D941" s="22" t="s">
        <v>125</v>
      </c>
      <c r="E941" s="22"/>
      <c r="F941" s="22" t="s">
        <v>2477</v>
      </c>
      <c r="G941" s="22" t="s">
        <v>3778</v>
      </c>
      <c r="H941" s="22" t="s">
        <v>9820</v>
      </c>
      <c r="I941" s="22" t="s">
        <v>7245</v>
      </c>
      <c r="J941" s="22" t="s">
        <v>7164</v>
      </c>
      <c r="K941" s="22" t="s">
        <v>9825</v>
      </c>
      <c r="L941" s="22" t="s">
        <v>329</v>
      </c>
      <c r="M941" s="22" t="s">
        <v>126</v>
      </c>
      <c r="N941" s="23" t="s">
        <v>5432</v>
      </c>
      <c r="O941" s="26"/>
    </row>
    <row r="942" spans="1:15" ht="39.6" x14ac:dyDescent="0.3">
      <c r="A942" s="24" t="s">
        <v>6834</v>
      </c>
      <c r="B942" s="21">
        <v>2017</v>
      </c>
      <c r="C942" s="22" t="s">
        <v>6833</v>
      </c>
      <c r="D942" s="22"/>
      <c r="E942" s="22" t="s">
        <v>3940</v>
      </c>
      <c r="F942" s="22" t="s">
        <v>3812</v>
      </c>
      <c r="G942" s="22"/>
      <c r="H942" s="22"/>
      <c r="I942" s="22" t="s">
        <v>5188</v>
      </c>
      <c r="J942" s="22"/>
      <c r="K942" s="22" t="s">
        <v>6835</v>
      </c>
      <c r="L942" s="22" t="s">
        <v>5762</v>
      </c>
      <c r="M942" s="22" t="s">
        <v>6836</v>
      </c>
      <c r="N942" s="23"/>
      <c r="O942" s="26"/>
    </row>
    <row r="943" spans="1:15" ht="39.6" x14ac:dyDescent="0.3">
      <c r="A943" s="24" t="s">
        <v>5290</v>
      </c>
      <c r="B943" s="21">
        <v>2023</v>
      </c>
      <c r="C943" s="22" t="s">
        <v>5291</v>
      </c>
      <c r="D943" s="22" t="s">
        <v>2854</v>
      </c>
      <c r="E943" s="22"/>
      <c r="F943" s="22" t="s">
        <v>1151</v>
      </c>
      <c r="G943" s="22"/>
      <c r="H943" s="22"/>
      <c r="I943" s="22" t="s">
        <v>1337</v>
      </c>
      <c r="J943" s="22"/>
      <c r="K943" s="22" t="s">
        <v>5292</v>
      </c>
      <c r="L943" s="22"/>
      <c r="M943" s="22"/>
      <c r="N943" s="23"/>
      <c r="O943" s="26"/>
    </row>
    <row r="944" spans="1:15" ht="66" x14ac:dyDescent="0.3">
      <c r="A944" s="24" t="s">
        <v>10070</v>
      </c>
      <c r="B944" s="21">
        <v>2022</v>
      </c>
      <c r="C944" s="22" t="s">
        <v>10071</v>
      </c>
      <c r="D944" s="22"/>
      <c r="E944" s="22" t="s">
        <v>10061</v>
      </c>
      <c r="F944" s="22" t="s">
        <v>2141</v>
      </c>
      <c r="G944" s="22"/>
      <c r="H944" s="22"/>
      <c r="I944" s="22" t="s">
        <v>7525</v>
      </c>
      <c r="J944" s="22"/>
      <c r="K944" s="22" t="s">
        <v>10072</v>
      </c>
      <c r="L944" s="22"/>
      <c r="M944" s="22"/>
      <c r="N944" s="23"/>
      <c r="O944" s="26"/>
    </row>
    <row r="945" spans="1:15" ht="66" customHeight="1" x14ac:dyDescent="0.3">
      <c r="A945" s="24" t="s">
        <v>811</v>
      </c>
      <c r="B945" s="21">
        <v>2011</v>
      </c>
      <c r="C945" s="22" t="s">
        <v>810</v>
      </c>
      <c r="D945" s="22"/>
      <c r="E945" s="22" t="s">
        <v>684</v>
      </c>
      <c r="F945" s="22" t="s">
        <v>122</v>
      </c>
      <c r="G945" s="22" t="s">
        <v>165</v>
      </c>
      <c r="H945" s="22" t="s">
        <v>3166</v>
      </c>
      <c r="I945" s="22" t="s">
        <v>7311</v>
      </c>
      <c r="J945" s="22" t="s">
        <v>7164</v>
      </c>
      <c r="K945" s="22" t="s">
        <v>813</v>
      </c>
      <c r="L945" s="22" t="s">
        <v>92</v>
      </c>
      <c r="M945" s="22" t="s">
        <v>93</v>
      </c>
      <c r="N945" s="23" t="s">
        <v>812</v>
      </c>
      <c r="O945" s="26"/>
    </row>
    <row r="946" spans="1:15" ht="79.2" x14ac:dyDescent="0.3">
      <c r="A946" s="24" t="s">
        <v>811</v>
      </c>
      <c r="B946" s="21">
        <v>2017</v>
      </c>
      <c r="C946" s="22" t="s">
        <v>3723</v>
      </c>
      <c r="D946" s="22"/>
      <c r="E946" s="22" t="s">
        <v>3665</v>
      </c>
      <c r="F946" s="22" t="s">
        <v>1031</v>
      </c>
      <c r="G946" s="22" t="s">
        <v>341</v>
      </c>
      <c r="H946" s="22" t="s">
        <v>3300</v>
      </c>
      <c r="I946" s="22" t="s">
        <v>7318</v>
      </c>
      <c r="J946" s="22" t="s">
        <v>7164</v>
      </c>
      <c r="K946" s="22" t="s">
        <v>3724</v>
      </c>
      <c r="L946" s="22" t="s">
        <v>92</v>
      </c>
      <c r="M946" s="22" t="s">
        <v>3663</v>
      </c>
      <c r="N946" s="23" t="s">
        <v>3664</v>
      </c>
      <c r="O946" s="26"/>
    </row>
    <row r="947" spans="1:15" ht="79.2" x14ac:dyDescent="0.3">
      <c r="A947" s="24" t="s">
        <v>340</v>
      </c>
      <c r="B947" s="21">
        <v>2017</v>
      </c>
      <c r="C947" s="22" t="s">
        <v>339</v>
      </c>
      <c r="D947" s="22"/>
      <c r="E947" s="22" t="s">
        <v>344</v>
      </c>
      <c r="F947" s="22" t="s">
        <v>43</v>
      </c>
      <c r="G947" s="22" t="s">
        <v>341</v>
      </c>
      <c r="H947" s="22" t="s">
        <v>3300</v>
      </c>
      <c r="I947" s="22" t="s">
        <v>7173</v>
      </c>
      <c r="J947" s="22" t="s">
        <v>7164</v>
      </c>
      <c r="K947" s="22" t="s">
        <v>11080</v>
      </c>
      <c r="L947" s="22" t="s">
        <v>92</v>
      </c>
      <c r="M947" s="22" t="s">
        <v>3663</v>
      </c>
      <c r="N947" s="23" t="s">
        <v>343</v>
      </c>
      <c r="O947" s="26"/>
    </row>
    <row r="948" spans="1:15" ht="66" x14ac:dyDescent="0.3">
      <c r="A948" s="24" t="s">
        <v>3679</v>
      </c>
      <c r="B948" s="21">
        <v>2022</v>
      </c>
      <c r="C948" s="22" t="s">
        <v>3678</v>
      </c>
      <c r="D948" s="22" t="s">
        <v>1440</v>
      </c>
      <c r="E948" s="22"/>
      <c r="F948" s="22" t="s">
        <v>122</v>
      </c>
      <c r="G948" s="22" t="s">
        <v>510</v>
      </c>
      <c r="H948" s="22" t="s">
        <v>3680</v>
      </c>
      <c r="I948" s="22" t="s">
        <v>7576</v>
      </c>
      <c r="J948" s="24" t="s">
        <v>7153</v>
      </c>
      <c r="K948" s="24" t="s">
        <v>3681</v>
      </c>
      <c r="L948" s="22" t="s">
        <v>48</v>
      </c>
      <c r="M948" s="17" t="s">
        <v>3682</v>
      </c>
      <c r="N948" s="23" t="s">
        <v>3683</v>
      </c>
      <c r="O948" s="26"/>
    </row>
    <row r="949" spans="1:15" ht="79.2" x14ac:dyDescent="0.3">
      <c r="A949" s="24" t="s">
        <v>1487</v>
      </c>
      <c r="B949" s="21">
        <v>2020</v>
      </c>
      <c r="C949" s="22" t="s">
        <v>3725</v>
      </c>
      <c r="D949" s="22"/>
      <c r="E949" s="22" t="s">
        <v>1488</v>
      </c>
      <c r="F949" s="22" t="s">
        <v>122</v>
      </c>
      <c r="G949" s="22" t="s">
        <v>165</v>
      </c>
      <c r="H949" s="22" t="s">
        <v>3301</v>
      </c>
      <c r="I949" s="22" t="s">
        <v>7577</v>
      </c>
      <c r="J949" s="22" t="s">
        <v>7153</v>
      </c>
      <c r="K949" s="22" t="s">
        <v>3726</v>
      </c>
      <c r="L949" s="22" t="s">
        <v>329</v>
      </c>
      <c r="M949" s="22" t="s">
        <v>116</v>
      </c>
      <c r="N949" s="23" t="s">
        <v>3691</v>
      </c>
      <c r="O949" s="26"/>
    </row>
    <row r="950" spans="1:15" ht="52.8" x14ac:dyDescent="0.3">
      <c r="A950" s="24" t="s">
        <v>5632</v>
      </c>
      <c r="B950" s="21">
        <v>2023</v>
      </c>
      <c r="C950" s="22" t="s">
        <v>5633</v>
      </c>
      <c r="D950" s="22" t="s">
        <v>5634</v>
      </c>
      <c r="E950" s="22"/>
      <c r="F950" s="22" t="s">
        <v>122</v>
      </c>
      <c r="G950" s="22" t="s">
        <v>165</v>
      </c>
      <c r="H950" s="22" t="s">
        <v>5635</v>
      </c>
      <c r="I950" s="22" t="s">
        <v>7932</v>
      </c>
      <c r="J950" s="24" t="s">
        <v>7153</v>
      </c>
      <c r="K950" s="24" t="s">
        <v>5636</v>
      </c>
      <c r="L950" s="22" t="s">
        <v>329</v>
      </c>
      <c r="M950" s="22" t="s">
        <v>5637</v>
      </c>
      <c r="N950" s="23" t="s">
        <v>5638</v>
      </c>
      <c r="O950" s="26"/>
    </row>
    <row r="951" spans="1:15" ht="118.8" x14ac:dyDescent="0.3">
      <c r="A951" s="24" t="s">
        <v>10324</v>
      </c>
      <c r="B951" s="21">
        <v>2024</v>
      </c>
      <c r="C951" s="22" t="s">
        <v>10323</v>
      </c>
      <c r="D951" s="22" t="s">
        <v>10325</v>
      </c>
      <c r="E951" s="22"/>
      <c r="F951" s="22" t="s">
        <v>844</v>
      </c>
      <c r="G951" s="22" t="s">
        <v>10328</v>
      </c>
      <c r="H951" s="22" t="s">
        <v>10329</v>
      </c>
      <c r="I951" s="22" t="s">
        <v>10251</v>
      </c>
      <c r="J951" s="22" t="s">
        <v>7171</v>
      </c>
      <c r="K951" s="22" t="s">
        <v>10326</v>
      </c>
      <c r="L951" s="22" t="s">
        <v>303</v>
      </c>
      <c r="M951" s="22" t="s">
        <v>5246</v>
      </c>
      <c r="N951" s="23" t="s">
        <v>10327</v>
      </c>
      <c r="O951" s="26" t="s">
        <v>1646</v>
      </c>
    </row>
    <row r="952" spans="1:15" ht="39.6" x14ac:dyDescent="0.3">
      <c r="A952" s="24" t="s">
        <v>3892</v>
      </c>
      <c r="B952" s="21">
        <v>2022</v>
      </c>
      <c r="C952" s="22" t="s">
        <v>3893</v>
      </c>
      <c r="D952" s="22" t="s">
        <v>3894</v>
      </c>
      <c r="E952" s="22"/>
      <c r="F952" s="22" t="s">
        <v>844</v>
      </c>
      <c r="G952" s="22"/>
      <c r="H952" s="22"/>
      <c r="I952" s="22" t="s">
        <v>7900</v>
      </c>
      <c r="J952" s="24" t="s">
        <v>7171</v>
      </c>
      <c r="K952" s="24" t="s">
        <v>5249</v>
      </c>
      <c r="L952" s="22" t="s">
        <v>303</v>
      </c>
      <c r="M952" s="22" t="s">
        <v>5246</v>
      </c>
      <c r="N952" s="23"/>
      <c r="O952" s="26"/>
    </row>
    <row r="953" spans="1:15" ht="52.8" x14ac:dyDescent="0.3">
      <c r="A953" s="24" t="s">
        <v>4463</v>
      </c>
      <c r="B953" s="21">
        <v>2017</v>
      </c>
      <c r="C953" s="22" t="s">
        <v>4462</v>
      </c>
      <c r="D953" s="22" t="s">
        <v>454</v>
      </c>
      <c r="E953" s="22"/>
      <c r="F953" s="22" t="s">
        <v>2155</v>
      </c>
      <c r="G953" s="22" t="s">
        <v>4467</v>
      </c>
      <c r="H953" s="22" t="s">
        <v>4466</v>
      </c>
      <c r="I953" s="22" t="s">
        <v>7900</v>
      </c>
      <c r="J953" s="22" t="s">
        <v>9184</v>
      </c>
      <c r="K953" s="22" t="s">
        <v>4464</v>
      </c>
      <c r="L953" s="22" t="s">
        <v>329</v>
      </c>
      <c r="M953" s="22" t="s">
        <v>4465</v>
      </c>
      <c r="N953" s="23" t="s">
        <v>4468</v>
      </c>
      <c r="O953" s="26"/>
    </row>
    <row r="954" spans="1:15" ht="79.2" x14ac:dyDescent="0.3">
      <c r="A954" s="24" t="s">
        <v>453</v>
      </c>
      <c r="B954" s="21">
        <v>2015</v>
      </c>
      <c r="C954" s="22" t="s">
        <v>452</v>
      </c>
      <c r="D954" s="22" t="s">
        <v>454</v>
      </c>
      <c r="E954" s="22"/>
      <c r="F954" s="22" t="s">
        <v>122</v>
      </c>
      <c r="G954" s="22" t="s">
        <v>5251</v>
      </c>
      <c r="H954" s="22" t="s">
        <v>5250</v>
      </c>
      <c r="I954" s="22" t="s">
        <v>7578</v>
      </c>
      <c r="J954" s="24" t="s">
        <v>9184</v>
      </c>
      <c r="K954" s="24" t="s">
        <v>455</v>
      </c>
      <c r="L954" s="22" t="s">
        <v>48</v>
      </c>
      <c r="M954" s="22" t="s">
        <v>456</v>
      </c>
      <c r="N954" s="23" t="s">
        <v>961</v>
      </c>
      <c r="O954" s="26"/>
    </row>
    <row r="955" spans="1:15" ht="52.8" x14ac:dyDescent="0.3">
      <c r="A955" s="24" t="s">
        <v>3900</v>
      </c>
      <c r="B955" s="21">
        <v>2022</v>
      </c>
      <c r="C955" s="22" t="s">
        <v>3899</v>
      </c>
      <c r="D955" s="22" t="s">
        <v>210</v>
      </c>
      <c r="E955" s="22"/>
      <c r="F955" s="22" t="s">
        <v>122</v>
      </c>
      <c r="G955" s="22" t="s">
        <v>592</v>
      </c>
      <c r="H955" s="22" t="s">
        <v>3235</v>
      </c>
      <c r="I955" s="22" t="s">
        <v>7295</v>
      </c>
      <c r="J955" s="24" t="s">
        <v>7153</v>
      </c>
      <c r="K955" s="24" t="s">
        <v>3901</v>
      </c>
      <c r="L955" s="22" t="s">
        <v>329</v>
      </c>
      <c r="M955" s="22" t="s">
        <v>116</v>
      </c>
      <c r="N955" s="23" t="s">
        <v>3902</v>
      </c>
      <c r="O955" s="26"/>
    </row>
    <row r="956" spans="1:15" ht="39.6" x14ac:dyDescent="0.3">
      <c r="A956" s="24" t="s">
        <v>9865</v>
      </c>
      <c r="B956" s="21">
        <v>2022</v>
      </c>
      <c r="C956" s="22" t="s">
        <v>9867</v>
      </c>
      <c r="D956" s="22" t="s">
        <v>125</v>
      </c>
      <c r="E956" s="22"/>
      <c r="F956" s="22" t="s">
        <v>2477</v>
      </c>
      <c r="G956" s="22" t="s">
        <v>381</v>
      </c>
      <c r="H956" s="22" t="s">
        <v>9866</v>
      </c>
      <c r="I956" s="22" t="s">
        <v>7445</v>
      </c>
      <c r="J956" s="24" t="s">
        <v>7166</v>
      </c>
      <c r="K956" s="24" t="s">
        <v>9868</v>
      </c>
      <c r="L956" s="22" t="s">
        <v>329</v>
      </c>
      <c r="M956" s="22" t="s">
        <v>49</v>
      </c>
      <c r="N956" s="23"/>
      <c r="O956" s="26"/>
    </row>
    <row r="957" spans="1:15" ht="26.4" x14ac:dyDescent="0.3">
      <c r="A957" s="24" t="s">
        <v>6333</v>
      </c>
      <c r="B957" s="21">
        <v>2015</v>
      </c>
      <c r="C957" s="22" t="s">
        <v>6334</v>
      </c>
      <c r="D957" s="22" t="s">
        <v>6335</v>
      </c>
      <c r="E957" s="22"/>
      <c r="F957" s="22" t="s">
        <v>267</v>
      </c>
      <c r="G957" s="22"/>
      <c r="H957" s="22"/>
      <c r="I957" s="22" t="s">
        <v>57</v>
      </c>
      <c r="J957" s="24"/>
      <c r="K957" s="24" t="s">
        <v>6336</v>
      </c>
      <c r="L957" s="22"/>
      <c r="M957" s="22"/>
      <c r="N957" s="23"/>
      <c r="O957" s="26"/>
    </row>
    <row r="958" spans="1:15" ht="66" x14ac:dyDescent="0.3">
      <c r="A958" s="24" t="s">
        <v>5210</v>
      </c>
      <c r="B958" s="21">
        <v>2023</v>
      </c>
      <c r="C958" s="22" t="s">
        <v>5209</v>
      </c>
      <c r="D958" s="22" t="s">
        <v>5206</v>
      </c>
      <c r="E958" s="22"/>
      <c r="F958" s="22" t="s">
        <v>56</v>
      </c>
      <c r="G958" s="22"/>
      <c r="H958" s="22"/>
      <c r="I958" s="22" t="s">
        <v>2640</v>
      </c>
      <c r="J958" s="22"/>
      <c r="K958" s="22" t="s">
        <v>5211</v>
      </c>
      <c r="L958" s="22"/>
      <c r="M958" s="22"/>
      <c r="N958" s="23"/>
      <c r="O958" s="26"/>
    </row>
    <row r="959" spans="1:15" ht="52.8" x14ac:dyDescent="0.3">
      <c r="A959" s="24" t="s">
        <v>6975</v>
      </c>
      <c r="B959" s="21">
        <v>2024</v>
      </c>
      <c r="C959" s="22" t="s">
        <v>6974</v>
      </c>
      <c r="D959" s="22" t="s">
        <v>6976</v>
      </c>
      <c r="E959" s="22"/>
      <c r="F959" s="22" t="s">
        <v>122</v>
      </c>
      <c r="G959" s="22" t="s">
        <v>364</v>
      </c>
      <c r="H959" s="22" t="s">
        <v>6979</v>
      </c>
      <c r="I959" s="22" t="s">
        <v>7907</v>
      </c>
      <c r="J959" s="22" t="s">
        <v>7211</v>
      </c>
      <c r="K959" s="22" t="s">
        <v>6977</v>
      </c>
      <c r="L959" s="22" t="s">
        <v>5762</v>
      </c>
      <c r="M959" s="22" t="s">
        <v>6980</v>
      </c>
      <c r="N959" s="23" t="s">
        <v>6978</v>
      </c>
      <c r="O959" s="26"/>
    </row>
    <row r="960" spans="1:15" ht="79.2" x14ac:dyDescent="0.3">
      <c r="A960" s="24" t="s">
        <v>4938</v>
      </c>
      <c r="B960" s="21">
        <v>2022</v>
      </c>
      <c r="C960" s="22" t="s">
        <v>4939</v>
      </c>
      <c r="D960" s="22"/>
      <c r="E960" s="22" t="s">
        <v>4936</v>
      </c>
      <c r="F960" s="22" t="s">
        <v>43</v>
      </c>
      <c r="G960" s="22" t="s">
        <v>183</v>
      </c>
      <c r="H960" s="22" t="s">
        <v>4940</v>
      </c>
      <c r="I960" s="22" t="s">
        <v>7579</v>
      </c>
      <c r="J960" s="22" t="s">
        <v>7133</v>
      </c>
      <c r="K960" s="24" t="s">
        <v>6830</v>
      </c>
      <c r="L960" s="22"/>
      <c r="M960" s="22"/>
      <c r="N960" s="23"/>
      <c r="O960" s="26"/>
    </row>
    <row r="961" spans="1:15" ht="66" x14ac:dyDescent="0.3">
      <c r="A961" s="24" t="s">
        <v>8670</v>
      </c>
      <c r="B961" s="21">
        <v>2025</v>
      </c>
      <c r="C961" s="22" t="s">
        <v>8671</v>
      </c>
      <c r="D961" s="22" t="s">
        <v>8669</v>
      </c>
      <c r="E961" s="22"/>
      <c r="F961" s="22" t="s">
        <v>844</v>
      </c>
      <c r="G961" s="22" t="s">
        <v>2462</v>
      </c>
      <c r="H961" s="22" t="s">
        <v>8673</v>
      </c>
      <c r="I961" s="22" t="s">
        <v>8674</v>
      </c>
      <c r="J961" s="22" t="s">
        <v>8676</v>
      </c>
      <c r="K961" s="22" t="s">
        <v>8672</v>
      </c>
      <c r="L961" s="22" t="s">
        <v>329</v>
      </c>
      <c r="M961" s="22" t="s">
        <v>194</v>
      </c>
      <c r="N961" s="23" t="s">
        <v>8675</v>
      </c>
      <c r="O961" s="26"/>
    </row>
    <row r="962" spans="1:15" ht="66" x14ac:dyDescent="0.3">
      <c r="A962" s="24" t="s">
        <v>2972</v>
      </c>
      <c r="B962" s="21">
        <v>2022</v>
      </c>
      <c r="C962" s="22" t="s">
        <v>2970</v>
      </c>
      <c r="D962" s="22" t="s">
        <v>2966</v>
      </c>
      <c r="E962" s="22"/>
      <c r="F962" s="22" t="s">
        <v>2477</v>
      </c>
      <c r="G962" s="22" t="s">
        <v>274</v>
      </c>
      <c r="H962" s="22" t="s">
        <v>3084</v>
      </c>
      <c r="I962" s="22" t="s">
        <v>7580</v>
      </c>
      <c r="J962" s="22" t="s">
        <v>7293</v>
      </c>
      <c r="K962" s="22" t="s">
        <v>3955</v>
      </c>
      <c r="L962" s="22"/>
      <c r="M962" s="22"/>
      <c r="N962" s="23"/>
      <c r="O962" s="26"/>
    </row>
    <row r="963" spans="1:15" ht="66" x14ac:dyDescent="0.3">
      <c r="A963" s="24" t="s">
        <v>2262</v>
      </c>
      <c r="B963" s="21">
        <v>2021</v>
      </c>
      <c r="C963" s="22" t="s">
        <v>2263</v>
      </c>
      <c r="D963" s="22" t="s">
        <v>1253</v>
      </c>
      <c r="E963" s="22"/>
      <c r="F963" s="22" t="s">
        <v>267</v>
      </c>
      <c r="G963" s="22" t="s">
        <v>2266</v>
      </c>
      <c r="H963" s="22" t="s">
        <v>3302</v>
      </c>
      <c r="I963" s="22" t="s">
        <v>7296</v>
      </c>
      <c r="J963" s="22" t="s">
        <v>7293</v>
      </c>
      <c r="K963" s="22" t="s">
        <v>2264</v>
      </c>
      <c r="L963" s="22" t="s">
        <v>329</v>
      </c>
      <c r="M963" s="22" t="s">
        <v>2265</v>
      </c>
      <c r="N963" s="23" t="s">
        <v>2106</v>
      </c>
      <c r="O963" s="26"/>
    </row>
    <row r="964" spans="1:15" ht="52.8" x14ac:dyDescent="0.3">
      <c r="A964" s="24" t="s">
        <v>5959</v>
      </c>
      <c r="B964" s="21">
        <v>2021</v>
      </c>
      <c r="C964" s="22" t="s">
        <v>5958</v>
      </c>
      <c r="D964" s="22" t="s">
        <v>1509</v>
      </c>
      <c r="E964" s="22"/>
      <c r="F964" s="22" t="s">
        <v>2477</v>
      </c>
      <c r="G964" s="22" t="s">
        <v>274</v>
      </c>
      <c r="H964" s="22" t="s">
        <v>3084</v>
      </c>
      <c r="I964" s="22" t="s">
        <v>7581</v>
      </c>
      <c r="J964" s="24" t="s">
        <v>7293</v>
      </c>
      <c r="K964" s="24" t="s">
        <v>5961</v>
      </c>
      <c r="L964" s="22" t="s">
        <v>329</v>
      </c>
      <c r="M964" s="22" t="s">
        <v>5960</v>
      </c>
      <c r="N964" s="23"/>
      <c r="O964" s="26"/>
    </row>
    <row r="965" spans="1:15" ht="39.6" x14ac:dyDescent="0.3">
      <c r="A965" s="24" t="s">
        <v>932</v>
      </c>
      <c r="B965" s="21">
        <v>2020</v>
      </c>
      <c r="C965" s="22" t="s">
        <v>931</v>
      </c>
      <c r="D965" s="22" t="s">
        <v>210</v>
      </c>
      <c r="E965" s="22"/>
      <c r="F965" s="22" t="s">
        <v>144</v>
      </c>
      <c r="G965" s="22" t="s">
        <v>934</v>
      </c>
      <c r="H965" s="25" t="s">
        <v>3303</v>
      </c>
      <c r="I965" s="22" t="s">
        <v>7582</v>
      </c>
      <c r="J965" s="24" t="s">
        <v>7163</v>
      </c>
      <c r="K965" s="24" t="s">
        <v>933</v>
      </c>
      <c r="L965" s="22" t="s">
        <v>48</v>
      </c>
      <c r="M965" s="22" t="s">
        <v>60</v>
      </c>
      <c r="N965" s="23" t="s">
        <v>935</v>
      </c>
      <c r="O965" s="26"/>
    </row>
    <row r="966" spans="1:15" ht="79.2" x14ac:dyDescent="0.3">
      <c r="A966" s="24" t="s">
        <v>6105</v>
      </c>
      <c r="B966" s="21">
        <v>2024</v>
      </c>
      <c r="C966" s="22" t="s">
        <v>6104</v>
      </c>
      <c r="D966" s="22" t="s">
        <v>1630</v>
      </c>
      <c r="E966" s="22"/>
      <c r="F966" s="22" t="s">
        <v>486</v>
      </c>
      <c r="G966" s="22" t="s">
        <v>115</v>
      </c>
      <c r="H966" s="22" t="s">
        <v>3103</v>
      </c>
      <c r="I966" s="22" t="s">
        <v>7583</v>
      </c>
      <c r="J966" s="24" t="s">
        <v>7226</v>
      </c>
      <c r="K966" s="24" t="s">
        <v>6106</v>
      </c>
      <c r="L966" s="22" t="s">
        <v>5481</v>
      </c>
      <c r="M966" s="22" t="s">
        <v>6107</v>
      </c>
      <c r="N966" s="23" t="s">
        <v>6108</v>
      </c>
      <c r="O966" s="26"/>
    </row>
    <row r="967" spans="1:15" ht="79.2" x14ac:dyDescent="0.3">
      <c r="A967" s="24" t="s">
        <v>12254</v>
      </c>
      <c r="B967" s="21">
        <v>2026</v>
      </c>
      <c r="C967" s="22" t="s">
        <v>12253</v>
      </c>
      <c r="D967" s="22" t="s">
        <v>349</v>
      </c>
      <c r="E967" s="22"/>
      <c r="F967" s="22" t="s">
        <v>2477</v>
      </c>
      <c r="G967" s="22" t="s">
        <v>538</v>
      </c>
      <c r="H967" s="22" t="s">
        <v>12256</v>
      </c>
      <c r="I967" s="22" t="s">
        <v>7907</v>
      </c>
      <c r="J967" s="24" t="s">
        <v>7132</v>
      </c>
      <c r="K967" s="24" t="s">
        <v>12255</v>
      </c>
      <c r="L967" s="22"/>
      <c r="M967" s="22" t="s">
        <v>8703</v>
      </c>
      <c r="N967" s="23"/>
      <c r="O967" s="26"/>
    </row>
    <row r="968" spans="1:15" ht="171.6" x14ac:dyDescent="0.3">
      <c r="A968" s="24" t="s">
        <v>857</v>
      </c>
      <c r="B968" s="21">
        <v>2020</v>
      </c>
      <c r="C968" s="22" t="s">
        <v>855</v>
      </c>
      <c r="D968" s="22" t="s">
        <v>856</v>
      </c>
      <c r="E968" s="22"/>
      <c r="F968" s="22" t="s">
        <v>43</v>
      </c>
      <c r="G968" s="22" t="s">
        <v>10210</v>
      </c>
      <c r="H968" s="22" t="s">
        <v>10209</v>
      </c>
      <c r="I968" s="22" t="s">
        <v>7359</v>
      </c>
      <c r="J968" s="24" t="s">
        <v>7160</v>
      </c>
      <c r="K968" s="24" t="s">
        <v>10509</v>
      </c>
      <c r="L968" s="22" t="s">
        <v>48</v>
      </c>
      <c r="M968" s="22" t="s">
        <v>194</v>
      </c>
      <c r="N968" s="23" t="s">
        <v>858</v>
      </c>
      <c r="O968" s="26"/>
    </row>
    <row r="969" spans="1:15" ht="52.8" x14ac:dyDescent="0.3">
      <c r="A969" s="24" t="s">
        <v>6646</v>
      </c>
      <c r="B969" s="21">
        <v>2024</v>
      </c>
      <c r="C969" s="22" t="s">
        <v>6645</v>
      </c>
      <c r="D969" s="22"/>
      <c r="E969" s="22" t="s">
        <v>1136</v>
      </c>
      <c r="F969" s="22" t="s">
        <v>2141</v>
      </c>
      <c r="G969" s="22"/>
      <c r="H969" s="22"/>
      <c r="I969" s="22" t="s">
        <v>6647</v>
      </c>
      <c r="J969" s="24"/>
      <c r="K969" s="24" t="s">
        <v>7120</v>
      </c>
      <c r="L969" s="22"/>
      <c r="M969" s="22"/>
      <c r="N969" s="23"/>
      <c r="O969" s="26"/>
    </row>
    <row r="970" spans="1:15" ht="66" x14ac:dyDescent="0.3">
      <c r="A970" s="24" t="s">
        <v>805</v>
      </c>
      <c r="B970" s="21">
        <v>2020</v>
      </c>
      <c r="C970" s="22" t="s">
        <v>3304</v>
      </c>
      <c r="D970" s="22" t="s">
        <v>36</v>
      </c>
      <c r="E970" s="22"/>
      <c r="F970" s="22" t="s">
        <v>171</v>
      </c>
      <c r="G970" s="22" t="s">
        <v>806</v>
      </c>
      <c r="H970" s="22" t="s">
        <v>3305</v>
      </c>
      <c r="I970" s="22" t="s">
        <v>7584</v>
      </c>
      <c r="J970" s="24" t="s">
        <v>7419</v>
      </c>
      <c r="K970" s="24" t="s">
        <v>10508</v>
      </c>
      <c r="L970" s="22" t="s">
        <v>123</v>
      </c>
      <c r="M970" s="22" t="s">
        <v>443</v>
      </c>
      <c r="N970" s="23"/>
      <c r="O970" s="26"/>
    </row>
    <row r="971" spans="1:15" ht="52.8" x14ac:dyDescent="0.3">
      <c r="A971" s="24" t="s">
        <v>10753</v>
      </c>
      <c r="B971" s="21">
        <v>2024</v>
      </c>
      <c r="C971" s="22" t="s">
        <v>10752</v>
      </c>
      <c r="D971" s="22" t="s">
        <v>10741</v>
      </c>
      <c r="E971" s="22"/>
      <c r="F971" s="22" t="s">
        <v>1468</v>
      </c>
      <c r="G971" s="22"/>
      <c r="H971" s="22"/>
      <c r="I971" s="22" t="s">
        <v>1469</v>
      </c>
      <c r="J971" s="22"/>
      <c r="K971" s="24" t="s">
        <v>10754</v>
      </c>
      <c r="L971" s="22" t="s">
        <v>10762</v>
      </c>
      <c r="M971" s="22" t="s">
        <v>10755</v>
      </c>
      <c r="N971" s="23"/>
      <c r="O971" s="26"/>
    </row>
    <row r="972" spans="1:15" ht="52.8" x14ac:dyDescent="0.3">
      <c r="A972" s="24" t="s">
        <v>1898</v>
      </c>
      <c r="B972" s="21">
        <v>2017</v>
      </c>
      <c r="C972" s="22" t="s">
        <v>1897</v>
      </c>
      <c r="D972" s="22"/>
      <c r="E972" s="22" t="s">
        <v>1899</v>
      </c>
      <c r="F972" s="22" t="s">
        <v>3021</v>
      </c>
      <c r="G972" s="22"/>
      <c r="H972" s="22"/>
      <c r="I972" s="22" t="s">
        <v>1151</v>
      </c>
      <c r="J972" s="22"/>
      <c r="K972" s="24" t="s">
        <v>1900</v>
      </c>
      <c r="L972" s="22"/>
      <c r="M972" s="22"/>
      <c r="N972" s="23"/>
      <c r="O972" s="26"/>
    </row>
    <row r="973" spans="1:15" ht="52.8" x14ac:dyDescent="0.3">
      <c r="A973" s="24" t="s">
        <v>8725</v>
      </c>
      <c r="B973" s="21">
        <v>2025</v>
      </c>
      <c r="C973" s="22" t="s">
        <v>8726</v>
      </c>
      <c r="D973" s="22" t="s">
        <v>29</v>
      </c>
      <c r="E973" s="22"/>
      <c r="F973" s="22" t="s">
        <v>122</v>
      </c>
      <c r="G973" s="22" t="s">
        <v>165</v>
      </c>
      <c r="H973" s="22" t="s">
        <v>8727</v>
      </c>
      <c r="I973" s="22" t="s">
        <v>8728</v>
      </c>
      <c r="J973" s="22" t="s">
        <v>7180</v>
      </c>
      <c r="K973" s="22" t="s">
        <v>10496</v>
      </c>
      <c r="L973" s="22" t="s">
        <v>329</v>
      </c>
      <c r="M973" s="22" t="s">
        <v>4390</v>
      </c>
      <c r="N973" s="23" t="s">
        <v>8729</v>
      </c>
      <c r="O973" s="26"/>
    </row>
    <row r="974" spans="1:15" ht="52.8" x14ac:dyDescent="0.3">
      <c r="A974" s="24" t="s">
        <v>4815</v>
      </c>
      <c r="B974" s="29">
        <v>2022</v>
      </c>
      <c r="C974" s="22" t="s">
        <v>4814</v>
      </c>
      <c r="D974" s="22" t="s">
        <v>68</v>
      </c>
      <c r="E974" s="22"/>
      <c r="F974" s="22" t="s">
        <v>844</v>
      </c>
      <c r="G974" s="22" t="s">
        <v>2462</v>
      </c>
      <c r="H974" s="22" t="s">
        <v>4818</v>
      </c>
      <c r="I974" s="22" t="s">
        <v>4020</v>
      </c>
      <c r="J974" s="22" t="s">
        <v>7180</v>
      </c>
      <c r="K974" s="22" t="s">
        <v>4816</v>
      </c>
      <c r="L974" s="22" t="s">
        <v>329</v>
      </c>
      <c r="M974" s="22" t="s">
        <v>4817</v>
      </c>
      <c r="N974" s="23"/>
      <c r="O974" s="26"/>
    </row>
    <row r="975" spans="1:15" ht="39.6" x14ac:dyDescent="0.3">
      <c r="A975" s="24" t="s">
        <v>6002</v>
      </c>
      <c r="B975" s="21">
        <v>2021</v>
      </c>
      <c r="C975" s="22" t="s">
        <v>6003</v>
      </c>
      <c r="D975" s="22"/>
      <c r="E975" s="22" t="s">
        <v>1136</v>
      </c>
      <c r="F975" s="22" t="s">
        <v>2851</v>
      </c>
      <c r="G975" s="22"/>
      <c r="H975" s="22"/>
      <c r="I975" s="22" t="s">
        <v>6004</v>
      </c>
      <c r="J975" s="22"/>
      <c r="K975" s="22" t="s">
        <v>6923</v>
      </c>
      <c r="L975" s="22"/>
      <c r="M975" s="22"/>
      <c r="N975" s="23"/>
      <c r="O975" s="26"/>
    </row>
    <row r="976" spans="1:15" ht="26.4" x14ac:dyDescent="0.3">
      <c r="A976" s="24" t="s">
        <v>1111</v>
      </c>
      <c r="B976" s="21">
        <v>2018</v>
      </c>
      <c r="C976" s="22" t="s">
        <v>1110</v>
      </c>
      <c r="D976" s="22" t="s">
        <v>1112</v>
      </c>
      <c r="E976" s="22"/>
      <c r="F976" s="22" t="s">
        <v>56</v>
      </c>
      <c r="G976" s="22"/>
      <c r="H976" s="22"/>
      <c r="I976" s="22" t="s">
        <v>1114</v>
      </c>
      <c r="J976" s="22"/>
      <c r="K976" s="22" t="s">
        <v>1113</v>
      </c>
      <c r="L976" s="22"/>
      <c r="M976" s="22"/>
      <c r="N976" s="23"/>
      <c r="O976" s="26"/>
    </row>
    <row r="977" spans="1:15" ht="66" x14ac:dyDescent="0.3">
      <c r="A977" s="24" t="s">
        <v>5848</v>
      </c>
      <c r="B977" s="21">
        <v>2024</v>
      </c>
      <c r="C977" s="22" t="s">
        <v>5849</v>
      </c>
      <c r="D977" s="22" t="s">
        <v>2966</v>
      </c>
      <c r="E977" s="22"/>
      <c r="F977" s="22" t="s">
        <v>486</v>
      </c>
      <c r="G977" s="22" t="s">
        <v>631</v>
      </c>
      <c r="H977" s="22" t="s">
        <v>3224</v>
      </c>
      <c r="I977" s="22" t="s">
        <v>7165</v>
      </c>
      <c r="J977" s="22" t="s">
        <v>7163</v>
      </c>
      <c r="K977" s="22" t="s">
        <v>10890</v>
      </c>
      <c r="L977" s="22" t="s">
        <v>329</v>
      </c>
      <c r="M977" s="22" t="s">
        <v>5850</v>
      </c>
      <c r="N977" s="23" t="s">
        <v>5851</v>
      </c>
      <c r="O977" s="26"/>
    </row>
    <row r="978" spans="1:15" ht="52.8" x14ac:dyDescent="0.3">
      <c r="A978" s="24" t="s">
        <v>9757</v>
      </c>
      <c r="B978" s="21">
        <v>2024</v>
      </c>
      <c r="C978" s="22" t="s">
        <v>9758</v>
      </c>
      <c r="D978" s="22" t="s">
        <v>1630</v>
      </c>
      <c r="E978" s="22"/>
      <c r="F978" s="22" t="s">
        <v>9761</v>
      </c>
      <c r="G978" s="22"/>
      <c r="H978" s="22"/>
      <c r="I978" s="22" t="s">
        <v>9760</v>
      </c>
      <c r="J978" s="22"/>
      <c r="K978" s="22" t="s">
        <v>9759</v>
      </c>
      <c r="L978" s="22"/>
      <c r="M978" s="22"/>
      <c r="N978" s="23"/>
      <c r="O978" s="26"/>
    </row>
    <row r="979" spans="1:15" ht="52.8" x14ac:dyDescent="0.3">
      <c r="A979" s="24" t="s">
        <v>4831</v>
      </c>
      <c r="B979" s="21">
        <v>2023</v>
      </c>
      <c r="C979" s="22" t="s">
        <v>4829</v>
      </c>
      <c r="D979" s="22" t="s">
        <v>29</v>
      </c>
      <c r="E979" s="22"/>
      <c r="F979" s="22" t="s">
        <v>1031</v>
      </c>
      <c r="G979" s="22" t="s">
        <v>70</v>
      </c>
      <c r="H979" s="22" t="s">
        <v>4830</v>
      </c>
      <c r="I979" s="22" t="s">
        <v>7585</v>
      </c>
      <c r="J979" s="22" t="s">
        <v>7209</v>
      </c>
      <c r="K979" s="22" t="s">
        <v>4832</v>
      </c>
      <c r="L979" s="22" t="s">
        <v>329</v>
      </c>
      <c r="M979" s="22" t="s">
        <v>229</v>
      </c>
      <c r="N979" s="23"/>
      <c r="O979" s="26"/>
    </row>
    <row r="980" spans="1:15" ht="52.8" x14ac:dyDescent="0.3">
      <c r="A980" s="24" t="s">
        <v>4751</v>
      </c>
      <c r="B980" s="21">
        <v>2022</v>
      </c>
      <c r="C980" s="22" t="s">
        <v>4750</v>
      </c>
      <c r="D980" s="22" t="s">
        <v>210</v>
      </c>
      <c r="E980" s="22"/>
      <c r="F980" s="22" t="s">
        <v>1080</v>
      </c>
      <c r="G980" s="22" t="s">
        <v>497</v>
      </c>
      <c r="H980" s="22" t="s">
        <v>4753</v>
      </c>
      <c r="I980" s="22" t="s">
        <v>1096</v>
      </c>
      <c r="J980" s="22" t="s">
        <v>7161</v>
      </c>
      <c r="K980" s="22" t="s">
        <v>4752</v>
      </c>
      <c r="L980" s="22"/>
      <c r="M980" s="22" t="s">
        <v>4754</v>
      </c>
      <c r="N980" s="23"/>
      <c r="O980" s="26"/>
    </row>
    <row r="981" spans="1:15" ht="184.8" x14ac:dyDescent="0.3">
      <c r="A981" s="24" t="s">
        <v>10525</v>
      </c>
      <c r="B981" s="21">
        <v>2024</v>
      </c>
      <c r="C981" s="22" t="s">
        <v>10526</v>
      </c>
      <c r="D981" s="22" t="s">
        <v>2980</v>
      </c>
      <c r="E981" s="22"/>
      <c r="F981" s="22" t="s">
        <v>1031</v>
      </c>
      <c r="G981" s="22" t="s">
        <v>6208</v>
      </c>
      <c r="H981" s="22" t="s">
        <v>10528</v>
      </c>
      <c r="I981" s="22" t="s">
        <v>9484</v>
      </c>
      <c r="J981" s="22" t="s">
        <v>7172</v>
      </c>
      <c r="K981" s="24" t="s">
        <v>10527</v>
      </c>
      <c r="L981" s="22" t="s">
        <v>329</v>
      </c>
      <c r="M981" s="22" t="s">
        <v>8213</v>
      </c>
      <c r="N981" s="23"/>
      <c r="O981" s="26"/>
    </row>
    <row r="982" spans="1:15" ht="79.2" x14ac:dyDescent="0.3">
      <c r="A982" s="24" t="s">
        <v>11754</v>
      </c>
      <c r="B982" s="21">
        <v>2026</v>
      </c>
      <c r="C982" s="22" t="s">
        <v>11753</v>
      </c>
      <c r="D982" s="22"/>
      <c r="E982" s="22" t="s">
        <v>5609</v>
      </c>
      <c r="F982" s="22" t="s">
        <v>2477</v>
      </c>
      <c r="G982" s="22" t="s">
        <v>308</v>
      </c>
      <c r="H982" s="22" t="s">
        <v>3154</v>
      </c>
      <c r="I982" s="22" t="s">
        <v>7395</v>
      </c>
      <c r="J982" s="22" t="s">
        <v>7134</v>
      </c>
      <c r="K982" s="22" t="s">
        <v>11755</v>
      </c>
      <c r="L982" s="22"/>
      <c r="M982" s="22" t="s">
        <v>8703</v>
      </c>
      <c r="N982" s="23"/>
      <c r="O982" s="26"/>
    </row>
    <row r="983" spans="1:15" ht="39.6" x14ac:dyDescent="0.3">
      <c r="A983" s="24" t="s">
        <v>1363</v>
      </c>
      <c r="B983" s="21">
        <v>2015</v>
      </c>
      <c r="C983" s="22" t="s">
        <v>1362</v>
      </c>
      <c r="D983" s="22"/>
      <c r="E983" s="22"/>
      <c r="F983" s="22" t="s">
        <v>56</v>
      </c>
      <c r="G983" s="22"/>
      <c r="H983" s="22"/>
      <c r="I983" s="22" t="s">
        <v>1365</v>
      </c>
      <c r="J983" s="22"/>
      <c r="K983" s="22" t="s">
        <v>1364</v>
      </c>
      <c r="L983" s="22"/>
      <c r="M983" s="22"/>
      <c r="N983" s="23"/>
      <c r="O983" s="26"/>
    </row>
    <row r="984" spans="1:15" ht="66" x14ac:dyDescent="0.3">
      <c r="A984" s="24" t="s">
        <v>9850</v>
      </c>
      <c r="B984" s="21">
        <v>2022</v>
      </c>
      <c r="C984" s="22" t="s">
        <v>9851</v>
      </c>
      <c r="D984" s="22" t="s">
        <v>3850</v>
      </c>
      <c r="E984" s="22"/>
      <c r="F984" s="22" t="s">
        <v>2477</v>
      </c>
      <c r="G984" s="22" t="s">
        <v>127</v>
      </c>
      <c r="H984" s="22" t="s">
        <v>3147</v>
      </c>
      <c r="I984" s="22" t="s">
        <v>9840</v>
      </c>
      <c r="J984" s="22" t="s">
        <v>7166</v>
      </c>
      <c r="K984" s="22" t="s">
        <v>9852</v>
      </c>
      <c r="L984" s="22" t="s">
        <v>329</v>
      </c>
      <c r="M984" s="22" t="s">
        <v>126</v>
      </c>
      <c r="N984" s="23"/>
      <c r="O984" s="26"/>
    </row>
    <row r="985" spans="1:15" ht="52.8" x14ac:dyDescent="0.3">
      <c r="A985" s="24" t="s">
        <v>244</v>
      </c>
      <c r="B985" s="21">
        <v>2019</v>
      </c>
      <c r="C985" s="22" t="s">
        <v>243</v>
      </c>
      <c r="D985" s="22" t="s">
        <v>245</v>
      </c>
      <c r="E985" s="22"/>
      <c r="F985" s="22" t="s">
        <v>56</v>
      </c>
      <c r="G985" s="22"/>
      <c r="H985" s="22"/>
      <c r="I985" s="22" t="s">
        <v>246</v>
      </c>
      <c r="J985" s="22"/>
      <c r="K985" s="22" t="s">
        <v>10892</v>
      </c>
      <c r="L985" s="22"/>
      <c r="M985" s="22"/>
      <c r="N985" s="23"/>
      <c r="O985" s="26"/>
    </row>
    <row r="986" spans="1:15" ht="79.2" x14ac:dyDescent="0.3">
      <c r="A986" s="24" t="s">
        <v>645</v>
      </c>
      <c r="B986" s="21">
        <v>2017</v>
      </c>
      <c r="C986" s="22" t="s">
        <v>3306</v>
      </c>
      <c r="D986" s="22" t="s">
        <v>36</v>
      </c>
      <c r="E986" s="22"/>
      <c r="F986" s="22" t="s">
        <v>2477</v>
      </c>
      <c r="G986" s="22" t="s">
        <v>189</v>
      </c>
      <c r="H986" s="22" t="s">
        <v>3070</v>
      </c>
      <c r="I986" s="22" t="s">
        <v>7586</v>
      </c>
      <c r="J986" s="22" t="s">
        <v>7419</v>
      </c>
      <c r="K986" s="22" t="s">
        <v>11346</v>
      </c>
      <c r="L986" s="22" t="s">
        <v>647</v>
      </c>
      <c r="M986" s="22" t="s">
        <v>646</v>
      </c>
      <c r="N986" s="23" t="s">
        <v>962</v>
      </c>
      <c r="O986" s="26"/>
    </row>
    <row r="987" spans="1:15" ht="66" customHeight="1" x14ac:dyDescent="0.3">
      <c r="A987" s="24" t="s">
        <v>239</v>
      </c>
      <c r="B987" s="21">
        <v>2016</v>
      </c>
      <c r="C987" s="22" t="s">
        <v>238</v>
      </c>
      <c r="D987" s="22" t="s">
        <v>36</v>
      </c>
      <c r="E987" s="22"/>
      <c r="F987" s="22" t="s">
        <v>122</v>
      </c>
      <c r="G987" s="22" t="s">
        <v>241</v>
      </c>
      <c r="H987" s="22" t="s">
        <v>3307</v>
      </c>
      <c r="I987" s="22" t="s">
        <v>240</v>
      </c>
      <c r="J987" s="24"/>
      <c r="K987" s="24" t="s">
        <v>11045</v>
      </c>
      <c r="L987" s="22" t="s">
        <v>48</v>
      </c>
      <c r="M987" s="22" t="s">
        <v>242</v>
      </c>
      <c r="N987" s="23"/>
      <c r="O987" s="26"/>
    </row>
    <row r="988" spans="1:15" ht="106.8" customHeight="1" x14ac:dyDescent="0.3">
      <c r="A988" s="24" t="s">
        <v>4017</v>
      </c>
      <c r="B988" s="21">
        <v>2020</v>
      </c>
      <c r="C988" s="22" t="s">
        <v>4016</v>
      </c>
      <c r="D988" s="22"/>
      <c r="E988" s="22" t="s">
        <v>4018</v>
      </c>
      <c r="F988" s="22" t="s">
        <v>3812</v>
      </c>
      <c r="G988" s="22"/>
      <c r="H988" s="17"/>
      <c r="I988" s="22" t="s">
        <v>3819</v>
      </c>
      <c r="J988" s="22"/>
      <c r="K988" s="22" t="s">
        <v>4019</v>
      </c>
      <c r="L988" s="22"/>
      <c r="M988" s="22"/>
      <c r="N988" s="23"/>
      <c r="O988" s="26"/>
    </row>
    <row r="989" spans="1:15" ht="92.4" x14ac:dyDescent="0.3">
      <c r="A989" s="24" t="s">
        <v>3808</v>
      </c>
      <c r="B989" s="21">
        <v>2019</v>
      </c>
      <c r="C989" s="22" t="s">
        <v>3807</v>
      </c>
      <c r="D989" s="22"/>
      <c r="E989" s="22" t="s">
        <v>3809</v>
      </c>
      <c r="F989" s="22" t="s">
        <v>3812</v>
      </c>
      <c r="G989" s="22"/>
      <c r="H989" s="22"/>
      <c r="I989" s="22" t="s">
        <v>3811</v>
      </c>
      <c r="J989" s="22"/>
      <c r="K989" s="22" t="s">
        <v>3810</v>
      </c>
      <c r="L989" s="22" t="s">
        <v>329</v>
      </c>
      <c r="M989" s="22" t="s">
        <v>60</v>
      </c>
      <c r="N989" s="23"/>
      <c r="O989" s="26"/>
    </row>
    <row r="990" spans="1:15" ht="52.8" x14ac:dyDescent="0.3">
      <c r="A990" s="24" t="s">
        <v>4659</v>
      </c>
      <c r="B990" s="21">
        <v>2023</v>
      </c>
      <c r="C990" s="22" t="s">
        <v>4658</v>
      </c>
      <c r="D990" s="22" t="s">
        <v>125</v>
      </c>
      <c r="E990" s="22"/>
      <c r="F990" s="22" t="s">
        <v>2477</v>
      </c>
      <c r="G990" s="22" t="s">
        <v>381</v>
      </c>
      <c r="H990" s="22" t="s">
        <v>3068</v>
      </c>
      <c r="I990" s="22" t="s">
        <v>2909</v>
      </c>
      <c r="J990" s="22" t="s">
        <v>7145</v>
      </c>
      <c r="K990" s="22" t="s">
        <v>5030</v>
      </c>
      <c r="L990" s="22" t="s">
        <v>329</v>
      </c>
      <c r="M990" s="22" t="s">
        <v>1478</v>
      </c>
      <c r="N990" s="23" t="s">
        <v>2792</v>
      </c>
      <c r="O990" s="26"/>
    </row>
    <row r="991" spans="1:15" ht="39.6" x14ac:dyDescent="0.3">
      <c r="A991" s="24" t="s">
        <v>10025</v>
      </c>
      <c r="B991" s="21">
        <v>2003</v>
      </c>
      <c r="C991" s="22" t="s">
        <v>3042</v>
      </c>
      <c r="D991" s="22"/>
      <c r="E991" s="22" t="s">
        <v>265</v>
      </c>
      <c r="F991" s="22" t="s">
        <v>56</v>
      </c>
      <c r="G991" s="22"/>
      <c r="H991" s="22"/>
      <c r="I991" s="22" t="s">
        <v>237</v>
      </c>
      <c r="J991" s="24"/>
      <c r="K991" s="24" t="s">
        <v>10026</v>
      </c>
      <c r="L991" s="22" t="s">
        <v>303</v>
      </c>
      <c r="M991" s="22" t="s">
        <v>3043</v>
      </c>
      <c r="N991" s="23"/>
      <c r="O991" s="26"/>
    </row>
    <row r="992" spans="1:15" ht="66" x14ac:dyDescent="0.3">
      <c r="A992" s="24" t="s">
        <v>8056</v>
      </c>
      <c r="B992" s="21">
        <v>2006</v>
      </c>
      <c r="C992" s="22" t="s">
        <v>236</v>
      </c>
      <c r="D992" s="22" t="s">
        <v>164</v>
      </c>
      <c r="E992" s="22"/>
      <c r="F992" s="22" t="s">
        <v>2452</v>
      </c>
      <c r="G992" s="22" t="s">
        <v>5038</v>
      </c>
      <c r="H992" s="22" t="s">
        <v>5037</v>
      </c>
      <c r="I992" s="22" t="s">
        <v>7587</v>
      </c>
      <c r="J992" s="24" t="s">
        <v>7337</v>
      </c>
      <c r="K992" s="24" t="s">
        <v>10891</v>
      </c>
      <c r="L992" s="22" t="s">
        <v>303</v>
      </c>
      <c r="M992" s="22" t="s">
        <v>3043</v>
      </c>
      <c r="N992" s="23"/>
      <c r="O992" s="26"/>
    </row>
    <row r="993" spans="1:15" ht="52.8" x14ac:dyDescent="0.3">
      <c r="A993" s="24" t="s">
        <v>6664</v>
      </c>
      <c r="B993" s="21">
        <v>2024</v>
      </c>
      <c r="C993" s="22" t="s">
        <v>6662</v>
      </c>
      <c r="D993" s="22" t="s">
        <v>6663</v>
      </c>
      <c r="E993" s="22"/>
      <c r="F993" s="22" t="s">
        <v>4883</v>
      </c>
      <c r="G993" s="22"/>
      <c r="H993" s="22"/>
      <c r="I993" s="22" t="s">
        <v>6666</v>
      </c>
      <c r="J993" s="22"/>
      <c r="K993" s="22" t="s">
        <v>6665</v>
      </c>
      <c r="L993" s="22" t="s">
        <v>329</v>
      </c>
      <c r="M993" s="22" t="s">
        <v>2754</v>
      </c>
      <c r="N993" s="23" t="s">
        <v>6667</v>
      </c>
      <c r="O993" s="26"/>
    </row>
    <row r="994" spans="1:15" ht="52.8" x14ac:dyDescent="0.3">
      <c r="A994" s="24" t="s">
        <v>2736</v>
      </c>
      <c r="B994" s="21">
        <v>2021</v>
      </c>
      <c r="C994" s="22" t="s">
        <v>2735</v>
      </c>
      <c r="D994" s="22" t="s">
        <v>491</v>
      </c>
      <c r="E994" s="22"/>
      <c r="F994" s="22" t="s">
        <v>43</v>
      </c>
      <c r="G994" s="22" t="s">
        <v>2738</v>
      </c>
      <c r="H994" s="22" t="s">
        <v>3308</v>
      </c>
      <c r="I994" s="22" t="s">
        <v>7588</v>
      </c>
      <c r="J994" s="22" t="s">
        <v>7396</v>
      </c>
      <c r="K994" s="22" t="s">
        <v>11081</v>
      </c>
      <c r="L994" s="22" t="s">
        <v>303</v>
      </c>
      <c r="M994" s="22" t="s">
        <v>1724</v>
      </c>
      <c r="N994" s="23" t="s">
        <v>2737</v>
      </c>
      <c r="O994" s="26"/>
    </row>
    <row r="995" spans="1:15" ht="66" x14ac:dyDescent="0.3">
      <c r="A995" s="24" t="s">
        <v>5443</v>
      </c>
      <c r="B995" s="21">
        <v>2023</v>
      </c>
      <c r="C995" s="22" t="s">
        <v>5442</v>
      </c>
      <c r="D995" s="22" t="s">
        <v>65</v>
      </c>
      <c r="E995" s="22"/>
      <c r="F995" s="22" t="s">
        <v>5446</v>
      </c>
      <c r="G995" s="22"/>
      <c r="H995" s="22" t="s">
        <v>5447</v>
      </c>
      <c r="I995" s="22" t="s">
        <v>5445</v>
      </c>
      <c r="J995" s="24"/>
      <c r="K995" s="24" t="s">
        <v>5444</v>
      </c>
      <c r="L995" s="22" t="s">
        <v>329</v>
      </c>
      <c r="M995" s="22" t="s">
        <v>2754</v>
      </c>
      <c r="N995" s="23" t="s">
        <v>5448</v>
      </c>
      <c r="O995" s="26"/>
    </row>
    <row r="996" spans="1:15" ht="92.4" x14ac:dyDescent="0.3">
      <c r="A996" s="24" t="s">
        <v>4228</v>
      </c>
      <c r="B996" s="21">
        <v>2022</v>
      </c>
      <c r="C996" s="22" t="s">
        <v>4227</v>
      </c>
      <c r="D996" s="22"/>
      <c r="E996" s="22" t="s">
        <v>4220</v>
      </c>
      <c r="F996" s="22" t="s">
        <v>43</v>
      </c>
      <c r="G996" s="22"/>
      <c r="H996" s="22"/>
      <c r="I996" s="22" t="s">
        <v>7907</v>
      </c>
      <c r="J996" s="22"/>
      <c r="K996" s="22" t="s">
        <v>4229</v>
      </c>
      <c r="L996" s="22"/>
      <c r="M996" s="22"/>
      <c r="N996" s="23"/>
      <c r="O996" s="26"/>
    </row>
    <row r="997" spans="1:15" ht="66" x14ac:dyDescent="0.3">
      <c r="A997" s="24" t="s">
        <v>9532</v>
      </c>
      <c r="B997" s="21">
        <v>2022</v>
      </c>
      <c r="C997" s="22" t="s">
        <v>9531</v>
      </c>
      <c r="D997" s="22" t="s">
        <v>470</v>
      </c>
      <c r="E997" s="22"/>
      <c r="F997" s="22" t="s">
        <v>2477</v>
      </c>
      <c r="G997" s="22" t="s">
        <v>381</v>
      </c>
      <c r="H997" s="22" t="s">
        <v>3068</v>
      </c>
      <c r="I997" s="22" t="s">
        <v>7184</v>
      </c>
      <c r="J997" s="22" t="s">
        <v>9533</v>
      </c>
      <c r="K997" s="22" t="s">
        <v>9534</v>
      </c>
      <c r="L997" s="22" t="s">
        <v>329</v>
      </c>
      <c r="M997" s="22" t="s">
        <v>289</v>
      </c>
      <c r="N997" s="23" t="s">
        <v>2516</v>
      </c>
      <c r="O997" s="26"/>
    </row>
    <row r="998" spans="1:15" ht="79.2" x14ac:dyDescent="0.3">
      <c r="A998" s="24" t="s">
        <v>5649</v>
      </c>
      <c r="B998" s="21">
        <v>2021</v>
      </c>
      <c r="C998" s="22" t="s">
        <v>5650</v>
      </c>
      <c r="D998" s="22" t="s">
        <v>5640</v>
      </c>
      <c r="E998" s="22"/>
      <c r="F998" s="22" t="s">
        <v>486</v>
      </c>
      <c r="G998" s="22" t="s">
        <v>631</v>
      </c>
      <c r="H998" s="22" t="s">
        <v>3224</v>
      </c>
      <c r="I998" s="22" t="s">
        <v>7277</v>
      </c>
      <c r="J998" s="22" t="s">
        <v>7146</v>
      </c>
      <c r="K998" s="22" t="s">
        <v>5651</v>
      </c>
      <c r="L998" s="22" t="s">
        <v>329</v>
      </c>
      <c r="M998" s="22" t="s">
        <v>60</v>
      </c>
      <c r="N998" s="23"/>
      <c r="O998" s="26"/>
    </row>
    <row r="999" spans="1:15" ht="52.8" x14ac:dyDescent="0.3">
      <c r="A999" s="24" t="s">
        <v>5396</v>
      </c>
      <c r="B999" s="21">
        <v>2023</v>
      </c>
      <c r="C999" s="22" t="s">
        <v>5395</v>
      </c>
      <c r="D999" s="22"/>
      <c r="E999" s="22" t="s">
        <v>897</v>
      </c>
      <c r="F999" s="22" t="s">
        <v>56</v>
      </c>
      <c r="G999" s="22"/>
      <c r="H999" s="22"/>
      <c r="I999" s="22" t="s">
        <v>1337</v>
      </c>
      <c r="J999" s="22"/>
      <c r="K999" s="22" t="s">
        <v>5397</v>
      </c>
      <c r="L999" s="22"/>
      <c r="M999" s="22"/>
      <c r="N999" s="23"/>
      <c r="O999" s="26"/>
    </row>
    <row r="1000" spans="1:15" ht="79.2" x14ac:dyDescent="0.3">
      <c r="A1000" s="24" t="s">
        <v>10185</v>
      </c>
      <c r="B1000" s="21">
        <v>2025</v>
      </c>
      <c r="C1000" s="22" t="s">
        <v>11433</v>
      </c>
      <c r="D1000" s="22" t="s">
        <v>1407</v>
      </c>
      <c r="E1000" s="22"/>
      <c r="F1000" s="22" t="s">
        <v>10188</v>
      </c>
      <c r="G1000" s="22" t="s">
        <v>10190</v>
      </c>
      <c r="H1000" s="22" t="s">
        <v>10189</v>
      </c>
      <c r="I1000" s="22" t="s">
        <v>10187</v>
      </c>
      <c r="J1000" s="24" t="s">
        <v>7164</v>
      </c>
      <c r="K1000" s="24" t="s">
        <v>11432</v>
      </c>
      <c r="L1000" s="22" t="s">
        <v>329</v>
      </c>
      <c r="M1000" s="22" t="s">
        <v>8980</v>
      </c>
      <c r="N1000" s="23" t="s">
        <v>10186</v>
      </c>
      <c r="O1000" s="26" t="s">
        <v>1646</v>
      </c>
    </row>
    <row r="1001" spans="1:15" ht="66" x14ac:dyDescent="0.3">
      <c r="A1001" s="24" t="s">
        <v>10358</v>
      </c>
      <c r="B1001" s="21">
        <v>2017</v>
      </c>
      <c r="C1001" s="22" t="s">
        <v>10359</v>
      </c>
      <c r="D1001" s="22" t="s">
        <v>10360</v>
      </c>
      <c r="E1001" s="22"/>
      <c r="F1001" s="22" t="s">
        <v>1031</v>
      </c>
      <c r="G1001" s="22" t="s">
        <v>42</v>
      </c>
      <c r="H1001" s="22" t="s">
        <v>3331</v>
      </c>
      <c r="I1001" s="22" t="s">
        <v>10361</v>
      </c>
      <c r="J1001" s="22" t="s">
        <v>7145</v>
      </c>
      <c r="K1001" s="22" t="s">
        <v>10362</v>
      </c>
      <c r="L1001" s="22" t="s">
        <v>303</v>
      </c>
      <c r="M1001" s="22" t="s">
        <v>172</v>
      </c>
      <c r="N1001" s="23"/>
      <c r="O1001" s="26" t="s">
        <v>1921</v>
      </c>
    </row>
    <row r="1002" spans="1:15" ht="52.8" x14ac:dyDescent="0.3">
      <c r="A1002" s="24" t="s">
        <v>5364</v>
      </c>
      <c r="B1002" s="21">
        <v>2022</v>
      </c>
      <c r="C1002" s="22" t="s">
        <v>5363</v>
      </c>
      <c r="D1002" s="22" t="s">
        <v>5365</v>
      </c>
      <c r="E1002" s="22"/>
      <c r="F1002" s="22" t="s">
        <v>1151</v>
      </c>
      <c r="G1002" s="22"/>
      <c r="H1002" s="22"/>
      <c r="I1002" s="22" t="s">
        <v>5020</v>
      </c>
      <c r="J1002" s="22" t="s">
        <v>7134</v>
      </c>
      <c r="K1002" s="22" t="s">
        <v>5366</v>
      </c>
      <c r="L1002" s="22"/>
      <c r="M1002" s="22"/>
      <c r="N1002" s="23"/>
      <c r="O1002" s="26"/>
    </row>
    <row r="1003" spans="1:15" ht="39.6" x14ac:dyDescent="0.3">
      <c r="A1003" s="24" t="s">
        <v>2216</v>
      </c>
      <c r="B1003" s="21">
        <v>2021</v>
      </c>
      <c r="C1003" s="22" t="s">
        <v>2217</v>
      </c>
      <c r="D1003" s="22" t="s">
        <v>29</v>
      </c>
      <c r="E1003" s="22"/>
      <c r="F1003" s="22" t="s">
        <v>2218</v>
      </c>
      <c r="G1003" s="22"/>
      <c r="H1003" s="22"/>
      <c r="I1003" s="22" t="s">
        <v>2220</v>
      </c>
      <c r="J1003" s="22"/>
      <c r="K1003" s="22" t="s">
        <v>2219</v>
      </c>
      <c r="L1003" s="22"/>
      <c r="M1003" s="22"/>
      <c r="N1003" s="23"/>
      <c r="O1003" s="26"/>
    </row>
    <row r="1004" spans="1:15" ht="66.599999999999994" customHeight="1" x14ac:dyDescent="0.3">
      <c r="A1004" s="24" t="s">
        <v>6510</v>
      </c>
      <c r="B1004" s="21">
        <v>2023</v>
      </c>
      <c r="C1004" s="22" t="s">
        <v>6509</v>
      </c>
      <c r="D1004" s="22" t="s">
        <v>6508</v>
      </c>
      <c r="E1004" s="22"/>
      <c r="F1004" s="22" t="s">
        <v>1710</v>
      </c>
      <c r="G1004" s="22"/>
      <c r="H1004" s="22"/>
      <c r="I1004" s="22" t="s">
        <v>2487</v>
      </c>
      <c r="J1004" s="22"/>
      <c r="K1004" s="22" t="s">
        <v>6511</v>
      </c>
      <c r="L1004" s="22"/>
      <c r="M1004" s="22"/>
      <c r="N1004" s="23"/>
      <c r="O1004" s="26"/>
    </row>
    <row r="1005" spans="1:15" ht="52.8" x14ac:dyDescent="0.3">
      <c r="A1005" s="24" t="s">
        <v>1693</v>
      </c>
      <c r="B1005" s="21">
        <v>2018</v>
      </c>
      <c r="C1005" s="22" t="s">
        <v>1692</v>
      </c>
      <c r="D1005" s="22" t="s">
        <v>1694</v>
      </c>
      <c r="E1005" s="22"/>
      <c r="F1005" s="22" t="s">
        <v>56</v>
      </c>
      <c r="G1005" s="22"/>
      <c r="H1005" s="22"/>
      <c r="I1005" s="22" t="s">
        <v>1696</v>
      </c>
      <c r="J1005" s="22"/>
      <c r="K1005" s="22" t="s">
        <v>1695</v>
      </c>
      <c r="L1005" s="22"/>
      <c r="M1005" s="22"/>
      <c r="N1005" s="23"/>
      <c r="O1005" s="26"/>
    </row>
    <row r="1006" spans="1:15" ht="52.8" x14ac:dyDescent="0.3">
      <c r="A1006" s="24" t="s">
        <v>2549</v>
      </c>
      <c r="B1006" s="21">
        <v>2018</v>
      </c>
      <c r="C1006" s="22" t="s">
        <v>2550</v>
      </c>
      <c r="D1006" s="22" t="s">
        <v>2551</v>
      </c>
      <c r="E1006" s="22"/>
      <c r="F1006" s="22" t="s">
        <v>1151</v>
      </c>
      <c r="G1006" s="22"/>
      <c r="H1006" s="22"/>
      <c r="I1006" s="22" t="s">
        <v>208</v>
      </c>
      <c r="J1006" s="22"/>
      <c r="K1006" s="22" t="s">
        <v>2552</v>
      </c>
      <c r="L1006" s="22"/>
      <c r="M1006" s="22"/>
      <c r="N1006" s="23"/>
      <c r="O1006" s="26"/>
    </row>
    <row r="1007" spans="1:15" ht="52.8" x14ac:dyDescent="0.3">
      <c r="A1007" s="24" t="s">
        <v>9369</v>
      </c>
      <c r="B1007" s="21">
        <v>2025</v>
      </c>
      <c r="C1007" s="22" t="s">
        <v>9368</v>
      </c>
      <c r="D1007" s="22" t="s">
        <v>9370</v>
      </c>
      <c r="E1007" s="22"/>
      <c r="F1007" s="22" t="s">
        <v>844</v>
      </c>
      <c r="G1007" s="22" t="s">
        <v>419</v>
      </c>
      <c r="H1007" s="22" t="s">
        <v>9372</v>
      </c>
      <c r="I1007" s="22" t="s">
        <v>9374</v>
      </c>
      <c r="J1007" s="22" t="s">
        <v>8949</v>
      </c>
      <c r="K1007" s="22" t="s">
        <v>9371</v>
      </c>
      <c r="L1007" s="22" t="s">
        <v>329</v>
      </c>
      <c r="M1007" s="22" t="s">
        <v>3938</v>
      </c>
      <c r="N1007" s="23" t="s">
        <v>9373</v>
      </c>
      <c r="O1007" s="26"/>
    </row>
    <row r="1008" spans="1:15" ht="66" x14ac:dyDescent="0.3">
      <c r="A1008" s="24" t="s">
        <v>231</v>
      </c>
      <c r="B1008" s="21">
        <v>2015</v>
      </c>
      <c r="C1008" s="22" t="s">
        <v>230</v>
      </c>
      <c r="D1008" s="22" t="s">
        <v>36</v>
      </c>
      <c r="E1008" s="22"/>
      <c r="F1008" s="22" t="s">
        <v>43</v>
      </c>
      <c r="G1008" s="22" t="s">
        <v>232</v>
      </c>
      <c r="H1008" s="22" t="s">
        <v>3309</v>
      </c>
      <c r="I1008" s="22" t="s">
        <v>301</v>
      </c>
      <c r="J1008" s="22" t="s">
        <v>7430</v>
      </c>
      <c r="K1008" s="22" t="s">
        <v>10918</v>
      </c>
      <c r="L1008" s="22" t="s">
        <v>48</v>
      </c>
      <c r="M1008" s="22" t="s">
        <v>234</v>
      </c>
      <c r="N1008" s="23" t="s">
        <v>235</v>
      </c>
      <c r="O1008" s="26"/>
    </row>
    <row r="1009" spans="1:15" ht="79.2" x14ac:dyDescent="0.3">
      <c r="A1009" s="24" t="s">
        <v>640</v>
      </c>
      <c r="B1009" s="21">
        <v>2016</v>
      </c>
      <c r="C1009" s="22" t="s">
        <v>639</v>
      </c>
      <c r="D1009" s="22" t="s">
        <v>36</v>
      </c>
      <c r="E1009" s="22"/>
      <c r="F1009" s="22" t="s">
        <v>43</v>
      </c>
      <c r="G1009" s="22" t="s">
        <v>232</v>
      </c>
      <c r="H1009" s="22" t="s">
        <v>3310</v>
      </c>
      <c r="I1009" s="22" t="s">
        <v>7590</v>
      </c>
      <c r="J1009" s="22" t="s">
        <v>7589</v>
      </c>
      <c r="K1009" s="22" t="s">
        <v>10919</v>
      </c>
      <c r="L1009" s="22" t="s">
        <v>48</v>
      </c>
      <c r="M1009" s="22" t="s">
        <v>234</v>
      </c>
      <c r="N1009" s="23" t="s">
        <v>641</v>
      </c>
      <c r="O1009" s="26"/>
    </row>
    <row r="1010" spans="1:15" ht="39.6" x14ac:dyDescent="0.3">
      <c r="A1010" s="24" t="s">
        <v>2781</v>
      </c>
      <c r="B1010" s="21">
        <v>2021</v>
      </c>
      <c r="C1010" s="22" t="s">
        <v>2780</v>
      </c>
      <c r="D1010" s="22" t="s">
        <v>2782</v>
      </c>
      <c r="E1010" s="22"/>
      <c r="F1010" s="22" t="s">
        <v>993</v>
      </c>
      <c r="G1010" s="22"/>
      <c r="H1010" s="22"/>
      <c r="I1010" s="22" t="s">
        <v>2784</v>
      </c>
      <c r="J1010" s="22"/>
      <c r="K1010" s="22" t="s">
        <v>2783</v>
      </c>
      <c r="L1010" s="22" t="s">
        <v>1591</v>
      </c>
      <c r="M1010" s="22"/>
      <c r="N1010" s="23"/>
      <c r="O1010" s="26"/>
    </row>
    <row r="1011" spans="1:15" ht="52.8" x14ac:dyDescent="0.3">
      <c r="A1011" s="24" t="s">
        <v>5143</v>
      </c>
      <c r="B1011" s="21">
        <v>2015</v>
      </c>
      <c r="C1011" s="22" t="s">
        <v>5142</v>
      </c>
      <c r="D1011" s="22" t="s">
        <v>5141</v>
      </c>
      <c r="E1011" s="22"/>
      <c r="F1011" s="22" t="s">
        <v>2141</v>
      </c>
      <c r="G1011" s="22"/>
      <c r="H1011" s="22"/>
      <c r="I1011" s="22" t="s">
        <v>5145</v>
      </c>
      <c r="J1011" s="22"/>
      <c r="K1011" s="22" t="s">
        <v>5144</v>
      </c>
      <c r="L1011" s="22"/>
      <c r="M1011" s="22"/>
      <c r="N1011" s="23"/>
      <c r="O1011" s="26"/>
    </row>
    <row r="1012" spans="1:15" ht="39.6" x14ac:dyDescent="0.3">
      <c r="A1012" s="24" t="s">
        <v>2463</v>
      </c>
      <c r="B1012" s="21">
        <v>2021</v>
      </c>
      <c r="C1012" s="22" t="s">
        <v>2465</v>
      </c>
      <c r="D1012" s="22" t="s">
        <v>2464</v>
      </c>
      <c r="E1012" s="22"/>
      <c r="F1012" s="22" t="s">
        <v>1644</v>
      </c>
      <c r="G1012" s="22"/>
      <c r="H1012" s="22"/>
      <c r="I1012" s="22" t="s">
        <v>2466</v>
      </c>
      <c r="J1012" s="22"/>
      <c r="K1012" s="22" t="s">
        <v>2467</v>
      </c>
      <c r="L1012" s="22"/>
      <c r="M1012" s="22"/>
      <c r="N1012" s="23"/>
      <c r="O1012" s="26"/>
    </row>
    <row r="1013" spans="1:15" ht="171.6" x14ac:dyDescent="0.3">
      <c r="A1013" s="24" t="s">
        <v>4386</v>
      </c>
      <c r="B1013" s="21">
        <v>2022</v>
      </c>
      <c r="C1013" s="22" t="s">
        <v>4385</v>
      </c>
      <c r="D1013" s="22"/>
      <c r="E1013" s="22" t="s">
        <v>4384</v>
      </c>
      <c r="F1013" s="22" t="s">
        <v>43</v>
      </c>
      <c r="G1013" s="22" t="s">
        <v>4388</v>
      </c>
      <c r="H1013" s="22" t="s">
        <v>4387</v>
      </c>
      <c r="I1013" s="22" t="s">
        <v>7591</v>
      </c>
      <c r="J1013" s="22" t="s">
        <v>7276</v>
      </c>
      <c r="K1013" s="22" t="s">
        <v>11082</v>
      </c>
      <c r="L1013" s="22" t="s">
        <v>329</v>
      </c>
      <c r="M1013" s="22" t="s">
        <v>4390</v>
      </c>
      <c r="N1013" s="23" t="s">
        <v>4389</v>
      </c>
      <c r="O1013" s="26"/>
    </row>
    <row r="1014" spans="1:15" ht="52.8" x14ac:dyDescent="0.3">
      <c r="A1014" s="24" t="s">
        <v>10393</v>
      </c>
      <c r="B1014" s="21">
        <v>2025</v>
      </c>
      <c r="C1014" s="22" t="s">
        <v>10394</v>
      </c>
      <c r="D1014" s="22" t="s">
        <v>9146</v>
      </c>
      <c r="E1014" s="22"/>
      <c r="F1014" s="22" t="s">
        <v>844</v>
      </c>
      <c r="G1014" s="22" t="s">
        <v>848</v>
      </c>
      <c r="H1014" s="22" t="s">
        <v>3414</v>
      </c>
      <c r="I1014" s="22" t="s">
        <v>10397</v>
      </c>
      <c r="J1014" s="22" t="s">
        <v>7170</v>
      </c>
      <c r="K1014" s="22" t="s">
        <v>10395</v>
      </c>
      <c r="L1014" s="22" t="s">
        <v>5166</v>
      </c>
      <c r="M1014" s="22" t="s">
        <v>10396</v>
      </c>
      <c r="N1014" s="23"/>
      <c r="O1014" s="26" t="s">
        <v>1646</v>
      </c>
    </row>
    <row r="1015" spans="1:15" ht="79.2" x14ac:dyDescent="0.3">
      <c r="A1015" s="24" t="s">
        <v>9953</v>
      </c>
      <c r="B1015" s="21">
        <v>2024</v>
      </c>
      <c r="C1015" s="22" t="s">
        <v>9952</v>
      </c>
      <c r="D1015" s="22"/>
      <c r="E1015" s="22" t="s">
        <v>9951</v>
      </c>
      <c r="F1015" s="22" t="s">
        <v>1031</v>
      </c>
      <c r="G1015" s="22" t="s">
        <v>1129</v>
      </c>
      <c r="H1015" s="22"/>
      <c r="I1015" s="22" t="s">
        <v>9807</v>
      </c>
      <c r="J1015" s="22" t="s">
        <v>7463</v>
      </c>
      <c r="K1015" s="22" t="s">
        <v>9954</v>
      </c>
      <c r="L1015" s="22"/>
      <c r="M1015" s="22"/>
      <c r="N1015" s="23"/>
      <c r="O1015" s="26"/>
    </row>
    <row r="1016" spans="1:15" ht="118.8" x14ac:dyDescent="0.3">
      <c r="A1016" s="24" t="s">
        <v>9803</v>
      </c>
      <c r="B1016" s="21">
        <v>2025</v>
      </c>
      <c r="C1016" s="22" t="s">
        <v>9802</v>
      </c>
      <c r="D1016" s="22"/>
      <c r="E1016" s="22" t="s">
        <v>265</v>
      </c>
      <c r="F1016" s="22" t="s">
        <v>1031</v>
      </c>
      <c r="G1016" s="22" t="s">
        <v>9779</v>
      </c>
      <c r="H1016" s="22" t="s">
        <v>9805</v>
      </c>
      <c r="I1016" s="22" t="s">
        <v>9807</v>
      </c>
      <c r="J1016" s="22" t="s">
        <v>7463</v>
      </c>
      <c r="K1016" s="22" t="s">
        <v>9804</v>
      </c>
      <c r="L1016" s="22" t="s">
        <v>5762</v>
      </c>
      <c r="M1016" s="22" t="s">
        <v>9806</v>
      </c>
      <c r="N1016" s="23"/>
      <c r="O1016" s="26"/>
    </row>
    <row r="1017" spans="1:15" ht="66" x14ac:dyDescent="0.3">
      <c r="A1017" s="24" t="s">
        <v>8633</v>
      </c>
      <c r="B1017" s="21">
        <v>2025</v>
      </c>
      <c r="C1017" s="22" t="s">
        <v>8634</v>
      </c>
      <c r="D1017" s="22" t="s">
        <v>8636</v>
      </c>
      <c r="E1017" s="22"/>
      <c r="F1017" s="22" t="s">
        <v>2477</v>
      </c>
      <c r="G1017" s="22" t="s">
        <v>134</v>
      </c>
      <c r="H1017" s="22" t="s">
        <v>8635</v>
      </c>
      <c r="I1017" s="22" t="s">
        <v>7392</v>
      </c>
      <c r="J1017" s="22" t="s">
        <v>7153</v>
      </c>
      <c r="K1017" s="22" t="s">
        <v>8637</v>
      </c>
      <c r="L1017" s="22" t="s">
        <v>329</v>
      </c>
      <c r="M1017" s="22" t="s">
        <v>289</v>
      </c>
      <c r="N1017" s="17"/>
      <c r="O1017" s="26"/>
    </row>
    <row r="1018" spans="1:15" ht="79.2" x14ac:dyDescent="0.3">
      <c r="A1018" s="15" t="s">
        <v>4887</v>
      </c>
      <c r="B1018" s="16">
        <v>2020</v>
      </c>
      <c r="C1018" s="17" t="s">
        <v>4886</v>
      </c>
      <c r="D1018" s="17" t="s">
        <v>820</v>
      </c>
      <c r="E1018" s="17"/>
      <c r="F1018" s="17" t="s">
        <v>2477</v>
      </c>
      <c r="G1018" s="17" t="s">
        <v>381</v>
      </c>
      <c r="H1018" s="17" t="s">
        <v>4890</v>
      </c>
      <c r="I1018" s="17" t="s">
        <v>7152</v>
      </c>
      <c r="J1018" s="41" t="s">
        <v>5873</v>
      </c>
      <c r="K1018" s="17" t="s">
        <v>4888</v>
      </c>
      <c r="L1018" s="17" t="s">
        <v>3858</v>
      </c>
      <c r="M1018" s="17" t="s">
        <v>4889</v>
      </c>
      <c r="N1018" s="17"/>
      <c r="O1018" s="19"/>
    </row>
    <row r="1019" spans="1:15" ht="52.8" x14ac:dyDescent="0.3">
      <c r="A1019" s="24" t="s">
        <v>1923</v>
      </c>
      <c r="B1019" s="21">
        <v>2015</v>
      </c>
      <c r="C1019" s="22" t="s">
        <v>1922</v>
      </c>
      <c r="D1019" s="22"/>
      <c r="E1019" s="22" t="s">
        <v>1899</v>
      </c>
      <c r="F1019" s="17" t="s">
        <v>1151</v>
      </c>
      <c r="G1019" s="22"/>
      <c r="H1019" s="22"/>
      <c r="I1019" s="17" t="s">
        <v>2640</v>
      </c>
      <c r="J1019" s="22"/>
      <c r="K1019" s="22" t="s">
        <v>1924</v>
      </c>
      <c r="L1019" s="22"/>
      <c r="M1019" s="22"/>
      <c r="N1019" s="23"/>
      <c r="O1019" s="26" t="s">
        <v>1921</v>
      </c>
    </row>
    <row r="1020" spans="1:15" ht="66" x14ac:dyDescent="0.3">
      <c r="A1020" s="24" t="s">
        <v>978</v>
      </c>
      <c r="B1020" s="21">
        <v>2020</v>
      </c>
      <c r="C1020" s="22" t="s">
        <v>977</v>
      </c>
      <c r="D1020" s="22" t="s">
        <v>29</v>
      </c>
      <c r="E1020" s="22"/>
      <c r="F1020" s="22" t="s">
        <v>979</v>
      </c>
      <c r="G1020" s="22"/>
      <c r="H1020" s="22"/>
      <c r="I1020" s="22" t="s">
        <v>7593</v>
      </c>
      <c r="J1020" s="22" t="s">
        <v>7592</v>
      </c>
      <c r="K1020" s="22" t="s">
        <v>11383</v>
      </c>
      <c r="L1020" s="22" t="s">
        <v>48</v>
      </c>
      <c r="M1020" s="22" t="s">
        <v>980</v>
      </c>
      <c r="N1020" s="23" t="s">
        <v>981</v>
      </c>
      <c r="O1020" s="26"/>
    </row>
    <row r="1021" spans="1:15" ht="79.2" x14ac:dyDescent="0.3">
      <c r="A1021" s="24" t="s">
        <v>10923</v>
      </c>
      <c r="B1021" s="21">
        <v>2019</v>
      </c>
      <c r="C1021" s="22" t="s">
        <v>10924</v>
      </c>
      <c r="D1021" s="22" t="s">
        <v>349</v>
      </c>
      <c r="E1021" s="22"/>
      <c r="F1021" s="22" t="s">
        <v>1031</v>
      </c>
      <c r="G1021" s="22" t="s">
        <v>1813</v>
      </c>
      <c r="H1021" s="22" t="s">
        <v>5845</v>
      </c>
      <c r="I1021" s="22" t="s">
        <v>10926</v>
      </c>
      <c r="J1021" s="22" t="s">
        <v>7419</v>
      </c>
      <c r="K1021" s="22" t="s">
        <v>10925</v>
      </c>
      <c r="L1021" s="22" t="s">
        <v>329</v>
      </c>
      <c r="M1021" s="22" t="s">
        <v>10927</v>
      </c>
      <c r="N1021" s="23" t="s">
        <v>961</v>
      </c>
      <c r="O1021" s="26" t="s">
        <v>1646</v>
      </c>
    </row>
    <row r="1022" spans="1:15" ht="79.2" x14ac:dyDescent="0.3">
      <c r="A1022" s="24" t="s">
        <v>10364</v>
      </c>
      <c r="B1022" s="21">
        <v>2020</v>
      </c>
      <c r="C1022" s="22" t="s">
        <v>10363</v>
      </c>
      <c r="D1022" s="22" t="s">
        <v>10365</v>
      </c>
      <c r="E1022" s="22"/>
      <c r="F1022" s="22" t="s">
        <v>1078</v>
      </c>
      <c r="G1022" s="22"/>
      <c r="H1022" s="22"/>
      <c r="I1022" s="22" t="s">
        <v>2640</v>
      </c>
      <c r="J1022" s="22" t="s">
        <v>7134</v>
      </c>
      <c r="K1022" s="22" t="s">
        <v>10366</v>
      </c>
      <c r="L1022" s="22"/>
      <c r="M1022" s="22"/>
      <c r="N1022" s="23"/>
      <c r="O1022" s="26" t="s">
        <v>1646</v>
      </c>
    </row>
    <row r="1023" spans="1:15" ht="52.8" x14ac:dyDescent="0.3">
      <c r="A1023" s="24" t="s">
        <v>9442</v>
      </c>
      <c r="B1023" s="21">
        <v>2025</v>
      </c>
      <c r="C1023" s="22" t="s">
        <v>9441</v>
      </c>
      <c r="D1023" s="22" t="s">
        <v>29</v>
      </c>
      <c r="E1023" s="22"/>
      <c r="F1023" s="22" t="s">
        <v>56</v>
      </c>
      <c r="G1023" s="22"/>
      <c r="H1023" s="22"/>
      <c r="I1023" s="22" t="s">
        <v>7286</v>
      </c>
      <c r="J1023" s="22"/>
      <c r="K1023" s="22" t="s">
        <v>9443</v>
      </c>
      <c r="L1023" s="22"/>
      <c r="M1023" s="22"/>
      <c r="N1023" s="23"/>
      <c r="O1023" s="26"/>
    </row>
    <row r="1024" spans="1:15" ht="105.6" x14ac:dyDescent="0.3">
      <c r="A1024" s="24" t="s">
        <v>8035</v>
      </c>
      <c r="B1024" s="21">
        <v>2019</v>
      </c>
      <c r="C1024" s="22" t="s">
        <v>8036</v>
      </c>
      <c r="D1024" s="22"/>
      <c r="E1024" s="22" t="s">
        <v>265</v>
      </c>
      <c r="F1024" s="22" t="s">
        <v>486</v>
      </c>
      <c r="G1024" s="22" t="s">
        <v>1459</v>
      </c>
      <c r="H1024" s="22" t="s">
        <v>8038</v>
      </c>
      <c r="I1024" s="22" t="s">
        <v>8041</v>
      </c>
      <c r="J1024" s="22" t="s">
        <v>7839</v>
      </c>
      <c r="K1024" s="24" t="s">
        <v>8037</v>
      </c>
      <c r="L1024" s="22" t="s">
        <v>329</v>
      </c>
      <c r="M1024" s="22" t="s">
        <v>8040</v>
      </c>
      <c r="N1024" s="23" t="s">
        <v>8039</v>
      </c>
      <c r="O1024" s="26"/>
    </row>
    <row r="1025" spans="1:15" ht="52.8" x14ac:dyDescent="0.3">
      <c r="A1025" s="17" t="s">
        <v>4335</v>
      </c>
      <c r="B1025" s="16">
        <v>2020</v>
      </c>
      <c r="C1025" s="17" t="s">
        <v>4334</v>
      </c>
      <c r="D1025" s="17" t="s">
        <v>105</v>
      </c>
      <c r="E1025" s="17"/>
      <c r="F1025" s="17" t="s">
        <v>122</v>
      </c>
      <c r="G1025" s="17" t="s">
        <v>413</v>
      </c>
      <c r="H1025" s="17" t="s">
        <v>4337</v>
      </c>
      <c r="I1025" s="17" t="s">
        <v>2909</v>
      </c>
      <c r="J1025" s="17" t="s">
        <v>7204</v>
      </c>
      <c r="K1025" s="17" t="s">
        <v>4336</v>
      </c>
      <c r="L1025" s="17" t="s">
        <v>329</v>
      </c>
      <c r="M1025" s="17" t="s">
        <v>4338</v>
      </c>
      <c r="N1025" s="17" t="s">
        <v>4339</v>
      </c>
      <c r="O1025" s="27"/>
    </row>
    <row r="1026" spans="1:15" ht="66" x14ac:dyDescent="0.3">
      <c r="A1026" s="17" t="s">
        <v>6794</v>
      </c>
      <c r="B1026" s="16">
        <v>2024</v>
      </c>
      <c r="C1026" s="17" t="s">
        <v>6795</v>
      </c>
      <c r="D1026" s="17"/>
      <c r="E1026" s="17" t="s">
        <v>6796</v>
      </c>
      <c r="F1026" s="17" t="s">
        <v>844</v>
      </c>
      <c r="G1026" s="17"/>
      <c r="H1026" s="17"/>
      <c r="I1026" s="17" t="s">
        <v>6799</v>
      </c>
      <c r="J1026" s="17"/>
      <c r="K1026" s="17" t="s">
        <v>6797</v>
      </c>
      <c r="L1026" s="17" t="s">
        <v>329</v>
      </c>
      <c r="M1026" s="17"/>
      <c r="N1026" s="17"/>
      <c r="O1026" s="27"/>
    </row>
    <row r="1027" spans="1:15" ht="106.2" x14ac:dyDescent="0.3">
      <c r="A1027" s="17" t="s">
        <v>11673</v>
      </c>
      <c r="B1027" s="16">
        <v>2020</v>
      </c>
      <c r="C1027" s="17" t="s">
        <v>11672</v>
      </c>
      <c r="D1027" s="17"/>
      <c r="E1027" s="17" t="s">
        <v>11674</v>
      </c>
      <c r="F1027" s="17" t="s">
        <v>1031</v>
      </c>
      <c r="G1027" s="17" t="s">
        <v>618</v>
      </c>
      <c r="H1027" s="17" t="s">
        <v>8455</v>
      </c>
      <c r="I1027" s="17" t="s">
        <v>11676</v>
      </c>
      <c r="J1027" s="22" t="s">
        <v>7276</v>
      </c>
      <c r="K1027" s="17" t="s">
        <v>11675</v>
      </c>
      <c r="L1027" s="17"/>
      <c r="M1027" s="17" t="s">
        <v>8703</v>
      </c>
      <c r="N1027" s="17"/>
      <c r="O1027" s="28" t="s">
        <v>1646</v>
      </c>
    </row>
    <row r="1028" spans="1:15" ht="105.6" x14ac:dyDescent="0.3">
      <c r="A1028" s="24" t="s">
        <v>7101</v>
      </c>
      <c r="B1028" s="21">
        <v>2022</v>
      </c>
      <c r="C1028" s="22" t="s">
        <v>7102</v>
      </c>
      <c r="D1028" s="22" t="s">
        <v>10351</v>
      </c>
      <c r="E1028" s="22"/>
      <c r="F1028" s="22" t="s">
        <v>122</v>
      </c>
      <c r="G1028" s="22" t="s">
        <v>7103</v>
      </c>
      <c r="H1028" s="22" t="s">
        <v>7104</v>
      </c>
      <c r="I1028" s="22" t="s">
        <v>7594</v>
      </c>
      <c r="J1028" s="22" t="s">
        <v>7134</v>
      </c>
      <c r="K1028" s="22" t="s">
        <v>7111</v>
      </c>
      <c r="L1028" s="22"/>
      <c r="M1028" s="22"/>
      <c r="N1028" s="17"/>
      <c r="O1028" s="28"/>
    </row>
    <row r="1029" spans="1:15" ht="68.400000000000006" customHeight="1" x14ac:dyDescent="0.3">
      <c r="A1029" s="24" t="s">
        <v>6120</v>
      </c>
      <c r="B1029" s="21">
        <v>2024</v>
      </c>
      <c r="C1029" s="22" t="s">
        <v>6119</v>
      </c>
      <c r="D1029" s="22" t="s">
        <v>65</v>
      </c>
      <c r="E1029" s="22"/>
      <c r="F1029" s="22" t="s">
        <v>122</v>
      </c>
      <c r="G1029" s="22" t="s">
        <v>1599</v>
      </c>
      <c r="H1029" s="22" t="s">
        <v>6122</v>
      </c>
      <c r="I1029" s="22" t="s">
        <v>5626</v>
      </c>
      <c r="J1029" s="22" t="s">
        <v>7160</v>
      </c>
      <c r="K1029" s="22" t="s">
        <v>6121</v>
      </c>
      <c r="L1029" s="22" t="s">
        <v>329</v>
      </c>
      <c r="M1029" s="22" t="s">
        <v>1506</v>
      </c>
      <c r="N1029" s="17" t="s">
        <v>4917</v>
      </c>
      <c r="O1029" s="28"/>
    </row>
    <row r="1030" spans="1:15" ht="79.2" x14ac:dyDescent="0.3">
      <c r="A1030" s="24" t="s">
        <v>11537</v>
      </c>
      <c r="B1030" s="21">
        <v>2026</v>
      </c>
      <c r="C1030" s="22" t="s">
        <v>11536</v>
      </c>
      <c r="D1030" s="22" t="s">
        <v>105</v>
      </c>
      <c r="E1030" s="22"/>
      <c r="F1030" s="22" t="s">
        <v>2477</v>
      </c>
      <c r="G1030" s="22" t="s">
        <v>134</v>
      </c>
      <c r="H1030" s="22" t="s">
        <v>3207</v>
      </c>
      <c r="I1030" s="22" t="s">
        <v>11539</v>
      </c>
      <c r="J1030" s="22" t="s">
        <v>7321</v>
      </c>
      <c r="K1030" s="22" t="s">
        <v>11538</v>
      </c>
      <c r="L1030" s="22" t="s">
        <v>11541</v>
      </c>
      <c r="M1030" s="22" t="s">
        <v>11540</v>
      </c>
      <c r="N1030" s="17" t="s">
        <v>11542</v>
      </c>
      <c r="O1030" s="28"/>
    </row>
    <row r="1031" spans="1:15" ht="52.8" x14ac:dyDescent="0.3">
      <c r="A1031" s="24" t="s">
        <v>10740</v>
      </c>
      <c r="B1031" s="21">
        <v>2026</v>
      </c>
      <c r="C1031" s="22" t="s">
        <v>10739</v>
      </c>
      <c r="D1031" s="22" t="s">
        <v>10741</v>
      </c>
      <c r="E1031" s="22"/>
      <c r="F1031" s="22" t="s">
        <v>1468</v>
      </c>
      <c r="G1031" s="22"/>
      <c r="H1031" s="22"/>
      <c r="I1031" s="22" t="s">
        <v>10743</v>
      </c>
      <c r="J1031" s="22"/>
      <c r="K1031" s="22" t="s">
        <v>10742</v>
      </c>
      <c r="L1031" s="22"/>
      <c r="M1031" s="22"/>
      <c r="N1031" s="17"/>
      <c r="O1031" s="28"/>
    </row>
    <row r="1032" spans="1:15" ht="79.2" x14ac:dyDescent="0.3">
      <c r="A1032" s="24" t="s">
        <v>983</v>
      </c>
      <c r="B1032" s="21">
        <v>2019</v>
      </c>
      <c r="C1032" s="22" t="s">
        <v>982</v>
      </c>
      <c r="D1032" s="22" t="s">
        <v>405</v>
      </c>
      <c r="E1032" s="22"/>
      <c r="F1032" s="22" t="s">
        <v>122</v>
      </c>
      <c r="G1032" s="22" t="s">
        <v>986</v>
      </c>
      <c r="H1032" s="22" t="s">
        <v>3311</v>
      </c>
      <c r="I1032" s="22" t="s">
        <v>2909</v>
      </c>
      <c r="J1032" s="22" t="s">
        <v>7227</v>
      </c>
      <c r="K1032" s="22" t="s">
        <v>10968</v>
      </c>
      <c r="L1032" s="22" t="s">
        <v>48</v>
      </c>
      <c r="M1032" s="22" t="s">
        <v>984</v>
      </c>
      <c r="N1032" s="17" t="s">
        <v>985</v>
      </c>
      <c r="O1032" s="28"/>
    </row>
    <row r="1033" spans="1:15" ht="52.8" x14ac:dyDescent="0.3">
      <c r="A1033" s="24" t="s">
        <v>9661</v>
      </c>
      <c r="B1033" s="21">
        <v>2025</v>
      </c>
      <c r="C1033" s="22" t="s">
        <v>9662</v>
      </c>
      <c r="D1033" s="22" t="s">
        <v>1517</v>
      </c>
      <c r="E1033" s="22"/>
      <c r="F1033" s="22" t="s">
        <v>844</v>
      </c>
      <c r="G1033" s="22" t="s">
        <v>9667</v>
      </c>
      <c r="H1033" s="22" t="s">
        <v>9665</v>
      </c>
      <c r="I1033" s="22" t="s">
        <v>9659</v>
      </c>
      <c r="J1033" s="22" t="s">
        <v>9664</v>
      </c>
      <c r="K1033" s="22" t="s">
        <v>9663</v>
      </c>
      <c r="L1033" s="22"/>
      <c r="M1033" s="22"/>
      <c r="N1033" s="17" t="s">
        <v>9666</v>
      </c>
      <c r="O1033" s="28"/>
    </row>
    <row r="1034" spans="1:15" ht="66" x14ac:dyDescent="0.3">
      <c r="A1034" s="24" t="s">
        <v>11936</v>
      </c>
      <c r="B1034" s="21">
        <v>2013</v>
      </c>
      <c r="C1034" s="22" t="s">
        <v>11935</v>
      </c>
      <c r="D1034" s="22" t="s">
        <v>11937</v>
      </c>
      <c r="E1034" s="22"/>
      <c r="F1034" s="22" t="s">
        <v>56</v>
      </c>
      <c r="G1034" s="22"/>
      <c r="H1034" s="22"/>
      <c r="I1034" s="22" t="s">
        <v>11938</v>
      </c>
      <c r="J1034" s="22"/>
      <c r="K1034" s="22" t="s">
        <v>11939</v>
      </c>
      <c r="L1034" s="22"/>
      <c r="M1034" s="22"/>
      <c r="N1034" s="17"/>
      <c r="O1034" s="28" t="s">
        <v>1646</v>
      </c>
    </row>
    <row r="1035" spans="1:15" ht="66" x14ac:dyDescent="0.3">
      <c r="A1035" s="24" t="s">
        <v>5280</v>
      </c>
      <c r="B1035" s="21">
        <v>2023</v>
      </c>
      <c r="C1035" s="22" t="s">
        <v>5279</v>
      </c>
      <c r="D1035" s="22" t="s">
        <v>5281</v>
      </c>
      <c r="E1035" s="22"/>
      <c r="F1035" s="22" t="s">
        <v>122</v>
      </c>
      <c r="G1035" s="22" t="s">
        <v>3870</v>
      </c>
      <c r="H1035" s="22" t="s">
        <v>5283</v>
      </c>
      <c r="I1035" s="22" t="s">
        <v>7165</v>
      </c>
      <c r="J1035" s="22" t="s">
        <v>7464</v>
      </c>
      <c r="K1035" s="22" t="s">
        <v>5282</v>
      </c>
      <c r="L1035" s="22" t="s">
        <v>303</v>
      </c>
      <c r="M1035" s="22" t="s">
        <v>4975</v>
      </c>
      <c r="N1035" s="17" t="s">
        <v>5284</v>
      </c>
      <c r="O1035" s="28"/>
    </row>
    <row r="1036" spans="1:15" ht="79.2" x14ac:dyDescent="0.3">
      <c r="A1036" s="24" t="s">
        <v>8922</v>
      </c>
      <c r="B1036" s="21">
        <v>2025</v>
      </c>
      <c r="C1036" s="22" t="s">
        <v>8921</v>
      </c>
      <c r="D1036" s="22" t="s">
        <v>33</v>
      </c>
      <c r="E1036" s="22"/>
      <c r="F1036" s="22" t="s">
        <v>2477</v>
      </c>
      <c r="G1036" s="22" t="s">
        <v>381</v>
      </c>
      <c r="H1036" s="22" t="s">
        <v>3068</v>
      </c>
      <c r="I1036" s="22" t="s">
        <v>8924</v>
      </c>
      <c r="J1036" s="22" t="s">
        <v>7839</v>
      </c>
      <c r="K1036" s="22" t="s">
        <v>8923</v>
      </c>
      <c r="L1036" s="22" t="s">
        <v>5166</v>
      </c>
      <c r="M1036" s="22" t="s">
        <v>8925</v>
      </c>
      <c r="N1036" s="17"/>
      <c r="O1036" s="28"/>
    </row>
    <row r="1037" spans="1:15" ht="66" x14ac:dyDescent="0.3">
      <c r="A1037" s="22" t="s">
        <v>11817</v>
      </c>
      <c r="B1037" s="21">
        <v>2023</v>
      </c>
      <c r="C1037" s="22" t="s">
        <v>11816</v>
      </c>
      <c r="D1037" s="22" t="s">
        <v>487</v>
      </c>
      <c r="E1037" s="22"/>
      <c r="F1037" s="22" t="s">
        <v>2477</v>
      </c>
      <c r="G1037" s="22" t="s">
        <v>381</v>
      </c>
      <c r="H1037" s="22" t="s">
        <v>9995</v>
      </c>
      <c r="I1037" s="22" t="s">
        <v>11819</v>
      </c>
      <c r="J1037" s="22" t="s">
        <v>7321</v>
      </c>
      <c r="K1037" s="22" t="s">
        <v>11818</v>
      </c>
      <c r="L1037" s="22"/>
      <c r="M1037" s="22" t="s">
        <v>8703</v>
      </c>
      <c r="N1037" s="17"/>
      <c r="O1037" s="28" t="s">
        <v>1646</v>
      </c>
    </row>
    <row r="1038" spans="1:15" ht="79.2" x14ac:dyDescent="0.3">
      <c r="A1038" s="24" t="s">
        <v>11813</v>
      </c>
      <c r="B1038" s="21">
        <v>2021</v>
      </c>
      <c r="C1038" s="22" t="s">
        <v>11815</v>
      </c>
      <c r="D1038" s="22" t="s">
        <v>33</v>
      </c>
      <c r="E1038" s="22"/>
      <c r="F1038" s="22" t="s">
        <v>2477</v>
      </c>
      <c r="G1038" s="22" t="s">
        <v>381</v>
      </c>
      <c r="H1038" s="22" t="s">
        <v>5005</v>
      </c>
      <c r="I1038" s="22" t="s">
        <v>9701</v>
      </c>
      <c r="J1038" s="22" t="s">
        <v>7321</v>
      </c>
      <c r="K1038" s="22" t="s">
        <v>11814</v>
      </c>
      <c r="L1038" s="22" t="s">
        <v>329</v>
      </c>
      <c r="M1038" s="22" t="s">
        <v>1506</v>
      </c>
      <c r="N1038" s="17" t="s">
        <v>11812</v>
      </c>
      <c r="O1038" s="19" t="s">
        <v>1646</v>
      </c>
    </row>
    <row r="1039" spans="1:15" ht="105.6" x14ac:dyDescent="0.3">
      <c r="A1039" s="24" t="s">
        <v>1736</v>
      </c>
      <c r="B1039" s="21">
        <v>2020</v>
      </c>
      <c r="C1039" s="22" t="s">
        <v>1735</v>
      </c>
      <c r="D1039" s="22" t="s">
        <v>1694</v>
      </c>
      <c r="E1039" s="22"/>
      <c r="F1039" s="22" t="s">
        <v>1273</v>
      </c>
      <c r="G1039" s="22" t="s">
        <v>2363</v>
      </c>
      <c r="H1039" s="22" t="s">
        <v>5392</v>
      </c>
      <c r="I1039" s="22" t="s">
        <v>7933</v>
      </c>
      <c r="J1039" s="22" t="s">
        <v>7145</v>
      </c>
      <c r="K1039" s="22" t="s">
        <v>10894</v>
      </c>
      <c r="L1039" s="22" t="s">
        <v>48</v>
      </c>
      <c r="M1039" s="22" t="s">
        <v>289</v>
      </c>
      <c r="N1039" s="17"/>
      <c r="O1039" s="19"/>
    </row>
    <row r="1040" spans="1:15" ht="52.8" customHeight="1" x14ac:dyDescent="0.3">
      <c r="A1040" s="24" t="s">
        <v>5389</v>
      </c>
      <c r="B1040" s="21">
        <v>2023</v>
      </c>
      <c r="C1040" s="22" t="s">
        <v>5388</v>
      </c>
      <c r="D1040" s="22" t="s">
        <v>257</v>
      </c>
      <c r="E1040" s="22"/>
      <c r="F1040" s="22" t="s">
        <v>3826</v>
      </c>
      <c r="G1040" s="22" t="s">
        <v>5394</v>
      </c>
      <c r="H1040" s="22" t="s">
        <v>5393</v>
      </c>
      <c r="I1040" s="22" t="s">
        <v>7907</v>
      </c>
      <c r="J1040" s="22" t="s">
        <v>7145</v>
      </c>
      <c r="K1040" s="22" t="s">
        <v>5390</v>
      </c>
      <c r="L1040" s="22" t="s">
        <v>329</v>
      </c>
      <c r="M1040" s="22" t="s">
        <v>5391</v>
      </c>
      <c r="N1040" s="17"/>
      <c r="O1040" s="19"/>
    </row>
    <row r="1041" spans="1:15" ht="66" x14ac:dyDescent="0.3">
      <c r="A1041" s="17" t="s">
        <v>445</v>
      </c>
      <c r="B1041" s="16">
        <v>2020</v>
      </c>
      <c r="C1041" s="17" t="s">
        <v>444</v>
      </c>
      <c r="D1041" s="17" t="s">
        <v>36</v>
      </c>
      <c r="E1041" s="17"/>
      <c r="F1041" s="17" t="s">
        <v>290</v>
      </c>
      <c r="G1041" s="17" t="s">
        <v>2364</v>
      </c>
      <c r="H1041" s="17" t="s">
        <v>3312</v>
      </c>
      <c r="I1041" s="17" t="s">
        <v>7907</v>
      </c>
      <c r="J1041" s="17" t="s">
        <v>7145</v>
      </c>
      <c r="K1041" s="17" t="s">
        <v>10893</v>
      </c>
      <c r="L1041" s="17" t="s">
        <v>48</v>
      </c>
      <c r="M1041" s="17" t="s">
        <v>446</v>
      </c>
      <c r="N1041" s="17" t="s">
        <v>447</v>
      </c>
      <c r="O1041" s="19" t="s">
        <v>1646</v>
      </c>
    </row>
    <row r="1042" spans="1:15" ht="66" x14ac:dyDescent="0.3">
      <c r="A1042" s="24" t="s">
        <v>7061</v>
      </c>
      <c r="B1042" s="21">
        <v>2024</v>
      </c>
      <c r="C1042" s="22" t="s">
        <v>7057</v>
      </c>
      <c r="D1042" s="22"/>
      <c r="E1042" s="22" t="s">
        <v>1136</v>
      </c>
      <c r="F1042" s="22" t="s">
        <v>11313</v>
      </c>
      <c r="G1042" s="22" t="s">
        <v>7063</v>
      </c>
      <c r="H1042" s="22" t="s">
        <v>7062</v>
      </c>
      <c r="I1042" s="22" t="s">
        <v>7269</v>
      </c>
      <c r="J1042" s="22" t="s">
        <v>7134</v>
      </c>
      <c r="K1042" s="22" t="s">
        <v>7060</v>
      </c>
      <c r="L1042" s="22"/>
      <c r="M1042" s="22"/>
      <c r="N1042" s="17"/>
      <c r="O1042" s="19"/>
    </row>
    <row r="1043" spans="1:15" ht="52.8" x14ac:dyDescent="0.3">
      <c r="A1043" s="24" t="s">
        <v>667</v>
      </c>
      <c r="B1043" s="21">
        <v>2018</v>
      </c>
      <c r="C1043" s="22" t="s">
        <v>666</v>
      </c>
      <c r="D1043" s="22" t="s">
        <v>669</v>
      </c>
      <c r="E1043" s="22"/>
      <c r="F1043" s="22" t="s">
        <v>122</v>
      </c>
      <c r="G1043" s="22"/>
      <c r="H1043" s="22"/>
      <c r="I1043" s="22" t="s">
        <v>7595</v>
      </c>
      <c r="J1043" s="22" t="s">
        <v>7217</v>
      </c>
      <c r="K1043" s="22" t="s">
        <v>668</v>
      </c>
      <c r="L1043" s="22" t="s">
        <v>303</v>
      </c>
      <c r="M1043" s="22" t="s">
        <v>172</v>
      </c>
      <c r="N1043" s="17" t="s">
        <v>670</v>
      </c>
      <c r="O1043" s="19"/>
    </row>
    <row r="1044" spans="1:15" ht="92.4" x14ac:dyDescent="0.3">
      <c r="A1044" s="24" t="s">
        <v>667</v>
      </c>
      <c r="B1044" s="21">
        <v>2019</v>
      </c>
      <c r="C1044" s="22" t="s">
        <v>4103</v>
      </c>
      <c r="D1044" s="22"/>
      <c r="E1044" s="22" t="s">
        <v>4104</v>
      </c>
      <c r="F1044" s="22" t="s">
        <v>267</v>
      </c>
      <c r="G1044" s="22"/>
      <c r="H1044" s="22"/>
      <c r="I1044" s="22" t="s">
        <v>7247</v>
      </c>
      <c r="J1044" s="22" t="s">
        <v>7217</v>
      </c>
      <c r="K1044" s="22" t="s">
        <v>4105</v>
      </c>
      <c r="L1044" s="22" t="s">
        <v>303</v>
      </c>
      <c r="M1044" s="22" t="s">
        <v>603</v>
      </c>
      <c r="N1044" s="17"/>
      <c r="O1044" s="19"/>
    </row>
    <row r="1045" spans="1:15" ht="66" x14ac:dyDescent="0.3">
      <c r="A1045" s="24" t="s">
        <v>702</v>
      </c>
      <c r="B1045" s="21">
        <v>2019</v>
      </c>
      <c r="C1045" s="22" t="s">
        <v>701</v>
      </c>
      <c r="D1045" s="22"/>
      <c r="E1045" s="22" t="s">
        <v>700</v>
      </c>
      <c r="F1045" s="22" t="s">
        <v>1644</v>
      </c>
      <c r="G1045" s="22"/>
      <c r="H1045" s="22"/>
      <c r="I1045" s="22" t="s">
        <v>7893</v>
      </c>
      <c r="J1045" s="22" t="s">
        <v>7217</v>
      </c>
      <c r="K1045" s="22" t="s">
        <v>703</v>
      </c>
      <c r="L1045" s="22" t="s">
        <v>167</v>
      </c>
      <c r="M1045" s="22" t="s">
        <v>172</v>
      </c>
      <c r="N1045" s="17" t="s">
        <v>704</v>
      </c>
      <c r="O1045" s="19"/>
    </row>
    <row r="1046" spans="1:15" ht="52.8" x14ac:dyDescent="0.3">
      <c r="A1046" s="24" t="s">
        <v>1466</v>
      </c>
      <c r="B1046" s="21">
        <v>2020</v>
      </c>
      <c r="C1046" s="22" t="s">
        <v>1465</v>
      </c>
      <c r="D1046" s="22" t="s">
        <v>210</v>
      </c>
      <c r="E1046" s="22"/>
      <c r="F1046" s="22" t="s">
        <v>56</v>
      </c>
      <c r="G1046" s="22"/>
      <c r="H1046" s="22"/>
      <c r="I1046" s="22" t="s">
        <v>1470</v>
      </c>
      <c r="J1046" s="24"/>
      <c r="K1046" s="24" t="s">
        <v>1467</v>
      </c>
      <c r="L1046" s="22"/>
      <c r="M1046" s="22"/>
      <c r="N1046" s="17"/>
      <c r="O1046" s="19"/>
    </row>
    <row r="1047" spans="1:15" ht="66" x14ac:dyDescent="0.3">
      <c r="A1047" s="24" t="s">
        <v>721</v>
      </c>
      <c r="B1047" s="21">
        <v>2017</v>
      </c>
      <c r="C1047" s="22" t="s">
        <v>720</v>
      </c>
      <c r="D1047" s="22"/>
      <c r="E1047" s="22" t="s">
        <v>719</v>
      </c>
      <c r="F1047" s="22" t="s">
        <v>122</v>
      </c>
      <c r="G1047" s="22"/>
      <c r="H1047" s="22"/>
      <c r="I1047" s="22" t="s">
        <v>1473</v>
      </c>
      <c r="J1047" s="24" t="s">
        <v>7217</v>
      </c>
      <c r="K1047" s="24" t="s">
        <v>10996</v>
      </c>
      <c r="L1047" s="22" t="s">
        <v>167</v>
      </c>
      <c r="M1047" s="22" t="s">
        <v>172</v>
      </c>
      <c r="N1047" s="17"/>
      <c r="O1047" s="19"/>
    </row>
    <row r="1048" spans="1:15" ht="66" x14ac:dyDescent="0.3">
      <c r="A1048" s="24" t="s">
        <v>2237</v>
      </c>
      <c r="B1048" s="21">
        <v>2021</v>
      </c>
      <c r="C1048" s="22" t="s">
        <v>2236</v>
      </c>
      <c r="D1048" s="22" t="s">
        <v>349</v>
      </c>
      <c r="E1048" s="22"/>
      <c r="F1048" s="22" t="s">
        <v>43</v>
      </c>
      <c r="G1048" s="22" t="s">
        <v>183</v>
      </c>
      <c r="H1048" s="22" t="s">
        <v>3313</v>
      </c>
      <c r="I1048" s="22" t="s">
        <v>7471</v>
      </c>
      <c r="J1048" s="24"/>
      <c r="K1048" s="24" t="s">
        <v>10998</v>
      </c>
      <c r="L1048" s="22" t="s">
        <v>329</v>
      </c>
      <c r="M1048" s="22" t="s">
        <v>52</v>
      </c>
      <c r="N1048" s="17" t="s">
        <v>936</v>
      </c>
      <c r="O1048" s="19"/>
    </row>
    <row r="1049" spans="1:15" ht="26.4" x14ac:dyDescent="0.3">
      <c r="A1049" s="24" t="s">
        <v>988</v>
      </c>
      <c r="B1049" s="21">
        <v>2017</v>
      </c>
      <c r="C1049" s="22" t="s">
        <v>987</v>
      </c>
      <c r="D1049" s="22" t="s">
        <v>826</v>
      </c>
      <c r="E1049" s="22"/>
      <c r="F1049" s="22" t="s">
        <v>56</v>
      </c>
      <c r="G1049" s="22"/>
      <c r="H1049" s="22"/>
      <c r="I1049" s="22" t="s">
        <v>904</v>
      </c>
      <c r="J1049" s="24"/>
      <c r="K1049" s="22" t="s">
        <v>989</v>
      </c>
      <c r="L1049" s="22"/>
      <c r="M1049" s="22"/>
      <c r="N1049" s="17"/>
      <c r="O1049" s="19"/>
    </row>
    <row r="1050" spans="1:15" ht="105.6" x14ac:dyDescent="0.3">
      <c r="A1050" s="24" t="s">
        <v>4820</v>
      </c>
      <c r="B1050" s="21">
        <v>2022</v>
      </c>
      <c r="C1050" s="22" t="s">
        <v>4821</v>
      </c>
      <c r="D1050" s="22"/>
      <c r="E1050" s="22" t="s">
        <v>4822</v>
      </c>
      <c r="F1050" s="22" t="s">
        <v>1031</v>
      </c>
      <c r="G1050" s="22" t="s">
        <v>341</v>
      </c>
      <c r="H1050" s="22"/>
      <c r="I1050" s="22" t="s">
        <v>7277</v>
      </c>
      <c r="J1050" s="24" t="s">
        <v>7596</v>
      </c>
      <c r="K1050" s="24" t="s">
        <v>4823</v>
      </c>
      <c r="L1050" s="22" t="s">
        <v>329</v>
      </c>
      <c r="M1050" s="22" t="s">
        <v>4819</v>
      </c>
      <c r="N1050" s="17" t="s">
        <v>936</v>
      </c>
      <c r="O1050" s="19"/>
    </row>
    <row r="1051" spans="1:15" ht="52.8" x14ac:dyDescent="0.3">
      <c r="A1051" s="24" t="s">
        <v>4686</v>
      </c>
      <c r="B1051" s="21">
        <v>2022</v>
      </c>
      <c r="C1051" s="22" t="s">
        <v>4685</v>
      </c>
      <c r="D1051" s="22" t="s">
        <v>29</v>
      </c>
      <c r="E1051" s="22"/>
      <c r="F1051" s="22" t="s">
        <v>122</v>
      </c>
      <c r="G1051" s="22" t="s">
        <v>4689</v>
      </c>
      <c r="H1051" s="22" t="s">
        <v>4688</v>
      </c>
      <c r="I1051" s="22" t="s">
        <v>7454</v>
      </c>
      <c r="J1051" s="22" t="s">
        <v>7185</v>
      </c>
      <c r="K1051" s="22" t="s">
        <v>4687</v>
      </c>
      <c r="L1051" s="22" t="s">
        <v>329</v>
      </c>
      <c r="M1051" s="22" t="s">
        <v>52</v>
      </c>
      <c r="N1051" s="17" t="s">
        <v>4690</v>
      </c>
      <c r="O1051" s="19"/>
    </row>
    <row r="1052" spans="1:15" ht="52.8" x14ac:dyDescent="0.3">
      <c r="A1052" s="24" t="s">
        <v>11562</v>
      </c>
      <c r="B1052" s="21">
        <v>2026</v>
      </c>
      <c r="C1052" s="22" t="s">
        <v>11561</v>
      </c>
      <c r="D1052" s="22"/>
      <c r="E1052" s="22" t="s">
        <v>265</v>
      </c>
      <c r="F1052" s="22" t="s">
        <v>56</v>
      </c>
      <c r="G1052" s="22" t="s">
        <v>1697</v>
      </c>
      <c r="H1052" s="22" t="s">
        <v>3217</v>
      </c>
      <c r="I1052" s="22" t="s">
        <v>10059</v>
      </c>
      <c r="J1052" s="22" t="s">
        <v>7207</v>
      </c>
      <c r="K1052" s="22" t="s">
        <v>11563</v>
      </c>
      <c r="L1052" s="22"/>
      <c r="M1052" s="22"/>
      <c r="N1052" s="17"/>
      <c r="O1052" s="19"/>
    </row>
    <row r="1053" spans="1:15" ht="105.6" x14ac:dyDescent="0.3">
      <c r="A1053" s="24" t="s">
        <v>11832</v>
      </c>
      <c r="B1053" s="21">
        <v>2022</v>
      </c>
      <c r="C1053" s="22" t="s">
        <v>11830</v>
      </c>
      <c r="D1053" s="22" t="s">
        <v>11831</v>
      </c>
      <c r="E1053" s="22"/>
      <c r="F1053" s="22" t="s">
        <v>2477</v>
      </c>
      <c r="G1053" s="22" t="s">
        <v>127</v>
      </c>
      <c r="H1053" s="22" t="s">
        <v>4604</v>
      </c>
      <c r="I1053" s="22" t="s">
        <v>11834</v>
      </c>
      <c r="J1053" s="22"/>
      <c r="K1053" s="22" t="s">
        <v>11833</v>
      </c>
      <c r="L1053" s="22"/>
      <c r="M1053" s="22"/>
      <c r="N1053" s="17"/>
      <c r="O1053" s="19"/>
    </row>
    <row r="1054" spans="1:15" ht="52.8" x14ac:dyDescent="0.3">
      <c r="A1054" s="24" t="s">
        <v>11305</v>
      </c>
      <c r="B1054" s="21">
        <v>2025</v>
      </c>
      <c r="C1054" s="22" t="s">
        <v>11304</v>
      </c>
      <c r="D1054" s="22"/>
      <c r="E1054" s="22" t="s">
        <v>897</v>
      </c>
      <c r="F1054" s="22" t="s">
        <v>844</v>
      </c>
      <c r="G1054" s="22" t="s">
        <v>11311</v>
      </c>
      <c r="H1054" s="22" t="s">
        <v>11310</v>
      </c>
      <c r="I1054" s="22" t="s">
        <v>11307</v>
      </c>
      <c r="J1054" s="22"/>
      <c r="K1054" s="22" t="s">
        <v>11306</v>
      </c>
      <c r="L1054" s="22" t="s">
        <v>329</v>
      </c>
      <c r="M1054" s="22" t="s">
        <v>9329</v>
      </c>
      <c r="N1054" s="17" t="s">
        <v>2792</v>
      </c>
      <c r="O1054" s="19"/>
    </row>
    <row r="1055" spans="1:15" ht="118.8" x14ac:dyDescent="0.3">
      <c r="A1055" s="24" t="s">
        <v>9327</v>
      </c>
      <c r="B1055" s="21">
        <v>2024</v>
      </c>
      <c r="C1055" s="22" t="s">
        <v>9326</v>
      </c>
      <c r="D1055" s="22"/>
      <c r="E1055" s="22" t="s">
        <v>9328</v>
      </c>
      <c r="F1055" s="22" t="s">
        <v>844</v>
      </c>
      <c r="G1055" s="22" t="s">
        <v>11329</v>
      </c>
      <c r="H1055" s="22" t="s">
        <v>9330</v>
      </c>
      <c r="I1055" s="22" t="s">
        <v>9088</v>
      </c>
      <c r="J1055" s="22" t="s">
        <v>7207</v>
      </c>
      <c r="K1055" s="22" t="s">
        <v>11308</v>
      </c>
      <c r="L1055" s="22" t="s">
        <v>329</v>
      </c>
      <c r="M1055" s="22" t="s">
        <v>9329</v>
      </c>
      <c r="N1055" s="17" t="s">
        <v>2792</v>
      </c>
      <c r="O1055" s="19"/>
    </row>
    <row r="1056" spans="1:15" ht="105.6" x14ac:dyDescent="0.3">
      <c r="A1056" s="24" t="s">
        <v>9426</v>
      </c>
      <c r="B1056" s="21">
        <v>2024</v>
      </c>
      <c r="C1056" s="22" t="s">
        <v>9424</v>
      </c>
      <c r="D1056" s="22" t="s">
        <v>9425</v>
      </c>
      <c r="E1056" s="22"/>
      <c r="F1056" s="22" t="s">
        <v>844</v>
      </c>
      <c r="G1056" s="22" t="s">
        <v>11329</v>
      </c>
      <c r="H1056" s="22" t="s">
        <v>9427</v>
      </c>
      <c r="I1056" s="22" t="s">
        <v>7945</v>
      </c>
      <c r="J1056" s="22" t="s">
        <v>7207</v>
      </c>
      <c r="K1056" s="22" t="s">
        <v>9428</v>
      </c>
      <c r="L1056" s="22" t="s">
        <v>329</v>
      </c>
      <c r="M1056" s="22" t="s">
        <v>9329</v>
      </c>
      <c r="N1056" s="17" t="s">
        <v>2792</v>
      </c>
      <c r="O1056" s="19"/>
    </row>
    <row r="1057" spans="1:15" ht="79.2" x14ac:dyDescent="0.3">
      <c r="A1057" s="24" t="s">
        <v>8350</v>
      </c>
      <c r="B1057" s="21">
        <v>2023</v>
      </c>
      <c r="C1057" s="22" t="s">
        <v>8349</v>
      </c>
      <c r="D1057" s="22"/>
      <c r="E1057" s="22" t="s">
        <v>8351</v>
      </c>
      <c r="F1057" s="22" t="s">
        <v>486</v>
      </c>
      <c r="G1057" s="22" t="s">
        <v>6412</v>
      </c>
      <c r="H1057" s="22" t="s">
        <v>8353</v>
      </c>
      <c r="I1057" s="22" t="s">
        <v>2909</v>
      </c>
      <c r="J1057" s="22" t="s">
        <v>7126</v>
      </c>
      <c r="K1057" s="22" t="s">
        <v>8352</v>
      </c>
      <c r="L1057" s="22" t="s">
        <v>329</v>
      </c>
      <c r="M1057" s="22" t="s">
        <v>2447</v>
      </c>
      <c r="N1057" s="17" t="s">
        <v>2792</v>
      </c>
      <c r="O1057" s="19"/>
    </row>
    <row r="1058" spans="1:15" ht="79.2" x14ac:dyDescent="0.3">
      <c r="A1058" s="24" t="s">
        <v>10285</v>
      </c>
      <c r="B1058" s="21">
        <v>2020</v>
      </c>
      <c r="C1058" s="22" t="s">
        <v>10284</v>
      </c>
      <c r="D1058" s="22" t="s">
        <v>1282</v>
      </c>
      <c r="E1058" s="22"/>
      <c r="F1058" s="22" t="s">
        <v>2155</v>
      </c>
      <c r="G1058" s="22"/>
      <c r="H1058" s="22" t="s">
        <v>10289</v>
      </c>
      <c r="I1058" s="22" t="s">
        <v>10287</v>
      </c>
      <c r="J1058" s="22" t="s">
        <v>10288</v>
      </c>
      <c r="K1058" s="22" t="s">
        <v>10286</v>
      </c>
      <c r="L1058" s="22" t="s">
        <v>329</v>
      </c>
      <c r="M1058" s="22" t="s">
        <v>3816</v>
      </c>
      <c r="N1058" s="17" t="s">
        <v>956</v>
      </c>
      <c r="O1058" s="19" t="s">
        <v>1646</v>
      </c>
    </row>
    <row r="1059" spans="1:15" ht="92.4" x14ac:dyDescent="0.3">
      <c r="A1059" s="24" t="s">
        <v>2667</v>
      </c>
      <c r="B1059" s="21">
        <v>2016</v>
      </c>
      <c r="C1059" s="22" t="s">
        <v>4905</v>
      </c>
      <c r="D1059" s="22" t="s">
        <v>6810</v>
      </c>
      <c r="E1059" s="22"/>
      <c r="F1059" s="22" t="s">
        <v>43</v>
      </c>
      <c r="G1059" s="22" t="s">
        <v>42</v>
      </c>
      <c r="H1059" s="22" t="s">
        <v>3314</v>
      </c>
      <c r="I1059" s="22" t="s">
        <v>7318</v>
      </c>
      <c r="J1059" s="24" t="s">
        <v>7164</v>
      </c>
      <c r="K1059" s="24" t="s">
        <v>6811</v>
      </c>
      <c r="L1059" s="22" t="s">
        <v>2668</v>
      </c>
      <c r="M1059" s="22" t="s">
        <v>2670</v>
      </c>
      <c r="N1059" s="17" t="s">
        <v>2669</v>
      </c>
      <c r="O1059" s="19"/>
    </row>
    <row r="1060" spans="1:15" ht="39.6" x14ac:dyDescent="0.3">
      <c r="A1060" s="24" t="s">
        <v>8631</v>
      </c>
      <c r="B1060" s="21">
        <v>2025</v>
      </c>
      <c r="C1060" s="22" t="s">
        <v>8630</v>
      </c>
      <c r="D1060" s="22"/>
      <c r="E1060" s="22"/>
      <c r="F1060" s="22" t="s">
        <v>2155</v>
      </c>
      <c r="G1060" s="22" t="s">
        <v>8628</v>
      </c>
      <c r="H1060" s="22" t="s">
        <v>8629</v>
      </c>
      <c r="I1060" s="22" t="s">
        <v>7837</v>
      </c>
      <c r="J1060" s="24" t="s">
        <v>9184</v>
      </c>
      <c r="K1060" s="24" t="s">
        <v>8632</v>
      </c>
      <c r="L1060" s="22" t="s">
        <v>329</v>
      </c>
      <c r="M1060" s="22" t="s">
        <v>59</v>
      </c>
      <c r="N1060" s="17" t="s">
        <v>8627</v>
      </c>
      <c r="O1060" s="19"/>
    </row>
    <row r="1061" spans="1:15" ht="52.8" x14ac:dyDescent="0.3">
      <c r="A1061" s="24" t="s">
        <v>9067</v>
      </c>
      <c r="B1061" s="21">
        <v>2025</v>
      </c>
      <c r="C1061" s="22" t="s">
        <v>9068</v>
      </c>
      <c r="D1061" s="22" t="s">
        <v>105</v>
      </c>
      <c r="E1061" s="22"/>
      <c r="F1061" s="22" t="s">
        <v>2477</v>
      </c>
      <c r="G1061" s="22" t="s">
        <v>134</v>
      </c>
      <c r="H1061" s="22" t="s">
        <v>9070</v>
      </c>
      <c r="I1061" s="22" t="s">
        <v>7184</v>
      </c>
      <c r="J1061" s="24" t="s">
        <v>9184</v>
      </c>
      <c r="K1061" s="24" t="s">
        <v>9069</v>
      </c>
      <c r="L1061" s="22" t="s">
        <v>329</v>
      </c>
      <c r="M1061" s="22" t="s">
        <v>289</v>
      </c>
      <c r="N1061" s="17"/>
      <c r="O1061" s="19"/>
    </row>
    <row r="1062" spans="1:15" ht="92.4" x14ac:dyDescent="0.3">
      <c r="A1062" s="24" t="s">
        <v>10111</v>
      </c>
      <c r="B1062" s="21">
        <v>2024</v>
      </c>
      <c r="C1062" s="22" t="s">
        <v>10112</v>
      </c>
      <c r="D1062" s="22"/>
      <c r="E1062" s="22" t="s">
        <v>10110</v>
      </c>
      <c r="F1062" s="22" t="s">
        <v>2477</v>
      </c>
      <c r="G1062" s="22" t="s">
        <v>134</v>
      </c>
      <c r="H1062" s="22" t="s">
        <v>4086</v>
      </c>
      <c r="I1062" s="22" t="s">
        <v>10113</v>
      </c>
      <c r="J1062" s="22" t="s">
        <v>9184</v>
      </c>
      <c r="K1062" s="22" t="s">
        <v>10114</v>
      </c>
      <c r="L1062" s="22" t="s">
        <v>329</v>
      </c>
      <c r="M1062" s="22" t="s">
        <v>1506</v>
      </c>
      <c r="N1062" s="17" t="s">
        <v>5289</v>
      </c>
      <c r="O1062" s="19"/>
    </row>
    <row r="1063" spans="1:15" ht="92.4" x14ac:dyDescent="0.3">
      <c r="A1063" s="24" t="s">
        <v>9195</v>
      </c>
      <c r="B1063" s="21">
        <v>2025</v>
      </c>
      <c r="C1063" s="22" t="s">
        <v>9194</v>
      </c>
      <c r="D1063" s="22"/>
      <c r="E1063" s="22" t="s">
        <v>9617</v>
      </c>
      <c r="F1063" s="22" t="s">
        <v>5192</v>
      </c>
      <c r="G1063" s="22"/>
      <c r="H1063" s="22" t="s">
        <v>8948</v>
      </c>
      <c r="I1063" s="22" t="s">
        <v>9196</v>
      </c>
      <c r="J1063" s="22"/>
      <c r="K1063" s="22" t="s">
        <v>9618</v>
      </c>
      <c r="L1063" s="22"/>
      <c r="M1063" s="22"/>
      <c r="N1063" s="17"/>
      <c r="O1063" s="19"/>
    </row>
    <row r="1064" spans="1:15" ht="39.6" x14ac:dyDescent="0.3">
      <c r="A1064" s="24" t="s">
        <v>2258</v>
      </c>
      <c r="B1064" s="21">
        <v>2018</v>
      </c>
      <c r="C1064" s="22" t="s">
        <v>2257</v>
      </c>
      <c r="D1064" s="22" t="s">
        <v>2259</v>
      </c>
      <c r="E1064" s="22"/>
      <c r="F1064" s="22" t="s">
        <v>2155</v>
      </c>
      <c r="G1064" s="22"/>
      <c r="H1064" s="22" t="s">
        <v>2261</v>
      </c>
      <c r="I1064" s="22" t="s">
        <v>7274</v>
      </c>
      <c r="J1064" s="22" t="s">
        <v>9184</v>
      </c>
      <c r="K1064" s="22" t="s">
        <v>2260</v>
      </c>
      <c r="L1064" s="22" t="s">
        <v>92</v>
      </c>
      <c r="M1064" s="22" t="s">
        <v>1724</v>
      </c>
      <c r="N1064" s="17"/>
      <c r="O1064" s="19"/>
    </row>
    <row r="1065" spans="1:15" ht="52.8" x14ac:dyDescent="0.3">
      <c r="A1065" s="24" t="s">
        <v>9286</v>
      </c>
      <c r="B1065" s="21">
        <v>2025</v>
      </c>
      <c r="C1065" s="22" t="s">
        <v>8307</v>
      </c>
      <c r="D1065" s="22" t="s">
        <v>1440</v>
      </c>
      <c r="E1065" s="22"/>
      <c r="F1065" s="22" t="s">
        <v>844</v>
      </c>
      <c r="G1065" s="22" t="s">
        <v>165</v>
      </c>
      <c r="H1065" s="22" t="s">
        <v>8310</v>
      </c>
      <c r="I1065" s="22" t="s">
        <v>2602</v>
      </c>
      <c r="J1065" s="22" t="s">
        <v>9184</v>
      </c>
      <c r="K1065" s="22" t="s">
        <v>9287</v>
      </c>
      <c r="L1065" s="22" t="s">
        <v>8216</v>
      </c>
      <c r="M1065" s="22" t="s">
        <v>8308</v>
      </c>
      <c r="N1065" s="17" t="s">
        <v>8309</v>
      </c>
      <c r="O1065" s="19" t="s">
        <v>1646</v>
      </c>
    </row>
    <row r="1066" spans="1:15" ht="66" x14ac:dyDescent="0.3">
      <c r="A1066" s="24" t="s">
        <v>5045</v>
      </c>
      <c r="B1066" s="21">
        <v>2021</v>
      </c>
      <c r="C1066" s="22" t="s">
        <v>5044</v>
      </c>
      <c r="D1066" s="22" t="s">
        <v>5043</v>
      </c>
      <c r="E1066" s="22"/>
      <c r="F1066" s="22" t="s">
        <v>2155</v>
      </c>
      <c r="G1066" s="22" t="s">
        <v>5048</v>
      </c>
      <c r="H1066" s="25" t="s">
        <v>5047</v>
      </c>
      <c r="I1066" s="22" t="s">
        <v>7598</v>
      </c>
      <c r="J1066" s="22" t="s">
        <v>7597</v>
      </c>
      <c r="K1066" s="22" t="s">
        <v>5046</v>
      </c>
      <c r="L1066" s="22" t="s">
        <v>329</v>
      </c>
      <c r="M1066" s="22"/>
      <c r="N1066" s="17"/>
      <c r="O1066" s="19"/>
    </row>
    <row r="1067" spans="1:15" ht="66" x14ac:dyDescent="0.3">
      <c r="A1067" s="24" t="s">
        <v>5973</v>
      </c>
      <c r="B1067" s="21">
        <v>2023</v>
      </c>
      <c r="C1067" s="22" t="s">
        <v>5974</v>
      </c>
      <c r="D1067" s="22" t="s">
        <v>5824</v>
      </c>
      <c r="E1067" s="22"/>
      <c r="F1067" s="22" t="s">
        <v>1031</v>
      </c>
      <c r="G1067" s="22" t="s">
        <v>100</v>
      </c>
      <c r="H1067" s="1" t="s">
        <v>3316</v>
      </c>
      <c r="I1067" s="22" t="s">
        <v>7599</v>
      </c>
      <c r="J1067" s="35" t="s">
        <v>5873</v>
      </c>
      <c r="K1067" s="22" t="s">
        <v>5975</v>
      </c>
      <c r="L1067" s="22" t="s">
        <v>329</v>
      </c>
      <c r="M1067" s="22" t="s">
        <v>414</v>
      </c>
      <c r="N1067" s="17"/>
      <c r="O1067" s="19"/>
    </row>
    <row r="1068" spans="1:15" ht="52.8" x14ac:dyDescent="0.3">
      <c r="A1068" s="24" t="s">
        <v>6213</v>
      </c>
      <c r="B1068" s="21">
        <v>2021</v>
      </c>
      <c r="C1068" s="22" t="s">
        <v>6212</v>
      </c>
      <c r="D1068" s="22" t="s">
        <v>257</v>
      </c>
      <c r="E1068" s="22"/>
      <c r="F1068" s="22" t="s">
        <v>122</v>
      </c>
      <c r="G1068" s="22" t="s">
        <v>592</v>
      </c>
      <c r="H1068" s="1" t="s">
        <v>3708</v>
      </c>
      <c r="I1068" s="22" t="s">
        <v>7284</v>
      </c>
      <c r="J1068" s="22"/>
      <c r="K1068" s="22" t="s">
        <v>6214</v>
      </c>
      <c r="L1068" s="22" t="s">
        <v>329</v>
      </c>
      <c r="M1068" s="22" t="s">
        <v>2754</v>
      </c>
      <c r="N1068" s="17" t="s">
        <v>6215</v>
      </c>
      <c r="O1068" s="19"/>
    </row>
    <row r="1069" spans="1:15" ht="79.2" x14ac:dyDescent="0.3">
      <c r="A1069" s="24" t="s">
        <v>11134</v>
      </c>
      <c r="B1069" s="21">
        <v>2023</v>
      </c>
      <c r="C1069" s="22" t="s">
        <v>11133</v>
      </c>
      <c r="D1069" s="22" t="s">
        <v>210</v>
      </c>
      <c r="E1069" s="22"/>
      <c r="F1069" s="22" t="s">
        <v>5015</v>
      </c>
      <c r="G1069" s="22"/>
      <c r="H1069" s="22"/>
      <c r="I1069" s="22" t="s">
        <v>9873</v>
      </c>
      <c r="J1069" s="22"/>
      <c r="K1069" s="24" t="s">
        <v>11135</v>
      </c>
      <c r="L1069" s="22"/>
      <c r="M1069" s="22"/>
      <c r="N1069" s="17"/>
      <c r="O1069" s="19"/>
    </row>
    <row r="1070" spans="1:15" ht="52.8" x14ac:dyDescent="0.3">
      <c r="A1070" s="24" t="s">
        <v>10021</v>
      </c>
      <c r="B1070" s="21">
        <v>2025</v>
      </c>
      <c r="C1070" s="22" t="s">
        <v>10022</v>
      </c>
      <c r="D1070" s="22"/>
      <c r="E1070" s="22" t="s">
        <v>1899</v>
      </c>
      <c r="F1070" s="22" t="s">
        <v>56</v>
      </c>
      <c r="G1070" s="22"/>
      <c r="H1070" s="22"/>
      <c r="I1070" s="22" t="s">
        <v>10024</v>
      </c>
      <c r="J1070" s="22"/>
      <c r="K1070" s="22" t="s">
        <v>10023</v>
      </c>
      <c r="L1070" s="22"/>
      <c r="M1070" s="22"/>
      <c r="N1070" s="17"/>
      <c r="O1070" s="19"/>
    </row>
    <row r="1071" spans="1:15" ht="52.8" x14ac:dyDescent="0.3">
      <c r="A1071" s="24" t="s">
        <v>4084</v>
      </c>
      <c r="B1071" s="21">
        <v>2021</v>
      </c>
      <c r="C1071" s="22" t="s">
        <v>4083</v>
      </c>
      <c r="D1071" s="22" t="s">
        <v>3020</v>
      </c>
      <c r="E1071" s="22"/>
      <c r="F1071" s="22" t="s">
        <v>2477</v>
      </c>
      <c r="G1071" s="22" t="s">
        <v>134</v>
      </c>
      <c r="H1071" s="22" t="s">
        <v>4086</v>
      </c>
      <c r="I1071" s="22" t="s">
        <v>7184</v>
      </c>
      <c r="J1071" s="22" t="s">
        <v>7145</v>
      </c>
      <c r="K1071" s="22" t="s">
        <v>4085</v>
      </c>
      <c r="L1071" s="22" t="s">
        <v>329</v>
      </c>
      <c r="M1071" s="22" t="s">
        <v>4087</v>
      </c>
      <c r="N1071" s="17" t="s">
        <v>4088</v>
      </c>
      <c r="O1071" s="19"/>
    </row>
    <row r="1072" spans="1:15" ht="92.4" x14ac:dyDescent="0.3">
      <c r="A1072" s="24" t="s">
        <v>6660</v>
      </c>
      <c r="B1072" s="21">
        <v>2024</v>
      </c>
      <c r="C1072" s="22" t="s">
        <v>6659</v>
      </c>
      <c r="D1072" s="22" t="s">
        <v>6661</v>
      </c>
      <c r="E1072" s="22"/>
      <c r="F1072" s="22" t="s">
        <v>4883</v>
      </c>
      <c r="G1072" s="22"/>
      <c r="H1072" s="22"/>
      <c r="I1072" s="22" t="s">
        <v>4883</v>
      </c>
      <c r="J1072" s="22" t="s">
        <v>7187</v>
      </c>
      <c r="K1072" s="22" t="s">
        <v>9682</v>
      </c>
      <c r="L1072" s="22" t="s">
        <v>329</v>
      </c>
      <c r="M1072" s="22" t="s">
        <v>4754</v>
      </c>
      <c r="N1072" s="17"/>
      <c r="O1072" s="19"/>
    </row>
    <row r="1073" spans="1:15" ht="52.8" x14ac:dyDescent="0.3">
      <c r="A1073" s="24" t="s">
        <v>1215</v>
      </c>
      <c r="B1073" s="21">
        <v>2016</v>
      </c>
      <c r="C1073" s="22" t="s">
        <v>1213</v>
      </c>
      <c r="D1073" s="22" t="s">
        <v>1214</v>
      </c>
      <c r="E1073" s="22"/>
      <c r="F1073" s="22" t="s">
        <v>171</v>
      </c>
      <c r="G1073" s="22" t="s">
        <v>1218</v>
      </c>
      <c r="H1073" s="22" t="s">
        <v>3315</v>
      </c>
      <c r="I1073" s="22" t="s">
        <v>7600</v>
      </c>
      <c r="J1073" s="22" t="s">
        <v>7216</v>
      </c>
      <c r="K1073" s="22" t="s">
        <v>1216</v>
      </c>
      <c r="L1073" s="22" t="s">
        <v>48</v>
      </c>
      <c r="M1073" s="22" t="s">
        <v>1217</v>
      </c>
      <c r="N1073" s="17" t="s">
        <v>1219</v>
      </c>
      <c r="O1073" s="19"/>
    </row>
    <row r="1074" spans="1:15" ht="66" x14ac:dyDescent="0.3">
      <c r="A1074" s="24" t="s">
        <v>11429</v>
      </c>
      <c r="B1074" s="21" t="s">
        <v>4488</v>
      </c>
      <c r="C1074" s="22" t="s">
        <v>11428</v>
      </c>
      <c r="D1074" s="22" t="s">
        <v>10332</v>
      </c>
      <c r="E1074" s="22"/>
      <c r="F1074" s="22" t="s">
        <v>844</v>
      </c>
      <c r="G1074" s="22" t="s">
        <v>165</v>
      </c>
      <c r="H1074" s="22" t="s">
        <v>3166</v>
      </c>
      <c r="I1074" s="22" t="s">
        <v>7300</v>
      </c>
      <c r="J1074" s="22" t="s">
        <v>7155</v>
      </c>
      <c r="K1074" s="22" t="s">
        <v>11430</v>
      </c>
      <c r="L1074" s="22" t="s">
        <v>329</v>
      </c>
      <c r="M1074" s="22" t="s">
        <v>8250</v>
      </c>
      <c r="N1074" s="17" t="s">
        <v>8955</v>
      </c>
      <c r="O1074" s="19" t="s">
        <v>1646</v>
      </c>
    </row>
    <row r="1075" spans="1:15" ht="52.8" x14ac:dyDescent="0.3">
      <c r="A1075" s="24" t="s">
        <v>6383</v>
      </c>
      <c r="B1075" s="21">
        <v>2024</v>
      </c>
      <c r="C1075" s="22" t="s">
        <v>6384</v>
      </c>
      <c r="D1075" s="22"/>
      <c r="E1075" s="22" t="s">
        <v>265</v>
      </c>
      <c r="F1075" s="22" t="s">
        <v>844</v>
      </c>
      <c r="G1075" s="22" t="s">
        <v>592</v>
      </c>
      <c r="H1075" s="22" t="s">
        <v>3708</v>
      </c>
      <c r="I1075" s="22" t="s">
        <v>7454</v>
      </c>
      <c r="J1075" s="22" t="s">
        <v>7155</v>
      </c>
      <c r="K1075" s="22" t="s">
        <v>11046</v>
      </c>
      <c r="L1075" s="22" t="s">
        <v>329</v>
      </c>
      <c r="M1075" s="22" t="s">
        <v>6385</v>
      </c>
      <c r="N1075" s="17" t="s">
        <v>6386</v>
      </c>
      <c r="O1075" s="19"/>
    </row>
    <row r="1076" spans="1:15" ht="39.6" x14ac:dyDescent="0.3">
      <c r="A1076" s="24" t="s">
        <v>11194</v>
      </c>
      <c r="B1076" s="21"/>
      <c r="C1076" s="22" t="s">
        <v>11193</v>
      </c>
      <c r="D1076" s="22"/>
      <c r="E1076" s="22" t="s">
        <v>265</v>
      </c>
      <c r="F1076" s="22"/>
      <c r="G1076" s="22" t="s">
        <v>592</v>
      </c>
      <c r="H1076" s="22" t="s">
        <v>3708</v>
      </c>
      <c r="I1076" s="22" t="s">
        <v>11198</v>
      </c>
      <c r="J1076" s="22" t="s">
        <v>7155</v>
      </c>
      <c r="K1076" s="22" t="s">
        <v>11192</v>
      </c>
      <c r="L1076" s="22" t="s">
        <v>329</v>
      </c>
      <c r="M1076" s="22" t="s">
        <v>9177</v>
      </c>
      <c r="N1076" s="17" t="s">
        <v>4690</v>
      </c>
      <c r="O1076" s="19"/>
    </row>
    <row r="1077" spans="1:15" ht="52.8" x14ac:dyDescent="0.3">
      <c r="A1077" s="24" t="s">
        <v>10476</v>
      </c>
      <c r="B1077" s="21">
        <v>2015</v>
      </c>
      <c r="C1077" s="22" t="s">
        <v>10477</v>
      </c>
      <c r="D1077" s="22" t="s">
        <v>10475</v>
      </c>
      <c r="E1077" s="22"/>
      <c r="F1077" s="22" t="s">
        <v>56</v>
      </c>
      <c r="G1077" s="22"/>
      <c r="H1077" s="22"/>
      <c r="I1077" s="22" t="s">
        <v>1561</v>
      </c>
      <c r="J1077" s="22"/>
      <c r="K1077" s="22" t="s">
        <v>10478</v>
      </c>
      <c r="L1077" s="22"/>
      <c r="M1077" s="22"/>
      <c r="N1077" s="17"/>
      <c r="O1077" s="19"/>
    </row>
    <row r="1078" spans="1:15" ht="52.8" x14ac:dyDescent="0.3">
      <c r="A1078" s="24" t="s">
        <v>8051</v>
      </c>
      <c r="B1078" s="21">
        <v>2024</v>
      </c>
      <c r="C1078" s="22" t="s">
        <v>8050</v>
      </c>
      <c r="D1078" s="22" t="s">
        <v>2854</v>
      </c>
      <c r="E1078" s="22"/>
      <c r="F1078" s="22" t="s">
        <v>1644</v>
      </c>
      <c r="G1078" s="22"/>
      <c r="H1078" s="22"/>
      <c r="I1078" s="22" t="s">
        <v>8049</v>
      </c>
      <c r="J1078" s="22"/>
      <c r="K1078" s="22" t="s">
        <v>8052</v>
      </c>
      <c r="L1078" s="22"/>
      <c r="M1078" s="22"/>
      <c r="N1078" s="17"/>
      <c r="O1078" s="19"/>
    </row>
    <row r="1079" spans="1:15" ht="52.8" x14ac:dyDescent="0.3">
      <c r="A1079" s="24" t="s">
        <v>9604</v>
      </c>
      <c r="B1079" s="21">
        <v>2025</v>
      </c>
      <c r="C1079" s="22" t="s">
        <v>9603</v>
      </c>
      <c r="D1079" s="22" t="s">
        <v>2854</v>
      </c>
      <c r="E1079" s="22"/>
      <c r="F1079" s="22" t="s">
        <v>4883</v>
      </c>
      <c r="G1079" s="22"/>
      <c r="H1079" s="22"/>
      <c r="I1079" s="22" t="s">
        <v>9606</v>
      </c>
      <c r="J1079" s="22" t="s">
        <v>7316</v>
      </c>
      <c r="K1079" s="22" t="s">
        <v>9605</v>
      </c>
      <c r="L1079" s="22" t="s">
        <v>329</v>
      </c>
      <c r="M1079" s="22" t="s">
        <v>2112</v>
      </c>
      <c r="N1079" s="17"/>
      <c r="O1079" s="19"/>
    </row>
    <row r="1080" spans="1:15" ht="66" x14ac:dyDescent="0.3">
      <c r="A1080" s="24" t="s">
        <v>8446</v>
      </c>
      <c r="B1080" s="21">
        <v>2025</v>
      </c>
      <c r="C1080" s="22" t="s">
        <v>8447</v>
      </c>
      <c r="D1080" s="22" t="s">
        <v>210</v>
      </c>
      <c r="E1080" s="22"/>
      <c r="F1080" s="22" t="s">
        <v>4883</v>
      </c>
      <c r="G1080" s="22" t="s">
        <v>6995</v>
      </c>
      <c r="H1080" s="22" t="s">
        <v>8449</v>
      </c>
      <c r="I1080" s="22" t="s">
        <v>8450</v>
      </c>
      <c r="J1080" s="22" t="s">
        <v>7316</v>
      </c>
      <c r="K1080" s="22" t="s">
        <v>8448</v>
      </c>
      <c r="L1080" s="22" t="s">
        <v>329</v>
      </c>
      <c r="M1080" s="22" t="s">
        <v>6407</v>
      </c>
      <c r="N1080" s="17"/>
      <c r="O1080" s="19"/>
    </row>
    <row r="1081" spans="1:15" ht="92.4" x14ac:dyDescent="0.3">
      <c r="A1081" s="24" t="s">
        <v>12394</v>
      </c>
      <c r="B1081" s="21">
        <v>2026</v>
      </c>
      <c r="C1081" s="22" t="s">
        <v>12393</v>
      </c>
      <c r="D1081" s="22" t="s">
        <v>2854</v>
      </c>
      <c r="E1081" s="22"/>
      <c r="F1081" s="22" t="s">
        <v>4332</v>
      </c>
      <c r="G1081" s="17"/>
      <c r="H1081" s="22"/>
      <c r="I1081" s="22" t="s">
        <v>4332</v>
      </c>
      <c r="J1081" s="22"/>
      <c r="K1081" s="22" t="s">
        <v>12395</v>
      </c>
      <c r="L1081" s="22"/>
      <c r="M1081" s="22"/>
      <c r="N1081" s="17"/>
      <c r="O1081" s="19" t="s">
        <v>1646</v>
      </c>
    </row>
    <row r="1082" spans="1:15" ht="79.2" x14ac:dyDescent="0.3">
      <c r="A1082" s="24" t="s">
        <v>9672</v>
      </c>
      <c r="B1082" s="21" t="s">
        <v>4488</v>
      </c>
      <c r="C1082" s="22" t="s">
        <v>9674</v>
      </c>
      <c r="D1082" s="22" t="s">
        <v>2854</v>
      </c>
      <c r="E1082" s="22"/>
      <c r="F1082" s="22" t="s">
        <v>844</v>
      </c>
      <c r="G1082" s="22" t="s">
        <v>6995</v>
      </c>
      <c r="H1082" s="22" t="s">
        <v>9675</v>
      </c>
      <c r="I1082" s="22" t="s">
        <v>9671</v>
      </c>
      <c r="J1082" s="22" t="s">
        <v>7207</v>
      </c>
      <c r="K1082" s="22" t="s">
        <v>9673</v>
      </c>
      <c r="L1082" s="22" t="s">
        <v>329</v>
      </c>
      <c r="M1082" s="22" t="s">
        <v>6429</v>
      </c>
      <c r="N1082" s="17"/>
      <c r="O1082" s="19"/>
    </row>
    <row r="1083" spans="1:15" ht="52.8" x14ac:dyDescent="0.3">
      <c r="A1083" s="24" t="s">
        <v>10214</v>
      </c>
      <c r="B1083" s="21" t="s">
        <v>4488</v>
      </c>
      <c r="C1083" s="22" t="s">
        <v>10215</v>
      </c>
      <c r="D1083" s="22" t="s">
        <v>2854</v>
      </c>
      <c r="E1083" s="22"/>
      <c r="F1083" s="22" t="s">
        <v>844</v>
      </c>
      <c r="G1083" s="22"/>
      <c r="H1083" s="22"/>
      <c r="I1083" s="22" t="s">
        <v>10217</v>
      </c>
      <c r="J1083" s="22" t="s">
        <v>7199</v>
      </c>
      <c r="K1083" s="22" t="s">
        <v>10216</v>
      </c>
      <c r="L1083" s="22"/>
      <c r="M1083" s="22"/>
      <c r="N1083" s="17"/>
      <c r="O1083" s="19"/>
    </row>
    <row r="1084" spans="1:15" ht="79.2" x14ac:dyDescent="0.3">
      <c r="A1084" s="24" t="s">
        <v>9376</v>
      </c>
      <c r="B1084" s="21">
        <v>2025</v>
      </c>
      <c r="C1084" s="22" t="s">
        <v>9375</v>
      </c>
      <c r="D1084" s="22" t="s">
        <v>210</v>
      </c>
      <c r="E1084" s="22"/>
      <c r="F1084" s="22" t="s">
        <v>56</v>
      </c>
      <c r="G1084" s="22"/>
      <c r="H1084" s="22"/>
      <c r="I1084" s="22" t="s">
        <v>9378</v>
      </c>
      <c r="J1084" s="22"/>
      <c r="K1084" s="22" t="s">
        <v>9377</v>
      </c>
      <c r="L1084" s="22"/>
      <c r="M1084" s="22"/>
      <c r="N1084" s="17"/>
      <c r="O1084" s="19"/>
    </row>
    <row r="1085" spans="1:15" ht="79.2" x14ac:dyDescent="0.3">
      <c r="A1085" s="24" t="s">
        <v>6992</v>
      </c>
      <c r="B1085" s="21">
        <v>2024</v>
      </c>
      <c r="C1085" s="22" t="s">
        <v>6991</v>
      </c>
      <c r="D1085" s="22" t="s">
        <v>2854</v>
      </c>
      <c r="E1085" s="22"/>
      <c r="F1085" s="22" t="s">
        <v>844</v>
      </c>
      <c r="G1085" s="22" t="s">
        <v>6995</v>
      </c>
      <c r="H1085" s="22" t="s">
        <v>6994</v>
      </c>
      <c r="I1085" s="22" t="s">
        <v>5466</v>
      </c>
      <c r="J1085" s="22" t="s">
        <v>7207</v>
      </c>
      <c r="K1085" s="22" t="s">
        <v>6993</v>
      </c>
      <c r="L1085" s="22" t="s">
        <v>329</v>
      </c>
      <c r="M1085" s="22" t="s">
        <v>6429</v>
      </c>
      <c r="N1085" s="17"/>
      <c r="O1085" s="19"/>
    </row>
    <row r="1086" spans="1:15" ht="52.8" x14ac:dyDescent="0.3">
      <c r="A1086" s="24" t="s">
        <v>1433</v>
      </c>
      <c r="B1086" s="21">
        <v>2018</v>
      </c>
      <c r="C1086" s="22" t="s">
        <v>1432</v>
      </c>
      <c r="D1086" s="22" t="s">
        <v>105</v>
      </c>
      <c r="E1086" s="22"/>
      <c r="F1086" s="22" t="s">
        <v>122</v>
      </c>
      <c r="G1086" s="22" t="s">
        <v>804</v>
      </c>
      <c r="H1086" s="22" t="s">
        <v>3248</v>
      </c>
      <c r="I1086" s="22" t="s">
        <v>7602</v>
      </c>
      <c r="J1086" s="22" t="s">
        <v>7403</v>
      </c>
      <c r="K1086" s="22" t="s">
        <v>10969</v>
      </c>
      <c r="L1086" s="22" t="s">
        <v>123</v>
      </c>
      <c r="M1086" s="22" t="s">
        <v>1434</v>
      </c>
      <c r="N1086" s="17"/>
      <c r="O1086" s="19"/>
    </row>
    <row r="1087" spans="1:15" ht="52.8" customHeight="1" x14ac:dyDescent="0.3">
      <c r="A1087" s="24" t="s">
        <v>5094</v>
      </c>
      <c r="B1087" s="21">
        <v>2022</v>
      </c>
      <c r="C1087" s="22" t="s">
        <v>5095</v>
      </c>
      <c r="D1087" s="22"/>
      <c r="E1087" s="22" t="s">
        <v>10061</v>
      </c>
      <c r="F1087" s="22" t="s">
        <v>1031</v>
      </c>
      <c r="G1087" s="22"/>
      <c r="H1087" s="22"/>
      <c r="I1087" s="22" t="s">
        <v>5310</v>
      </c>
      <c r="J1087" s="22" t="s">
        <v>7601</v>
      </c>
      <c r="K1087" s="22" t="s">
        <v>11047</v>
      </c>
      <c r="L1087" s="22" t="s">
        <v>5097</v>
      </c>
      <c r="M1087" s="22" t="s">
        <v>5096</v>
      </c>
      <c r="N1087" s="17"/>
      <c r="O1087" s="19" t="s">
        <v>1646</v>
      </c>
    </row>
    <row r="1088" spans="1:15" ht="79.2" x14ac:dyDescent="0.3">
      <c r="A1088" s="24" t="s">
        <v>9789</v>
      </c>
      <c r="B1088" s="21">
        <v>2023</v>
      </c>
      <c r="C1088" s="22" t="s">
        <v>9790</v>
      </c>
      <c r="D1088" s="22" t="s">
        <v>9791</v>
      </c>
      <c r="E1088" s="22"/>
      <c r="F1088" s="22" t="s">
        <v>5015</v>
      </c>
      <c r="G1088" s="22"/>
      <c r="H1088" s="22"/>
      <c r="I1088" s="22" t="s">
        <v>9793</v>
      </c>
      <c r="J1088" s="22"/>
      <c r="K1088" s="22" t="s">
        <v>9792</v>
      </c>
      <c r="L1088" s="22"/>
      <c r="M1088" s="22"/>
      <c r="N1088" s="17"/>
      <c r="O1088" s="19"/>
    </row>
    <row r="1089" spans="1:15" ht="52.8" x14ac:dyDescent="0.3">
      <c r="A1089" s="24" t="s">
        <v>11188</v>
      </c>
      <c r="B1089" s="21">
        <v>2021</v>
      </c>
      <c r="C1089" s="22" t="s">
        <v>11189</v>
      </c>
      <c r="D1089" s="22" t="s">
        <v>11187</v>
      </c>
      <c r="E1089" s="22"/>
      <c r="F1089" s="22" t="s">
        <v>844</v>
      </c>
      <c r="G1089" s="22" t="s">
        <v>1413</v>
      </c>
      <c r="H1089" s="22" t="s">
        <v>11190</v>
      </c>
      <c r="I1089" s="22" t="s">
        <v>11178</v>
      </c>
      <c r="J1089" s="22" t="s">
        <v>7153</v>
      </c>
      <c r="K1089" s="22" t="s">
        <v>11191</v>
      </c>
      <c r="L1089" s="22"/>
      <c r="M1089" s="22"/>
      <c r="N1089" s="17"/>
      <c r="O1089" s="19"/>
    </row>
    <row r="1090" spans="1:15" ht="26.4" x14ac:dyDescent="0.3">
      <c r="A1090" s="24" t="s">
        <v>1494</v>
      </c>
      <c r="B1090" s="21">
        <v>2020</v>
      </c>
      <c r="C1090" s="22" t="s">
        <v>1493</v>
      </c>
      <c r="D1090" s="22" t="s">
        <v>1491</v>
      </c>
      <c r="E1090" s="22"/>
      <c r="F1090" s="22" t="s">
        <v>56</v>
      </c>
      <c r="G1090" s="22"/>
      <c r="H1090" s="22"/>
      <c r="I1090" s="22" t="s">
        <v>1495</v>
      </c>
      <c r="J1090" s="24"/>
      <c r="K1090" s="24" t="s">
        <v>11048</v>
      </c>
      <c r="L1090" s="22"/>
      <c r="M1090" s="22"/>
      <c r="N1090" s="17"/>
      <c r="O1090" s="19"/>
    </row>
    <row r="1091" spans="1:15" ht="66" x14ac:dyDescent="0.3">
      <c r="A1091" s="24" t="s">
        <v>4779</v>
      </c>
      <c r="B1091" s="21">
        <v>2023</v>
      </c>
      <c r="C1091" s="22" t="s">
        <v>4990</v>
      </c>
      <c r="D1091" s="22" t="s">
        <v>1464</v>
      </c>
      <c r="E1091" s="22"/>
      <c r="F1091" s="22" t="s">
        <v>844</v>
      </c>
      <c r="G1091" s="22" t="s">
        <v>4780</v>
      </c>
      <c r="H1091" s="22" t="s">
        <v>5032</v>
      </c>
      <c r="I1091" s="22" t="s">
        <v>7604</v>
      </c>
      <c r="J1091" s="22" t="s">
        <v>7603</v>
      </c>
      <c r="K1091" s="22" t="s">
        <v>4991</v>
      </c>
      <c r="L1091" s="22" t="s">
        <v>329</v>
      </c>
      <c r="M1091" s="22" t="s">
        <v>52</v>
      </c>
      <c r="N1091" s="17"/>
      <c r="O1091" s="19"/>
    </row>
    <row r="1092" spans="1:15" ht="79.2" x14ac:dyDescent="0.3">
      <c r="A1092" s="24" t="s">
        <v>1057</v>
      </c>
      <c r="B1092" s="21">
        <v>2012</v>
      </c>
      <c r="C1092" s="22" t="s">
        <v>1055</v>
      </c>
      <c r="D1092" s="22" t="s">
        <v>1056</v>
      </c>
      <c r="E1092" s="22"/>
      <c r="F1092" s="22" t="s">
        <v>56</v>
      </c>
      <c r="G1092" s="22"/>
      <c r="H1092" s="22"/>
      <c r="I1092" s="22" t="s">
        <v>7605</v>
      </c>
      <c r="J1092" s="22" t="s">
        <v>7226</v>
      </c>
      <c r="K1092" s="22" t="s">
        <v>1058</v>
      </c>
      <c r="L1092" s="22" t="s">
        <v>167</v>
      </c>
      <c r="M1092" s="22" t="s">
        <v>11985</v>
      </c>
      <c r="N1092" s="17" t="s">
        <v>1367</v>
      </c>
      <c r="O1092" s="19"/>
    </row>
    <row r="1093" spans="1:15" ht="66" x14ac:dyDescent="0.3">
      <c r="A1093" s="24" t="s">
        <v>9044</v>
      </c>
      <c r="B1093" s="21">
        <v>2025</v>
      </c>
      <c r="C1093" s="22" t="s">
        <v>9043</v>
      </c>
      <c r="D1093" s="22" t="s">
        <v>893</v>
      </c>
      <c r="E1093" s="22"/>
      <c r="F1093" s="22" t="s">
        <v>122</v>
      </c>
      <c r="G1093" s="22" t="s">
        <v>521</v>
      </c>
      <c r="H1093" s="22" t="s">
        <v>9045</v>
      </c>
      <c r="I1093" s="22" t="s">
        <v>9048</v>
      </c>
      <c r="J1093" s="22" t="s">
        <v>9047</v>
      </c>
      <c r="K1093" s="22" t="s">
        <v>9046</v>
      </c>
      <c r="L1093" s="22"/>
      <c r="M1093" s="22"/>
      <c r="N1093" s="17"/>
      <c r="O1093" s="19"/>
    </row>
    <row r="1094" spans="1:15" ht="79.2" x14ac:dyDescent="0.3">
      <c r="A1094" s="24" t="s">
        <v>438</v>
      </c>
      <c r="B1094" s="21">
        <v>2018</v>
      </c>
      <c r="C1094" s="22" t="s">
        <v>436</v>
      </c>
      <c r="D1094" s="22" t="s">
        <v>437</v>
      </c>
      <c r="E1094" s="22"/>
      <c r="F1094" s="22" t="s">
        <v>144</v>
      </c>
      <c r="G1094" s="22"/>
      <c r="H1094" s="22"/>
      <c r="I1094" s="22" t="s">
        <v>7606</v>
      </c>
      <c r="J1094" s="22" t="s">
        <v>7195</v>
      </c>
      <c r="K1094" s="22" t="s">
        <v>439</v>
      </c>
      <c r="L1094" s="22"/>
      <c r="M1094" s="22" t="s">
        <v>172</v>
      </c>
      <c r="N1094" s="17" t="s">
        <v>809</v>
      </c>
      <c r="O1094" s="19"/>
    </row>
    <row r="1095" spans="1:15" ht="66" x14ac:dyDescent="0.3">
      <c r="A1095" s="24" t="s">
        <v>1232</v>
      </c>
      <c r="B1095" s="21">
        <v>2010</v>
      </c>
      <c r="C1095" s="22" t="s">
        <v>3727</v>
      </c>
      <c r="D1095" s="22" t="s">
        <v>6813</v>
      </c>
      <c r="E1095" s="22"/>
      <c r="F1095" s="22" t="s">
        <v>43</v>
      </c>
      <c r="G1095" s="22" t="s">
        <v>42</v>
      </c>
      <c r="H1095" s="22" t="s">
        <v>3227</v>
      </c>
      <c r="I1095" s="22" t="s">
        <v>2560</v>
      </c>
      <c r="J1095" s="22" t="s">
        <v>7204</v>
      </c>
      <c r="K1095" s="22" t="s">
        <v>6812</v>
      </c>
      <c r="L1095" s="22" t="s">
        <v>303</v>
      </c>
      <c r="M1095" s="22" t="s">
        <v>1230</v>
      </c>
      <c r="N1095" s="17"/>
      <c r="O1095" s="19"/>
    </row>
    <row r="1096" spans="1:15" ht="66" x14ac:dyDescent="0.3">
      <c r="A1096" s="24" t="s">
        <v>11597</v>
      </c>
      <c r="B1096" s="21">
        <v>2026</v>
      </c>
      <c r="C1096" s="22" t="s">
        <v>11596</v>
      </c>
      <c r="D1096" s="22" t="s">
        <v>830</v>
      </c>
      <c r="E1096" s="22"/>
      <c r="F1096" s="22" t="s">
        <v>844</v>
      </c>
      <c r="G1096" s="22" t="s">
        <v>254</v>
      </c>
      <c r="H1096" s="22" t="s">
        <v>11599</v>
      </c>
      <c r="I1096" s="22" t="s">
        <v>7294</v>
      </c>
      <c r="J1096" s="22" t="s">
        <v>7182</v>
      </c>
      <c r="K1096" s="22" t="s">
        <v>11598</v>
      </c>
      <c r="L1096" s="22" t="s">
        <v>329</v>
      </c>
      <c r="M1096" s="22" t="s">
        <v>8250</v>
      </c>
      <c r="N1096" s="17" t="s">
        <v>11600</v>
      </c>
      <c r="O1096" s="19" t="s">
        <v>1646</v>
      </c>
    </row>
    <row r="1097" spans="1:15" ht="66" x14ac:dyDescent="0.3">
      <c r="A1097" s="24" t="s">
        <v>1049</v>
      </c>
      <c r="B1097" s="21">
        <v>2016</v>
      </c>
      <c r="C1097" s="22" t="s">
        <v>1050</v>
      </c>
      <c r="D1097" s="22" t="s">
        <v>1048</v>
      </c>
      <c r="E1097" s="22"/>
      <c r="F1097" s="22" t="s">
        <v>1031</v>
      </c>
      <c r="G1097" s="22" t="s">
        <v>100</v>
      </c>
      <c r="H1097" s="22" t="s">
        <v>3316</v>
      </c>
      <c r="I1097" s="22" t="s">
        <v>7607</v>
      </c>
      <c r="J1097" s="22" t="s">
        <v>5873</v>
      </c>
      <c r="K1097" s="22" t="s">
        <v>1051</v>
      </c>
      <c r="L1097" s="22" t="s">
        <v>167</v>
      </c>
      <c r="M1097" s="22" t="s">
        <v>1053</v>
      </c>
      <c r="N1097" s="17" t="s">
        <v>1052</v>
      </c>
      <c r="O1097" s="19"/>
    </row>
    <row r="1098" spans="1:15" ht="118.8" x14ac:dyDescent="0.3">
      <c r="A1098" s="24" t="s">
        <v>1538</v>
      </c>
      <c r="B1098" s="21">
        <v>2019</v>
      </c>
      <c r="C1098" s="22" t="s">
        <v>1537</v>
      </c>
      <c r="D1098" s="22" t="s">
        <v>74</v>
      </c>
      <c r="E1098" s="22"/>
      <c r="F1098" s="22" t="s">
        <v>2452</v>
      </c>
      <c r="G1098" s="22" t="s">
        <v>1542</v>
      </c>
      <c r="H1098" s="22" t="s">
        <v>3317</v>
      </c>
      <c r="I1098" s="22" t="s">
        <v>7313</v>
      </c>
      <c r="J1098" s="22" t="s">
        <v>5873</v>
      </c>
      <c r="K1098" s="22" t="s">
        <v>1539</v>
      </c>
      <c r="L1098" s="22" t="s">
        <v>303</v>
      </c>
      <c r="M1098" s="22" t="s">
        <v>1541</v>
      </c>
      <c r="N1098" s="17" t="s">
        <v>1540</v>
      </c>
      <c r="O1098" s="19"/>
    </row>
    <row r="1099" spans="1:15" ht="92.4" customHeight="1" x14ac:dyDescent="0.3">
      <c r="A1099" s="24" t="s">
        <v>11522</v>
      </c>
      <c r="B1099" s="21">
        <v>2026</v>
      </c>
      <c r="C1099" s="22" t="s">
        <v>11523</v>
      </c>
      <c r="D1099" s="22" t="s">
        <v>389</v>
      </c>
      <c r="E1099" s="22"/>
      <c r="F1099" s="22" t="s">
        <v>1031</v>
      </c>
      <c r="G1099" s="22" t="s">
        <v>100</v>
      </c>
      <c r="H1099" s="22" t="s">
        <v>11525</v>
      </c>
      <c r="I1099" s="22" t="s">
        <v>11526</v>
      </c>
      <c r="J1099" s="22" t="s">
        <v>5873</v>
      </c>
      <c r="K1099" s="22" t="s">
        <v>11524</v>
      </c>
      <c r="L1099" s="22" t="s">
        <v>303</v>
      </c>
      <c r="M1099" s="22"/>
      <c r="N1099" s="17"/>
      <c r="O1099" s="19"/>
    </row>
    <row r="1100" spans="1:15" ht="52.8" x14ac:dyDescent="0.3">
      <c r="A1100" s="24" t="s">
        <v>4379</v>
      </c>
      <c r="B1100" s="21">
        <v>2022</v>
      </c>
      <c r="C1100" s="22" t="s">
        <v>4378</v>
      </c>
      <c r="D1100" s="22" t="s">
        <v>2966</v>
      </c>
      <c r="E1100" s="22"/>
      <c r="F1100" s="22" t="s">
        <v>2477</v>
      </c>
      <c r="G1100" s="22" t="s">
        <v>127</v>
      </c>
      <c r="H1100" s="22" t="s">
        <v>3239</v>
      </c>
      <c r="I1100" s="22" t="s">
        <v>2602</v>
      </c>
      <c r="J1100" s="22" t="s">
        <v>7293</v>
      </c>
      <c r="K1100" s="24" t="s">
        <v>4380</v>
      </c>
      <c r="L1100" s="22" t="s">
        <v>329</v>
      </c>
      <c r="M1100" s="22" t="s">
        <v>289</v>
      </c>
      <c r="N1100" s="17"/>
      <c r="O1100" s="19"/>
    </row>
    <row r="1101" spans="1:15" ht="52.8" x14ac:dyDescent="0.3">
      <c r="A1101" s="24" t="s">
        <v>461</v>
      </c>
      <c r="B1101" s="21">
        <v>2015</v>
      </c>
      <c r="C1101" s="22" t="s">
        <v>3318</v>
      </c>
      <c r="D1101" s="22" t="s">
        <v>36</v>
      </c>
      <c r="E1101" s="22"/>
      <c r="F1101" s="22" t="s">
        <v>2477</v>
      </c>
      <c r="G1101" s="22" t="s">
        <v>127</v>
      </c>
      <c r="H1101" s="22" t="s">
        <v>3239</v>
      </c>
      <c r="I1101" s="22" t="s">
        <v>7934</v>
      </c>
      <c r="J1101" s="22" t="s">
        <v>7293</v>
      </c>
      <c r="K1101" s="22" t="s">
        <v>10816</v>
      </c>
      <c r="L1101" s="22" t="s">
        <v>167</v>
      </c>
      <c r="M1101" s="22" t="s">
        <v>462</v>
      </c>
      <c r="N1101" s="17" t="s">
        <v>463</v>
      </c>
      <c r="O1101" s="19"/>
    </row>
    <row r="1102" spans="1:15" ht="52.8" x14ac:dyDescent="0.3">
      <c r="A1102" s="24" t="s">
        <v>1973</v>
      </c>
      <c r="B1102" s="21">
        <v>2010</v>
      </c>
      <c r="C1102" s="22" t="s">
        <v>1972</v>
      </c>
      <c r="D1102" s="22" t="s">
        <v>1974</v>
      </c>
      <c r="E1102" s="22"/>
      <c r="F1102" s="22" t="s">
        <v>2477</v>
      </c>
      <c r="G1102" s="22"/>
      <c r="H1102" s="22"/>
      <c r="I1102" s="22" t="s">
        <v>1151</v>
      </c>
      <c r="J1102" s="22"/>
      <c r="K1102" s="22" t="s">
        <v>10817</v>
      </c>
      <c r="L1102" s="22"/>
      <c r="M1102" s="22"/>
      <c r="N1102" s="17"/>
      <c r="O1102" s="19"/>
    </row>
    <row r="1103" spans="1:15" ht="79.2" x14ac:dyDescent="0.3">
      <c r="A1103" s="24" t="s">
        <v>469</v>
      </c>
      <c r="B1103" s="21">
        <v>2009</v>
      </c>
      <c r="C1103" s="22" t="s">
        <v>468</v>
      </c>
      <c r="D1103" s="22" t="s">
        <v>470</v>
      </c>
      <c r="E1103" s="22"/>
      <c r="F1103" s="22" t="s">
        <v>2477</v>
      </c>
      <c r="G1103" s="22"/>
      <c r="H1103" s="22" t="s">
        <v>473</v>
      </c>
      <c r="I1103" s="22" t="s">
        <v>7608</v>
      </c>
      <c r="J1103" s="22" t="s">
        <v>7268</v>
      </c>
      <c r="K1103" s="22" t="s">
        <v>10818</v>
      </c>
      <c r="L1103" s="22" t="s">
        <v>167</v>
      </c>
      <c r="M1103" s="22" t="s">
        <v>471</v>
      </c>
      <c r="N1103" s="17" t="s">
        <v>472</v>
      </c>
      <c r="O1103" s="19"/>
    </row>
    <row r="1104" spans="1:15" ht="39.6" x14ac:dyDescent="0.3">
      <c r="A1104" s="24" t="s">
        <v>10092</v>
      </c>
      <c r="B1104" s="21">
        <v>2025</v>
      </c>
      <c r="C1104" s="22" t="s">
        <v>10093</v>
      </c>
      <c r="D1104" s="22" t="s">
        <v>125</v>
      </c>
      <c r="E1104" s="22"/>
      <c r="F1104" s="22" t="s">
        <v>2477</v>
      </c>
      <c r="G1104" s="22" t="s">
        <v>134</v>
      </c>
      <c r="H1104" s="22" t="s">
        <v>3207</v>
      </c>
      <c r="I1104" s="22" t="s">
        <v>7184</v>
      </c>
      <c r="J1104" s="24" t="s">
        <v>7321</v>
      </c>
      <c r="K1104" s="24" t="s">
        <v>10094</v>
      </c>
      <c r="L1104" s="22" t="s">
        <v>329</v>
      </c>
      <c r="M1104" s="22" t="s">
        <v>9082</v>
      </c>
      <c r="N1104" s="17"/>
      <c r="O1104" s="19"/>
    </row>
    <row r="1105" spans="1:15" ht="79.2" x14ac:dyDescent="0.3">
      <c r="A1105" s="24" t="s">
        <v>4237</v>
      </c>
      <c r="B1105" s="21">
        <v>2022</v>
      </c>
      <c r="C1105" s="22" t="s">
        <v>4236</v>
      </c>
      <c r="D1105" s="22" t="s">
        <v>125</v>
      </c>
      <c r="E1105" s="22"/>
      <c r="F1105" s="22" t="s">
        <v>2477</v>
      </c>
      <c r="G1105" s="22" t="s">
        <v>134</v>
      </c>
      <c r="H1105" s="22" t="s">
        <v>3207</v>
      </c>
      <c r="I1105" s="22" t="s">
        <v>7382</v>
      </c>
      <c r="J1105" s="24" t="s">
        <v>7609</v>
      </c>
      <c r="K1105" s="24" t="s">
        <v>4238</v>
      </c>
      <c r="L1105" s="22" t="s">
        <v>4240</v>
      </c>
      <c r="M1105" s="22" t="s">
        <v>4239</v>
      </c>
      <c r="N1105" s="17"/>
      <c r="O1105" s="19"/>
    </row>
    <row r="1106" spans="1:15" ht="79.2" x14ac:dyDescent="0.3">
      <c r="A1106" s="24" t="s">
        <v>8731</v>
      </c>
      <c r="B1106" s="21">
        <v>2025</v>
      </c>
      <c r="C1106" s="22" t="s">
        <v>8730</v>
      </c>
      <c r="D1106" s="22" t="s">
        <v>1142</v>
      </c>
      <c r="E1106" s="22"/>
      <c r="F1106" s="22" t="s">
        <v>1031</v>
      </c>
      <c r="G1106" s="22" t="s">
        <v>9506</v>
      </c>
      <c r="H1106" s="22" t="s">
        <v>9507</v>
      </c>
      <c r="I1106" s="22" t="s">
        <v>8734</v>
      </c>
      <c r="J1106" s="22" t="s">
        <v>8733</v>
      </c>
      <c r="K1106" s="22" t="s">
        <v>8732</v>
      </c>
      <c r="L1106" s="22" t="s">
        <v>329</v>
      </c>
      <c r="M1106" s="22" t="s">
        <v>52</v>
      </c>
      <c r="N1106" s="17" t="s">
        <v>956</v>
      </c>
      <c r="O1106" s="19" t="s">
        <v>1646</v>
      </c>
    </row>
    <row r="1107" spans="1:15" ht="79.2" x14ac:dyDescent="0.3">
      <c r="A1107" s="24" t="s">
        <v>4793</v>
      </c>
      <c r="B1107" s="21">
        <v>2023</v>
      </c>
      <c r="C1107" s="22" t="s">
        <v>4792</v>
      </c>
      <c r="D1107" s="22" t="s">
        <v>210</v>
      </c>
      <c r="E1107" s="22"/>
      <c r="F1107" s="22" t="s">
        <v>8009</v>
      </c>
      <c r="G1107" s="22"/>
      <c r="H1107" s="22"/>
      <c r="I1107" s="22" t="s">
        <v>7611</v>
      </c>
      <c r="J1107" s="22" t="s">
        <v>7610</v>
      </c>
      <c r="K1107" s="22" t="s">
        <v>4794</v>
      </c>
      <c r="L1107" s="22" t="s">
        <v>10610</v>
      </c>
      <c r="M1107" s="17" t="s">
        <v>10611</v>
      </c>
      <c r="N1107" s="17"/>
      <c r="O1107" s="19"/>
    </row>
    <row r="1108" spans="1:15" ht="39.6" x14ac:dyDescent="0.3">
      <c r="A1108" s="24" t="s">
        <v>2045</v>
      </c>
      <c r="B1108" s="21">
        <v>2020</v>
      </c>
      <c r="C1108" s="22" t="s">
        <v>2046</v>
      </c>
      <c r="D1108" s="22"/>
      <c r="E1108" s="22" t="s">
        <v>2005</v>
      </c>
      <c r="F1108" s="22" t="s">
        <v>2452</v>
      </c>
      <c r="G1108" s="22" t="s">
        <v>1192</v>
      </c>
      <c r="H1108" s="22" t="s">
        <v>3319</v>
      </c>
      <c r="I1108" s="22" t="s">
        <v>5893</v>
      </c>
      <c r="J1108" s="22" t="s">
        <v>5873</v>
      </c>
      <c r="K1108" s="22" t="s">
        <v>2047</v>
      </c>
      <c r="L1108" s="22" t="s">
        <v>730</v>
      </c>
      <c r="M1108" s="22" t="s">
        <v>2048</v>
      </c>
      <c r="N1108" s="22"/>
      <c r="O1108" s="19"/>
    </row>
    <row r="1109" spans="1:15" ht="52.8" x14ac:dyDescent="0.3">
      <c r="A1109" s="24" t="s">
        <v>2757</v>
      </c>
      <c r="B1109" s="21">
        <v>2021</v>
      </c>
      <c r="C1109" s="22" t="s">
        <v>2756</v>
      </c>
      <c r="D1109" s="22" t="s">
        <v>470</v>
      </c>
      <c r="E1109" s="22"/>
      <c r="F1109" s="22" t="s">
        <v>2477</v>
      </c>
      <c r="G1109" s="22" t="s">
        <v>688</v>
      </c>
      <c r="H1109" s="22" t="s">
        <v>3320</v>
      </c>
      <c r="I1109" s="22" t="s">
        <v>7614</v>
      </c>
      <c r="J1109" s="22" t="s">
        <v>5873</v>
      </c>
      <c r="K1109" s="22" t="s">
        <v>2759</v>
      </c>
      <c r="L1109" s="22" t="s">
        <v>730</v>
      </c>
      <c r="M1109" s="22" t="s">
        <v>2012</v>
      </c>
      <c r="N1109" s="22" t="s">
        <v>2758</v>
      </c>
      <c r="O1109" s="19"/>
    </row>
    <row r="1110" spans="1:15" ht="66" x14ac:dyDescent="0.3">
      <c r="A1110" s="24" t="s">
        <v>2190</v>
      </c>
      <c r="B1110" s="21">
        <v>2021</v>
      </c>
      <c r="C1110" s="22" t="s">
        <v>2189</v>
      </c>
      <c r="D1110" s="22" t="s">
        <v>335</v>
      </c>
      <c r="E1110" s="22"/>
      <c r="F1110" s="22" t="s">
        <v>2452</v>
      </c>
      <c r="G1110" s="22" t="s">
        <v>477</v>
      </c>
      <c r="H1110" s="22" t="s">
        <v>3321</v>
      </c>
      <c r="I1110" s="22" t="s">
        <v>7612</v>
      </c>
      <c r="J1110" s="22" t="s">
        <v>5873</v>
      </c>
      <c r="K1110" s="22" t="s">
        <v>10609</v>
      </c>
      <c r="L1110" s="22" t="s">
        <v>123</v>
      </c>
      <c r="M1110" s="22" t="s">
        <v>443</v>
      </c>
      <c r="N1110" s="22" t="s">
        <v>2192</v>
      </c>
      <c r="O1110" s="19"/>
    </row>
    <row r="1111" spans="1:15" ht="66" x14ac:dyDescent="0.3">
      <c r="A1111" s="24" t="s">
        <v>1034</v>
      </c>
      <c r="B1111" s="21">
        <v>2017</v>
      </c>
      <c r="C1111" s="22" t="s">
        <v>1033</v>
      </c>
      <c r="D1111" s="22" t="s">
        <v>33</v>
      </c>
      <c r="E1111" s="22"/>
      <c r="F1111" s="22" t="s">
        <v>2477</v>
      </c>
      <c r="G1111" s="22" t="s">
        <v>189</v>
      </c>
      <c r="H1111" s="22" t="s">
        <v>3322</v>
      </c>
      <c r="I1111" s="22" t="s">
        <v>7613</v>
      </c>
      <c r="J1111" s="22" t="s">
        <v>5873</v>
      </c>
      <c r="K1111" s="22" t="s">
        <v>11347</v>
      </c>
      <c r="L1111" s="22" t="s">
        <v>123</v>
      </c>
      <c r="M1111" s="22" t="s">
        <v>443</v>
      </c>
      <c r="N1111" s="22" t="s">
        <v>1035</v>
      </c>
      <c r="O1111" s="19"/>
    </row>
    <row r="1112" spans="1:15" ht="66" x14ac:dyDescent="0.3">
      <c r="A1112" s="24" t="s">
        <v>7053</v>
      </c>
      <c r="B1112" s="21">
        <v>2022</v>
      </c>
      <c r="C1112" s="22" t="s">
        <v>7054</v>
      </c>
      <c r="D1112" s="22" t="s">
        <v>10351</v>
      </c>
      <c r="E1112" s="22"/>
      <c r="F1112" s="22" t="s">
        <v>486</v>
      </c>
      <c r="G1112" s="22" t="s">
        <v>631</v>
      </c>
      <c r="H1112" s="22" t="s">
        <v>7055</v>
      </c>
      <c r="I1112" s="22" t="s">
        <v>7935</v>
      </c>
      <c r="J1112" s="22" t="s">
        <v>7134</v>
      </c>
      <c r="K1112" s="22" t="s">
        <v>7056</v>
      </c>
      <c r="L1112" s="22"/>
      <c r="M1112" s="22"/>
      <c r="N1112" s="22"/>
      <c r="O1112" s="19"/>
    </row>
    <row r="1113" spans="1:15" ht="79.2" x14ac:dyDescent="0.3">
      <c r="A1113" s="24" t="s">
        <v>5219</v>
      </c>
      <c r="B1113" s="21">
        <v>2023</v>
      </c>
      <c r="C1113" s="22" t="s">
        <v>5218</v>
      </c>
      <c r="D1113" s="22" t="s">
        <v>105</v>
      </c>
      <c r="E1113" s="22"/>
      <c r="F1113" s="22" t="s">
        <v>844</v>
      </c>
      <c r="G1113" s="22" t="s">
        <v>5221</v>
      </c>
      <c r="H1113" s="22" t="s">
        <v>5222</v>
      </c>
      <c r="I1113" s="22" t="s">
        <v>7615</v>
      </c>
      <c r="J1113" s="22"/>
      <c r="K1113" s="22" t="s">
        <v>5220</v>
      </c>
      <c r="L1113" s="22" t="s">
        <v>329</v>
      </c>
      <c r="M1113" s="22" t="s">
        <v>3047</v>
      </c>
      <c r="N1113" s="17" t="s">
        <v>5223</v>
      </c>
      <c r="O1113" s="19"/>
    </row>
    <row r="1114" spans="1:15" ht="118.8" x14ac:dyDescent="0.3">
      <c r="A1114" s="24" t="s">
        <v>2671</v>
      </c>
      <c r="B1114" s="21">
        <v>2017</v>
      </c>
      <c r="C1114" s="22" t="s">
        <v>3728</v>
      </c>
      <c r="D1114" s="22" t="s">
        <v>6810</v>
      </c>
      <c r="E1114" s="22"/>
      <c r="F1114" s="22" t="s">
        <v>43</v>
      </c>
      <c r="G1114" s="22" t="s">
        <v>42</v>
      </c>
      <c r="H1114" s="22" t="s">
        <v>3314</v>
      </c>
      <c r="I1114" s="22" t="s">
        <v>7326</v>
      </c>
      <c r="J1114" s="22" t="s">
        <v>7164</v>
      </c>
      <c r="K1114" s="22" t="s">
        <v>4904</v>
      </c>
      <c r="L1114" s="22" t="s">
        <v>1591</v>
      </c>
      <c r="M1114" s="22" t="s">
        <v>2672</v>
      </c>
      <c r="N1114" s="17" t="s">
        <v>2673</v>
      </c>
      <c r="O1114" s="19"/>
    </row>
    <row r="1115" spans="1:15" ht="92.4" x14ac:dyDescent="0.3">
      <c r="A1115" s="24" t="s">
        <v>11425</v>
      </c>
      <c r="B1115" s="21">
        <v>2019</v>
      </c>
      <c r="C1115" s="22" t="s">
        <v>11424</v>
      </c>
      <c r="D1115" s="22"/>
      <c r="E1115" s="22" t="s">
        <v>11423</v>
      </c>
      <c r="F1115" s="22" t="s">
        <v>2477</v>
      </c>
      <c r="G1115" s="22" t="s">
        <v>4096</v>
      </c>
      <c r="H1115" s="22" t="s">
        <v>11412</v>
      </c>
      <c r="I1115" s="22" t="s">
        <v>7165</v>
      </c>
      <c r="J1115" s="22" t="s">
        <v>7171</v>
      </c>
      <c r="K1115" s="22" t="s">
        <v>11427</v>
      </c>
      <c r="L1115" s="22" t="s">
        <v>329</v>
      </c>
      <c r="M1115" s="22" t="s">
        <v>52</v>
      </c>
      <c r="N1115" s="17"/>
      <c r="O1115" s="19" t="s">
        <v>1646</v>
      </c>
    </row>
    <row r="1116" spans="1:15" ht="92.4" x14ac:dyDescent="0.3">
      <c r="A1116" s="24" t="s">
        <v>11421</v>
      </c>
      <c r="B1116" s="21">
        <v>2023</v>
      </c>
      <c r="C1116" s="22" t="s">
        <v>11420</v>
      </c>
      <c r="D1116" s="22"/>
      <c r="E1116" s="22" t="s">
        <v>11422</v>
      </c>
      <c r="F1116" s="22" t="s">
        <v>2477</v>
      </c>
      <c r="G1116" s="22" t="s">
        <v>4096</v>
      </c>
      <c r="H1116" s="22" t="s">
        <v>11412</v>
      </c>
      <c r="I1116" s="22" t="s">
        <v>7165</v>
      </c>
      <c r="J1116" s="22" t="s">
        <v>7171</v>
      </c>
      <c r="K1116" s="22" t="s">
        <v>11426</v>
      </c>
      <c r="L1116" s="22" t="s">
        <v>329</v>
      </c>
      <c r="M1116" s="22" t="s">
        <v>52</v>
      </c>
      <c r="N1116" s="17"/>
      <c r="O1116" s="19" t="s">
        <v>1646</v>
      </c>
    </row>
    <row r="1117" spans="1:15" ht="66" x14ac:dyDescent="0.3">
      <c r="A1117" s="24" t="s">
        <v>1526</v>
      </c>
      <c r="B1117" s="21">
        <v>2012</v>
      </c>
      <c r="C1117" s="22" t="s">
        <v>3323</v>
      </c>
      <c r="D1117" s="22" t="s">
        <v>1240</v>
      </c>
      <c r="E1117" s="22"/>
      <c r="F1117" s="22" t="s">
        <v>171</v>
      </c>
      <c r="G1117" s="22" t="s">
        <v>1243</v>
      </c>
      <c r="H1117" s="22" t="s">
        <v>3324</v>
      </c>
      <c r="I1117" s="22" t="s">
        <v>7936</v>
      </c>
      <c r="J1117" s="22" t="s">
        <v>7153</v>
      </c>
      <c r="K1117" s="22" t="s">
        <v>3325</v>
      </c>
      <c r="L1117" s="22" t="s">
        <v>1238</v>
      </c>
      <c r="M1117" s="22" t="s">
        <v>1241</v>
      </c>
      <c r="N1117" s="17" t="s">
        <v>1242</v>
      </c>
      <c r="O1117" s="19"/>
    </row>
    <row r="1118" spans="1:15" ht="66" x14ac:dyDescent="0.3">
      <c r="A1118" s="24" t="s">
        <v>6021</v>
      </c>
      <c r="B1118" s="21">
        <v>2023</v>
      </c>
      <c r="C1118" s="22" t="s">
        <v>6022</v>
      </c>
      <c r="D1118" s="22"/>
      <c r="E1118" s="22" t="s">
        <v>6016</v>
      </c>
      <c r="F1118" s="22" t="s">
        <v>1031</v>
      </c>
      <c r="G1118" s="22" t="s">
        <v>6020</v>
      </c>
      <c r="H1118" s="22" t="s">
        <v>6019</v>
      </c>
      <c r="I1118" s="22" t="s">
        <v>7415</v>
      </c>
      <c r="J1118" s="22" t="s">
        <v>7193</v>
      </c>
      <c r="K1118" s="22" t="s">
        <v>6024</v>
      </c>
      <c r="L1118" s="22" t="s">
        <v>329</v>
      </c>
      <c r="M1118" s="22" t="s">
        <v>6023</v>
      </c>
      <c r="N1118" s="17" t="s">
        <v>6018</v>
      </c>
      <c r="O1118" s="19"/>
    </row>
    <row r="1119" spans="1:15" ht="118.8" x14ac:dyDescent="0.3">
      <c r="A1119" s="24" t="s">
        <v>2991</v>
      </c>
      <c r="B1119" s="21">
        <v>2022</v>
      </c>
      <c r="C1119" s="22" t="s">
        <v>2990</v>
      </c>
      <c r="D1119" s="22" t="s">
        <v>210</v>
      </c>
      <c r="E1119" s="22"/>
      <c r="F1119" s="22" t="s">
        <v>122</v>
      </c>
      <c r="G1119" s="22"/>
      <c r="H1119" s="22" t="s">
        <v>3326</v>
      </c>
      <c r="I1119" s="22" t="s">
        <v>7616</v>
      </c>
      <c r="J1119" s="22" t="s">
        <v>7272</v>
      </c>
      <c r="K1119" s="22" t="s">
        <v>3958</v>
      </c>
      <c r="L1119" s="22" t="s">
        <v>10610</v>
      </c>
      <c r="M1119" s="22" t="s">
        <v>10612</v>
      </c>
      <c r="N1119" s="17"/>
      <c r="O1119" s="19"/>
    </row>
    <row r="1120" spans="1:15" ht="79.2" x14ac:dyDescent="0.3">
      <c r="A1120" s="24" t="s">
        <v>10054</v>
      </c>
      <c r="B1120" s="21">
        <v>2023</v>
      </c>
      <c r="C1120" s="22" t="s">
        <v>10053</v>
      </c>
      <c r="D1120" s="22" t="s">
        <v>8027</v>
      </c>
      <c r="E1120" s="22"/>
      <c r="F1120" s="22" t="s">
        <v>56</v>
      </c>
      <c r="G1120" s="22"/>
      <c r="H1120" s="22"/>
      <c r="I1120" s="22" t="s">
        <v>7194</v>
      </c>
      <c r="J1120" s="22"/>
      <c r="K1120" s="22" t="s">
        <v>10055</v>
      </c>
      <c r="L1120" s="22"/>
      <c r="M1120" s="22"/>
      <c r="N1120" s="17"/>
      <c r="O1120" s="19"/>
    </row>
    <row r="1121" spans="1:15" ht="52.8" x14ac:dyDescent="0.3">
      <c r="A1121" s="24" t="s">
        <v>9142</v>
      </c>
      <c r="B1121" s="21">
        <v>2020</v>
      </c>
      <c r="C1121" s="22" t="s">
        <v>9141</v>
      </c>
      <c r="D1121" s="22" t="s">
        <v>9143</v>
      </c>
      <c r="E1121" s="22"/>
      <c r="F1121" s="22" t="s">
        <v>56</v>
      </c>
      <c r="G1121" s="22"/>
      <c r="H1121" s="22"/>
      <c r="I1121" s="22" t="s">
        <v>7405</v>
      </c>
      <c r="J1121" s="22"/>
      <c r="K1121" s="22" t="s">
        <v>9144</v>
      </c>
      <c r="L1121" s="22"/>
      <c r="M1121" s="22"/>
      <c r="N1121" s="17"/>
      <c r="O1121" s="19"/>
    </row>
    <row r="1122" spans="1:15" ht="92.4" x14ac:dyDescent="0.3">
      <c r="A1122" s="24" t="s">
        <v>1673</v>
      </c>
      <c r="B1122" s="21">
        <v>2011</v>
      </c>
      <c r="C1122" s="22" t="s">
        <v>1672</v>
      </c>
      <c r="D1122" s="22" t="s">
        <v>684</v>
      </c>
      <c r="E1122" s="22"/>
      <c r="F1122" s="22" t="s">
        <v>1644</v>
      </c>
      <c r="G1122" s="22"/>
      <c r="H1122" s="22"/>
      <c r="I1122" s="22" t="s">
        <v>1675</v>
      </c>
      <c r="J1122" s="22"/>
      <c r="K1122" s="22" t="s">
        <v>1674</v>
      </c>
      <c r="L1122" s="22"/>
      <c r="M1122" s="22"/>
      <c r="N1122" s="17"/>
      <c r="O1122" s="19"/>
    </row>
    <row r="1123" spans="1:15" ht="79.2" x14ac:dyDescent="0.3">
      <c r="A1123" s="24" t="s">
        <v>9362</v>
      </c>
      <c r="B1123" s="21">
        <v>2025</v>
      </c>
      <c r="C1123" s="22" t="s">
        <v>9366</v>
      </c>
      <c r="D1123" s="22" t="s">
        <v>8255</v>
      </c>
      <c r="E1123" s="22"/>
      <c r="F1123" s="22" t="s">
        <v>2477</v>
      </c>
      <c r="G1123" s="22" t="s">
        <v>134</v>
      </c>
      <c r="H1123" s="22" t="s">
        <v>9363</v>
      </c>
      <c r="I1123" s="22" t="s">
        <v>7475</v>
      </c>
      <c r="J1123" s="22" t="s">
        <v>7134</v>
      </c>
      <c r="K1123" s="22" t="s">
        <v>9367</v>
      </c>
      <c r="L1123" s="22" t="s">
        <v>329</v>
      </c>
      <c r="M1123" s="22"/>
      <c r="N1123" s="17" t="s">
        <v>2792</v>
      </c>
      <c r="O1123" s="19"/>
    </row>
    <row r="1124" spans="1:15" ht="66" x14ac:dyDescent="0.3">
      <c r="A1124" s="24" t="s">
        <v>8912</v>
      </c>
      <c r="B1124" s="21">
        <v>2025</v>
      </c>
      <c r="C1124" s="22" t="s">
        <v>8913</v>
      </c>
      <c r="D1124" s="22" t="s">
        <v>8911</v>
      </c>
      <c r="E1124" s="17"/>
      <c r="F1124" s="22" t="s">
        <v>43</v>
      </c>
      <c r="G1124" s="22" t="s">
        <v>42</v>
      </c>
      <c r="H1124" s="22" t="s">
        <v>8915</v>
      </c>
      <c r="I1124" s="22" t="s">
        <v>7354</v>
      </c>
      <c r="J1124" s="22" t="s">
        <v>7226</v>
      </c>
      <c r="K1124" s="22" t="s">
        <v>8914</v>
      </c>
      <c r="L1124" s="22" t="s">
        <v>329</v>
      </c>
      <c r="M1124" s="22" t="s">
        <v>3986</v>
      </c>
      <c r="N1124" s="17"/>
      <c r="O1124" s="19"/>
    </row>
    <row r="1125" spans="1:15" ht="79.2" x14ac:dyDescent="0.3">
      <c r="A1125" s="24" t="s">
        <v>11129</v>
      </c>
      <c r="B1125" s="21">
        <v>2018</v>
      </c>
      <c r="C1125" s="22" t="s">
        <v>11131</v>
      </c>
      <c r="D1125" s="22" t="s">
        <v>11130</v>
      </c>
      <c r="E1125" s="17"/>
      <c r="F1125" s="22" t="s">
        <v>844</v>
      </c>
      <c r="G1125" s="22" t="s">
        <v>592</v>
      </c>
      <c r="H1125" s="22" t="s">
        <v>3708</v>
      </c>
      <c r="I1125" s="22" t="s">
        <v>7454</v>
      </c>
      <c r="J1125" s="22" t="s">
        <v>7195</v>
      </c>
      <c r="K1125" s="22" t="s">
        <v>11128</v>
      </c>
      <c r="L1125" s="22" t="s">
        <v>730</v>
      </c>
      <c r="M1125" s="22" t="s">
        <v>1400</v>
      </c>
      <c r="N1125" s="17" t="s">
        <v>11132</v>
      </c>
      <c r="O1125" s="19"/>
    </row>
    <row r="1126" spans="1:15" ht="52.8" x14ac:dyDescent="0.3">
      <c r="A1126" s="24" t="s">
        <v>6089</v>
      </c>
      <c r="B1126" s="21">
        <v>2024</v>
      </c>
      <c r="C1126" s="22" t="s">
        <v>6087</v>
      </c>
      <c r="D1126" s="22" t="s">
        <v>29</v>
      </c>
      <c r="E1126" s="17"/>
      <c r="F1126" s="22" t="s">
        <v>1468</v>
      </c>
      <c r="G1126" s="22"/>
      <c r="H1126" s="22"/>
      <c r="I1126" s="22" t="s">
        <v>4883</v>
      </c>
      <c r="J1126" s="22" t="s">
        <v>7282</v>
      </c>
      <c r="K1126" s="22" t="s">
        <v>6088</v>
      </c>
      <c r="L1126" s="22" t="s">
        <v>329</v>
      </c>
      <c r="M1126" s="22" t="s">
        <v>6049</v>
      </c>
      <c r="N1126" s="17"/>
      <c r="O1126" s="19"/>
    </row>
    <row r="1127" spans="1:15" ht="66" x14ac:dyDescent="0.3">
      <c r="A1127" s="24" t="s">
        <v>6047</v>
      </c>
      <c r="B1127" s="21">
        <v>2022</v>
      </c>
      <c r="C1127" s="22" t="s">
        <v>6046</v>
      </c>
      <c r="D1127" s="22" t="s">
        <v>105</v>
      </c>
      <c r="E1127" s="17"/>
      <c r="F1127" s="22" t="s">
        <v>1468</v>
      </c>
      <c r="G1127" s="22"/>
      <c r="H1127" s="22"/>
      <c r="I1127" s="22" t="s">
        <v>4883</v>
      </c>
      <c r="J1127" s="22" t="s">
        <v>7282</v>
      </c>
      <c r="K1127" s="22" t="s">
        <v>6048</v>
      </c>
      <c r="L1127" s="22" t="s">
        <v>329</v>
      </c>
      <c r="M1127" s="22" t="s">
        <v>6049</v>
      </c>
      <c r="N1127" s="17"/>
      <c r="O1127" s="19"/>
    </row>
    <row r="1128" spans="1:15" ht="66" x14ac:dyDescent="0.3">
      <c r="A1128" s="24" t="s">
        <v>2103</v>
      </c>
      <c r="B1128" s="21">
        <v>2021</v>
      </c>
      <c r="C1128" s="22" t="s">
        <v>3327</v>
      </c>
      <c r="D1128" s="22" t="s">
        <v>1264</v>
      </c>
      <c r="E1128" s="17"/>
      <c r="F1128" s="22" t="s">
        <v>2477</v>
      </c>
      <c r="G1128" s="22" t="s">
        <v>189</v>
      </c>
      <c r="H1128" s="22" t="s">
        <v>3328</v>
      </c>
      <c r="I1128" s="22" t="s">
        <v>7381</v>
      </c>
      <c r="J1128" s="34" t="s">
        <v>5873</v>
      </c>
      <c r="K1128" s="22" t="s">
        <v>8287</v>
      </c>
      <c r="L1128" s="22" t="s">
        <v>329</v>
      </c>
      <c r="M1128" s="22" t="s">
        <v>2104</v>
      </c>
      <c r="N1128" s="17" t="s">
        <v>935</v>
      </c>
      <c r="O1128" s="19"/>
    </row>
    <row r="1129" spans="1:15" ht="66" x14ac:dyDescent="0.3">
      <c r="A1129" s="24" t="s">
        <v>21</v>
      </c>
      <c r="B1129" s="21">
        <v>2020</v>
      </c>
      <c r="C1129" s="22" t="s">
        <v>20</v>
      </c>
      <c r="D1129" s="22" t="s">
        <v>22</v>
      </c>
      <c r="E1129" s="17"/>
      <c r="F1129" s="22" t="s">
        <v>43</v>
      </c>
      <c r="G1129" s="22" t="s">
        <v>41</v>
      </c>
      <c r="H1129" s="22" t="s">
        <v>3329</v>
      </c>
      <c r="I1129" s="22" t="s">
        <v>7618</v>
      </c>
      <c r="J1129" s="22" t="s">
        <v>7617</v>
      </c>
      <c r="K1129" s="22" t="s">
        <v>23</v>
      </c>
      <c r="L1129" s="22" t="s">
        <v>48</v>
      </c>
      <c r="M1129" s="22" t="s">
        <v>59</v>
      </c>
      <c r="N1129" s="17" t="s">
        <v>963</v>
      </c>
      <c r="O1129" s="19"/>
    </row>
    <row r="1130" spans="1:15" ht="66" x14ac:dyDescent="0.3">
      <c r="A1130" s="24" t="s">
        <v>12009</v>
      </c>
      <c r="B1130" s="21">
        <v>2025</v>
      </c>
      <c r="C1130" s="22" t="s">
        <v>12010</v>
      </c>
      <c r="D1130" s="22" t="s">
        <v>2440</v>
      </c>
      <c r="E1130" s="22"/>
      <c r="F1130" s="22" t="s">
        <v>1031</v>
      </c>
      <c r="G1130" s="22" t="s">
        <v>41</v>
      </c>
      <c r="H1130" s="22" t="s">
        <v>3329</v>
      </c>
      <c r="I1130" s="22" t="s">
        <v>12017</v>
      </c>
      <c r="J1130" s="24" t="s">
        <v>7617</v>
      </c>
      <c r="K1130" s="24" t="s">
        <v>12011</v>
      </c>
      <c r="L1130" s="22" t="s">
        <v>329</v>
      </c>
      <c r="M1130" s="22" t="s">
        <v>59</v>
      </c>
      <c r="N1130" s="17" t="s">
        <v>12012</v>
      </c>
      <c r="O1130" s="19" t="s">
        <v>1646</v>
      </c>
    </row>
    <row r="1131" spans="1:15" ht="39.6" customHeight="1" x14ac:dyDescent="0.3">
      <c r="A1131" s="24" t="s">
        <v>12013</v>
      </c>
      <c r="B1131" s="21">
        <v>2022</v>
      </c>
      <c r="C1131" s="22" t="s">
        <v>12014</v>
      </c>
      <c r="D1131" s="22" t="s">
        <v>602</v>
      </c>
      <c r="E1131" s="22"/>
      <c r="F1131" s="22" t="s">
        <v>1031</v>
      </c>
      <c r="G1131" s="22" t="s">
        <v>41</v>
      </c>
      <c r="H1131" s="22" t="s">
        <v>12015</v>
      </c>
      <c r="I1131" s="22" t="s">
        <v>12017</v>
      </c>
      <c r="J1131" s="22" t="s">
        <v>7617</v>
      </c>
      <c r="K1131" s="22" t="s">
        <v>12016</v>
      </c>
      <c r="L1131" s="22" t="s">
        <v>329</v>
      </c>
      <c r="M1131" s="22" t="s">
        <v>59</v>
      </c>
      <c r="N1131" s="17" t="s">
        <v>12012</v>
      </c>
      <c r="O1131" s="19" t="s">
        <v>1646</v>
      </c>
    </row>
    <row r="1132" spans="1:15" ht="39.6" customHeight="1" x14ac:dyDescent="0.3">
      <c r="A1132" s="24" t="s">
        <v>5559</v>
      </c>
      <c r="B1132" s="21">
        <v>2023</v>
      </c>
      <c r="C1132" s="22" t="s">
        <v>5557</v>
      </c>
      <c r="D1132" s="22" t="s">
        <v>5558</v>
      </c>
      <c r="E1132" s="22"/>
      <c r="F1132" s="22" t="s">
        <v>56</v>
      </c>
      <c r="G1132" s="22"/>
      <c r="H1132" s="22"/>
      <c r="I1132" s="22" t="s">
        <v>5561</v>
      </c>
      <c r="J1132" s="22"/>
      <c r="K1132" s="22" t="s">
        <v>5560</v>
      </c>
      <c r="L1132" s="22"/>
      <c r="M1132" s="22"/>
      <c r="N1132" s="17"/>
      <c r="O1132" s="19"/>
    </row>
    <row r="1133" spans="1:15" ht="52.8" x14ac:dyDescent="0.3">
      <c r="A1133" s="24" t="s">
        <v>2801</v>
      </c>
      <c r="B1133" s="21">
        <v>2021</v>
      </c>
      <c r="C1133" s="22" t="s">
        <v>2800</v>
      </c>
      <c r="D1133" s="22" t="s">
        <v>459</v>
      </c>
      <c r="E1133" s="22"/>
      <c r="F1133" s="22" t="s">
        <v>56</v>
      </c>
      <c r="G1133" s="22"/>
      <c r="H1133" s="22"/>
      <c r="I1133" s="22" t="s">
        <v>1151</v>
      </c>
      <c r="J1133" s="22"/>
      <c r="K1133" s="22" t="s">
        <v>2802</v>
      </c>
      <c r="L1133" s="22"/>
      <c r="M1133" s="22"/>
      <c r="N1133" s="17"/>
      <c r="O1133" s="19"/>
    </row>
    <row r="1134" spans="1:15" ht="92.4" x14ac:dyDescent="0.3">
      <c r="A1134" s="24" t="s">
        <v>4342</v>
      </c>
      <c r="B1134" s="21">
        <v>2019</v>
      </c>
      <c r="C1134" s="22" t="s">
        <v>4341</v>
      </c>
      <c r="D1134" s="22" t="s">
        <v>459</v>
      </c>
      <c r="E1134" s="22"/>
      <c r="F1134" s="22" t="s">
        <v>56</v>
      </c>
      <c r="G1134" s="22"/>
      <c r="H1134" s="22"/>
      <c r="I1134" s="22" t="s">
        <v>1151</v>
      </c>
      <c r="J1134" s="22"/>
      <c r="K1134" s="22" t="s">
        <v>4343</v>
      </c>
      <c r="L1134" s="22"/>
      <c r="M1134" s="22"/>
      <c r="N1134" s="17"/>
      <c r="O1134" s="19"/>
    </row>
    <row r="1135" spans="1:15" ht="66" x14ac:dyDescent="0.3">
      <c r="A1135" s="24" t="s">
        <v>4761</v>
      </c>
      <c r="B1135" s="21">
        <v>2023</v>
      </c>
      <c r="C1135" s="22" t="s">
        <v>4760</v>
      </c>
      <c r="D1135" s="22" t="s">
        <v>4763</v>
      </c>
      <c r="E1135" s="22"/>
      <c r="F1135" s="22" t="s">
        <v>1031</v>
      </c>
      <c r="G1135" s="22" t="s">
        <v>183</v>
      </c>
      <c r="H1135" s="22" t="s">
        <v>3110</v>
      </c>
      <c r="I1135" s="22" t="s">
        <v>7681</v>
      </c>
      <c r="J1135" s="22" t="s">
        <v>7321</v>
      </c>
      <c r="K1135" s="22" t="s">
        <v>4762</v>
      </c>
      <c r="L1135" s="22" t="s">
        <v>329</v>
      </c>
      <c r="M1135" s="22" t="s">
        <v>1506</v>
      </c>
      <c r="N1135" s="17" t="s">
        <v>4036</v>
      </c>
      <c r="O1135" s="19"/>
    </row>
    <row r="1136" spans="1:15" ht="52.8" x14ac:dyDescent="0.3">
      <c r="A1136" s="24" t="s">
        <v>9471</v>
      </c>
      <c r="B1136" s="21">
        <v>2025</v>
      </c>
      <c r="C1136" s="22" t="s">
        <v>9160</v>
      </c>
      <c r="D1136" s="22" t="s">
        <v>210</v>
      </c>
      <c r="E1136" s="22"/>
      <c r="F1136" s="22" t="s">
        <v>5192</v>
      </c>
      <c r="G1136" s="22" t="s">
        <v>9168</v>
      </c>
      <c r="H1136" s="22" t="s">
        <v>9167</v>
      </c>
      <c r="I1136" s="22" t="s">
        <v>9473</v>
      </c>
      <c r="J1136" s="22" t="s">
        <v>7219</v>
      </c>
      <c r="K1136" s="22" t="s">
        <v>9472</v>
      </c>
      <c r="L1136" s="22" t="s">
        <v>329</v>
      </c>
      <c r="M1136" s="22" t="s">
        <v>1357</v>
      </c>
      <c r="N1136" s="17" t="s">
        <v>3907</v>
      </c>
      <c r="O1136" s="19"/>
    </row>
    <row r="1137" spans="1:15" ht="52.8" x14ac:dyDescent="0.3">
      <c r="A1137" s="24" t="s">
        <v>9161</v>
      </c>
      <c r="B1137" s="21">
        <v>2025</v>
      </c>
      <c r="C1137" s="22" t="s">
        <v>9160</v>
      </c>
      <c r="D1137" s="22" t="s">
        <v>210</v>
      </c>
      <c r="E1137" s="22"/>
      <c r="F1137" s="22" t="s">
        <v>5192</v>
      </c>
      <c r="G1137" s="22" t="s">
        <v>9168</v>
      </c>
      <c r="H1137" s="22" t="s">
        <v>9167</v>
      </c>
      <c r="I1137" s="22" t="s">
        <v>9166</v>
      </c>
      <c r="J1137" s="22" t="s">
        <v>7219</v>
      </c>
      <c r="K1137" s="22" t="s">
        <v>9162</v>
      </c>
      <c r="L1137" s="22" t="s">
        <v>329</v>
      </c>
      <c r="M1137" s="22" t="s">
        <v>1357</v>
      </c>
      <c r="N1137" s="17"/>
      <c r="O1137" s="19"/>
    </row>
    <row r="1138" spans="1:15" ht="66" x14ac:dyDescent="0.3">
      <c r="A1138" s="24" t="s">
        <v>2478</v>
      </c>
      <c r="B1138" s="21">
        <v>2021</v>
      </c>
      <c r="C1138" s="22" t="s">
        <v>2479</v>
      </c>
      <c r="D1138" s="22" t="s">
        <v>99</v>
      </c>
      <c r="E1138" s="22"/>
      <c r="F1138" s="22" t="s">
        <v>2477</v>
      </c>
      <c r="G1138" s="22" t="s">
        <v>1586</v>
      </c>
      <c r="H1138" s="22" t="s">
        <v>3330</v>
      </c>
      <c r="I1138" s="22" t="s">
        <v>7620</v>
      </c>
      <c r="J1138" s="22" t="s">
        <v>7126</v>
      </c>
      <c r="K1138" s="22" t="s">
        <v>2480</v>
      </c>
      <c r="L1138" s="22" t="s">
        <v>329</v>
      </c>
      <c r="M1138" s="22" t="s">
        <v>229</v>
      </c>
      <c r="N1138" s="17" t="s">
        <v>2516</v>
      </c>
      <c r="O1138" s="19"/>
    </row>
    <row r="1139" spans="1:15" ht="79.2" x14ac:dyDescent="0.3">
      <c r="A1139" s="24" t="s">
        <v>1585</v>
      </c>
      <c r="B1139" s="21">
        <v>2020</v>
      </c>
      <c r="C1139" s="22" t="s">
        <v>1584</v>
      </c>
      <c r="D1139" s="22" t="s">
        <v>487</v>
      </c>
      <c r="E1139" s="22"/>
      <c r="F1139" s="22" t="s">
        <v>2477</v>
      </c>
      <c r="G1139" s="22" t="s">
        <v>1586</v>
      </c>
      <c r="H1139" s="22" t="s">
        <v>3330</v>
      </c>
      <c r="I1139" s="22" t="s">
        <v>7619</v>
      </c>
      <c r="J1139" s="22" t="s">
        <v>7228</v>
      </c>
      <c r="K1139" s="22" t="s">
        <v>11348</v>
      </c>
      <c r="L1139" s="22" t="s">
        <v>10613</v>
      </c>
      <c r="M1139" s="22" t="s">
        <v>10614</v>
      </c>
      <c r="N1139" s="17" t="s">
        <v>2107</v>
      </c>
      <c r="O1139" s="19"/>
    </row>
    <row r="1140" spans="1:15" ht="103.2" customHeight="1" x14ac:dyDescent="0.3">
      <c r="A1140" s="24" t="s">
        <v>6827</v>
      </c>
      <c r="B1140" s="21">
        <v>2023</v>
      </c>
      <c r="C1140" s="22" t="s">
        <v>6828</v>
      </c>
      <c r="D1140" s="22"/>
      <c r="E1140" s="22" t="s">
        <v>6224</v>
      </c>
      <c r="F1140" s="22" t="s">
        <v>1078</v>
      </c>
      <c r="G1140" s="22"/>
      <c r="H1140" s="22"/>
      <c r="I1140" s="22" t="s">
        <v>7621</v>
      </c>
      <c r="J1140" s="24" t="s">
        <v>7164</v>
      </c>
      <c r="K1140" s="24" t="s">
        <v>6829</v>
      </c>
      <c r="L1140" s="22"/>
      <c r="M1140" s="22"/>
      <c r="N1140" s="17"/>
      <c r="O1140" s="19"/>
    </row>
    <row r="1141" spans="1:15" ht="79.2" x14ac:dyDescent="0.3">
      <c r="A1141" s="24" t="s">
        <v>5755</v>
      </c>
      <c r="B1141" s="21">
        <v>2024</v>
      </c>
      <c r="C1141" s="22" t="s">
        <v>5756</v>
      </c>
      <c r="D1141" s="22" t="s">
        <v>2375</v>
      </c>
      <c r="E1141" s="22"/>
      <c r="F1141" s="22" t="s">
        <v>43</v>
      </c>
      <c r="G1141" s="22" t="s">
        <v>5759</v>
      </c>
      <c r="H1141" s="22" t="s">
        <v>5758</v>
      </c>
      <c r="I1141" s="22" t="s">
        <v>2909</v>
      </c>
      <c r="J1141" s="22" t="s">
        <v>7342</v>
      </c>
      <c r="K1141" s="22" t="s">
        <v>5757</v>
      </c>
      <c r="L1141" s="17" t="s">
        <v>5762</v>
      </c>
      <c r="M1141" s="17" t="s">
        <v>5761</v>
      </c>
      <c r="N1141" s="18" t="s">
        <v>5760</v>
      </c>
      <c r="O1141" s="19"/>
    </row>
    <row r="1142" spans="1:15" ht="79.2" x14ac:dyDescent="0.3">
      <c r="A1142" s="24" t="s">
        <v>5476</v>
      </c>
      <c r="B1142" s="21">
        <v>2022</v>
      </c>
      <c r="C1142" s="22" t="s">
        <v>5475</v>
      </c>
      <c r="D1142" s="22"/>
      <c r="E1142" s="22" t="s">
        <v>897</v>
      </c>
      <c r="F1142" s="22" t="s">
        <v>2477</v>
      </c>
      <c r="G1142" s="22" t="s">
        <v>5479</v>
      </c>
      <c r="H1142" s="22" t="s">
        <v>5480</v>
      </c>
      <c r="I1142" s="22" t="s">
        <v>7623</v>
      </c>
      <c r="J1142" s="22" t="s">
        <v>7622</v>
      </c>
      <c r="K1142" s="22" t="s">
        <v>5477</v>
      </c>
      <c r="L1142" s="22" t="s">
        <v>5370</v>
      </c>
      <c r="M1142" s="22" t="s">
        <v>10615</v>
      </c>
      <c r="N1142" s="17" t="s">
        <v>5478</v>
      </c>
      <c r="O1142" s="19"/>
    </row>
    <row r="1143" spans="1:15" ht="39.6" x14ac:dyDescent="0.3">
      <c r="A1143" s="24" t="s">
        <v>5460</v>
      </c>
      <c r="B1143" s="21">
        <v>2023</v>
      </c>
      <c r="C1143" s="22" t="s">
        <v>5461</v>
      </c>
      <c r="D1143" s="22" t="s">
        <v>652</v>
      </c>
      <c r="E1143" s="22"/>
      <c r="F1143" s="22" t="s">
        <v>2477</v>
      </c>
      <c r="G1143" s="22"/>
      <c r="H1143" s="22"/>
      <c r="I1143" s="22" t="s">
        <v>1151</v>
      </c>
      <c r="J1143" s="22"/>
      <c r="K1143" s="22" t="s">
        <v>5462</v>
      </c>
      <c r="L1143" s="22"/>
      <c r="M1143" s="22"/>
      <c r="N1143" s="17"/>
      <c r="O1143" s="19"/>
    </row>
    <row r="1144" spans="1:15" ht="66" x14ac:dyDescent="0.3">
      <c r="A1144" s="24" t="s">
        <v>3611</v>
      </c>
      <c r="B1144" s="21">
        <v>2022</v>
      </c>
      <c r="C1144" s="22" t="s">
        <v>3610</v>
      </c>
      <c r="D1144" s="22" t="s">
        <v>2966</v>
      </c>
      <c r="E1144" s="22"/>
      <c r="F1144" s="22" t="s">
        <v>2477</v>
      </c>
      <c r="G1144" s="22" t="s">
        <v>1706</v>
      </c>
      <c r="H1144" s="22" t="s">
        <v>3613</v>
      </c>
      <c r="I1144" s="22" t="s">
        <v>7937</v>
      </c>
      <c r="J1144" s="22" t="s">
        <v>7256</v>
      </c>
      <c r="K1144" s="22" t="s">
        <v>3612</v>
      </c>
      <c r="L1144" s="1" t="s">
        <v>303</v>
      </c>
      <c r="M1144" s="22" t="s">
        <v>722</v>
      </c>
      <c r="N1144" s="17" t="s">
        <v>3614</v>
      </c>
      <c r="O1144" s="19"/>
    </row>
    <row r="1145" spans="1:15" ht="66" x14ac:dyDescent="0.3">
      <c r="A1145" s="24" t="s">
        <v>6110</v>
      </c>
      <c r="B1145" s="21">
        <v>2024</v>
      </c>
      <c r="C1145" s="22" t="s">
        <v>6109</v>
      </c>
      <c r="D1145" s="22" t="s">
        <v>74</v>
      </c>
      <c r="E1145" s="22"/>
      <c r="F1145" s="22" t="s">
        <v>1031</v>
      </c>
      <c r="G1145" s="22" t="s">
        <v>40</v>
      </c>
      <c r="H1145" s="22" t="s">
        <v>3250</v>
      </c>
      <c r="I1145" s="22" t="s">
        <v>7938</v>
      </c>
      <c r="J1145" s="35" t="s">
        <v>5873</v>
      </c>
      <c r="K1145" s="22" t="s">
        <v>6111</v>
      </c>
      <c r="L1145" s="22" t="s">
        <v>329</v>
      </c>
      <c r="M1145" s="22" t="s">
        <v>52</v>
      </c>
      <c r="N1145" s="17" t="s">
        <v>2105</v>
      </c>
      <c r="O1145" s="19"/>
    </row>
    <row r="1146" spans="1:15" ht="79.2" x14ac:dyDescent="0.3">
      <c r="A1146" s="24" t="s">
        <v>8659</v>
      </c>
      <c r="B1146" s="21">
        <v>2025</v>
      </c>
      <c r="C1146" s="22" t="s">
        <v>8658</v>
      </c>
      <c r="D1146" s="22" t="s">
        <v>68</v>
      </c>
      <c r="E1146" s="22"/>
      <c r="F1146" s="22" t="s">
        <v>2477</v>
      </c>
      <c r="G1146" s="22" t="s">
        <v>688</v>
      </c>
      <c r="H1146" s="22" t="s">
        <v>8660</v>
      </c>
      <c r="I1146" s="22" t="s">
        <v>8663</v>
      </c>
      <c r="J1146" s="22" t="s">
        <v>5873</v>
      </c>
      <c r="K1146" s="22" t="s">
        <v>8661</v>
      </c>
      <c r="L1146" s="22" t="s">
        <v>329</v>
      </c>
      <c r="M1146" s="22" t="s">
        <v>52</v>
      </c>
      <c r="N1146" s="17" t="s">
        <v>8662</v>
      </c>
      <c r="O1146" s="19"/>
    </row>
    <row r="1147" spans="1:15" ht="79.2" x14ac:dyDescent="0.3">
      <c r="A1147" s="24" t="s">
        <v>5586</v>
      </c>
      <c r="B1147" s="21">
        <v>2023</v>
      </c>
      <c r="C1147" s="22" t="s">
        <v>5587</v>
      </c>
      <c r="D1147" s="22" t="s">
        <v>29</v>
      </c>
      <c r="E1147" s="22"/>
      <c r="F1147" s="22" t="s">
        <v>122</v>
      </c>
      <c r="G1147" s="22" t="s">
        <v>165</v>
      </c>
      <c r="H1147" s="22" t="s">
        <v>5589</v>
      </c>
      <c r="I1147" s="22" t="s">
        <v>7355</v>
      </c>
      <c r="J1147" s="22" t="s">
        <v>7180</v>
      </c>
      <c r="K1147" s="22" t="s">
        <v>5588</v>
      </c>
      <c r="L1147" s="22" t="s">
        <v>329</v>
      </c>
      <c r="M1147" s="22" t="s">
        <v>4390</v>
      </c>
      <c r="N1147" s="17" t="s">
        <v>5590</v>
      </c>
      <c r="O1147" s="19"/>
    </row>
    <row r="1148" spans="1:15" ht="52.8" x14ac:dyDescent="0.3">
      <c r="A1148" s="24" t="s">
        <v>5242</v>
      </c>
      <c r="B1148" s="21">
        <v>2023</v>
      </c>
      <c r="C1148" s="22" t="s">
        <v>5241</v>
      </c>
      <c r="D1148" s="22" t="s">
        <v>210</v>
      </c>
      <c r="E1148" s="22"/>
      <c r="F1148" s="22" t="s">
        <v>56</v>
      </c>
      <c r="G1148" s="22"/>
      <c r="H1148" s="22"/>
      <c r="I1148" s="22" t="s">
        <v>1151</v>
      </c>
      <c r="J1148" s="22"/>
      <c r="K1148" s="22" t="s">
        <v>5243</v>
      </c>
      <c r="L1148" s="22"/>
      <c r="M1148" s="22"/>
      <c r="N1148" s="17"/>
      <c r="O1148" s="19"/>
    </row>
    <row r="1149" spans="1:15" ht="79.2" x14ac:dyDescent="0.3">
      <c r="A1149" s="24" t="s">
        <v>10547</v>
      </c>
      <c r="B1149" s="21">
        <v>2023</v>
      </c>
      <c r="C1149" s="22" t="s">
        <v>5170</v>
      </c>
      <c r="D1149" s="22" t="s">
        <v>68</v>
      </c>
      <c r="E1149" s="22"/>
      <c r="F1149" s="22" t="s">
        <v>1031</v>
      </c>
      <c r="G1149" s="22" t="s">
        <v>2976</v>
      </c>
      <c r="H1149" s="22" t="s">
        <v>5171</v>
      </c>
      <c r="I1149" s="22" t="s">
        <v>2909</v>
      </c>
      <c r="J1149" s="22" t="s">
        <v>7396</v>
      </c>
      <c r="K1149" s="22" t="s">
        <v>10546</v>
      </c>
      <c r="L1149" s="22" t="s">
        <v>329</v>
      </c>
      <c r="M1149" s="22" t="s">
        <v>5172</v>
      </c>
      <c r="N1149" s="17" t="s">
        <v>2792</v>
      </c>
      <c r="O1149" s="19"/>
    </row>
    <row r="1150" spans="1:15" ht="52.8" x14ac:dyDescent="0.3">
      <c r="A1150" s="24" t="s">
        <v>9557</v>
      </c>
      <c r="B1150" s="21">
        <v>2025</v>
      </c>
      <c r="C1150" s="22" t="s">
        <v>9556</v>
      </c>
      <c r="D1150" s="22" t="s">
        <v>29</v>
      </c>
      <c r="E1150" s="22"/>
      <c r="F1150" s="22" t="s">
        <v>2477</v>
      </c>
      <c r="G1150" s="22" t="s">
        <v>134</v>
      </c>
      <c r="H1150" s="22" t="s">
        <v>9558</v>
      </c>
      <c r="I1150" s="22" t="s">
        <v>9563</v>
      </c>
      <c r="J1150" s="22" t="s">
        <v>9560</v>
      </c>
      <c r="K1150" s="22" t="s">
        <v>9559</v>
      </c>
      <c r="L1150" s="22" t="s">
        <v>5166</v>
      </c>
      <c r="M1150" s="22" t="s">
        <v>9561</v>
      </c>
      <c r="N1150" s="17" t="s">
        <v>9562</v>
      </c>
      <c r="O1150" s="19" t="s">
        <v>1646</v>
      </c>
    </row>
    <row r="1151" spans="1:15" ht="79.2" x14ac:dyDescent="0.3">
      <c r="A1151" s="24" t="s">
        <v>5185</v>
      </c>
      <c r="B1151" s="21">
        <v>2023</v>
      </c>
      <c r="C1151" s="22" t="s">
        <v>5184</v>
      </c>
      <c r="D1151" s="22" t="s">
        <v>5186</v>
      </c>
      <c r="E1151" s="22"/>
      <c r="F1151" s="22" t="s">
        <v>2477</v>
      </c>
      <c r="G1151" s="22"/>
      <c r="H1151" s="22"/>
      <c r="I1151" s="22" t="s">
        <v>5188</v>
      </c>
      <c r="J1151" s="22"/>
      <c r="K1151" s="22" t="s">
        <v>5187</v>
      </c>
      <c r="L1151" s="22" t="s">
        <v>10610</v>
      </c>
      <c r="M1151" s="22" t="s">
        <v>10616</v>
      </c>
      <c r="N1151" s="17"/>
      <c r="O1151" s="19"/>
    </row>
    <row r="1152" spans="1:15" ht="52.8" x14ac:dyDescent="0.3">
      <c r="A1152" s="24" t="s">
        <v>2974</v>
      </c>
      <c r="B1152" s="21">
        <v>2022</v>
      </c>
      <c r="C1152" s="22" t="s">
        <v>2973</v>
      </c>
      <c r="D1152" s="22" t="s">
        <v>29</v>
      </c>
      <c r="E1152" s="22"/>
      <c r="F1152" s="22" t="s">
        <v>43</v>
      </c>
      <c r="G1152" s="22" t="s">
        <v>2976</v>
      </c>
      <c r="H1152" s="22" t="s">
        <v>3332</v>
      </c>
      <c r="I1152" s="22" t="s">
        <v>7245</v>
      </c>
      <c r="J1152" s="22" t="s">
        <v>7276</v>
      </c>
      <c r="K1152" s="22" t="s">
        <v>2975</v>
      </c>
      <c r="L1152" s="22" t="s">
        <v>329</v>
      </c>
      <c r="M1152" s="22" t="s">
        <v>2744</v>
      </c>
      <c r="N1152" s="17" t="s">
        <v>2977</v>
      </c>
      <c r="O1152" s="19"/>
    </row>
    <row r="1153" spans="1:15" ht="66" x14ac:dyDescent="0.3">
      <c r="A1153" s="24" t="s">
        <v>4795</v>
      </c>
      <c r="B1153" s="21">
        <v>2023</v>
      </c>
      <c r="C1153" s="22" t="s">
        <v>4796</v>
      </c>
      <c r="D1153" s="22" t="s">
        <v>257</v>
      </c>
      <c r="E1153" s="22"/>
      <c r="F1153" s="22" t="s">
        <v>43</v>
      </c>
      <c r="G1153" s="22" t="s">
        <v>2976</v>
      </c>
      <c r="H1153" s="22" t="s">
        <v>3332</v>
      </c>
      <c r="I1153" s="22" t="s">
        <v>7624</v>
      </c>
      <c r="J1153" s="24" t="s">
        <v>7276</v>
      </c>
      <c r="K1153" s="24" t="s">
        <v>4797</v>
      </c>
      <c r="L1153" s="22" t="s">
        <v>10613</v>
      </c>
      <c r="M1153" s="22" t="s">
        <v>10617</v>
      </c>
      <c r="N1153" s="17"/>
      <c r="O1153" s="19"/>
    </row>
    <row r="1154" spans="1:15" ht="66" x14ac:dyDescent="0.3">
      <c r="A1154" s="24" t="s">
        <v>5935</v>
      </c>
      <c r="B1154" s="21">
        <v>2024</v>
      </c>
      <c r="C1154" s="22" t="s">
        <v>5936</v>
      </c>
      <c r="D1154" s="22" t="s">
        <v>349</v>
      </c>
      <c r="E1154" s="22"/>
      <c r="F1154" s="22" t="s">
        <v>1031</v>
      </c>
      <c r="G1154" s="22"/>
      <c r="H1154" s="22"/>
      <c r="I1154" s="22" t="s">
        <v>7625</v>
      </c>
      <c r="J1154" s="22" t="s">
        <v>7229</v>
      </c>
      <c r="K1154" s="22" t="s">
        <v>6364</v>
      </c>
      <c r="L1154" s="22" t="s">
        <v>6365</v>
      </c>
      <c r="M1154" s="22" t="s">
        <v>5937</v>
      </c>
      <c r="N1154" s="17" t="s">
        <v>6366</v>
      </c>
      <c r="O1154" s="19"/>
    </row>
    <row r="1155" spans="1:15" ht="92.4" x14ac:dyDescent="0.3">
      <c r="A1155" s="24" t="s">
        <v>475</v>
      </c>
      <c r="B1155" s="21">
        <v>2014</v>
      </c>
      <c r="C1155" s="22" t="s">
        <v>474</v>
      </c>
      <c r="D1155" s="22" t="s">
        <v>476</v>
      </c>
      <c r="E1155" s="22"/>
      <c r="F1155" s="22" t="s">
        <v>77</v>
      </c>
      <c r="G1155" s="22" t="s">
        <v>477</v>
      </c>
      <c r="H1155" s="22" t="s">
        <v>3333</v>
      </c>
      <c r="I1155" s="17" t="s">
        <v>7626</v>
      </c>
      <c r="J1155" s="17"/>
      <c r="K1155" s="17" t="s">
        <v>10999</v>
      </c>
      <c r="L1155" s="22"/>
      <c r="M1155" s="22" t="s">
        <v>478</v>
      </c>
      <c r="N1155" s="17"/>
      <c r="O1155" s="19"/>
    </row>
    <row r="1156" spans="1:15" ht="52.8" x14ac:dyDescent="0.3">
      <c r="A1156" s="24" t="s">
        <v>1902</v>
      </c>
      <c r="B1156" s="21">
        <v>2018</v>
      </c>
      <c r="C1156" s="22" t="s">
        <v>1901</v>
      </c>
      <c r="D1156" s="22" t="s">
        <v>1694</v>
      </c>
      <c r="E1156" s="22"/>
      <c r="F1156" s="22" t="s">
        <v>171</v>
      </c>
      <c r="G1156" s="22" t="s">
        <v>1904</v>
      </c>
      <c r="H1156" s="22" t="s">
        <v>3334</v>
      </c>
      <c r="I1156" s="22" t="s">
        <v>7154</v>
      </c>
      <c r="J1156" s="22" t="s">
        <v>7222</v>
      </c>
      <c r="K1156" s="22" t="s">
        <v>1903</v>
      </c>
      <c r="L1156" s="22" t="s">
        <v>329</v>
      </c>
      <c r="M1156" s="22" t="s">
        <v>289</v>
      </c>
      <c r="N1156" s="17"/>
      <c r="O1156" s="19"/>
    </row>
    <row r="1157" spans="1:15" ht="26.4" x14ac:dyDescent="0.3">
      <c r="A1157" s="24" t="s">
        <v>10028</v>
      </c>
      <c r="B1157" s="21">
        <v>2004</v>
      </c>
      <c r="C1157" s="22" t="s">
        <v>10029</v>
      </c>
      <c r="D1157" s="22"/>
      <c r="E1157" s="22" t="s">
        <v>265</v>
      </c>
      <c r="F1157" s="22" t="s">
        <v>1468</v>
      </c>
      <c r="G1157" s="22"/>
      <c r="H1157" s="22"/>
      <c r="I1157" s="22" t="s">
        <v>10031</v>
      </c>
      <c r="J1157" s="22" t="s">
        <v>7337</v>
      </c>
      <c r="K1157" s="22" t="s">
        <v>10030</v>
      </c>
      <c r="L1157" s="22" t="s">
        <v>167</v>
      </c>
      <c r="M1157" s="22" t="s">
        <v>1724</v>
      </c>
      <c r="N1157" s="17"/>
      <c r="O1157" s="19"/>
    </row>
    <row r="1158" spans="1:15" ht="52.8" x14ac:dyDescent="0.3">
      <c r="A1158" s="24" t="s">
        <v>4503</v>
      </c>
      <c r="B1158" s="21">
        <v>2021</v>
      </c>
      <c r="C1158" s="22" t="s">
        <v>2595</v>
      </c>
      <c r="D1158" s="22" t="s">
        <v>257</v>
      </c>
      <c r="E1158" s="22"/>
      <c r="F1158" s="22" t="s">
        <v>267</v>
      </c>
      <c r="G1158" s="22"/>
      <c r="H1158" s="22" t="s">
        <v>3335</v>
      </c>
      <c r="I1158" s="22" t="s">
        <v>7538</v>
      </c>
      <c r="J1158" s="22" t="s">
        <v>9184</v>
      </c>
      <c r="K1158" s="22" t="s">
        <v>4504</v>
      </c>
      <c r="L1158" s="22" t="s">
        <v>329</v>
      </c>
      <c r="M1158" s="22" t="s">
        <v>51</v>
      </c>
      <c r="N1158" s="17" t="s">
        <v>3693</v>
      </c>
      <c r="O1158" s="19"/>
    </row>
    <row r="1159" spans="1:15" ht="79.2" x14ac:dyDescent="0.3">
      <c r="A1159" s="24" t="s">
        <v>12138</v>
      </c>
      <c r="B1159" s="21">
        <v>2022</v>
      </c>
      <c r="C1159" s="22" t="s">
        <v>12137</v>
      </c>
      <c r="D1159" s="22" t="s">
        <v>1872</v>
      </c>
      <c r="E1159" s="22"/>
      <c r="F1159" s="22" t="s">
        <v>1031</v>
      </c>
      <c r="G1159" s="22" t="s">
        <v>183</v>
      </c>
      <c r="H1159" s="22" t="s">
        <v>12137</v>
      </c>
      <c r="I1159" s="22" t="s">
        <v>7395</v>
      </c>
      <c r="J1159" s="22" t="s">
        <v>9184</v>
      </c>
      <c r="K1159" s="22" t="s">
        <v>12139</v>
      </c>
      <c r="L1159" s="22" t="s">
        <v>329</v>
      </c>
      <c r="M1159" s="22" t="s">
        <v>1357</v>
      </c>
      <c r="N1159" s="17"/>
      <c r="O1159" s="19" t="s">
        <v>1646</v>
      </c>
    </row>
    <row r="1160" spans="1:15" ht="66" x14ac:dyDescent="0.3">
      <c r="A1160" s="24" t="s">
        <v>465</v>
      </c>
      <c r="B1160" s="21">
        <v>2019</v>
      </c>
      <c r="C1160" s="22" t="s">
        <v>464</v>
      </c>
      <c r="D1160" s="22" t="s">
        <v>180</v>
      </c>
      <c r="E1160" s="22"/>
      <c r="F1160" s="22" t="s">
        <v>43</v>
      </c>
      <c r="G1160" s="22" t="s">
        <v>466</v>
      </c>
      <c r="H1160" s="22" t="s">
        <v>3336</v>
      </c>
      <c r="I1160" s="22" t="s">
        <v>7939</v>
      </c>
      <c r="J1160" s="22" t="s">
        <v>9185</v>
      </c>
      <c r="K1160" s="22" t="s">
        <v>11083</v>
      </c>
      <c r="L1160" s="22" t="s">
        <v>48</v>
      </c>
      <c r="M1160" s="22" t="s">
        <v>467</v>
      </c>
      <c r="N1160" s="17" t="s">
        <v>964</v>
      </c>
      <c r="O1160" s="19"/>
    </row>
    <row r="1161" spans="1:15" ht="92.4" x14ac:dyDescent="0.3">
      <c r="A1161" s="24" t="s">
        <v>12128</v>
      </c>
      <c r="B1161" s="21" t="s">
        <v>9310</v>
      </c>
      <c r="C1161" s="22" t="s">
        <v>12126</v>
      </c>
      <c r="D1161" s="22" t="s">
        <v>105</v>
      </c>
      <c r="E1161" s="22"/>
      <c r="F1161" s="22" t="s">
        <v>844</v>
      </c>
      <c r="G1161" s="22" t="s">
        <v>12130</v>
      </c>
      <c r="H1161" s="22" t="s">
        <v>12129</v>
      </c>
      <c r="I1161" s="22" t="s">
        <v>12131</v>
      </c>
      <c r="J1161" s="22" t="s">
        <v>9184</v>
      </c>
      <c r="K1161" s="22" t="s">
        <v>12127</v>
      </c>
      <c r="L1161" s="22" t="s">
        <v>329</v>
      </c>
      <c r="M1161" s="22" t="s">
        <v>8980</v>
      </c>
      <c r="N1161" s="17" t="s">
        <v>12132</v>
      </c>
      <c r="O1161" s="19" t="s">
        <v>1646</v>
      </c>
    </row>
    <row r="1162" spans="1:15" ht="79.2" x14ac:dyDescent="0.3">
      <c r="A1162" s="24" t="s">
        <v>10787</v>
      </c>
      <c r="B1162" s="21">
        <v>2019</v>
      </c>
      <c r="C1162" s="22" t="s">
        <v>10786</v>
      </c>
      <c r="D1162" s="22"/>
      <c r="E1162" s="22"/>
      <c r="F1162" s="22" t="s">
        <v>844</v>
      </c>
      <c r="G1162" s="22" t="s">
        <v>202</v>
      </c>
      <c r="H1162" s="22" t="s">
        <v>3161</v>
      </c>
      <c r="I1162" s="22" t="s">
        <v>7488</v>
      </c>
      <c r="J1162" s="22" t="s">
        <v>8949</v>
      </c>
      <c r="K1162" s="22" t="s">
        <v>10788</v>
      </c>
      <c r="L1162" s="22" t="s">
        <v>329</v>
      </c>
      <c r="M1162" s="22" t="s">
        <v>414</v>
      </c>
      <c r="N1162" s="17" t="s">
        <v>10789</v>
      </c>
      <c r="O1162" s="19"/>
    </row>
    <row r="1163" spans="1:15" ht="52.8" x14ac:dyDescent="0.3">
      <c r="A1163" s="24" t="s">
        <v>6166</v>
      </c>
      <c r="B1163" s="21">
        <v>2020</v>
      </c>
      <c r="C1163" s="22" t="s">
        <v>6165</v>
      </c>
      <c r="D1163" s="22" t="s">
        <v>65</v>
      </c>
      <c r="E1163" s="22"/>
      <c r="F1163" s="22" t="s">
        <v>2477</v>
      </c>
      <c r="G1163" s="22" t="s">
        <v>1265</v>
      </c>
      <c r="H1163" s="22" t="s">
        <v>3246</v>
      </c>
      <c r="I1163" s="22" t="s">
        <v>7283</v>
      </c>
      <c r="J1163" s="22" t="s">
        <v>7139</v>
      </c>
      <c r="K1163" s="22" t="s">
        <v>6167</v>
      </c>
      <c r="L1163" s="22" t="s">
        <v>10610</v>
      </c>
      <c r="M1163" s="22" t="s">
        <v>10618</v>
      </c>
      <c r="N1163" s="17" t="s">
        <v>943</v>
      </c>
      <c r="O1163" s="19"/>
    </row>
    <row r="1164" spans="1:15" ht="52.8" x14ac:dyDescent="0.3">
      <c r="A1164" s="24" t="s">
        <v>6166</v>
      </c>
      <c r="B1164" s="21">
        <v>2020</v>
      </c>
      <c r="C1164" s="22" t="s">
        <v>6165</v>
      </c>
      <c r="D1164" s="22" t="s">
        <v>65</v>
      </c>
      <c r="E1164" s="22"/>
      <c r="F1164" s="22" t="s">
        <v>2477</v>
      </c>
      <c r="G1164" s="22" t="s">
        <v>1265</v>
      </c>
      <c r="H1164" s="22" t="s">
        <v>3246</v>
      </c>
      <c r="I1164" s="22" t="s">
        <v>9875</v>
      </c>
      <c r="J1164" s="24" t="s">
        <v>7139</v>
      </c>
      <c r="K1164" s="24" t="s">
        <v>9874</v>
      </c>
      <c r="L1164" s="22" t="s">
        <v>10610</v>
      </c>
      <c r="M1164" s="22" t="s">
        <v>10618</v>
      </c>
      <c r="N1164" s="17" t="s">
        <v>9876</v>
      </c>
      <c r="O1164" s="19"/>
    </row>
    <row r="1165" spans="1:15" ht="66" x14ac:dyDescent="0.3">
      <c r="A1165" s="24" t="s">
        <v>4876</v>
      </c>
      <c r="B1165" s="21">
        <v>2023</v>
      </c>
      <c r="C1165" s="22" t="s">
        <v>4875</v>
      </c>
      <c r="D1165" s="22" t="s">
        <v>105</v>
      </c>
      <c r="E1165" s="22"/>
      <c r="F1165" s="22" t="s">
        <v>122</v>
      </c>
      <c r="G1165" s="22" t="s">
        <v>165</v>
      </c>
      <c r="H1165" s="22" t="s">
        <v>4878</v>
      </c>
      <c r="I1165" s="22" t="s">
        <v>7627</v>
      </c>
      <c r="J1165" s="24" t="s">
        <v>7289</v>
      </c>
      <c r="K1165" s="24" t="s">
        <v>4877</v>
      </c>
      <c r="L1165" s="22" t="s">
        <v>303</v>
      </c>
      <c r="M1165" s="22" t="s">
        <v>69</v>
      </c>
      <c r="N1165" s="17" t="s">
        <v>4879</v>
      </c>
      <c r="O1165" s="19"/>
    </row>
    <row r="1166" spans="1:15" ht="66" x14ac:dyDescent="0.3">
      <c r="A1166" s="24" t="s">
        <v>3919</v>
      </c>
      <c r="B1166" s="21">
        <v>2022</v>
      </c>
      <c r="C1166" s="22" t="s">
        <v>3918</v>
      </c>
      <c r="D1166" s="22" t="s">
        <v>29</v>
      </c>
      <c r="E1166" s="22"/>
      <c r="F1166" s="22" t="s">
        <v>122</v>
      </c>
      <c r="G1166" s="22" t="s">
        <v>2501</v>
      </c>
      <c r="H1166" s="22" t="s">
        <v>3921</v>
      </c>
      <c r="I1166" s="22" t="s">
        <v>7359</v>
      </c>
      <c r="J1166" s="22" t="s">
        <v>7463</v>
      </c>
      <c r="K1166" s="22" t="s">
        <v>3920</v>
      </c>
      <c r="L1166" s="22" t="s">
        <v>303</v>
      </c>
      <c r="M1166" s="22" t="s">
        <v>69</v>
      </c>
      <c r="N1166" s="17"/>
      <c r="O1166" s="19"/>
    </row>
    <row r="1167" spans="1:15" ht="79.2" x14ac:dyDescent="0.3">
      <c r="A1167" s="24" t="s">
        <v>9049</v>
      </c>
      <c r="B1167" s="21">
        <v>2025</v>
      </c>
      <c r="C1167" s="22" t="s">
        <v>9050</v>
      </c>
      <c r="D1167" s="22" t="s">
        <v>9053</v>
      </c>
      <c r="E1167" s="22"/>
      <c r="F1167" s="22" t="s">
        <v>122</v>
      </c>
      <c r="G1167" s="22" t="s">
        <v>364</v>
      </c>
      <c r="H1167" s="22" t="s">
        <v>9051</v>
      </c>
      <c r="I1167" s="22" t="s">
        <v>9055</v>
      </c>
      <c r="J1167" s="22" t="s">
        <v>9052</v>
      </c>
      <c r="K1167" s="22" t="s">
        <v>9054</v>
      </c>
      <c r="L1167" s="22"/>
      <c r="M1167" s="22"/>
      <c r="N1167" s="17"/>
      <c r="O1167" s="19"/>
    </row>
    <row r="1168" spans="1:15" ht="66" x14ac:dyDescent="0.3">
      <c r="A1168" s="24" t="s">
        <v>2507</v>
      </c>
      <c r="B1168" s="21">
        <v>2019</v>
      </c>
      <c r="C1168" s="22" t="s">
        <v>2508</v>
      </c>
      <c r="D1168" s="22" t="s">
        <v>2509</v>
      </c>
      <c r="E1168" s="22"/>
      <c r="F1168" s="22" t="s">
        <v>122</v>
      </c>
      <c r="G1168" s="22" t="s">
        <v>254</v>
      </c>
      <c r="H1168" s="22" t="s">
        <v>3337</v>
      </c>
      <c r="I1168" s="22" t="s">
        <v>7628</v>
      </c>
      <c r="J1168" s="22" t="s">
        <v>7195</v>
      </c>
      <c r="K1168" s="22" t="s">
        <v>2510</v>
      </c>
      <c r="L1168" s="22" t="s">
        <v>329</v>
      </c>
      <c r="M1168" s="22" t="s">
        <v>2511</v>
      </c>
      <c r="N1168" s="17" t="s">
        <v>2512</v>
      </c>
      <c r="O1168" s="19"/>
    </row>
    <row r="1169" spans="1:15" ht="75.599999999999994" customHeight="1" x14ac:dyDescent="0.3">
      <c r="A1169" s="24" t="s">
        <v>3830</v>
      </c>
      <c r="B1169" s="21">
        <v>2020</v>
      </c>
      <c r="C1169" s="22" t="s">
        <v>3829</v>
      </c>
      <c r="D1169" s="22" t="s">
        <v>487</v>
      </c>
      <c r="E1169" s="22"/>
      <c r="F1169" s="22" t="s">
        <v>2477</v>
      </c>
      <c r="G1169" s="22" t="s">
        <v>381</v>
      </c>
      <c r="H1169" s="22" t="s">
        <v>3193</v>
      </c>
      <c r="I1169" s="22" t="s">
        <v>7148</v>
      </c>
      <c r="J1169" s="22" t="s">
        <v>7209</v>
      </c>
      <c r="K1169" s="22" t="s">
        <v>3831</v>
      </c>
      <c r="L1169" s="22" t="s">
        <v>123</v>
      </c>
      <c r="M1169" s="22" t="s">
        <v>1535</v>
      </c>
      <c r="N1169" s="17"/>
      <c r="O1169" s="19"/>
    </row>
    <row r="1170" spans="1:15" ht="92.4" x14ac:dyDescent="0.3">
      <c r="A1170" s="24" t="s">
        <v>4776</v>
      </c>
      <c r="B1170" s="21">
        <v>2023</v>
      </c>
      <c r="C1170" s="22" t="s">
        <v>4775</v>
      </c>
      <c r="D1170" s="22" t="s">
        <v>3850</v>
      </c>
      <c r="E1170" s="22"/>
      <c r="F1170" s="22" t="s">
        <v>2477</v>
      </c>
      <c r="G1170" s="22" t="s">
        <v>381</v>
      </c>
      <c r="H1170" s="22" t="s">
        <v>3068</v>
      </c>
      <c r="I1170" s="22" t="s">
        <v>8252</v>
      </c>
      <c r="J1170" s="22" t="s">
        <v>7230</v>
      </c>
      <c r="K1170" s="22" t="s">
        <v>4777</v>
      </c>
      <c r="L1170" s="22" t="s">
        <v>4074</v>
      </c>
      <c r="M1170" s="22" t="s">
        <v>4778</v>
      </c>
      <c r="N1170" s="17"/>
      <c r="O1170" s="19"/>
    </row>
    <row r="1171" spans="1:15" ht="92.4" x14ac:dyDescent="0.3">
      <c r="A1171" s="24" t="s">
        <v>1524</v>
      </c>
      <c r="B1171" s="21">
        <v>2015</v>
      </c>
      <c r="C1171" s="22" t="s">
        <v>1523</v>
      </c>
      <c r="D1171" s="22"/>
      <c r="E1171" s="22" t="s">
        <v>684</v>
      </c>
      <c r="F1171" s="22" t="s">
        <v>122</v>
      </c>
      <c r="G1171" s="22" t="s">
        <v>659</v>
      </c>
      <c r="H1171" s="22" t="s">
        <v>3242</v>
      </c>
      <c r="I1171" s="22" t="s">
        <v>7629</v>
      </c>
      <c r="J1171" s="22" t="s">
        <v>7200</v>
      </c>
      <c r="K1171" s="22" t="s">
        <v>1765</v>
      </c>
      <c r="L1171" s="22" t="s">
        <v>303</v>
      </c>
      <c r="M1171" s="22" t="s">
        <v>3839</v>
      </c>
      <c r="N1171" s="17" t="s">
        <v>1525</v>
      </c>
      <c r="O1171" s="19"/>
    </row>
    <row r="1172" spans="1:15" ht="52.8" x14ac:dyDescent="0.3">
      <c r="A1172" s="24" t="s">
        <v>11764</v>
      </c>
      <c r="B1172" s="21">
        <v>2024</v>
      </c>
      <c r="C1172" s="22" t="s">
        <v>11763</v>
      </c>
      <c r="D1172" s="22" t="s">
        <v>2464</v>
      </c>
      <c r="E1172" s="22"/>
      <c r="F1172" s="22" t="s">
        <v>844</v>
      </c>
      <c r="G1172" s="22"/>
      <c r="H1172" s="22" t="s">
        <v>11766</v>
      </c>
      <c r="I1172" s="22" t="s">
        <v>11770</v>
      </c>
      <c r="J1172" s="22" t="s">
        <v>7161</v>
      </c>
      <c r="K1172" s="22" t="s">
        <v>11765</v>
      </c>
      <c r="L1172" s="22" t="s">
        <v>329</v>
      </c>
      <c r="M1172" s="22" t="s">
        <v>2146</v>
      </c>
      <c r="N1172" s="17"/>
      <c r="O1172" s="19"/>
    </row>
    <row r="1173" spans="1:15" ht="66" x14ac:dyDescent="0.3">
      <c r="A1173" s="24" t="s">
        <v>9740</v>
      </c>
      <c r="B1173" s="21">
        <v>2025</v>
      </c>
      <c r="C1173" s="22" t="s">
        <v>9739</v>
      </c>
      <c r="D1173" s="22" t="s">
        <v>105</v>
      </c>
      <c r="E1173" s="22"/>
      <c r="F1173" s="22" t="s">
        <v>5192</v>
      </c>
      <c r="G1173" s="22" t="s">
        <v>1293</v>
      </c>
      <c r="H1173" s="22" t="s">
        <v>9741</v>
      </c>
      <c r="I1173" s="22" t="s">
        <v>9745</v>
      </c>
      <c r="J1173" s="22" t="s">
        <v>7232</v>
      </c>
      <c r="K1173" s="22" t="s">
        <v>9744</v>
      </c>
      <c r="L1173" s="22" t="s">
        <v>329</v>
      </c>
      <c r="M1173" s="22" t="s">
        <v>9742</v>
      </c>
      <c r="N1173" s="17" t="s">
        <v>9743</v>
      </c>
      <c r="O1173" s="19" t="s">
        <v>1646</v>
      </c>
    </row>
    <row r="1174" spans="1:15" ht="66" x14ac:dyDescent="0.3">
      <c r="A1174" s="24" t="s">
        <v>11549</v>
      </c>
      <c r="B1174" s="21">
        <v>2026</v>
      </c>
      <c r="C1174" s="22" t="s">
        <v>11550</v>
      </c>
      <c r="D1174" s="22" t="s">
        <v>11551</v>
      </c>
      <c r="E1174" s="22"/>
      <c r="F1174" s="22" t="s">
        <v>844</v>
      </c>
      <c r="G1174" s="22" t="s">
        <v>4473</v>
      </c>
      <c r="H1174" s="22" t="s">
        <v>4472</v>
      </c>
      <c r="I1174" s="22" t="s">
        <v>7203</v>
      </c>
      <c r="J1174" s="22" t="s">
        <v>7161</v>
      </c>
      <c r="K1174" s="22" t="s">
        <v>11552</v>
      </c>
      <c r="L1174" s="22" t="s">
        <v>329</v>
      </c>
      <c r="M1174" s="22" t="s">
        <v>289</v>
      </c>
      <c r="N1174" s="17" t="s">
        <v>11553</v>
      </c>
      <c r="O1174" s="19"/>
    </row>
    <row r="1175" spans="1:15" ht="52.8" x14ac:dyDescent="0.3">
      <c r="A1175" s="24" t="s">
        <v>9104</v>
      </c>
      <c r="B1175" s="21">
        <v>2021</v>
      </c>
      <c r="C1175" s="22" t="s">
        <v>9103</v>
      </c>
      <c r="D1175" s="22" t="s">
        <v>29</v>
      </c>
      <c r="E1175" s="22"/>
      <c r="F1175" s="22" t="s">
        <v>2155</v>
      </c>
      <c r="G1175" s="22" t="s">
        <v>9105</v>
      </c>
      <c r="H1175" s="22"/>
      <c r="I1175" s="22" t="s">
        <v>9106</v>
      </c>
      <c r="J1175" s="24" t="s">
        <v>7145</v>
      </c>
      <c r="K1175" s="24" t="s">
        <v>10545</v>
      </c>
      <c r="L1175" s="22" t="s">
        <v>329</v>
      </c>
      <c r="M1175" s="22" t="s">
        <v>52</v>
      </c>
      <c r="N1175" s="17"/>
      <c r="O1175" s="19"/>
    </row>
    <row r="1176" spans="1:15" ht="52.8" x14ac:dyDescent="0.3">
      <c r="A1176" s="24" t="s">
        <v>1632</v>
      </c>
      <c r="B1176" s="21">
        <v>2018</v>
      </c>
      <c r="C1176" s="22" t="s">
        <v>1631</v>
      </c>
      <c r="D1176" s="22" t="s">
        <v>893</v>
      </c>
      <c r="E1176" s="22"/>
      <c r="F1176" s="22" t="s">
        <v>144</v>
      </c>
      <c r="G1176" s="22"/>
      <c r="H1176" s="22"/>
      <c r="I1176" s="22" t="s">
        <v>7630</v>
      </c>
      <c r="J1176" s="24" t="s">
        <v>7231</v>
      </c>
      <c r="K1176" s="24" t="s">
        <v>1633</v>
      </c>
      <c r="L1176" s="22" t="s">
        <v>303</v>
      </c>
      <c r="M1176" s="22" t="s">
        <v>172</v>
      </c>
      <c r="N1176" s="17" t="s">
        <v>1624</v>
      </c>
      <c r="O1176" s="19"/>
    </row>
    <row r="1177" spans="1:15" ht="52.8" x14ac:dyDescent="0.3">
      <c r="A1177" s="24" t="s">
        <v>5471</v>
      </c>
      <c r="B1177" s="21">
        <v>2023</v>
      </c>
      <c r="C1177" s="22" t="s">
        <v>5472</v>
      </c>
      <c r="D1177" s="22" t="s">
        <v>29</v>
      </c>
      <c r="E1177" s="22"/>
      <c r="F1177" s="22" t="s">
        <v>844</v>
      </c>
      <c r="G1177" s="22" t="s">
        <v>1379</v>
      </c>
      <c r="H1177" s="22" t="s">
        <v>3566</v>
      </c>
      <c r="I1177" s="22" t="s">
        <v>7631</v>
      </c>
      <c r="J1177" s="24" t="s">
        <v>7161</v>
      </c>
      <c r="K1177" s="24" t="s">
        <v>5473</v>
      </c>
      <c r="L1177" s="22" t="s">
        <v>329</v>
      </c>
      <c r="M1177" s="22" t="s">
        <v>4837</v>
      </c>
      <c r="N1177" s="17" t="s">
        <v>5474</v>
      </c>
      <c r="O1177" s="19"/>
    </row>
    <row r="1178" spans="1:15" ht="52.8" x14ac:dyDescent="0.3">
      <c r="A1178" s="24" t="s">
        <v>2994</v>
      </c>
      <c r="B1178" s="21">
        <v>2022</v>
      </c>
      <c r="C1178" s="22" t="s">
        <v>2992</v>
      </c>
      <c r="D1178" s="22" t="s">
        <v>2993</v>
      </c>
      <c r="E1178" s="22"/>
      <c r="F1178" s="22" t="s">
        <v>1644</v>
      </c>
      <c r="G1178" s="22"/>
      <c r="H1178" s="22"/>
      <c r="I1178" s="22" t="s">
        <v>4407</v>
      </c>
      <c r="J1178" s="22"/>
      <c r="K1178" s="22" t="s">
        <v>2995</v>
      </c>
      <c r="L1178" s="22"/>
      <c r="M1178" s="22"/>
      <c r="N1178" s="17"/>
      <c r="O1178" s="19"/>
    </row>
    <row r="1179" spans="1:15" ht="66" x14ac:dyDescent="0.3">
      <c r="A1179" s="24" t="s">
        <v>8527</v>
      </c>
      <c r="B1179" s="21">
        <v>2020</v>
      </c>
      <c r="C1179" s="22" t="s">
        <v>8528</v>
      </c>
      <c r="D1179" s="22" t="s">
        <v>1298</v>
      </c>
      <c r="E1179" s="22"/>
      <c r="F1179" s="22"/>
      <c r="G1179" s="22" t="s">
        <v>165</v>
      </c>
      <c r="H1179" s="22" t="s">
        <v>8249</v>
      </c>
      <c r="I1179" s="22" t="s">
        <v>8529</v>
      </c>
      <c r="J1179" s="24" t="s">
        <v>7232</v>
      </c>
      <c r="K1179" s="24" t="s">
        <v>10564</v>
      </c>
      <c r="L1179" s="22" t="s">
        <v>4074</v>
      </c>
      <c r="M1179" s="22" t="s">
        <v>8530</v>
      </c>
      <c r="N1179" s="17"/>
      <c r="O1179" s="19"/>
    </row>
    <row r="1180" spans="1:15" ht="66" x14ac:dyDescent="0.3">
      <c r="A1180" s="24" t="s">
        <v>5964</v>
      </c>
      <c r="B1180" s="21">
        <v>2023</v>
      </c>
      <c r="C1180" s="22" t="s">
        <v>5962</v>
      </c>
      <c r="D1180" s="22" t="s">
        <v>5963</v>
      </c>
      <c r="E1180" s="22"/>
      <c r="F1180" s="22" t="s">
        <v>1031</v>
      </c>
      <c r="G1180" s="22" t="s">
        <v>183</v>
      </c>
      <c r="H1180" s="22" t="s">
        <v>5966</v>
      </c>
      <c r="I1180" s="22" t="s">
        <v>2560</v>
      </c>
      <c r="J1180" s="22" t="s">
        <v>2319</v>
      </c>
      <c r="K1180" s="22" t="s">
        <v>5965</v>
      </c>
      <c r="L1180" s="22" t="s">
        <v>329</v>
      </c>
      <c r="M1180" s="22" t="s">
        <v>5967</v>
      </c>
      <c r="N1180" s="17"/>
      <c r="O1180" s="19"/>
    </row>
    <row r="1181" spans="1:15" ht="66" x14ac:dyDescent="0.3">
      <c r="A1181" s="24" t="s">
        <v>2316</v>
      </c>
      <c r="B1181" s="21">
        <v>2021</v>
      </c>
      <c r="C1181" s="22" t="s">
        <v>2317</v>
      </c>
      <c r="D1181" s="22" t="s">
        <v>830</v>
      </c>
      <c r="E1181" s="22"/>
      <c r="F1181" s="22" t="s">
        <v>43</v>
      </c>
      <c r="G1181" s="22" t="s">
        <v>183</v>
      </c>
      <c r="H1181" s="22" t="s">
        <v>3338</v>
      </c>
      <c r="I1181" s="22" t="s">
        <v>7154</v>
      </c>
      <c r="J1181" s="22" t="s">
        <v>2319</v>
      </c>
      <c r="K1181" s="22" t="s">
        <v>2318</v>
      </c>
      <c r="L1181" s="22" t="s">
        <v>329</v>
      </c>
      <c r="M1181" s="22" t="s">
        <v>156</v>
      </c>
      <c r="N1181" s="17"/>
      <c r="O1181" s="19"/>
    </row>
    <row r="1182" spans="1:15" ht="66" x14ac:dyDescent="0.3">
      <c r="A1182" s="24" t="s">
        <v>5982</v>
      </c>
      <c r="B1182" s="21">
        <v>2019</v>
      </c>
      <c r="C1182" s="22" t="s">
        <v>5983</v>
      </c>
      <c r="D1182" s="22" t="s">
        <v>5984</v>
      </c>
      <c r="E1182" s="22"/>
      <c r="F1182" s="22" t="s">
        <v>1031</v>
      </c>
      <c r="G1182" s="22" t="s">
        <v>183</v>
      </c>
      <c r="H1182" s="22" t="s">
        <v>5966</v>
      </c>
      <c r="I1182" s="22" t="s">
        <v>2560</v>
      </c>
      <c r="J1182" s="22" t="s">
        <v>2319</v>
      </c>
      <c r="K1182" s="22" t="s">
        <v>6320</v>
      </c>
      <c r="L1182" s="22" t="s">
        <v>329</v>
      </c>
      <c r="M1182" s="22" t="s">
        <v>60</v>
      </c>
      <c r="N1182" s="17"/>
      <c r="O1182" s="19"/>
    </row>
    <row r="1183" spans="1:15" ht="66" x14ac:dyDescent="0.3">
      <c r="A1183" s="24" t="s">
        <v>651</v>
      </c>
      <c r="B1183" s="21">
        <v>2015</v>
      </c>
      <c r="C1183" s="22" t="s">
        <v>650</v>
      </c>
      <c r="D1183" s="22" t="s">
        <v>652</v>
      </c>
      <c r="E1183" s="22"/>
      <c r="F1183" s="22" t="s">
        <v>267</v>
      </c>
      <c r="G1183" s="22"/>
      <c r="H1183" s="22"/>
      <c r="I1183" s="22" t="s">
        <v>7632</v>
      </c>
      <c r="J1183" s="22"/>
      <c r="K1183" s="22" t="s">
        <v>10895</v>
      </c>
      <c r="L1183" s="22"/>
      <c r="M1183" s="22"/>
      <c r="N1183" s="17"/>
      <c r="O1183" s="19"/>
    </row>
    <row r="1184" spans="1:15" ht="105.6" x14ac:dyDescent="0.3">
      <c r="A1184" s="24" t="s">
        <v>4980</v>
      </c>
      <c r="B1184" s="21">
        <v>2023</v>
      </c>
      <c r="C1184" s="22" t="s">
        <v>4979</v>
      </c>
      <c r="D1184" s="22" t="s">
        <v>29</v>
      </c>
      <c r="E1184" s="22"/>
      <c r="F1184" s="22" t="s">
        <v>122</v>
      </c>
      <c r="G1184" s="22" t="s">
        <v>4984</v>
      </c>
      <c r="H1184" s="22" t="s">
        <v>4983</v>
      </c>
      <c r="I1184" s="22" t="s">
        <v>12278</v>
      </c>
      <c r="J1184" s="22" t="s">
        <v>7200</v>
      </c>
      <c r="K1184" s="22" t="s">
        <v>4981</v>
      </c>
      <c r="L1184" s="22" t="s">
        <v>303</v>
      </c>
      <c r="M1184" s="22"/>
      <c r="N1184" s="17" t="s">
        <v>4982</v>
      </c>
      <c r="O1184" s="19"/>
    </row>
    <row r="1185" spans="1:15" ht="66" x14ac:dyDescent="0.3">
      <c r="A1185" s="24" t="s">
        <v>1368</v>
      </c>
      <c r="B1185" s="21">
        <v>2018</v>
      </c>
      <c r="C1185" s="22" t="s">
        <v>657</v>
      </c>
      <c r="D1185" s="22" t="s">
        <v>33</v>
      </c>
      <c r="E1185" s="22"/>
      <c r="F1185" s="22" t="s">
        <v>122</v>
      </c>
      <c r="G1185" s="22" t="s">
        <v>659</v>
      </c>
      <c r="H1185" s="22" t="s">
        <v>3242</v>
      </c>
      <c r="I1185" s="22" t="s">
        <v>7633</v>
      </c>
      <c r="J1185" s="22" t="s">
        <v>7200</v>
      </c>
      <c r="K1185" s="22" t="s">
        <v>1369</v>
      </c>
      <c r="L1185" s="22" t="s">
        <v>303</v>
      </c>
      <c r="M1185" s="22" t="s">
        <v>3839</v>
      </c>
      <c r="N1185" s="17" t="s">
        <v>658</v>
      </c>
      <c r="O1185" s="19"/>
    </row>
    <row r="1186" spans="1:15" ht="66" x14ac:dyDescent="0.3">
      <c r="A1186" s="24" t="s">
        <v>2019</v>
      </c>
      <c r="B1186" s="21">
        <v>2013</v>
      </c>
      <c r="C1186" s="22" t="s">
        <v>2018</v>
      </c>
      <c r="D1186" s="22" t="s">
        <v>1056</v>
      </c>
      <c r="E1186" s="22"/>
      <c r="F1186" s="22" t="s">
        <v>1644</v>
      </c>
      <c r="G1186" s="22"/>
      <c r="H1186" s="22"/>
      <c r="I1186" s="22" t="s">
        <v>2021</v>
      </c>
      <c r="J1186" s="24"/>
      <c r="K1186" s="24" t="s">
        <v>2020</v>
      </c>
      <c r="L1186" s="22" t="s">
        <v>303</v>
      </c>
      <c r="M1186" s="22" t="s">
        <v>695</v>
      </c>
      <c r="N1186" s="17" t="s">
        <v>2022</v>
      </c>
      <c r="O1186" s="19"/>
    </row>
    <row r="1187" spans="1:15" ht="52.8" x14ac:dyDescent="0.3">
      <c r="A1187" s="24" t="s">
        <v>11457</v>
      </c>
      <c r="B1187" s="21">
        <v>2026</v>
      </c>
      <c r="C1187" s="22" t="s">
        <v>11456</v>
      </c>
      <c r="D1187" s="22" t="s">
        <v>292</v>
      </c>
      <c r="E1187" s="22"/>
      <c r="F1187" s="22" t="s">
        <v>1644</v>
      </c>
      <c r="G1187" s="22"/>
      <c r="H1187" s="22"/>
      <c r="I1187" s="22" t="s">
        <v>11459</v>
      </c>
      <c r="J1187" s="22"/>
      <c r="K1187" s="22" t="s">
        <v>11458</v>
      </c>
      <c r="L1187" s="22"/>
      <c r="M1187" s="22"/>
      <c r="N1187" s="17"/>
      <c r="O1187" s="19"/>
    </row>
    <row r="1188" spans="1:15" ht="52.8" x14ac:dyDescent="0.3">
      <c r="A1188" s="24" t="s">
        <v>1371</v>
      </c>
      <c r="B1188" s="21">
        <v>2015</v>
      </c>
      <c r="C1188" s="22" t="s">
        <v>1370</v>
      </c>
      <c r="D1188" s="22"/>
      <c r="E1188" s="22"/>
      <c r="F1188" s="22" t="s">
        <v>43</v>
      </c>
      <c r="G1188" s="22" t="s">
        <v>38</v>
      </c>
      <c r="H1188" s="22" t="s">
        <v>3339</v>
      </c>
      <c r="I1188" s="22" t="s">
        <v>7313</v>
      </c>
      <c r="J1188" s="22" t="s">
        <v>7232</v>
      </c>
      <c r="K1188" s="22" t="s">
        <v>11084</v>
      </c>
      <c r="L1188" s="22" t="s">
        <v>167</v>
      </c>
      <c r="M1188" s="22" t="s">
        <v>1162</v>
      </c>
      <c r="N1188" s="17" t="s">
        <v>1372</v>
      </c>
      <c r="O1188" s="19"/>
    </row>
    <row r="1189" spans="1:15" ht="79.2" customHeight="1" x14ac:dyDescent="0.3">
      <c r="A1189" s="24" t="s">
        <v>9753</v>
      </c>
      <c r="B1189" s="21">
        <v>2025</v>
      </c>
      <c r="C1189" s="22" t="s">
        <v>9752</v>
      </c>
      <c r="D1189" s="22" t="s">
        <v>1517</v>
      </c>
      <c r="E1189" s="22"/>
      <c r="F1189" s="22" t="s">
        <v>2477</v>
      </c>
      <c r="G1189" s="22" t="s">
        <v>189</v>
      </c>
      <c r="H1189" s="22" t="s">
        <v>9755</v>
      </c>
      <c r="I1189" s="22" t="s">
        <v>9756</v>
      </c>
      <c r="J1189" s="22" t="s">
        <v>7161</v>
      </c>
      <c r="K1189" s="22" t="s">
        <v>9754</v>
      </c>
      <c r="L1189" s="22" t="s">
        <v>329</v>
      </c>
      <c r="M1189" s="22" t="s">
        <v>6539</v>
      </c>
      <c r="N1189" s="17"/>
      <c r="O1189" s="19"/>
    </row>
    <row r="1190" spans="1:15" ht="66" x14ac:dyDescent="0.3">
      <c r="A1190" s="24" t="s">
        <v>9173</v>
      </c>
      <c r="B1190" s="21">
        <v>2025</v>
      </c>
      <c r="C1190" s="22" t="s">
        <v>9172</v>
      </c>
      <c r="D1190" s="22" t="s">
        <v>257</v>
      </c>
      <c r="E1190" s="22"/>
      <c r="F1190" s="22" t="s">
        <v>1031</v>
      </c>
      <c r="G1190" s="22" t="s">
        <v>6863</v>
      </c>
      <c r="H1190" s="22" t="s">
        <v>9175</v>
      </c>
      <c r="I1190" s="22" t="s">
        <v>9176</v>
      </c>
      <c r="J1190" s="22" t="s">
        <v>7150</v>
      </c>
      <c r="K1190" s="22" t="s">
        <v>9174</v>
      </c>
      <c r="L1190" s="22" t="s">
        <v>329</v>
      </c>
      <c r="M1190" s="22" t="s">
        <v>9177</v>
      </c>
      <c r="N1190" s="17" t="s">
        <v>4690</v>
      </c>
      <c r="O1190" s="19"/>
    </row>
    <row r="1191" spans="1:15" ht="66" x14ac:dyDescent="0.3">
      <c r="A1191" s="24" t="s">
        <v>9135</v>
      </c>
      <c r="B1191" s="21">
        <v>2025</v>
      </c>
      <c r="C1191" s="22" t="s">
        <v>9134</v>
      </c>
      <c r="D1191" s="22" t="s">
        <v>1630</v>
      </c>
      <c r="E1191" s="22"/>
      <c r="F1191" s="22" t="s">
        <v>56</v>
      </c>
      <c r="G1191" s="22"/>
      <c r="H1191" s="22"/>
      <c r="I1191" s="22" t="s">
        <v>56</v>
      </c>
      <c r="J1191" s="24"/>
      <c r="K1191" s="24" t="s">
        <v>9136</v>
      </c>
      <c r="L1191" s="22"/>
      <c r="M1191" s="22"/>
      <c r="N1191" s="17"/>
      <c r="O1191" s="19"/>
    </row>
    <row r="1192" spans="1:15" ht="52.8" x14ac:dyDescent="0.3">
      <c r="A1192" s="24" t="s">
        <v>8705</v>
      </c>
      <c r="B1192" s="21">
        <v>2025</v>
      </c>
      <c r="C1192" s="22" t="s">
        <v>8704</v>
      </c>
      <c r="D1192" s="22"/>
      <c r="E1192" s="22" t="s">
        <v>265</v>
      </c>
      <c r="F1192" s="22" t="s">
        <v>844</v>
      </c>
      <c r="G1192" s="22" t="s">
        <v>1599</v>
      </c>
      <c r="H1192" s="22" t="s">
        <v>3600</v>
      </c>
      <c r="I1192" s="22" t="s">
        <v>8707</v>
      </c>
      <c r="J1192" s="22"/>
      <c r="K1192" s="22" t="s">
        <v>8706</v>
      </c>
      <c r="L1192" s="22"/>
      <c r="M1192" s="22"/>
      <c r="N1192" s="17"/>
      <c r="O1192" s="19"/>
    </row>
    <row r="1193" spans="1:15" ht="92.4" x14ac:dyDescent="0.3">
      <c r="A1193" s="24" t="s">
        <v>4392</v>
      </c>
      <c r="B1193" s="21">
        <v>2020</v>
      </c>
      <c r="C1193" s="22" t="s">
        <v>4391</v>
      </c>
      <c r="D1193" s="22"/>
      <c r="E1193" s="22" t="s">
        <v>4393</v>
      </c>
      <c r="F1193" s="22" t="s">
        <v>43</v>
      </c>
      <c r="G1193" s="22" t="s">
        <v>100</v>
      </c>
      <c r="H1193" s="22" t="s">
        <v>4395</v>
      </c>
      <c r="I1193" s="22" t="s">
        <v>7634</v>
      </c>
      <c r="J1193" s="36" t="s">
        <v>5873</v>
      </c>
      <c r="K1193" s="24" t="s">
        <v>4394</v>
      </c>
      <c r="L1193" s="22" t="s">
        <v>329</v>
      </c>
      <c r="M1193" s="22" t="s">
        <v>289</v>
      </c>
      <c r="N1193" s="17"/>
      <c r="O1193" s="19"/>
    </row>
    <row r="1194" spans="1:15" ht="66" x14ac:dyDescent="0.3">
      <c r="A1194" s="24" t="s">
        <v>4740</v>
      </c>
      <c r="B1194" s="21">
        <v>2016</v>
      </c>
      <c r="C1194" s="22" t="s">
        <v>4739</v>
      </c>
      <c r="D1194" s="22" t="s">
        <v>4741</v>
      </c>
      <c r="E1194" s="22"/>
      <c r="F1194" s="22" t="s">
        <v>43</v>
      </c>
      <c r="G1194" s="22"/>
      <c r="H1194" s="22"/>
      <c r="I1194" s="22" t="s">
        <v>4743</v>
      </c>
      <c r="J1194" s="24"/>
      <c r="K1194" s="22" t="s">
        <v>4742</v>
      </c>
      <c r="L1194" s="22"/>
      <c r="M1194" s="22"/>
      <c r="N1194" s="17"/>
      <c r="O1194" s="19"/>
    </row>
    <row r="1195" spans="1:15" ht="79.2" x14ac:dyDescent="0.3">
      <c r="A1195" s="24" t="s">
        <v>6705</v>
      </c>
      <c r="B1195" s="21">
        <v>2024</v>
      </c>
      <c r="C1195" s="22" t="s">
        <v>6704</v>
      </c>
      <c r="D1195" s="22" t="s">
        <v>125</v>
      </c>
      <c r="E1195" s="22"/>
      <c r="F1195" s="22" t="s">
        <v>2477</v>
      </c>
      <c r="G1195" s="22" t="s">
        <v>134</v>
      </c>
      <c r="H1195" s="22" t="s">
        <v>3207</v>
      </c>
      <c r="I1195" s="22" t="s">
        <v>2560</v>
      </c>
      <c r="J1195" s="24" t="s">
        <v>7268</v>
      </c>
      <c r="K1195" s="22" t="s">
        <v>6706</v>
      </c>
      <c r="L1195" s="22" t="s">
        <v>329</v>
      </c>
      <c r="M1195" s="22" t="s">
        <v>60</v>
      </c>
      <c r="N1195" s="17"/>
      <c r="O1195" s="19"/>
    </row>
    <row r="1196" spans="1:15" ht="79.2" x14ac:dyDescent="0.3">
      <c r="A1196" s="24" t="s">
        <v>8647</v>
      </c>
      <c r="B1196" s="21">
        <v>2025</v>
      </c>
      <c r="C1196" s="22" t="s">
        <v>6704</v>
      </c>
      <c r="D1196" s="22" t="s">
        <v>125</v>
      </c>
      <c r="E1196" s="22"/>
      <c r="F1196" s="22" t="s">
        <v>2477</v>
      </c>
      <c r="G1196" s="22" t="s">
        <v>134</v>
      </c>
      <c r="H1196" s="22" t="s">
        <v>3207</v>
      </c>
      <c r="I1196" s="22" t="s">
        <v>7653</v>
      </c>
      <c r="J1196" s="24" t="s">
        <v>7268</v>
      </c>
      <c r="K1196" s="22" t="s">
        <v>8648</v>
      </c>
      <c r="L1196" s="22" t="s">
        <v>329</v>
      </c>
      <c r="M1196" s="22" t="s">
        <v>60</v>
      </c>
      <c r="N1196" s="17"/>
      <c r="O1196" s="19"/>
    </row>
    <row r="1197" spans="1:15" ht="79.2" x14ac:dyDescent="0.3">
      <c r="A1197" s="24" t="s">
        <v>5063</v>
      </c>
      <c r="B1197" s="21">
        <v>2021</v>
      </c>
      <c r="C1197" s="22" t="s">
        <v>5062</v>
      </c>
      <c r="D1197" s="22" t="s">
        <v>5043</v>
      </c>
      <c r="E1197" s="22"/>
      <c r="F1197" s="22" t="s">
        <v>2155</v>
      </c>
      <c r="G1197" s="22" t="s">
        <v>5065</v>
      </c>
      <c r="H1197" s="22" t="s">
        <v>5066</v>
      </c>
      <c r="I1197" s="22" t="s">
        <v>7427</v>
      </c>
      <c r="J1197" s="24" t="s">
        <v>7166</v>
      </c>
      <c r="K1197" s="22" t="s">
        <v>5064</v>
      </c>
      <c r="L1197" s="22" t="s">
        <v>5068</v>
      </c>
      <c r="M1197" s="22" t="s">
        <v>5067</v>
      </c>
      <c r="N1197" s="17"/>
      <c r="O1197" s="19"/>
    </row>
    <row r="1198" spans="1:15" ht="79.2" x14ac:dyDescent="0.3">
      <c r="A1198" s="24" t="s">
        <v>1064</v>
      </c>
      <c r="B1198" s="21">
        <v>2015</v>
      </c>
      <c r="C1198" s="22" t="s">
        <v>1063</v>
      </c>
      <c r="D1198" s="22" t="s">
        <v>36</v>
      </c>
      <c r="E1198" s="22"/>
      <c r="F1198" s="22" t="s">
        <v>43</v>
      </c>
      <c r="G1198" s="22"/>
      <c r="H1198" s="22"/>
      <c r="I1198" s="22" t="s">
        <v>7635</v>
      </c>
      <c r="J1198" s="22" t="s">
        <v>7464</v>
      </c>
      <c r="K1198" s="22" t="s">
        <v>11049</v>
      </c>
      <c r="L1198" s="22" t="s">
        <v>123</v>
      </c>
      <c r="M1198" s="22" t="s">
        <v>1065</v>
      </c>
      <c r="N1198" s="17"/>
      <c r="O1198" s="19"/>
    </row>
    <row r="1199" spans="1:15" ht="39.6" x14ac:dyDescent="0.3">
      <c r="A1199" s="24" t="s">
        <v>4521</v>
      </c>
      <c r="B1199" s="21">
        <v>2020</v>
      </c>
      <c r="C1199" s="22" t="s">
        <v>4520</v>
      </c>
      <c r="D1199" s="22" t="s">
        <v>4500</v>
      </c>
      <c r="E1199" s="22"/>
      <c r="F1199" s="22" t="s">
        <v>2155</v>
      </c>
      <c r="G1199" s="22"/>
      <c r="H1199" s="22" t="s">
        <v>4502</v>
      </c>
      <c r="I1199" s="22" t="s">
        <v>7611</v>
      </c>
      <c r="J1199" s="24" t="s">
        <v>7164</v>
      </c>
      <c r="K1199" s="24" t="s">
        <v>10947</v>
      </c>
      <c r="L1199" s="22" t="s">
        <v>329</v>
      </c>
      <c r="M1199" s="22" t="s">
        <v>2744</v>
      </c>
      <c r="N1199" s="17"/>
      <c r="O1199" s="19"/>
    </row>
    <row r="1200" spans="1:15" ht="39.6" x14ac:dyDescent="0.3">
      <c r="A1200" s="24" t="s">
        <v>9579</v>
      </c>
      <c r="B1200" s="21">
        <v>2023</v>
      </c>
      <c r="C1200" s="22" t="s">
        <v>9578</v>
      </c>
      <c r="D1200" s="22" t="s">
        <v>9580</v>
      </c>
      <c r="E1200" s="22"/>
      <c r="F1200" s="22" t="s">
        <v>649</v>
      </c>
      <c r="G1200" s="22" t="s">
        <v>6412</v>
      </c>
      <c r="H1200" s="22" t="s">
        <v>9581</v>
      </c>
      <c r="I1200" s="22" t="s">
        <v>7203</v>
      </c>
      <c r="J1200" s="24" t="s">
        <v>7163</v>
      </c>
      <c r="K1200" s="24" t="s">
        <v>9582</v>
      </c>
      <c r="L1200" s="22"/>
      <c r="M1200" s="22" t="s">
        <v>8703</v>
      </c>
      <c r="N1200" s="17"/>
      <c r="O1200" s="19"/>
    </row>
    <row r="1201" spans="1:15" ht="66" customHeight="1" x14ac:dyDescent="0.3">
      <c r="A1201" s="24" t="s">
        <v>9520</v>
      </c>
      <c r="B1201" s="21">
        <v>2025</v>
      </c>
      <c r="C1201" s="22" t="s">
        <v>9521</v>
      </c>
      <c r="D1201" s="22" t="s">
        <v>349</v>
      </c>
      <c r="E1201" s="22"/>
      <c r="F1201" s="22" t="s">
        <v>1031</v>
      </c>
      <c r="G1201" s="22" t="s">
        <v>70</v>
      </c>
      <c r="H1201" s="22" t="s">
        <v>9526</v>
      </c>
      <c r="I1201" s="22" t="s">
        <v>9524</v>
      </c>
      <c r="J1201" s="24" t="s">
        <v>9525</v>
      </c>
      <c r="K1201" s="22" t="s">
        <v>9522</v>
      </c>
      <c r="L1201" s="22" t="s">
        <v>329</v>
      </c>
      <c r="M1201" s="22" t="s">
        <v>4390</v>
      </c>
      <c r="N1201" s="17" t="s">
        <v>9523</v>
      </c>
      <c r="O1201" s="19"/>
    </row>
    <row r="1202" spans="1:15" ht="79.2" customHeight="1" x14ac:dyDescent="0.3">
      <c r="A1202" s="24" t="s">
        <v>6837</v>
      </c>
      <c r="B1202" s="21">
        <v>2023</v>
      </c>
      <c r="C1202" s="22" t="s">
        <v>6838</v>
      </c>
      <c r="D1202" s="22"/>
      <c r="E1202" s="22" t="s">
        <v>265</v>
      </c>
      <c r="F1202" s="22" t="s">
        <v>1031</v>
      </c>
      <c r="G1202" s="22" t="s">
        <v>6841</v>
      </c>
      <c r="H1202" s="22" t="s">
        <v>6840</v>
      </c>
      <c r="I1202" s="22" t="s">
        <v>7940</v>
      </c>
      <c r="J1202" s="24" t="s">
        <v>7396</v>
      </c>
      <c r="K1202" s="22" t="s">
        <v>6969</v>
      </c>
      <c r="L1202" s="22" t="s">
        <v>329</v>
      </c>
      <c r="M1202" s="22" t="s">
        <v>4390</v>
      </c>
      <c r="N1202" s="17" t="s">
        <v>6839</v>
      </c>
      <c r="O1202" s="19"/>
    </row>
    <row r="1203" spans="1:15" ht="79.2" customHeight="1" x14ac:dyDescent="0.3">
      <c r="A1203" s="24" t="s">
        <v>4295</v>
      </c>
      <c r="B1203" s="21">
        <v>2022</v>
      </c>
      <c r="C1203" s="22" t="s">
        <v>4296</v>
      </c>
      <c r="D1203" s="22" t="s">
        <v>487</v>
      </c>
      <c r="E1203" s="22"/>
      <c r="F1203" s="22" t="s">
        <v>2477</v>
      </c>
      <c r="G1203" s="22" t="s">
        <v>127</v>
      </c>
      <c r="H1203" s="22" t="s">
        <v>3148</v>
      </c>
      <c r="I1203" s="22" t="s">
        <v>7127</v>
      </c>
      <c r="J1203" s="24" t="s">
        <v>7419</v>
      </c>
      <c r="K1203" s="22" t="s">
        <v>4297</v>
      </c>
      <c r="L1203" s="22" t="s">
        <v>48</v>
      </c>
      <c r="M1203" s="22" t="s">
        <v>116</v>
      </c>
      <c r="N1203" s="17" t="s">
        <v>4298</v>
      </c>
      <c r="O1203" s="19"/>
    </row>
    <row r="1204" spans="1:15" ht="52.8" customHeight="1" x14ac:dyDescent="0.3">
      <c r="A1204" s="24" t="s">
        <v>6736</v>
      </c>
      <c r="B1204" s="21">
        <v>2024</v>
      </c>
      <c r="C1204" s="22" t="s">
        <v>6735</v>
      </c>
      <c r="D1204" s="22" t="s">
        <v>405</v>
      </c>
      <c r="E1204" s="22"/>
      <c r="F1204" s="22" t="s">
        <v>2477</v>
      </c>
      <c r="G1204" s="22" t="s">
        <v>127</v>
      </c>
      <c r="H1204" s="22" t="s">
        <v>4604</v>
      </c>
      <c r="I1204" s="22" t="s">
        <v>6739</v>
      </c>
      <c r="J1204" s="22" t="s">
        <v>7636</v>
      </c>
      <c r="K1204" s="22" t="s">
        <v>6737</v>
      </c>
      <c r="L1204" s="22" t="s">
        <v>329</v>
      </c>
      <c r="M1204" s="22" t="s">
        <v>4007</v>
      </c>
      <c r="N1204" s="17" t="s">
        <v>6738</v>
      </c>
      <c r="O1204" s="19"/>
    </row>
    <row r="1205" spans="1:15" ht="66" x14ac:dyDescent="0.3">
      <c r="A1205" s="24" t="s">
        <v>4602</v>
      </c>
      <c r="B1205" s="21">
        <v>2022</v>
      </c>
      <c r="C1205" s="22" t="s">
        <v>4601</v>
      </c>
      <c r="D1205" s="22" t="s">
        <v>470</v>
      </c>
      <c r="E1205" s="22"/>
      <c r="F1205" s="22" t="s">
        <v>2477</v>
      </c>
      <c r="G1205" s="22" t="s">
        <v>127</v>
      </c>
      <c r="H1205" s="22" t="s">
        <v>4604</v>
      </c>
      <c r="I1205" s="22" t="s">
        <v>4606</v>
      </c>
      <c r="J1205" s="22" t="s">
        <v>7272</v>
      </c>
      <c r="K1205" s="22" t="s">
        <v>4603</v>
      </c>
      <c r="L1205" s="22" t="s">
        <v>329</v>
      </c>
      <c r="M1205" s="22" t="s">
        <v>4007</v>
      </c>
      <c r="N1205" s="17" t="s">
        <v>4605</v>
      </c>
      <c r="O1205" s="19"/>
    </row>
    <row r="1206" spans="1:15" ht="92.4" x14ac:dyDescent="0.3">
      <c r="A1206" s="24" t="s">
        <v>3925</v>
      </c>
      <c r="B1206" s="21">
        <v>2017</v>
      </c>
      <c r="C1206" s="22" t="s">
        <v>1892</v>
      </c>
      <c r="D1206" s="22" t="s">
        <v>405</v>
      </c>
      <c r="E1206" s="22"/>
      <c r="F1206" s="22" t="s">
        <v>122</v>
      </c>
      <c r="G1206" s="22" t="s">
        <v>3928</v>
      </c>
      <c r="H1206" s="22" t="s">
        <v>3929</v>
      </c>
      <c r="I1206" s="22" t="s">
        <v>7461</v>
      </c>
      <c r="J1206" s="22" t="s">
        <v>7160</v>
      </c>
      <c r="K1206" s="22" t="s">
        <v>3926</v>
      </c>
      <c r="L1206" s="22" t="s">
        <v>123</v>
      </c>
      <c r="M1206" s="22" t="s">
        <v>11986</v>
      </c>
      <c r="N1206" s="17" t="s">
        <v>3927</v>
      </c>
      <c r="O1206" s="19"/>
    </row>
    <row r="1207" spans="1:15" ht="79.2" x14ac:dyDescent="0.3">
      <c r="A1207" s="24" t="s">
        <v>1891</v>
      </c>
      <c r="B1207" s="21">
        <v>2017</v>
      </c>
      <c r="C1207" s="22" t="s">
        <v>1892</v>
      </c>
      <c r="D1207" s="22" t="s">
        <v>405</v>
      </c>
      <c r="E1207" s="22"/>
      <c r="F1207" s="22" t="s">
        <v>1644</v>
      </c>
      <c r="G1207" s="22"/>
      <c r="H1207" s="22"/>
      <c r="I1207" s="22" t="s">
        <v>7637</v>
      </c>
      <c r="J1207" s="22"/>
      <c r="K1207" s="22" t="s">
        <v>1890</v>
      </c>
      <c r="L1207" s="22" t="s">
        <v>329</v>
      </c>
      <c r="M1207" s="22" t="s">
        <v>1724</v>
      </c>
      <c r="N1207" s="17" t="s">
        <v>1893</v>
      </c>
      <c r="O1207" s="19"/>
    </row>
    <row r="1208" spans="1:15" ht="39.6" x14ac:dyDescent="0.3">
      <c r="A1208" s="24" t="s">
        <v>512</v>
      </c>
      <c r="B1208" s="21">
        <v>2019</v>
      </c>
      <c r="C1208" s="22" t="s">
        <v>511</v>
      </c>
      <c r="D1208" s="22" t="s">
        <v>29</v>
      </c>
      <c r="E1208" s="22"/>
      <c r="F1208" s="22" t="s">
        <v>56</v>
      </c>
      <c r="G1208" s="22"/>
      <c r="H1208" s="22"/>
      <c r="I1208" s="22" t="s">
        <v>513</v>
      </c>
      <c r="J1208" s="24"/>
      <c r="K1208" s="24" t="s">
        <v>10896</v>
      </c>
      <c r="L1208" s="22"/>
      <c r="M1208" s="22"/>
      <c r="N1208" s="17"/>
      <c r="O1208" s="19"/>
    </row>
    <row r="1209" spans="1:15" ht="52.8" x14ac:dyDescent="0.3">
      <c r="A1209" s="24" t="s">
        <v>5598</v>
      </c>
      <c r="B1209" s="21">
        <v>2022</v>
      </c>
      <c r="C1209" s="22" t="s">
        <v>5599</v>
      </c>
      <c r="D1209" s="22" t="s">
        <v>4701</v>
      </c>
      <c r="E1209" s="22"/>
      <c r="F1209" s="22" t="s">
        <v>171</v>
      </c>
      <c r="G1209" s="22" t="s">
        <v>175</v>
      </c>
      <c r="H1209" s="22" t="s">
        <v>5436</v>
      </c>
      <c r="I1209" s="22" t="s">
        <v>7638</v>
      </c>
      <c r="J1209" s="22" t="s">
        <v>7145</v>
      </c>
      <c r="K1209" s="22" t="s">
        <v>5600</v>
      </c>
      <c r="L1209" s="22" t="s">
        <v>329</v>
      </c>
      <c r="M1209" s="22" t="s">
        <v>60</v>
      </c>
      <c r="N1209" s="17"/>
      <c r="O1209" s="19"/>
    </row>
    <row r="1210" spans="1:15" ht="66" x14ac:dyDescent="0.3">
      <c r="A1210" s="24" t="s">
        <v>5434</v>
      </c>
      <c r="B1210" s="21">
        <v>2023</v>
      </c>
      <c r="C1210" s="22" t="s">
        <v>5433</v>
      </c>
      <c r="D1210" s="22" t="s">
        <v>1282</v>
      </c>
      <c r="E1210" s="22"/>
      <c r="F1210" s="22" t="s">
        <v>171</v>
      </c>
      <c r="G1210" s="22" t="s">
        <v>175</v>
      </c>
      <c r="H1210" s="22" t="s">
        <v>5436</v>
      </c>
      <c r="I1210" s="22" t="s">
        <v>2909</v>
      </c>
      <c r="J1210" s="24" t="s">
        <v>7145</v>
      </c>
      <c r="K1210" s="24" t="s">
        <v>5435</v>
      </c>
      <c r="L1210" s="22"/>
      <c r="M1210" s="22"/>
      <c r="N1210" s="17"/>
      <c r="O1210" s="19"/>
    </row>
    <row r="1211" spans="1:15" ht="39.6" x14ac:dyDescent="0.3">
      <c r="A1211" s="24" t="s">
        <v>10712</v>
      </c>
      <c r="B1211" s="21">
        <v>2026</v>
      </c>
      <c r="C1211" s="22" t="s">
        <v>10713</v>
      </c>
      <c r="D1211" s="22" t="s">
        <v>6730</v>
      </c>
      <c r="E1211" s="22"/>
      <c r="F1211" s="22" t="s">
        <v>1031</v>
      </c>
      <c r="G1211" s="22" t="s">
        <v>42</v>
      </c>
      <c r="H1211" s="22" t="s">
        <v>10714</v>
      </c>
      <c r="I1211" s="22" t="s">
        <v>7165</v>
      </c>
      <c r="J1211" s="22" t="s">
        <v>7132</v>
      </c>
      <c r="K1211" s="22" t="s">
        <v>10713</v>
      </c>
      <c r="L1211" s="22" t="s">
        <v>329</v>
      </c>
      <c r="M1211" s="22" t="s">
        <v>10715</v>
      </c>
      <c r="N1211" s="17"/>
      <c r="O1211" s="19" t="s">
        <v>1646</v>
      </c>
    </row>
    <row r="1212" spans="1:15" ht="66" x14ac:dyDescent="0.3">
      <c r="A1212" s="24" t="s">
        <v>1382</v>
      </c>
      <c r="B1212" s="21">
        <v>2018</v>
      </c>
      <c r="C1212" s="22" t="s">
        <v>1381</v>
      </c>
      <c r="D1212" s="22" t="s">
        <v>1383</v>
      </c>
      <c r="E1212" s="22"/>
      <c r="F1212" s="22" t="s">
        <v>144</v>
      </c>
      <c r="G1212" s="22"/>
      <c r="H1212" s="22"/>
      <c r="I1212" s="22" t="s">
        <v>7639</v>
      </c>
      <c r="J1212" s="22" t="s">
        <v>7448</v>
      </c>
      <c r="K1212" s="22" t="s">
        <v>1384</v>
      </c>
      <c r="L1212" s="22" t="s">
        <v>48</v>
      </c>
      <c r="M1212" s="22" t="s">
        <v>116</v>
      </c>
      <c r="N1212" s="17" t="s">
        <v>3694</v>
      </c>
      <c r="O1212" s="19"/>
    </row>
    <row r="1213" spans="1:15" ht="52.8" x14ac:dyDescent="0.3">
      <c r="A1213" s="24" t="s">
        <v>8275</v>
      </c>
      <c r="B1213" s="21">
        <v>2025</v>
      </c>
      <c r="C1213" s="22" t="s">
        <v>8273</v>
      </c>
      <c r="D1213" s="22" t="s">
        <v>8274</v>
      </c>
      <c r="E1213" s="22"/>
      <c r="F1213" s="22" t="s">
        <v>3812</v>
      </c>
      <c r="G1213" s="22"/>
      <c r="H1213" s="22"/>
      <c r="I1213" s="22" t="s">
        <v>56</v>
      </c>
      <c r="J1213" s="22"/>
      <c r="K1213" s="22" t="s">
        <v>8276</v>
      </c>
      <c r="L1213" s="22"/>
      <c r="M1213" s="22"/>
      <c r="N1213" s="17"/>
      <c r="O1213" s="19"/>
    </row>
    <row r="1214" spans="1:15" ht="39.6" x14ac:dyDescent="0.3">
      <c r="A1214" s="24" t="s">
        <v>5969</v>
      </c>
      <c r="B1214" s="21">
        <v>2021</v>
      </c>
      <c r="C1214" s="22" t="s">
        <v>5968</v>
      </c>
      <c r="D1214" s="22" t="s">
        <v>5970</v>
      </c>
      <c r="E1214" s="22"/>
      <c r="F1214" s="22" t="s">
        <v>1031</v>
      </c>
      <c r="G1214" s="22" t="s">
        <v>4732</v>
      </c>
      <c r="H1214" s="22" t="s">
        <v>5972</v>
      </c>
      <c r="I1214" s="22" t="s">
        <v>7277</v>
      </c>
      <c r="J1214" s="22" t="s">
        <v>7209</v>
      </c>
      <c r="K1214" s="22" t="s">
        <v>5971</v>
      </c>
      <c r="L1214" s="22" t="s">
        <v>329</v>
      </c>
      <c r="M1214" s="22" t="s">
        <v>2862</v>
      </c>
      <c r="N1214" s="17"/>
      <c r="O1214" s="19"/>
    </row>
    <row r="1215" spans="1:15" ht="52.8" x14ac:dyDescent="0.3">
      <c r="A1215" s="24" t="s">
        <v>4899</v>
      </c>
      <c r="B1215" s="21">
        <v>2017</v>
      </c>
      <c r="C1215" s="22" t="s">
        <v>4900</v>
      </c>
      <c r="D1215" s="22"/>
      <c r="E1215" s="22" t="s">
        <v>4901</v>
      </c>
      <c r="F1215" s="22" t="s">
        <v>43</v>
      </c>
      <c r="G1215" s="22" t="s">
        <v>42</v>
      </c>
      <c r="H1215" s="22" t="s">
        <v>3314</v>
      </c>
      <c r="I1215" s="22" t="s">
        <v>7640</v>
      </c>
      <c r="J1215" s="22" t="s">
        <v>7133</v>
      </c>
      <c r="K1215" s="22" t="s">
        <v>4902</v>
      </c>
      <c r="L1215" s="22" t="s">
        <v>329</v>
      </c>
      <c r="M1215" s="22"/>
      <c r="N1215" s="17"/>
      <c r="O1215" s="19"/>
    </row>
    <row r="1216" spans="1:15" ht="66" x14ac:dyDescent="0.3">
      <c r="A1216" s="24" t="s">
        <v>2840</v>
      </c>
      <c r="B1216" s="21">
        <v>2021</v>
      </c>
      <c r="C1216" s="22" t="s">
        <v>3340</v>
      </c>
      <c r="D1216" s="22" t="s">
        <v>2841</v>
      </c>
      <c r="E1216" s="22"/>
      <c r="F1216" s="22" t="s">
        <v>122</v>
      </c>
      <c r="G1216" s="22" t="s">
        <v>1599</v>
      </c>
      <c r="H1216" s="22" t="s">
        <v>3341</v>
      </c>
      <c r="I1216" s="22" t="s">
        <v>7641</v>
      </c>
      <c r="J1216" s="22" t="s">
        <v>7161</v>
      </c>
      <c r="K1216" s="22" t="s">
        <v>3342</v>
      </c>
      <c r="L1216" s="22" t="s">
        <v>329</v>
      </c>
      <c r="M1216" s="22" t="s">
        <v>2842</v>
      </c>
      <c r="N1216" s="17" t="s">
        <v>2843</v>
      </c>
      <c r="O1216" s="19"/>
    </row>
    <row r="1217" spans="1:15" ht="69.599999999999994" customHeight="1" x14ac:dyDescent="0.3">
      <c r="A1217" s="24" t="s">
        <v>6537</v>
      </c>
      <c r="B1217" s="21">
        <v>2024</v>
      </c>
      <c r="C1217" s="22" t="s">
        <v>6536</v>
      </c>
      <c r="D1217" s="22" t="s">
        <v>5824</v>
      </c>
      <c r="E1217" s="22"/>
      <c r="F1217" s="22" t="s">
        <v>1031</v>
      </c>
      <c r="G1217" s="22" t="s">
        <v>692</v>
      </c>
      <c r="H1217" s="22" t="s">
        <v>6540</v>
      </c>
      <c r="I1217" s="22" t="s">
        <v>2560</v>
      </c>
      <c r="J1217" s="22" t="s">
        <v>7161</v>
      </c>
      <c r="K1217" s="22" t="s">
        <v>6538</v>
      </c>
      <c r="L1217" s="22" t="s">
        <v>329</v>
      </c>
      <c r="M1217" s="22" t="s">
        <v>6539</v>
      </c>
      <c r="N1217" s="17"/>
      <c r="O1217" s="19"/>
    </row>
    <row r="1218" spans="1:15" ht="66" x14ac:dyDescent="0.3">
      <c r="A1218" s="24" t="s">
        <v>5053</v>
      </c>
      <c r="B1218" s="21">
        <v>2021</v>
      </c>
      <c r="C1218" s="22" t="s">
        <v>5054</v>
      </c>
      <c r="D1218" s="22" t="s">
        <v>5043</v>
      </c>
      <c r="E1218" s="22"/>
      <c r="F1218" s="22" t="s">
        <v>2155</v>
      </c>
      <c r="G1218" s="22"/>
      <c r="H1218" s="22"/>
      <c r="I1218" s="22" t="s">
        <v>7427</v>
      </c>
      <c r="J1218" s="24" t="s">
        <v>7141</v>
      </c>
      <c r="K1218" s="24" t="s">
        <v>5055</v>
      </c>
      <c r="L1218" s="22" t="s">
        <v>1591</v>
      </c>
      <c r="M1218" s="22" t="s">
        <v>5056</v>
      </c>
      <c r="N1218" s="17"/>
      <c r="O1218" s="19"/>
    </row>
    <row r="1219" spans="1:15" ht="39.6" x14ac:dyDescent="0.3">
      <c r="A1219" s="24" t="s">
        <v>8277</v>
      </c>
      <c r="B1219" s="21">
        <v>2025</v>
      </c>
      <c r="C1219" s="22" t="s">
        <v>8278</v>
      </c>
      <c r="D1219" s="22" t="s">
        <v>2980</v>
      </c>
      <c r="E1219" s="22"/>
      <c r="F1219" s="22" t="s">
        <v>56</v>
      </c>
      <c r="G1219" s="22"/>
      <c r="H1219" s="22"/>
      <c r="I1219" s="22" t="s">
        <v>56</v>
      </c>
      <c r="J1219" s="22"/>
      <c r="K1219" s="22" t="s">
        <v>8279</v>
      </c>
      <c r="L1219" s="22"/>
      <c r="M1219" s="22"/>
      <c r="N1219" s="17"/>
      <c r="O1219" s="20"/>
    </row>
    <row r="1220" spans="1:15" ht="145.19999999999999" x14ac:dyDescent="0.3">
      <c r="A1220" s="24" t="s">
        <v>10697</v>
      </c>
      <c r="B1220" s="21">
        <v>2026</v>
      </c>
      <c r="C1220" s="22" t="s">
        <v>10695</v>
      </c>
      <c r="D1220" s="22" t="s">
        <v>10696</v>
      </c>
      <c r="E1220" s="22"/>
      <c r="F1220" s="22" t="s">
        <v>1076</v>
      </c>
      <c r="G1220" s="22"/>
      <c r="H1220" s="22"/>
      <c r="I1220" s="22" t="s">
        <v>10698</v>
      </c>
      <c r="J1220" s="22"/>
      <c r="K1220" s="22" t="s">
        <v>10699</v>
      </c>
      <c r="L1220" s="22"/>
      <c r="M1220" s="22"/>
      <c r="N1220" s="17"/>
      <c r="O1220" s="19"/>
    </row>
    <row r="1221" spans="1:15" ht="66" x14ac:dyDescent="0.3">
      <c r="A1221" s="24" t="s">
        <v>8927</v>
      </c>
      <c r="B1221" s="21">
        <v>2025</v>
      </c>
      <c r="C1221" s="22" t="s">
        <v>8926</v>
      </c>
      <c r="D1221" s="22" t="s">
        <v>1509</v>
      </c>
      <c r="E1221" s="22"/>
      <c r="F1221" s="22" t="s">
        <v>43</v>
      </c>
      <c r="G1221" s="22" t="s">
        <v>70</v>
      </c>
      <c r="H1221" s="22" t="s">
        <v>8930</v>
      </c>
      <c r="I1221" s="22" t="s">
        <v>8929</v>
      </c>
      <c r="J1221" s="22" t="s">
        <v>7428</v>
      </c>
      <c r="K1221" s="22" t="s">
        <v>8928</v>
      </c>
      <c r="L1221" s="22" t="s">
        <v>329</v>
      </c>
      <c r="M1221" s="22" t="s">
        <v>4682</v>
      </c>
      <c r="N1221" s="17"/>
      <c r="O1221" s="19"/>
    </row>
    <row r="1222" spans="1:15" ht="52.8" x14ac:dyDescent="0.3">
      <c r="A1222" s="24" t="s">
        <v>12357</v>
      </c>
      <c r="B1222" s="21" t="s">
        <v>4488</v>
      </c>
      <c r="C1222" s="22" t="s">
        <v>12356</v>
      </c>
      <c r="D1222" s="22"/>
      <c r="E1222" s="22" t="s">
        <v>12358</v>
      </c>
      <c r="F1222" s="22" t="s">
        <v>1031</v>
      </c>
      <c r="G1222" s="22" t="s">
        <v>70</v>
      </c>
      <c r="H1222" s="22" t="s">
        <v>8930</v>
      </c>
      <c r="I1222" s="22" t="s">
        <v>12360</v>
      </c>
      <c r="J1222" s="22"/>
      <c r="K1222" s="22" t="s">
        <v>12359</v>
      </c>
      <c r="L1222" s="22"/>
      <c r="M1222" s="22"/>
      <c r="N1222" s="17"/>
      <c r="O1222" s="19" t="s">
        <v>1646</v>
      </c>
    </row>
    <row r="1223" spans="1:15" ht="116.4" customHeight="1" x14ac:dyDescent="0.3">
      <c r="A1223" s="24" t="s">
        <v>9412</v>
      </c>
      <c r="B1223" s="21">
        <v>2024</v>
      </c>
      <c r="C1223" s="22" t="s">
        <v>9411</v>
      </c>
      <c r="D1223" s="22" t="s">
        <v>105</v>
      </c>
      <c r="E1223" s="22"/>
      <c r="F1223" s="22" t="s">
        <v>844</v>
      </c>
      <c r="G1223" s="22" t="s">
        <v>364</v>
      </c>
      <c r="H1223" s="22" t="s">
        <v>9414</v>
      </c>
      <c r="I1223" s="22" t="s">
        <v>9408</v>
      </c>
      <c r="J1223" s="22" t="s">
        <v>7161</v>
      </c>
      <c r="K1223" s="22" t="s">
        <v>9413</v>
      </c>
      <c r="L1223" s="22" t="s">
        <v>329</v>
      </c>
      <c r="M1223" s="22" t="s">
        <v>9404</v>
      </c>
      <c r="N1223" s="17"/>
      <c r="O1223" s="19"/>
    </row>
    <row r="1224" spans="1:15" ht="63.6" customHeight="1" x14ac:dyDescent="0.3">
      <c r="A1224" s="24" t="s">
        <v>9401</v>
      </c>
      <c r="B1224" s="21">
        <v>2023</v>
      </c>
      <c r="C1224" s="22" t="s">
        <v>9400</v>
      </c>
      <c r="D1224" s="22" t="s">
        <v>257</v>
      </c>
      <c r="E1224" s="22"/>
      <c r="F1224" s="22" t="s">
        <v>844</v>
      </c>
      <c r="G1224" s="22" t="s">
        <v>364</v>
      </c>
      <c r="H1224" s="22" t="s">
        <v>4288</v>
      </c>
      <c r="I1224" s="22" t="s">
        <v>9403</v>
      </c>
      <c r="J1224" s="24" t="s">
        <v>7161</v>
      </c>
      <c r="K1224" s="24" t="s">
        <v>9402</v>
      </c>
      <c r="L1224" s="22" t="s">
        <v>329</v>
      </c>
      <c r="M1224" s="22" t="s">
        <v>9404</v>
      </c>
      <c r="N1224" s="17"/>
      <c r="O1224" s="19"/>
    </row>
    <row r="1225" spans="1:15" ht="66" x14ac:dyDescent="0.3">
      <c r="A1225" s="24" t="s">
        <v>9406</v>
      </c>
      <c r="B1225" s="21">
        <v>2023</v>
      </c>
      <c r="C1225" s="22" t="s">
        <v>9405</v>
      </c>
      <c r="D1225" s="22" t="s">
        <v>292</v>
      </c>
      <c r="E1225" s="22"/>
      <c r="F1225" s="22" t="s">
        <v>844</v>
      </c>
      <c r="G1225" s="22" t="s">
        <v>364</v>
      </c>
      <c r="H1225" s="22" t="s">
        <v>5901</v>
      </c>
      <c r="I1225" s="22" t="s">
        <v>9408</v>
      </c>
      <c r="J1225" s="24" t="s">
        <v>7161</v>
      </c>
      <c r="K1225" s="24" t="s">
        <v>9407</v>
      </c>
      <c r="L1225" s="22" t="s">
        <v>329</v>
      </c>
      <c r="M1225" s="22" t="s">
        <v>9409</v>
      </c>
      <c r="N1225" s="17" t="s">
        <v>9410</v>
      </c>
      <c r="O1225" s="19"/>
    </row>
    <row r="1226" spans="1:15" ht="79.2" customHeight="1" x14ac:dyDescent="0.3">
      <c r="A1226" s="24" t="s">
        <v>2645</v>
      </c>
      <c r="B1226" s="21">
        <v>2021</v>
      </c>
      <c r="C1226" s="22" t="s">
        <v>3343</v>
      </c>
      <c r="D1226" s="22" t="s">
        <v>2646</v>
      </c>
      <c r="E1226" s="22"/>
      <c r="F1226" s="22" t="s">
        <v>43</v>
      </c>
      <c r="G1226" s="22" t="s">
        <v>2648</v>
      </c>
      <c r="H1226" s="22" t="s">
        <v>3344</v>
      </c>
      <c r="I1226" s="22" t="s">
        <v>7297</v>
      </c>
      <c r="J1226" s="24" t="s">
        <v>7214</v>
      </c>
      <c r="K1226" s="24" t="s">
        <v>3345</v>
      </c>
      <c r="L1226" s="22" t="s">
        <v>329</v>
      </c>
      <c r="M1226" s="22" t="s">
        <v>2647</v>
      </c>
      <c r="N1226" s="17" t="s">
        <v>936</v>
      </c>
      <c r="O1226" s="19"/>
    </row>
    <row r="1227" spans="1:15" ht="66" x14ac:dyDescent="0.3">
      <c r="A1227" s="24" t="s">
        <v>654</v>
      </c>
      <c r="B1227" s="21">
        <v>2017</v>
      </c>
      <c r="C1227" s="22" t="s">
        <v>653</v>
      </c>
      <c r="D1227" s="22"/>
      <c r="E1227" s="22" t="s">
        <v>655</v>
      </c>
      <c r="F1227" s="22" t="s">
        <v>56</v>
      </c>
      <c r="G1227" s="22"/>
      <c r="H1227" s="22"/>
      <c r="I1227" s="22" t="s">
        <v>7642</v>
      </c>
      <c r="J1227" s="24"/>
      <c r="K1227" s="24" t="s">
        <v>656</v>
      </c>
      <c r="L1227" s="22"/>
      <c r="M1227" s="22"/>
      <c r="N1227" s="17"/>
      <c r="O1227" s="19"/>
    </row>
    <row r="1228" spans="1:15" ht="66" customHeight="1" x14ac:dyDescent="0.3">
      <c r="A1228" s="24" t="s">
        <v>8848</v>
      </c>
      <c r="B1228" s="21">
        <v>2025</v>
      </c>
      <c r="C1228" s="22" t="s">
        <v>8847</v>
      </c>
      <c r="D1228" s="22" t="s">
        <v>1840</v>
      </c>
      <c r="E1228" s="22"/>
      <c r="F1228" s="22" t="s">
        <v>56</v>
      </c>
      <c r="G1228" s="22"/>
      <c r="H1228" s="22"/>
      <c r="I1228" s="22" t="s">
        <v>8850</v>
      </c>
      <c r="J1228" s="22"/>
      <c r="K1228" s="22" t="s">
        <v>8849</v>
      </c>
      <c r="L1228" s="22"/>
      <c r="M1228" s="22"/>
      <c r="N1228" s="17"/>
      <c r="O1228" s="19"/>
    </row>
    <row r="1229" spans="1:15" ht="237.6" x14ac:dyDescent="0.3">
      <c r="A1229" s="24" t="s">
        <v>665</v>
      </c>
      <c r="B1229" s="21">
        <v>2018</v>
      </c>
      <c r="C1229" s="22" t="s">
        <v>664</v>
      </c>
      <c r="D1229" s="22" t="s">
        <v>1681</v>
      </c>
      <c r="E1229" s="22"/>
      <c r="F1229" s="22" t="s">
        <v>43</v>
      </c>
      <c r="G1229" s="22" t="s">
        <v>2641</v>
      </c>
      <c r="H1229" s="22" t="s">
        <v>6943</v>
      </c>
      <c r="I1229" s="22" t="s">
        <v>7305</v>
      </c>
      <c r="J1229" s="22" t="s">
        <v>7145</v>
      </c>
      <c r="K1229" s="22" t="s">
        <v>10530</v>
      </c>
      <c r="L1229" s="22" t="s">
        <v>48</v>
      </c>
      <c r="M1229" s="22" t="s">
        <v>49</v>
      </c>
      <c r="N1229" s="17"/>
      <c r="O1229" s="19"/>
    </row>
    <row r="1230" spans="1:15" ht="52.8" x14ac:dyDescent="0.3">
      <c r="A1230" s="24" t="s">
        <v>2421</v>
      </c>
      <c r="B1230" s="21">
        <v>2019</v>
      </c>
      <c r="C1230" s="22" t="s">
        <v>2420</v>
      </c>
      <c r="D1230" s="22" t="s">
        <v>2436</v>
      </c>
      <c r="E1230" s="22"/>
      <c r="F1230" s="22" t="s">
        <v>43</v>
      </c>
      <c r="G1230" s="22" t="s">
        <v>38</v>
      </c>
      <c r="H1230" s="22" t="s">
        <v>3346</v>
      </c>
      <c r="I1230" s="22" t="s">
        <v>7401</v>
      </c>
      <c r="J1230" s="22" t="s">
        <v>7145</v>
      </c>
      <c r="K1230" s="22" t="s">
        <v>2435</v>
      </c>
      <c r="L1230" s="22" t="s">
        <v>48</v>
      </c>
      <c r="M1230" s="22" t="s">
        <v>2422</v>
      </c>
      <c r="N1230" s="17"/>
      <c r="O1230" s="19"/>
    </row>
    <row r="1231" spans="1:15" ht="52.8" x14ac:dyDescent="0.3">
      <c r="A1231" s="24" t="s">
        <v>661</v>
      </c>
      <c r="B1231" s="21">
        <v>2019</v>
      </c>
      <c r="C1231" s="22" t="s">
        <v>660</v>
      </c>
      <c r="D1231" s="22" t="s">
        <v>210</v>
      </c>
      <c r="E1231" s="22"/>
      <c r="F1231" s="22" t="s">
        <v>43</v>
      </c>
      <c r="G1231" s="22" t="s">
        <v>38</v>
      </c>
      <c r="H1231" s="22" t="s">
        <v>3347</v>
      </c>
      <c r="I1231" s="22" t="s">
        <v>7643</v>
      </c>
      <c r="J1231" s="22" t="s">
        <v>7145</v>
      </c>
      <c r="K1231" s="22" t="s">
        <v>662</v>
      </c>
      <c r="L1231" s="22" t="s">
        <v>48</v>
      </c>
      <c r="M1231" s="22" t="s">
        <v>49</v>
      </c>
      <c r="N1231" s="17" t="s">
        <v>663</v>
      </c>
      <c r="O1231" s="19"/>
    </row>
    <row r="1232" spans="1:15" ht="66" x14ac:dyDescent="0.3">
      <c r="A1232" s="24" t="s">
        <v>6489</v>
      </c>
      <c r="B1232" s="21">
        <v>2024</v>
      </c>
      <c r="C1232" s="22" t="s">
        <v>6490</v>
      </c>
      <c r="D1232" s="22" t="s">
        <v>6491</v>
      </c>
      <c r="E1232" s="22"/>
      <c r="F1232" s="22" t="s">
        <v>1644</v>
      </c>
      <c r="G1232" s="22" t="s">
        <v>165</v>
      </c>
      <c r="H1232" s="22"/>
      <c r="I1232" s="22" t="s">
        <v>1761</v>
      </c>
      <c r="J1232" s="24" t="s">
        <v>7233</v>
      </c>
      <c r="K1232" s="24" t="s">
        <v>6492</v>
      </c>
      <c r="L1232" s="22"/>
      <c r="M1232" s="22"/>
      <c r="N1232" s="17"/>
      <c r="O1232" s="19"/>
    </row>
    <row r="1233" spans="1:15" ht="66" x14ac:dyDescent="0.3">
      <c r="A1233" s="24" t="s">
        <v>8644</v>
      </c>
      <c r="B1233" s="21">
        <v>2024</v>
      </c>
      <c r="C1233" s="22" t="s">
        <v>8643</v>
      </c>
      <c r="D1233" s="22" t="s">
        <v>1630</v>
      </c>
      <c r="E1233" s="22"/>
      <c r="F1233" s="22" t="s">
        <v>844</v>
      </c>
      <c r="G1233" s="22" t="s">
        <v>165</v>
      </c>
      <c r="H1233" s="22"/>
      <c r="I1233" s="22" t="s">
        <v>8646</v>
      </c>
      <c r="J1233" s="24" t="s">
        <v>7233</v>
      </c>
      <c r="K1233" s="24" t="s">
        <v>8645</v>
      </c>
      <c r="L1233" s="22" t="s">
        <v>329</v>
      </c>
      <c r="M1233" s="22" t="s">
        <v>4837</v>
      </c>
      <c r="N1233" s="17" t="s">
        <v>4957</v>
      </c>
      <c r="O1233" s="19"/>
    </row>
    <row r="1234" spans="1:15" ht="66" x14ac:dyDescent="0.3">
      <c r="A1234" s="24" t="s">
        <v>6247</v>
      </c>
      <c r="B1234" s="21">
        <v>2024</v>
      </c>
      <c r="C1234" s="22" t="s">
        <v>6246</v>
      </c>
      <c r="D1234" s="22" t="s">
        <v>1630</v>
      </c>
      <c r="E1234" s="22"/>
      <c r="F1234" s="22" t="s">
        <v>122</v>
      </c>
      <c r="G1234" s="22" t="s">
        <v>165</v>
      </c>
      <c r="H1234" s="22" t="s">
        <v>6248</v>
      </c>
      <c r="I1234" s="22" t="s">
        <v>7644</v>
      </c>
      <c r="J1234" s="22" t="s">
        <v>7161</v>
      </c>
      <c r="K1234" s="22" t="s">
        <v>6399</v>
      </c>
      <c r="L1234" s="22" t="s">
        <v>329</v>
      </c>
      <c r="M1234" s="22" t="s">
        <v>4390</v>
      </c>
      <c r="N1234" s="17" t="s">
        <v>6249</v>
      </c>
      <c r="O1234" s="19"/>
    </row>
    <row r="1235" spans="1:15" ht="66" x14ac:dyDescent="0.3">
      <c r="A1235" s="24" t="s">
        <v>11478</v>
      </c>
      <c r="B1235" s="21">
        <v>2026</v>
      </c>
      <c r="C1235" s="22" t="s">
        <v>11477</v>
      </c>
      <c r="D1235" s="22" t="s">
        <v>1630</v>
      </c>
      <c r="E1235" s="22"/>
      <c r="F1235" s="22" t="s">
        <v>844</v>
      </c>
      <c r="G1235" s="22" t="s">
        <v>11481</v>
      </c>
      <c r="H1235" s="22" t="s">
        <v>11480</v>
      </c>
      <c r="I1235" s="22" t="s">
        <v>9101</v>
      </c>
      <c r="J1235" s="22" t="s">
        <v>7161</v>
      </c>
      <c r="K1235" s="22" t="s">
        <v>11479</v>
      </c>
      <c r="L1235" s="22" t="s">
        <v>329</v>
      </c>
      <c r="M1235" s="22" t="s">
        <v>8250</v>
      </c>
      <c r="N1235" s="17" t="s">
        <v>8985</v>
      </c>
      <c r="O1235" s="19" t="s">
        <v>1646</v>
      </c>
    </row>
    <row r="1236" spans="1:15" ht="145.19999999999999" x14ac:dyDescent="0.3">
      <c r="A1236" s="24" t="s">
        <v>11574</v>
      </c>
      <c r="B1236" s="21">
        <v>2026</v>
      </c>
      <c r="C1236" s="22" t="s">
        <v>11573</v>
      </c>
      <c r="D1236" s="22" t="s">
        <v>29</v>
      </c>
      <c r="E1236" s="22"/>
      <c r="F1236" s="22" t="s">
        <v>1076</v>
      </c>
      <c r="G1236" s="22"/>
      <c r="H1236" s="22"/>
      <c r="I1236" s="22" t="s">
        <v>11576</v>
      </c>
      <c r="J1236" s="22" t="s">
        <v>7207</v>
      </c>
      <c r="K1236" s="22" t="s">
        <v>11575</v>
      </c>
      <c r="L1236" s="22" t="s">
        <v>11577</v>
      </c>
      <c r="M1236" s="22" t="s">
        <v>11578</v>
      </c>
      <c r="N1236" s="17"/>
      <c r="O1236" s="19"/>
    </row>
    <row r="1237" spans="1:15" ht="118.8" x14ac:dyDescent="0.3">
      <c r="A1237" s="24" t="s">
        <v>2849</v>
      </c>
      <c r="B1237" s="21">
        <v>2021</v>
      </c>
      <c r="C1237" s="22" t="s">
        <v>2848</v>
      </c>
      <c r="D1237" s="22" t="s">
        <v>2850</v>
      </c>
      <c r="E1237" s="22"/>
      <c r="F1237" s="22" t="s">
        <v>2851</v>
      </c>
      <c r="G1237" s="22"/>
      <c r="H1237" s="22"/>
      <c r="I1237" s="17" t="s">
        <v>2851</v>
      </c>
      <c r="J1237" s="24" t="s">
        <v>7145</v>
      </c>
      <c r="K1237" s="24" t="s">
        <v>2852</v>
      </c>
      <c r="L1237" s="22"/>
      <c r="M1237" s="22"/>
      <c r="N1237" s="17"/>
      <c r="O1237" s="19"/>
    </row>
    <row r="1238" spans="1:15" ht="52.8" x14ac:dyDescent="0.3">
      <c r="A1238" s="24" t="s">
        <v>12171</v>
      </c>
      <c r="B1238" s="21">
        <v>2026</v>
      </c>
      <c r="C1238" s="22" t="s">
        <v>12169</v>
      </c>
      <c r="D1238" s="22"/>
      <c r="E1238" s="22"/>
      <c r="F1238" s="22" t="s">
        <v>1031</v>
      </c>
      <c r="G1238" s="22" t="s">
        <v>3784</v>
      </c>
      <c r="H1238" s="22" t="s">
        <v>12170</v>
      </c>
      <c r="I1238" s="22" t="s">
        <v>12174</v>
      </c>
      <c r="J1238" s="24" t="s">
        <v>8416</v>
      </c>
      <c r="K1238" s="24" t="s">
        <v>12172</v>
      </c>
      <c r="L1238" s="22" t="s">
        <v>329</v>
      </c>
      <c r="M1238" s="22" t="s">
        <v>1357</v>
      </c>
      <c r="N1238" s="17"/>
      <c r="O1238" s="19" t="s">
        <v>1646</v>
      </c>
    </row>
    <row r="1239" spans="1:15" ht="52.8" x14ac:dyDescent="0.3">
      <c r="A1239" s="24" t="s">
        <v>11826</v>
      </c>
      <c r="B1239" s="21">
        <v>2022</v>
      </c>
      <c r="C1239" s="22" t="s">
        <v>11827</v>
      </c>
      <c r="D1239" s="22" t="s">
        <v>3850</v>
      </c>
      <c r="E1239" s="22"/>
      <c r="F1239" s="22" t="s">
        <v>2477</v>
      </c>
      <c r="G1239" s="22" t="s">
        <v>134</v>
      </c>
      <c r="H1239" s="22" t="s">
        <v>3229</v>
      </c>
      <c r="I1239" s="22" t="s">
        <v>11829</v>
      </c>
      <c r="J1239" s="24" t="s">
        <v>7144</v>
      </c>
      <c r="K1239" s="24" t="s">
        <v>11828</v>
      </c>
      <c r="L1239" s="22" t="s">
        <v>329</v>
      </c>
      <c r="M1239" s="22" t="s">
        <v>60</v>
      </c>
      <c r="N1239" s="17" t="s">
        <v>3773</v>
      </c>
      <c r="O1239" s="19" t="s">
        <v>1646</v>
      </c>
    </row>
    <row r="1240" spans="1:15" ht="52.8" x14ac:dyDescent="0.3">
      <c r="A1240" s="24" t="s">
        <v>5779</v>
      </c>
      <c r="B1240" s="21">
        <v>2024</v>
      </c>
      <c r="C1240" s="22" t="s">
        <v>5778</v>
      </c>
      <c r="D1240" s="22" t="s">
        <v>2966</v>
      </c>
      <c r="E1240" s="22"/>
      <c r="F1240" s="22" t="s">
        <v>3812</v>
      </c>
      <c r="G1240" s="22"/>
      <c r="H1240" s="22"/>
      <c r="I1240" s="22" t="s">
        <v>5780</v>
      </c>
      <c r="J1240" s="24"/>
      <c r="K1240" s="24" t="s">
        <v>6103</v>
      </c>
      <c r="L1240" s="22" t="s">
        <v>329</v>
      </c>
      <c r="M1240" s="22" t="s">
        <v>5781</v>
      </c>
      <c r="N1240" s="17"/>
      <c r="O1240" s="19"/>
    </row>
    <row r="1241" spans="1:15" ht="66" x14ac:dyDescent="0.3">
      <c r="A1241" s="24" t="s">
        <v>9273</v>
      </c>
      <c r="B1241" s="21">
        <v>2024</v>
      </c>
      <c r="C1241" s="24" t="s">
        <v>9271</v>
      </c>
      <c r="D1241" s="22" t="s">
        <v>9272</v>
      </c>
      <c r="E1241" s="22"/>
      <c r="F1241" s="22" t="s">
        <v>43</v>
      </c>
      <c r="G1241" s="22" t="s">
        <v>70</v>
      </c>
      <c r="H1241" s="22" t="s">
        <v>9277</v>
      </c>
      <c r="I1241" s="22" t="s">
        <v>9275</v>
      </c>
      <c r="J1241" s="24" t="s">
        <v>7151</v>
      </c>
      <c r="K1241" s="24" t="s">
        <v>9274</v>
      </c>
      <c r="L1241" s="22" t="s">
        <v>329</v>
      </c>
      <c r="M1241" s="22" t="s">
        <v>59</v>
      </c>
      <c r="N1241" s="17" t="s">
        <v>9276</v>
      </c>
      <c r="O1241" s="19"/>
    </row>
    <row r="1242" spans="1:15" ht="52.8" x14ac:dyDescent="0.3">
      <c r="A1242" s="24" t="s">
        <v>4511</v>
      </c>
      <c r="B1242" s="21">
        <v>2022</v>
      </c>
      <c r="C1242" s="24" t="s">
        <v>4510</v>
      </c>
      <c r="D1242" s="22" t="s">
        <v>105</v>
      </c>
      <c r="E1242" s="22"/>
      <c r="F1242" s="22" t="s">
        <v>2155</v>
      </c>
      <c r="G1242" s="22"/>
      <c r="H1242" s="22" t="s">
        <v>4502</v>
      </c>
      <c r="I1242" s="22" t="s">
        <v>7611</v>
      </c>
      <c r="J1242" s="24" t="s">
        <v>7272</v>
      </c>
      <c r="K1242" s="24" t="s">
        <v>4512</v>
      </c>
      <c r="L1242" s="22" t="s">
        <v>329</v>
      </c>
      <c r="M1242" s="22" t="s">
        <v>4513</v>
      </c>
      <c r="N1242" s="17"/>
      <c r="O1242" s="19"/>
    </row>
    <row r="1243" spans="1:15" ht="66" customHeight="1" x14ac:dyDescent="0.25">
      <c r="A1243" s="24" t="s">
        <v>4431</v>
      </c>
      <c r="B1243" s="21">
        <v>2015</v>
      </c>
      <c r="C1243" s="24" t="s">
        <v>4430</v>
      </c>
      <c r="D1243" s="22"/>
      <c r="E1243" s="22" t="s">
        <v>4432</v>
      </c>
      <c r="F1243" s="22" t="s">
        <v>56</v>
      </c>
      <c r="G1243" s="22"/>
      <c r="H1243" s="22"/>
      <c r="I1243" s="22" t="s">
        <v>56</v>
      </c>
      <c r="J1243" s="24"/>
      <c r="K1243" s="24" t="s">
        <v>4433</v>
      </c>
      <c r="L1243" s="33"/>
      <c r="M1243" s="22"/>
      <c r="N1243" s="17"/>
      <c r="O1243" s="19"/>
    </row>
    <row r="1244" spans="1:15" ht="92.4" x14ac:dyDescent="0.3">
      <c r="A1244" s="24" t="s">
        <v>2126</v>
      </c>
      <c r="B1244" s="21">
        <v>2019</v>
      </c>
      <c r="C1244" s="24" t="s">
        <v>2125</v>
      </c>
      <c r="D1244" s="22"/>
      <c r="E1244" s="22" t="s">
        <v>2122</v>
      </c>
      <c r="F1244" s="22" t="s">
        <v>144</v>
      </c>
      <c r="G1244" s="22"/>
      <c r="H1244" s="22"/>
      <c r="I1244" s="22" t="s">
        <v>7646</v>
      </c>
      <c r="J1244" s="24" t="s">
        <v>7645</v>
      </c>
      <c r="K1244" s="24" t="s">
        <v>3348</v>
      </c>
      <c r="L1244" s="22"/>
      <c r="M1244" s="22"/>
      <c r="N1244" s="17"/>
      <c r="O1244" s="19"/>
    </row>
    <row r="1245" spans="1:15" ht="52.8" x14ac:dyDescent="0.3">
      <c r="A1245" s="24" t="s">
        <v>4113</v>
      </c>
      <c r="B1245" s="21">
        <v>2021</v>
      </c>
      <c r="C1245" s="24" t="s">
        <v>4112</v>
      </c>
      <c r="D1245" s="22" t="s">
        <v>105</v>
      </c>
      <c r="E1245" s="22"/>
      <c r="F1245" s="22" t="s">
        <v>122</v>
      </c>
      <c r="G1245" s="22" t="s">
        <v>1599</v>
      </c>
      <c r="H1245" s="22" t="s">
        <v>4115</v>
      </c>
      <c r="I1245" s="22" t="s">
        <v>7647</v>
      </c>
      <c r="J1245" s="24" t="s">
        <v>7181</v>
      </c>
      <c r="K1245" s="24" t="s">
        <v>4114</v>
      </c>
      <c r="L1245" s="22" t="s">
        <v>329</v>
      </c>
      <c r="M1245" s="22" t="s">
        <v>60</v>
      </c>
      <c r="N1245" s="17"/>
      <c r="O1245" s="19"/>
    </row>
    <row r="1246" spans="1:15" ht="52.8" x14ac:dyDescent="0.3">
      <c r="A1246" s="24" t="s">
        <v>10852</v>
      </c>
      <c r="B1246" s="21">
        <v>2026</v>
      </c>
      <c r="C1246" s="24" t="s">
        <v>10851</v>
      </c>
      <c r="D1246" s="22" t="s">
        <v>830</v>
      </c>
      <c r="E1246" s="22"/>
      <c r="F1246" s="22" t="s">
        <v>122</v>
      </c>
      <c r="G1246" s="22" t="s">
        <v>1599</v>
      </c>
      <c r="H1246" s="22" t="s">
        <v>10854</v>
      </c>
      <c r="I1246" s="22" t="s">
        <v>7184</v>
      </c>
      <c r="J1246" s="24" t="s">
        <v>7181</v>
      </c>
      <c r="K1246" s="24" t="s">
        <v>10853</v>
      </c>
      <c r="L1246" s="22" t="s">
        <v>329</v>
      </c>
      <c r="M1246" s="22" t="s">
        <v>60</v>
      </c>
      <c r="N1246" s="17"/>
      <c r="O1246" s="19"/>
    </row>
    <row r="1247" spans="1:15" ht="66" x14ac:dyDescent="0.3">
      <c r="A1247" s="24" t="s">
        <v>11248</v>
      </c>
      <c r="B1247" s="21">
        <v>2025</v>
      </c>
      <c r="C1247" s="24" t="s">
        <v>11249</v>
      </c>
      <c r="D1247" s="22"/>
      <c r="E1247" s="22" t="s">
        <v>265</v>
      </c>
      <c r="F1247" s="22" t="s">
        <v>844</v>
      </c>
      <c r="G1247" s="22" t="s">
        <v>165</v>
      </c>
      <c r="H1247" s="22" t="s">
        <v>3365</v>
      </c>
      <c r="I1247" s="22" t="s">
        <v>11250</v>
      </c>
      <c r="J1247" s="24" t="s">
        <v>7390</v>
      </c>
      <c r="K1247" s="24" t="s">
        <v>11251</v>
      </c>
      <c r="L1247" s="22" t="s">
        <v>329</v>
      </c>
      <c r="M1247" s="22" t="s">
        <v>4007</v>
      </c>
      <c r="N1247" s="17" t="s">
        <v>11252</v>
      </c>
      <c r="O1247" s="19"/>
    </row>
    <row r="1248" spans="1:15" ht="52.8" x14ac:dyDescent="0.3">
      <c r="A1248" s="24" t="s">
        <v>2428</v>
      </c>
      <c r="B1248" s="21">
        <v>2019</v>
      </c>
      <c r="C1248" s="24" t="s">
        <v>3349</v>
      </c>
      <c r="D1248" s="22" t="s">
        <v>25</v>
      </c>
      <c r="E1248" s="22"/>
      <c r="F1248" s="22" t="s">
        <v>43</v>
      </c>
      <c r="G1248" s="22" t="s">
        <v>183</v>
      </c>
      <c r="H1248" s="22" t="s">
        <v>3350</v>
      </c>
      <c r="I1248" s="22" t="s">
        <v>7648</v>
      </c>
      <c r="J1248" s="24" t="s">
        <v>7256</v>
      </c>
      <c r="K1248" s="24" t="s">
        <v>3351</v>
      </c>
      <c r="L1248" s="22" t="s">
        <v>329</v>
      </c>
      <c r="M1248" s="22" t="s">
        <v>59</v>
      </c>
      <c r="N1248" s="17" t="s">
        <v>2429</v>
      </c>
      <c r="O1248" s="19"/>
    </row>
    <row r="1249" spans="1:15" ht="198" x14ac:dyDescent="0.3">
      <c r="A1249" s="24" t="s">
        <v>5550</v>
      </c>
      <c r="B1249" s="21">
        <v>2023</v>
      </c>
      <c r="C1249" s="24" t="s">
        <v>5549</v>
      </c>
      <c r="D1249" s="22"/>
      <c r="E1249" s="22" t="s">
        <v>265</v>
      </c>
      <c r="F1249" s="22" t="s">
        <v>43</v>
      </c>
      <c r="G1249" s="22" t="s">
        <v>10590</v>
      </c>
      <c r="H1249" s="22" t="s">
        <v>10589</v>
      </c>
      <c r="I1249" s="22" t="s">
        <v>7649</v>
      </c>
      <c r="J1249" s="24" t="s">
        <v>7145</v>
      </c>
      <c r="K1249" s="24" t="s">
        <v>6970</v>
      </c>
      <c r="L1249" s="22" t="s">
        <v>730</v>
      </c>
      <c r="M1249" s="22" t="s">
        <v>5552</v>
      </c>
      <c r="N1249" s="17" t="s">
        <v>5551</v>
      </c>
      <c r="O1249" s="19"/>
    </row>
    <row r="1250" spans="1:15" ht="79.2" x14ac:dyDescent="0.3">
      <c r="A1250" s="24" t="s">
        <v>10191</v>
      </c>
      <c r="B1250" s="21">
        <v>2026</v>
      </c>
      <c r="C1250" s="24" t="s">
        <v>10192</v>
      </c>
      <c r="D1250" s="22" t="s">
        <v>4670</v>
      </c>
      <c r="E1250" s="22"/>
      <c r="F1250" s="22" t="s">
        <v>2155</v>
      </c>
      <c r="G1250" s="22" t="s">
        <v>10195</v>
      </c>
      <c r="H1250" s="22" t="s">
        <v>10194</v>
      </c>
      <c r="I1250" s="22" t="s">
        <v>10193</v>
      </c>
      <c r="J1250" s="24"/>
      <c r="K1250" s="24" t="s">
        <v>10607</v>
      </c>
      <c r="L1250" s="22"/>
      <c r="M1250" s="22"/>
      <c r="N1250" s="22"/>
      <c r="O1250" s="19"/>
    </row>
    <row r="1251" spans="1:15" ht="79.2" x14ac:dyDescent="0.3">
      <c r="A1251" s="24" t="s">
        <v>1981</v>
      </c>
      <c r="B1251" s="21">
        <v>2013</v>
      </c>
      <c r="C1251" s="24" t="s">
        <v>1979</v>
      </c>
      <c r="D1251" s="22"/>
      <c r="E1251" s="22" t="s">
        <v>1980</v>
      </c>
      <c r="F1251" s="22" t="s">
        <v>2477</v>
      </c>
      <c r="G1251" s="22" t="s">
        <v>308</v>
      </c>
      <c r="H1251" s="22" t="s">
        <v>1982</v>
      </c>
      <c r="I1251" s="22" t="s">
        <v>7511</v>
      </c>
      <c r="J1251" s="24"/>
      <c r="K1251" s="24" t="s">
        <v>3352</v>
      </c>
      <c r="L1251" s="22"/>
      <c r="M1251" s="22"/>
      <c r="N1251" s="22" t="s">
        <v>1988</v>
      </c>
      <c r="O1251" s="19"/>
    </row>
    <row r="1252" spans="1:15" ht="118.8" x14ac:dyDescent="0.3">
      <c r="A1252" s="24" t="s">
        <v>9394</v>
      </c>
      <c r="B1252" s="21">
        <v>2015</v>
      </c>
      <c r="C1252" s="24" t="s">
        <v>9395</v>
      </c>
      <c r="D1252" s="22"/>
      <c r="E1252" s="22" t="s">
        <v>9396</v>
      </c>
      <c r="F1252" s="22" t="s">
        <v>2477</v>
      </c>
      <c r="G1252" s="22" t="s">
        <v>308</v>
      </c>
      <c r="H1252" s="22" t="s">
        <v>3154</v>
      </c>
      <c r="I1252" s="22" t="s">
        <v>9398</v>
      </c>
      <c r="J1252" s="24"/>
      <c r="K1252" s="24" t="s">
        <v>9397</v>
      </c>
      <c r="L1252" s="22"/>
      <c r="M1252" s="22"/>
      <c r="N1252" s="17"/>
      <c r="O1252" s="19"/>
    </row>
    <row r="1253" spans="1:15" ht="39.6" x14ac:dyDescent="0.3">
      <c r="A1253" s="24" t="s">
        <v>9548</v>
      </c>
      <c r="B1253" s="21">
        <v>2025</v>
      </c>
      <c r="C1253" s="24" t="s">
        <v>9550</v>
      </c>
      <c r="D1253" s="22" t="s">
        <v>9549</v>
      </c>
      <c r="E1253" s="22"/>
      <c r="F1253" s="22" t="s">
        <v>1151</v>
      </c>
      <c r="G1253" s="22" t="s">
        <v>743</v>
      </c>
      <c r="H1253" s="22"/>
      <c r="I1253" s="22" t="s">
        <v>9552</v>
      </c>
      <c r="J1253" s="24"/>
      <c r="K1253" s="24" t="s">
        <v>9551</v>
      </c>
      <c r="L1253" s="22"/>
      <c r="M1253" s="22"/>
      <c r="N1253" s="17"/>
      <c r="O1253" s="19"/>
    </row>
    <row r="1254" spans="1:15" ht="79.2" x14ac:dyDescent="0.3">
      <c r="A1254" s="24" t="s">
        <v>2513</v>
      </c>
      <c r="B1254" s="21">
        <v>2020</v>
      </c>
      <c r="C1254" s="24" t="s">
        <v>3353</v>
      </c>
      <c r="D1254" s="22" t="s">
        <v>2514</v>
      </c>
      <c r="E1254" s="22"/>
      <c r="F1254" s="22" t="s">
        <v>43</v>
      </c>
      <c r="G1254" s="22" t="s">
        <v>40</v>
      </c>
      <c r="H1254" s="22" t="s">
        <v>3354</v>
      </c>
      <c r="I1254" s="22" t="s">
        <v>7306</v>
      </c>
      <c r="J1254" s="24" t="s">
        <v>7293</v>
      </c>
      <c r="K1254" s="24" t="s">
        <v>3355</v>
      </c>
      <c r="L1254" s="22" t="s">
        <v>329</v>
      </c>
      <c r="M1254" s="22" t="s">
        <v>52</v>
      </c>
      <c r="N1254" s="17" t="s">
        <v>936</v>
      </c>
      <c r="O1254" s="19"/>
    </row>
    <row r="1255" spans="1:15" ht="52.8" x14ac:dyDescent="0.3">
      <c r="A1255" s="24" t="s">
        <v>1726</v>
      </c>
      <c r="B1255" s="21">
        <v>2018</v>
      </c>
      <c r="C1255" s="24" t="s">
        <v>3356</v>
      </c>
      <c r="D1255" s="22" t="s">
        <v>1727</v>
      </c>
      <c r="E1255" s="22"/>
      <c r="F1255" s="22" t="s">
        <v>2477</v>
      </c>
      <c r="G1255" s="22" t="s">
        <v>189</v>
      </c>
      <c r="H1255" s="22" t="s">
        <v>3357</v>
      </c>
      <c r="I1255" s="22" t="s">
        <v>7650</v>
      </c>
      <c r="J1255" s="24" t="s">
        <v>7171</v>
      </c>
      <c r="K1255" s="24" t="s">
        <v>3358</v>
      </c>
      <c r="L1255" s="22" t="s">
        <v>329</v>
      </c>
      <c r="M1255" s="22" t="s">
        <v>1728</v>
      </c>
      <c r="N1255" s="17"/>
      <c r="O1255" s="19"/>
    </row>
    <row r="1256" spans="1:15" ht="66" x14ac:dyDescent="0.3">
      <c r="A1256" s="24" t="s">
        <v>10830</v>
      </c>
      <c r="B1256" s="21">
        <v>2025</v>
      </c>
      <c r="C1256" s="24" t="s">
        <v>10829</v>
      </c>
      <c r="D1256" s="22" t="s">
        <v>10831</v>
      </c>
      <c r="E1256" s="22"/>
      <c r="F1256" s="22" t="s">
        <v>5015</v>
      </c>
      <c r="G1256" s="22"/>
      <c r="H1256" s="22"/>
      <c r="I1256" s="22" t="s">
        <v>10844</v>
      </c>
      <c r="J1256" s="24"/>
      <c r="K1256" s="24" t="s">
        <v>10832</v>
      </c>
      <c r="L1256" s="22"/>
      <c r="M1256" s="22"/>
      <c r="N1256" s="17"/>
      <c r="O1256" s="19" t="s">
        <v>1646</v>
      </c>
    </row>
    <row r="1257" spans="1:15" ht="79.2" x14ac:dyDescent="0.3">
      <c r="A1257" s="24" t="s">
        <v>12401</v>
      </c>
      <c r="B1257" s="21">
        <v>2026</v>
      </c>
      <c r="C1257" s="24" t="s">
        <v>12400</v>
      </c>
      <c r="D1257" s="22" t="s">
        <v>12402</v>
      </c>
      <c r="E1257" s="22"/>
      <c r="F1257" s="22" t="s">
        <v>9761</v>
      </c>
      <c r="G1257" s="22"/>
      <c r="H1257" s="22"/>
      <c r="I1257" s="22" t="s">
        <v>12404</v>
      </c>
      <c r="J1257" s="24"/>
      <c r="K1257" s="24" t="s">
        <v>12403</v>
      </c>
      <c r="L1257" s="22"/>
      <c r="M1257" s="22"/>
      <c r="N1257" s="17"/>
      <c r="O1257" s="19"/>
    </row>
    <row r="1258" spans="1:15" ht="66" x14ac:dyDescent="0.3">
      <c r="A1258" s="24" t="s">
        <v>3644</v>
      </c>
      <c r="B1258" s="21">
        <v>2017</v>
      </c>
      <c r="C1258" s="24" t="s">
        <v>3645</v>
      </c>
      <c r="D1258" s="22" t="s">
        <v>3646</v>
      </c>
      <c r="E1258" s="22"/>
      <c r="F1258" s="22" t="s">
        <v>56</v>
      </c>
      <c r="G1258" s="22"/>
      <c r="H1258" s="22"/>
      <c r="I1258" s="22" t="s">
        <v>1151</v>
      </c>
      <c r="J1258" s="24"/>
      <c r="K1258" s="24" t="s">
        <v>3729</v>
      </c>
      <c r="L1258" s="22"/>
      <c r="M1258" s="22"/>
      <c r="N1258" s="17"/>
      <c r="O1258" s="19"/>
    </row>
    <row r="1259" spans="1:15" ht="92.4" x14ac:dyDescent="0.3">
      <c r="A1259" s="24" t="s">
        <v>1336</v>
      </c>
      <c r="B1259" s="21">
        <v>2018</v>
      </c>
      <c r="C1259" s="24" t="s">
        <v>1335</v>
      </c>
      <c r="D1259" s="22" t="s">
        <v>257</v>
      </c>
      <c r="E1259" s="22"/>
      <c r="F1259" s="22" t="s">
        <v>56</v>
      </c>
      <c r="G1259" s="22"/>
      <c r="H1259" s="22"/>
      <c r="I1259" s="22" t="s">
        <v>1337</v>
      </c>
      <c r="J1259" s="24"/>
      <c r="K1259" s="24" t="s">
        <v>11349</v>
      </c>
      <c r="L1259" s="22"/>
      <c r="M1259" s="22"/>
      <c r="N1259" s="17"/>
      <c r="O1259" s="19"/>
    </row>
    <row r="1260" spans="1:15" ht="66" x14ac:dyDescent="0.3">
      <c r="A1260" s="24" t="s">
        <v>1387</v>
      </c>
      <c r="B1260" s="21">
        <v>2019</v>
      </c>
      <c r="C1260" s="24" t="s">
        <v>1385</v>
      </c>
      <c r="D1260" s="22" t="s">
        <v>1386</v>
      </c>
      <c r="E1260" s="22"/>
      <c r="F1260" s="22" t="s">
        <v>56</v>
      </c>
      <c r="G1260" s="22"/>
      <c r="H1260" s="22"/>
      <c r="I1260" s="22" t="s">
        <v>1388</v>
      </c>
      <c r="J1260" s="24"/>
      <c r="K1260" s="24" t="s">
        <v>11384</v>
      </c>
      <c r="L1260" s="22"/>
      <c r="M1260" s="22"/>
      <c r="N1260" s="17"/>
      <c r="O1260" s="19"/>
    </row>
    <row r="1261" spans="1:15" ht="66" x14ac:dyDescent="0.3">
      <c r="A1261" s="24" t="s">
        <v>6732</v>
      </c>
      <c r="B1261" s="21">
        <v>2024</v>
      </c>
      <c r="C1261" s="24" t="s">
        <v>6733</v>
      </c>
      <c r="D1261" s="22" t="s">
        <v>2375</v>
      </c>
      <c r="E1261" s="22"/>
      <c r="F1261" s="22" t="s">
        <v>1031</v>
      </c>
      <c r="G1261" s="22" t="s">
        <v>70</v>
      </c>
      <c r="H1261" s="22" t="s">
        <v>6919</v>
      </c>
      <c r="I1261" s="22" t="s">
        <v>7454</v>
      </c>
      <c r="J1261" s="24" t="s">
        <v>7155</v>
      </c>
      <c r="K1261" s="24" t="s">
        <v>6734</v>
      </c>
      <c r="L1261" s="22" t="s">
        <v>329</v>
      </c>
      <c r="M1261" s="22" t="s">
        <v>289</v>
      </c>
      <c r="N1261" s="17" t="s">
        <v>394</v>
      </c>
      <c r="O1261" s="19"/>
    </row>
    <row r="1262" spans="1:15" ht="66" x14ac:dyDescent="0.3">
      <c r="A1262" s="24" t="s">
        <v>706</v>
      </c>
      <c r="B1262" s="21">
        <v>2020</v>
      </c>
      <c r="C1262" s="24" t="s">
        <v>705</v>
      </c>
      <c r="D1262" s="22" t="s">
        <v>29</v>
      </c>
      <c r="E1262" s="22"/>
      <c r="F1262" s="22" t="s">
        <v>43</v>
      </c>
      <c r="G1262" s="22" t="s">
        <v>707</v>
      </c>
      <c r="H1262" s="22" t="s">
        <v>3359</v>
      </c>
      <c r="I1262" s="22" t="s">
        <v>7297</v>
      </c>
      <c r="J1262" s="24" t="s">
        <v>7308</v>
      </c>
      <c r="K1262" s="24" t="s">
        <v>6323</v>
      </c>
      <c r="L1262" s="22" t="s">
        <v>167</v>
      </c>
      <c r="M1262" s="22" t="s">
        <v>722</v>
      </c>
      <c r="N1262" s="17" t="s">
        <v>1571</v>
      </c>
      <c r="O1262" s="19"/>
    </row>
    <row r="1263" spans="1:15" ht="39.6" x14ac:dyDescent="0.3">
      <c r="A1263" s="15" t="s">
        <v>10369</v>
      </c>
      <c r="B1263" s="21">
        <v>2021</v>
      </c>
      <c r="C1263" s="24" t="s">
        <v>10368</v>
      </c>
      <c r="D1263" s="22" t="s">
        <v>10367</v>
      </c>
      <c r="E1263" s="22"/>
      <c r="F1263" s="22" t="s">
        <v>844</v>
      </c>
      <c r="G1263" s="22" t="s">
        <v>743</v>
      </c>
      <c r="H1263" s="22" t="s">
        <v>10370</v>
      </c>
      <c r="I1263" s="22" t="s">
        <v>7507</v>
      </c>
      <c r="J1263" s="24" t="s">
        <v>7207</v>
      </c>
      <c r="K1263" s="24" t="s">
        <v>10371</v>
      </c>
      <c r="L1263" s="22" t="s">
        <v>329</v>
      </c>
      <c r="M1263" s="22"/>
      <c r="N1263" s="17"/>
      <c r="O1263" s="19" t="s">
        <v>1921</v>
      </c>
    </row>
    <row r="1264" spans="1:15" ht="52.8" x14ac:dyDescent="0.3">
      <c r="A1264" s="24" t="s">
        <v>10369</v>
      </c>
      <c r="B1264" s="21">
        <v>2023</v>
      </c>
      <c r="C1264" s="24" t="s">
        <v>10372</v>
      </c>
      <c r="D1264" s="22" t="s">
        <v>10367</v>
      </c>
      <c r="E1264" s="22"/>
      <c r="F1264" s="22" t="s">
        <v>844</v>
      </c>
      <c r="G1264" s="22" t="s">
        <v>743</v>
      </c>
      <c r="H1264" s="22" t="s">
        <v>10370</v>
      </c>
      <c r="I1264" s="22" t="s">
        <v>7507</v>
      </c>
      <c r="J1264" s="24" t="s">
        <v>7207</v>
      </c>
      <c r="K1264" s="24" t="s">
        <v>10375</v>
      </c>
      <c r="L1264" s="22"/>
      <c r="M1264" s="22"/>
      <c r="N1264" s="17"/>
      <c r="O1264" s="19" t="s">
        <v>1921</v>
      </c>
    </row>
    <row r="1265" spans="1:15" ht="52.8" x14ac:dyDescent="0.3">
      <c r="A1265" s="24" t="s">
        <v>10369</v>
      </c>
      <c r="B1265" s="21">
        <v>2023</v>
      </c>
      <c r="C1265" s="24" t="s">
        <v>10376</v>
      </c>
      <c r="D1265" s="22" t="s">
        <v>10367</v>
      </c>
      <c r="E1265" s="22"/>
      <c r="F1265" s="22" t="s">
        <v>844</v>
      </c>
      <c r="G1265" s="22" t="s">
        <v>743</v>
      </c>
      <c r="H1265" s="22" t="s">
        <v>10370</v>
      </c>
      <c r="I1265" s="22" t="s">
        <v>7507</v>
      </c>
      <c r="J1265" s="24" t="s">
        <v>7207</v>
      </c>
      <c r="K1265" s="24" t="s">
        <v>10377</v>
      </c>
      <c r="L1265" s="22"/>
      <c r="M1265" s="22"/>
      <c r="N1265" s="17"/>
      <c r="O1265" s="19" t="s">
        <v>1921</v>
      </c>
    </row>
    <row r="1266" spans="1:15" ht="52.8" x14ac:dyDescent="0.3">
      <c r="A1266" s="24" t="s">
        <v>10369</v>
      </c>
      <c r="B1266" s="21">
        <v>2025</v>
      </c>
      <c r="C1266" s="24" t="s">
        <v>10374</v>
      </c>
      <c r="D1266" s="22" t="s">
        <v>10367</v>
      </c>
      <c r="E1266" s="22"/>
      <c r="F1266" s="22" t="s">
        <v>844</v>
      </c>
      <c r="G1266" s="22" t="s">
        <v>743</v>
      </c>
      <c r="H1266" s="22" t="s">
        <v>10370</v>
      </c>
      <c r="I1266" s="22" t="s">
        <v>7507</v>
      </c>
      <c r="J1266" s="24" t="s">
        <v>7207</v>
      </c>
      <c r="K1266" s="24" t="s">
        <v>10373</v>
      </c>
      <c r="L1266" s="22"/>
      <c r="M1266" s="22"/>
      <c r="N1266" s="17"/>
      <c r="O1266" s="19" t="s">
        <v>1921</v>
      </c>
    </row>
    <row r="1267" spans="1:15" ht="52.8" x14ac:dyDescent="0.3">
      <c r="A1267" s="24" t="s">
        <v>709</v>
      </c>
      <c r="B1267" s="21">
        <v>2016</v>
      </c>
      <c r="C1267" s="24" t="s">
        <v>708</v>
      </c>
      <c r="D1267" s="22" t="s">
        <v>36</v>
      </c>
      <c r="E1267" s="22"/>
      <c r="F1267" s="22" t="s">
        <v>711</v>
      </c>
      <c r="G1267" s="22"/>
      <c r="H1267" s="22"/>
      <c r="I1267" s="22" t="s">
        <v>7651</v>
      </c>
      <c r="J1267" s="24" t="s">
        <v>7364</v>
      </c>
      <c r="K1267" s="24" t="s">
        <v>710</v>
      </c>
      <c r="L1267" s="22" t="s">
        <v>712</v>
      </c>
      <c r="M1267" s="22" t="s">
        <v>713</v>
      </c>
      <c r="N1267" s="17" t="s">
        <v>714</v>
      </c>
      <c r="O1267" s="19"/>
    </row>
    <row r="1268" spans="1:15" ht="409.2" x14ac:dyDescent="0.3">
      <c r="A1268" s="24" t="s">
        <v>2859</v>
      </c>
      <c r="B1268" s="21">
        <v>2021</v>
      </c>
      <c r="C1268" s="24" t="s">
        <v>2860</v>
      </c>
      <c r="D1268" s="22" t="s">
        <v>68</v>
      </c>
      <c r="E1268" s="22"/>
      <c r="F1268" s="22" t="s">
        <v>43</v>
      </c>
      <c r="G1268" s="22" t="s">
        <v>2863</v>
      </c>
      <c r="H1268" s="22" t="s">
        <v>6924</v>
      </c>
      <c r="I1268" s="22" t="s">
        <v>7941</v>
      </c>
      <c r="J1268" s="24" t="s">
        <v>7158</v>
      </c>
      <c r="K1268" s="24" t="s">
        <v>2861</v>
      </c>
      <c r="L1268" s="22" t="s">
        <v>329</v>
      </c>
      <c r="M1268" s="22" t="s">
        <v>2862</v>
      </c>
      <c r="N1268" s="17" t="s">
        <v>936</v>
      </c>
      <c r="O1268" s="19"/>
    </row>
    <row r="1269" spans="1:15" ht="66" customHeight="1" x14ac:dyDescent="0.3">
      <c r="A1269" s="24" t="s">
        <v>6462</v>
      </c>
      <c r="B1269" s="21">
        <v>2024</v>
      </c>
      <c r="C1269" s="24" t="s">
        <v>6463</v>
      </c>
      <c r="D1269" s="22" t="s">
        <v>1173</v>
      </c>
      <c r="E1269" s="22"/>
      <c r="F1269" s="22" t="s">
        <v>1031</v>
      </c>
      <c r="G1269" s="22" t="s">
        <v>2207</v>
      </c>
      <c r="H1269" s="22" t="s">
        <v>5452</v>
      </c>
      <c r="I1269" s="22" t="s">
        <v>7652</v>
      </c>
      <c r="J1269" s="24" t="s">
        <v>7226</v>
      </c>
      <c r="K1269" s="24" t="s">
        <v>6464</v>
      </c>
      <c r="L1269" s="22"/>
      <c r="M1269" s="22"/>
      <c r="N1269" s="17"/>
      <c r="O1269" s="19" t="s">
        <v>1646</v>
      </c>
    </row>
    <row r="1270" spans="1:15" ht="66" x14ac:dyDescent="0.3">
      <c r="A1270" s="24" t="s">
        <v>5450</v>
      </c>
      <c r="B1270" s="21">
        <v>2023</v>
      </c>
      <c r="C1270" s="24" t="s">
        <v>5449</v>
      </c>
      <c r="D1270" s="22" t="s">
        <v>5421</v>
      </c>
      <c r="E1270" s="22"/>
      <c r="F1270" s="22" t="s">
        <v>1031</v>
      </c>
      <c r="G1270" s="22" t="s">
        <v>2207</v>
      </c>
      <c r="H1270" s="22" t="s">
        <v>5452</v>
      </c>
      <c r="I1270" s="22" t="s">
        <v>7653</v>
      </c>
      <c r="J1270" s="24" t="s">
        <v>7226</v>
      </c>
      <c r="K1270" s="24" t="s">
        <v>5451</v>
      </c>
      <c r="L1270" s="22" t="s">
        <v>329</v>
      </c>
      <c r="M1270" s="22" t="s">
        <v>5453</v>
      </c>
      <c r="N1270" s="17"/>
      <c r="O1270" s="19"/>
    </row>
    <row r="1271" spans="1:15" ht="79.2" x14ac:dyDescent="0.3">
      <c r="A1271" s="24" t="s">
        <v>8007</v>
      </c>
      <c r="B1271" s="21">
        <v>2022</v>
      </c>
      <c r="C1271" s="24" t="s">
        <v>8006</v>
      </c>
      <c r="D1271" s="22" t="s">
        <v>7999</v>
      </c>
      <c r="E1271" s="22"/>
      <c r="F1271" s="22" t="s">
        <v>2155</v>
      </c>
      <c r="G1271" s="22" t="s">
        <v>4673</v>
      </c>
      <c r="H1271" s="22" t="s">
        <v>8011</v>
      </c>
      <c r="I1271" s="22" t="s">
        <v>8010</v>
      </c>
      <c r="J1271" s="24" t="s">
        <v>7126</v>
      </c>
      <c r="K1271" s="24" t="s">
        <v>8008</v>
      </c>
      <c r="L1271" s="22" t="s">
        <v>329</v>
      </c>
      <c r="M1271" s="22" t="s">
        <v>414</v>
      </c>
      <c r="N1271" s="17"/>
      <c r="O1271" s="19"/>
    </row>
    <row r="1272" spans="1:15" ht="66" x14ac:dyDescent="0.3">
      <c r="A1272" s="24" t="s">
        <v>1995</v>
      </c>
      <c r="B1272" s="21">
        <v>2016</v>
      </c>
      <c r="C1272" s="24" t="s">
        <v>1996</v>
      </c>
      <c r="D1272" s="22"/>
      <c r="E1272" s="22" t="s">
        <v>1998</v>
      </c>
      <c r="F1272" s="22" t="s">
        <v>2477</v>
      </c>
      <c r="G1272" s="22"/>
      <c r="H1272" s="22"/>
      <c r="I1272" s="22" t="s">
        <v>7942</v>
      </c>
      <c r="J1272" s="24"/>
      <c r="K1272" s="24" t="s">
        <v>1997</v>
      </c>
      <c r="L1272" s="22"/>
      <c r="M1272" s="22"/>
      <c r="N1272" s="17"/>
      <c r="O1272" s="19" t="s">
        <v>1646</v>
      </c>
    </row>
    <row r="1273" spans="1:15" ht="79.2" x14ac:dyDescent="0.3">
      <c r="A1273" s="24" t="s">
        <v>8456</v>
      </c>
      <c r="B1273" s="21">
        <v>2023</v>
      </c>
      <c r="C1273" s="24" t="s">
        <v>5508</v>
      </c>
      <c r="D1273" s="22" t="s">
        <v>1056</v>
      </c>
      <c r="E1273" s="22"/>
      <c r="F1273" s="22" t="s">
        <v>486</v>
      </c>
      <c r="G1273" s="22" t="s">
        <v>631</v>
      </c>
      <c r="H1273" s="24" t="s">
        <v>5509</v>
      </c>
      <c r="I1273" s="22" t="s">
        <v>7654</v>
      </c>
      <c r="J1273" s="24" t="s">
        <v>7126</v>
      </c>
      <c r="K1273" s="24" t="s">
        <v>8457</v>
      </c>
      <c r="L1273" s="22" t="s">
        <v>329</v>
      </c>
      <c r="M1273" s="22" t="s">
        <v>5510</v>
      </c>
      <c r="N1273" s="17"/>
      <c r="O1273" s="19"/>
    </row>
    <row r="1274" spans="1:15" ht="52.8" x14ac:dyDescent="0.3">
      <c r="A1274" s="24" t="s">
        <v>458</v>
      </c>
      <c r="B1274" s="21">
        <v>2017</v>
      </c>
      <c r="C1274" s="22" t="s">
        <v>457</v>
      </c>
      <c r="D1274" s="22" t="s">
        <v>459</v>
      </c>
      <c r="E1274" s="22"/>
      <c r="F1274" s="22" t="s">
        <v>3812</v>
      </c>
      <c r="G1274" s="22"/>
      <c r="H1274" s="22"/>
      <c r="I1274" s="22" t="s">
        <v>1027</v>
      </c>
      <c r="J1274" s="24"/>
      <c r="K1274" s="24" t="s">
        <v>460</v>
      </c>
      <c r="L1274" s="22"/>
      <c r="M1274" s="22"/>
      <c r="N1274" s="17"/>
      <c r="O1274" s="19"/>
    </row>
    <row r="1275" spans="1:15" ht="39.6" x14ac:dyDescent="0.3">
      <c r="A1275" s="24" t="s">
        <v>118</v>
      </c>
      <c r="B1275" s="21">
        <v>2019</v>
      </c>
      <c r="C1275" s="22" t="s">
        <v>119</v>
      </c>
      <c r="D1275" s="22" t="s">
        <v>120</v>
      </c>
      <c r="E1275" s="22"/>
      <c r="F1275" s="22" t="s">
        <v>122</v>
      </c>
      <c r="G1275" s="17" t="s">
        <v>2686</v>
      </c>
      <c r="H1275" s="25" t="s">
        <v>121</v>
      </c>
      <c r="I1275" s="22" t="s">
        <v>7655</v>
      </c>
      <c r="J1275" s="24" t="s">
        <v>7190</v>
      </c>
      <c r="K1275" s="24" t="s">
        <v>10970</v>
      </c>
      <c r="L1275" s="22" t="s">
        <v>123</v>
      </c>
      <c r="M1275" s="22"/>
      <c r="N1275" s="17"/>
      <c r="O1275" s="19"/>
    </row>
    <row r="1276" spans="1:15" ht="39.6" x14ac:dyDescent="0.3">
      <c r="A1276" s="24" t="s">
        <v>118</v>
      </c>
      <c r="B1276" s="21">
        <v>2013</v>
      </c>
      <c r="C1276" s="22" t="s">
        <v>785</v>
      </c>
      <c r="D1276" s="22" t="s">
        <v>120</v>
      </c>
      <c r="E1276" s="22"/>
      <c r="F1276" s="22" t="s">
        <v>56</v>
      </c>
      <c r="G1276" s="22"/>
      <c r="H1276" s="22"/>
      <c r="I1276" s="22" t="s">
        <v>56</v>
      </c>
      <c r="J1276" s="22"/>
      <c r="K1276" s="22" t="s">
        <v>786</v>
      </c>
      <c r="L1276" s="22"/>
      <c r="M1276" s="22"/>
      <c r="N1276" s="17"/>
      <c r="O1276" s="19"/>
    </row>
    <row r="1277" spans="1:15" ht="52.8" x14ac:dyDescent="0.3">
      <c r="A1277" s="24" t="s">
        <v>6913</v>
      </c>
      <c r="B1277" s="21">
        <v>2023</v>
      </c>
      <c r="C1277" s="22" t="s">
        <v>6912</v>
      </c>
      <c r="D1277" s="22" t="s">
        <v>4172</v>
      </c>
      <c r="E1277" s="22"/>
      <c r="F1277" s="22" t="s">
        <v>1644</v>
      </c>
      <c r="G1277" s="22"/>
      <c r="H1277" s="22"/>
      <c r="I1277" s="22" t="s">
        <v>5466</v>
      </c>
      <c r="J1277" s="22"/>
      <c r="K1277" s="22" t="s">
        <v>6914</v>
      </c>
      <c r="L1277" s="22"/>
      <c r="M1277" s="22"/>
      <c r="N1277" s="17"/>
      <c r="O1277" s="19"/>
    </row>
    <row r="1278" spans="1:15" ht="92.4" x14ac:dyDescent="0.3">
      <c r="A1278" s="24" t="s">
        <v>5074</v>
      </c>
      <c r="B1278" s="21">
        <v>2021</v>
      </c>
      <c r="C1278" s="22" t="s">
        <v>5075</v>
      </c>
      <c r="D1278" s="22" t="s">
        <v>5043</v>
      </c>
      <c r="E1278" s="22"/>
      <c r="F1278" s="22" t="s">
        <v>2155</v>
      </c>
      <c r="G1278" s="22"/>
      <c r="H1278" s="22"/>
      <c r="I1278" s="22" t="s">
        <v>7427</v>
      </c>
      <c r="J1278" s="22" t="s">
        <v>7272</v>
      </c>
      <c r="K1278" s="22" t="s">
        <v>5076</v>
      </c>
      <c r="L1278" s="22" t="s">
        <v>730</v>
      </c>
      <c r="M1278" s="22"/>
      <c r="N1278" s="17"/>
      <c r="O1278" s="19"/>
    </row>
    <row r="1279" spans="1:15" ht="39.6" x14ac:dyDescent="0.3">
      <c r="A1279" s="24" t="s">
        <v>2777</v>
      </c>
      <c r="B1279" s="21">
        <v>2014</v>
      </c>
      <c r="C1279" s="22" t="s">
        <v>2778</v>
      </c>
      <c r="D1279" s="22" t="s">
        <v>164</v>
      </c>
      <c r="E1279" s="22"/>
      <c r="F1279" s="22" t="s">
        <v>56</v>
      </c>
      <c r="G1279" s="22"/>
      <c r="H1279" s="22"/>
      <c r="I1279" s="22" t="s">
        <v>56</v>
      </c>
      <c r="J1279" s="22"/>
      <c r="K1279" s="22" t="s">
        <v>2779</v>
      </c>
      <c r="L1279" s="22"/>
      <c r="M1279" s="22"/>
      <c r="N1279" s="17"/>
      <c r="O1279" s="19"/>
    </row>
    <row r="1280" spans="1:15" ht="66" x14ac:dyDescent="0.3">
      <c r="A1280" s="24" t="s">
        <v>4345</v>
      </c>
      <c r="B1280" s="21">
        <v>2022</v>
      </c>
      <c r="C1280" s="22" t="s">
        <v>4344</v>
      </c>
      <c r="D1280" s="22" t="s">
        <v>29</v>
      </c>
      <c r="E1280" s="22"/>
      <c r="F1280" s="22" t="s">
        <v>2155</v>
      </c>
      <c r="G1280" s="22" t="s">
        <v>4349</v>
      </c>
      <c r="H1280" s="22" t="s">
        <v>4348</v>
      </c>
      <c r="I1280" s="22" t="s">
        <v>2281</v>
      </c>
      <c r="J1280" s="22" t="s">
        <v>7403</v>
      </c>
      <c r="K1280" s="22" t="s">
        <v>4346</v>
      </c>
      <c r="L1280" s="22" t="s">
        <v>123</v>
      </c>
      <c r="M1280" s="22" t="s">
        <v>4347</v>
      </c>
      <c r="N1280" s="17"/>
      <c r="O1280" s="19"/>
    </row>
    <row r="1281" spans="1:15" ht="79.2" x14ac:dyDescent="0.3">
      <c r="A1281" s="24" t="s">
        <v>2147</v>
      </c>
      <c r="B1281" s="21">
        <v>2012</v>
      </c>
      <c r="C1281" s="22" t="s">
        <v>2148</v>
      </c>
      <c r="D1281" s="22" t="s">
        <v>33</v>
      </c>
      <c r="E1281" s="22"/>
      <c r="F1281" s="22" t="s">
        <v>1644</v>
      </c>
      <c r="G1281" s="22"/>
      <c r="H1281" s="22"/>
      <c r="I1281" s="22" t="s">
        <v>2149</v>
      </c>
      <c r="J1281" s="22"/>
      <c r="K1281" s="22" t="s">
        <v>11385</v>
      </c>
      <c r="L1281" s="22" t="s">
        <v>303</v>
      </c>
      <c r="M1281" s="22" t="s">
        <v>2150</v>
      </c>
      <c r="N1281" s="17" t="s">
        <v>2151</v>
      </c>
      <c r="O1281" s="19"/>
    </row>
    <row r="1282" spans="1:15" ht="66" x14ac:dyDescent="0.3">
      <c r="A1282" s="24" t="s">
        <v>9981</v>
      </c>
      <c r="B1282" s="21">
        <v>2021</v>
      </c>
      <c r="C1282" s="22" t="s">
        <v>9980</v>
      </c>
      <c r="D1282" s="22" t="s">
        <v>5494</v>
      </c>
      <c r="E1282" s="22"/>
      <c r="F1282" s="22" t="s">
        <v>2477</v>
      </c>
      <c r="G1282" s="22" t="s">
        <v>134</v>
      </c>
      <c r="H1282" s="22" t="s">
        <v>9982</v>
      </c>
      <c r="I1282" s="22" t="s">
        <v>7184</v>
      </c>
      <c r="J1282" s="22" t="s">
        <v>7159</v>
      </c>
      <c r="K1282" s="22" t="s">
        <v>10819</v>
      </c>
      <c r="L1282" s="22" t="s">
        <v>329</v>
      </c>
      <c r="M1282" s="22" t="s">
        <v>9983</v>
      </c>
      <c r="N1282" s="17" t="s">
        <v>5289</v>
      </c>
      <c r="O1282" s="19"/>
    </row>
    <row r="1283" spans="1:15" ht="39.6" x14ac:dyDescent="0.3">
      <c r="A1283" s="24" t="s">
        <v>2907</v>
      </c>
      <c r="B1283" s="21">
        <v>2021</v>
      </c>
      <c r="C1283" s="22" t="s">
        <v>2906</v>
      </c>
      <c r="D1283" s="22" t="s">
        <v>1155</v>
      </c>
      <c r="E1283" s="22"/>
      <c r="F1283" s="22" t="s">
        <v>43</v>
      </c>
      <c r="G1283" s="22" t="s">
        <v>183</v>
      </c>
      <c r="H1283" s="22" t="s">
        <v>3360</v>
      </c>
      <c r="I1283" s="22" t="s">
        <v>2909</v>
      </c>
      <c r="J1283" s="22"/>
      <c r="K1283" s="22" t="s">
        <v>2908</v>
      </c>
      <c r="L1283" s="22"/>
      <c r="M1283" s="22"/>
      <c r="N1283" s="17"/>
      <c r="O1283" s="19"/>
    </row>
    <row r="1284" spans="1:15" ht="79.2" x14ac:dyDescent="0.3">
      <c r="A1284" s="24" t="s">
        <v>9846</v>
      </c>
      <c r="B1284" s="21">
        <v>2020</v>
      </c>
      <c r="C1284" s="22" t="s">
        <v>9843</v>
      </c>
      <c r="D1284" s="22" t="s">
        <v>125</v>
      </c>
      <c r="E1284" s="22"/>
      <c r="F1284" s="22" t="s">
        <v>2477</v>
      </c>
      <c r="G1284" s="22" t="s">
        <v>9845</v>
      </c>
      <c r="H1284" s="22" t="s">
        <v>9844</v>
      </c>
      <c r="I1284" s="22" t="s">
        <v>9848</v>
      </c>
      <c r="J1284" s="22" t="s">
        <v>7419</v>
      </c>
      <c r="K1284" s="22" t="s">
        <v>9847</v>
      </c>
      <c r="L1284" s="22" t="s">
        <v>329</v>
      </c>
      <c r="M1284" s="22" t="s">
        <v>9849</v>
      </c>
      <c r="N1284" s="17"/>
      <c r="O1284" s="19"/>
    </row>
    <row r="1285" spans="1:15" ht="79.2" x14ac:dyDescent="0.3">
      <c r="A1285" s="24" t="s">
        <v>3739</v>
      </c>
      <c r="B1285" s="21">
        <v>2019</v>
      </c>
      <c r="C1285" s="22" t="s">
        <v>3738</v>
      </c>
      <c r="D1285" s="22" t="s">
        <v>125</v>
      </c>
      <c r="E1285" s="22"/>
      <c r="F1285" s="22" t="s">
        <v>2477</v>
      </c>
      <c r="G1285" s="22" t="s">
        <v>189</v>
      </c>
      <c r="H1285" s="22" t="s">
        <v>3070</v>
      </c>
      <c r="I1285" s="22" t="s">
        <v>7657</v>
      </c>
      <c r="J1285" s="24" t="s">
        <v>7656</v>
      </c>
      <c r="K1285" s="24" t="s">
        <v>3740</v>
      </c>
      <c r="L1285" s="22" t="s">
        <v>3742</v>
      </c>
      <c r="M1285" s="22" t="s">
        <v>3741</v>
      </c>
      <c r="N1285" s="17"/>
      <c r="O1285" s="19"/>
    </row>
    <row r="1286" spans="1:15" ht="52.8" x14ac:dyDescent="0.3">
      <c r="A1286" s="24" t="s">
        <v>6025</v>
      </c>
      <c r="B1286" s="21">
        <v>2019</v>
      </c>
      <c r="C1286" s="22" t="s">
        <v>6026</v>
      </c>
      <c r="D1286" s="22" t="s">
        <v>105</v>
      </c>
      <c r="E1286" s="22"/>
      <c r="F1286" s="22" t="s">
        <v>1031</v>
      </c>
      <c r="G1286" s="22" t="s">
        <v>6029</v>
      </c>
      <c r="H1286" s="22" t="s">
        <v>6028</v>
      </c>
      <c r="I1286" s="22" t="s">
        <v>7658</v>
      </c>
      <c r="J1286" s="22" t="s">
        <v>7202</v>
      </c>
      <c r="K1286" s="22" t="s">
        <v>6027</v>
      </c>
      <c r="L1286" s="22" t="s">
        <v>329</v>
      </c>
      <c r="M1286" s="22" t="s">
        <v>289</v>
      </c>
      <c r="N1286" s="17"/>
      <c r="O1286" s="19"/>
    </row>
    <row r="1287" spans="1:15" ht="52.8" x14ac:dyDescent="0.3">
      <c r="A1287" s="24" t="s">
        <v>1299</v>
      </c>
      <c r="B1287" s="21">
        <v>2016</v>
      </c>
      <c r="C1287" s="22" t="s">
        <v>1297</v>
      </c>
      <c r="D1287" s="22" t="s">
        <v>1298</v>
      </c>
      <c r="E1287" s="22"/>
      <c r="F1287" s="22" t="s">
        <v>56</v>
      </c>
      <c r="G1287" s="22"/>
      <c r="H1287" s="22"/>
      <c r="I1287" s="22" t="s">
        <v>1151</v>
      </c>
      <c r="J1287" s="24"/>
      <c r="K1287" s="24" t="s">
        <v>1300</v>
      </c>
      <c r="L1287" s="22"/>
      <c r="M1287" s="22"/>
      <c r="N1287" s="17"/>
      <c r="O1287" s="19"/>
    </row>
    <row r="1288" spans="1:15" ht="66" x14ac:dyDescent="0.3">
      <c r="A1288" s="24" t="s">
        <v>6058</v>
      </c>
      <c r="B1288" s="21">
        <v>2024</v>
      </c>
      <c r="C1288" s="22" t="s">
        <v>6057</v>
      </c>
      <c r="D1288" s="22" t="s">
        <v>29</v>
      </c>
      <c r="E1288" s="17"/>
      <c r="F1288" s="22" t="s">
        <v>4811</v>
      </c>
      <c r="G1288" s="22"/>
      <c r="H1288" s="22"/>
      <c r="I1288" s="22" t="s">
        <v>6059</v>
      </c>
      <c r="J1288" s="24"/>
      <c r="K1288" s="24" t="s">
        <v>10515</v>
      </c>
      <c r="L1288" s="22"/>
      <c r="M1288" s="22"/>
      <c r="N1288" s="17"/>
      <c r="O1288" s="19"/>
    </row>
    <row r="1289" spans="1:15" ht="52.8" x14ac:dyDescent="0.3">
      <c r="A1289" s="24" t="s">
        <v>3860</v>
      </c>
      <c r="B1289" s="21">
        <v>2017</v>
      </c>
      <c r="C1289" s="22" t="s">
        <v>3859</v>
      </c>
      <c r="D1289" s="22"/>
      <c r="E1289" s="22"/>
      <c r="F1289" s="22" t="s">
        <v>2477</v>
      </c>
      <c r="G1289" s="22" t="s">
        <v>381</v>
      </c>
      <c r="H1289" s="22" t="s">
        <v>3068</v>
      </c>
      <c r="I1289" s="22" t="s">
        <v>7315</v>
      </c>
      <c r="J1289" s="36" t="s">
        <v>5873</v>
      </c>
      <c r="K1289" s="24" t="s">
        <v>3861</v>
      </c>
      <c r="L1289" s="22" t="s">
        <v>3858</v>
      </c>
      <c r="M1289" s="22" t="s">
        <v>3863</v>
      </c>
      <c r="N1289" s="17" t="s">
        <v>3862</v>
      </c>
      <c r="O1289" s="19"/>
    </row>
    <row r="1290" spans="1:15" ht="66" x14ac:dyDescent="0.3">
      <c r="A1290" s="24" t="s">
        <v>11444</v>
      </c>
      <c r="B1290" s="21">
        <v>2026</v>
      </c>
      <c r="C1290" s="22" t="s">
        <v>11682</v>
      </c>
      <c r="D1290" s="22" t="s">
        <v>29</v>
      </c>
      <c r="E1290" s="22"/>
      <c r="F1290" s="22" t="s">
        <v>844</v>
      </c>
      <c r="G1290" s="22" t="s">
        <v>165</v>
      </c>
      <c r="H1290" s="22" t="s">
        <v>3365</v>
      </c>
      <c r="I1290" s="22" t="s">
        <v>7274</v>
      </c>
      <c r="J1290" s="24" t="s">
        <v>7276</v>
      </c>
      <c r="K1290" s="24" t="s">
        <v>11683</v>
      </c>
      <c r="L1290" s="22" t="s">
        <v>329</v>
      </c>
      <c r="M1290" s="22" t="s">
        <v>11445</v>
      </c>
      <c r="N1290" s="17" t="s">
        <v>11446</v>
      </c>
      <c r="O1290" s="19" t="s">
        <v>1646</v>
      </c>
    </row>
    <row r="1291" spans="1:15" ht="79.2" x14ac:dyDescent="0.3">
      <c r="A1291" s="24" t="s">
        <v>6392</v>
      </c>
      <c r="B1291" s="21">
        <v>2024</v>
      </c>
      <c r="C1291" s="22" t="s">
        <v>6391</v>
      </c>
      <c r="D1291" s="22" t="s">
        <v>1630</v>
      </c>
      <c r="E1291" s="22"/>
      <c r="F1291" s="22" t="s">
        <v>2155</v>
      </c>
      <c r="G1291" s="22" t="s">
        <v>6394</v>
      </c>
      <c r="H1291" s="22" t="s">
        <v>6393</v>
      </c>
      <c r="I1291" s="22" t="s">
        <v>7659</v>
      </c>
      <c r="J1291" s="24" t="s">
        <v>7160</v>
      </c>
      <c r="K1291" s="24" t="s">
        <v>6933</v>
      </c>
      <c r="L1291" s="22" t="s">
        <v>329</v>
      </c>
      <c r="M1291" s="22" t="s">
        <v>289</v>
      </c>
      <c r="N1291" s="17"/>
      <c r="O1291" s="19"/>
    </row>
    <row r="1292" spans="1:15" ht="79.2" x14ac:dyDescent="0.3">
      <c r="A1292" s="24" t="s">
        <v>8710</v>
      </c>
      <c r="B1292" s="21">
        <v>2025</v>
      </c>
      <c r="C1292" s="22" t="s">
        <v>8709</v>
      </c>
      <c r="D1292" s="22" t="s">
        <v>125</v>
      </c>
      <c r="E1292" s="22"/>
      <c r="F1292" s="22" t="s">
        <v>2477</v>
      </c>
      <c r="G1292" s="22" t="s">
        <v>189</v>
      </c>
      <c r="H1292" s="22" t="s">
        <v>8711</v>
      </c>
      <c r="I1292" s="22" t="s">
        <v>8714</v>
      </c>
      <c r="J1292" s="24" t="s">
        <v>7151</v>
      </c>
      <c r="K1292" s="24" t="s">
        <v>8712</v>
      </c>
      <c r="L1292" s="22" t="s">
        <v>329</v>
      </c>
      <c r="M1292" s="22" t="s">
        <v>51</v>
      </c>
      <c r="N1292" s="17" t="s">
        <v>8713</v>
      </c>
      <c r="O1292" s="19" t="s">
        <v>1646</v>
      </c>
    </row>
    <row r="1293" spans="1:15" ht="79.2" x14ac:dyDescent="0.3">
      <c r="A1293" s="24" t="s">
        <v>5714</v>
      </c>
      <c r="B1293" s="21">
        <v>2023</v>
      </c>
      <c r="C1293" s="22" t="s">
        <v>5715</v>
      </c>
      <c r="D1293" s="22" t="s">
        <v>5716</v>
      </c>
      <c r="E1293" s="22"/>
      <c r="F1293" s="22" t="s">
        <v>43</v>
      </c>
      <c r="G1293" s="22" t="s">
        <v>2714</v>
      </c>
      <c r="H1293" s="22" t="s">
        <v>5718</v>
      </c>
      <c r="I1293" s="22" t="s">
        <v>7660</v>
      </c>
      <c r="J1293" s="24" t="s">
        <v>7166</v>
      </c>
      <c r="K1293" s="24" t="s">
        <v>5717</v>
      </c>
      <c r="L1293" s="22" t="s">
        <v>329</v>
      </c>
      <c r="M1293" s="22" t="s">
        <v>1506</v>
      </c>
      <c r="N1293" s="17" t="s">
        <v>5719</v>
      </c>
      <c r="O1293" s="19"/>
    </row>
    <row r="1294" spans="1:15" ht="66" x14ac:dyDescent="0.3">
      <c r="A1294" s="24" t="s">
        <v>4033</v>
      </c>
      <c r="B1294" s="21">
        <v>2021</v>
      </c>
      <c r="C1294" s="22" t="s">
        <v>4032</v>
      </c>
      <c r="D1294" s="22" t="s">
        <v>1868</v>
      </c>
      <c r="E1294" s="22"/>
      <c r="F1294" s="22" t="s">
        <v>43</v>
      </c>
      <c r="G1294" s="22" t="s">
        <v>100</v>
      </c>
      <c r="H1294" s="22" t="s">
        <v>4035</v>
      </c>
      <c r="I1294" s="22" t="s">
        <v>7943</v>
      </c>
      <c r="J1294" s="24" t="s">
        <v>7166</v>
      </c>
      <c r="K1294" s="24" t="s">
        <v>4034</v>
      </c>
      <c r="L1294" s="22" t="s">
        <v>329</v>
      </c>
      <c r="M1294" s="22" t="s">
        <v>2439</v>
      </c>
      <c r="N1294" s="17" t="s">
        <v>4036</v>
      </c>
      <c r="O1294" s="19"/>
    </row>
    <row r="1295" spans="1:15" ht="66" x14ac:dyDescent="0.3">
      <c r="A1295" s="24" t="s">
        <v>6229</v>
      </c>
      <c r="B1295" s="21">
        <v>2024</v>
      </c>
      <c r="C1295" s="22" t="s">
        <v>6228</v>
      </c>
      <c r="D1295" s="22"/>
      <c r="E1295" s="22" t="s">
        <v>6230</v>
      </c>
      <c r="F1295" s="22" t="s">
        <v>122</v>
      </c>
      <c r="G1295" s="22" t="s">
        <v>6233</v>
      </c>
      <c r="H1295" s="22" t="s">
        <v>6232</v>
      </c>
      <c r="I1295" s="22" t="s">
        <v>7355</v>
      </c>
      <c r="J1295" s="24" t="s">
        <v>7175</v>
      </c>
      <c r="K1295" s="24" t="s">
        <v>6231</v>
      </c>
      <c r="L1295" s="22" t="s">
        <v>329</v>
      </c>
      <c r="M1295" s="22" t="s">
        <v>2146</v>
      </c>
      <c r="N1295" s="17"/>
      <c r="O1295" s="19"/>
    </row>
    <row r="1296" spans="1:15" ht="52.8" x14ac:dyDescent="0.3">
      <c r="A1296" s="24" t="s">
        <v>2772</v>
      </c>
      <c r="B1296" s="21">
        <v>2020</v>
      </c>
      <c r="C1296" s="22" t="s">
        <v>2771</v>
      </c>
      <c r="D1296" s="22" t="s">
        <v>1630</v>
      </c>
      <c r="E1296" s="22"/>
      <c r="F1296" s="22" t="s">
        <v>267</v>
      </c>
      <c r="G1296" s="22"/>
      <c r="H1296" s="22" t="s">
        <v>2776</v>
      </c>
      <c r="I1296" s="22" t="s">
        <v>7661</v>
      </c>
      <c r="J1296" s="24"/>
      <c r="K1296" s="24" t="s">
        <v>2773</v>
      </c>
      <c r="L1296" s="22" t="s">
        <v>303</v>
      </c>
      <c r="M1296" s="22" t="s">
        <v>2775</v>
      </c>
      <c r="N1296" s="17" t="s">
        <v>2774</v>
      </c>
      <c r="O1296" s="19" t="s">
        <v>1646</v>
      </c>
    </row>
    <row r="1297" spans="1:15" ht="52.8" x14ac:dyDescent="0.3">
      <c r="A1297" s="24" t="s">
        <v>8137</v>
      </c>
      <c r="B1297" s="21">
        <v>2024</v>
      </c>
      <c r="C1297" s="22" t="s">
        <v>8139</v>
      </c>
      <c r="D1297" s="22"/>
      <c r="E1297" s="22" t="s">
        <v>2032</v>
      </c>
      <c r="F1297" s="22" t="s">
        <v>56</v>
      </c>
      <c r="G1297" s="22"/>
      <c r="H1297" s="22"/>
      <c r="I1297" s="22" t="s">
        <v>8140</v>
      </c>
      <c r="J1297" s="24"/>
      <c r="K1297" s="24" t="s">
        <v>8138</v>
      </c>
      <c r="L1297" s="22"/>
      <c r="M1297" s="22"/>
      <c r="N1297" s="17"/>
      <c r="O1297" s="19"/>
    </row>
    <row r="1298" spans="1:15" ht="39.6" x14ac:dyDescent="0.3">
      <c r="A1298" s="24" t="s">
        <v>7011</v>
      </c>
      <c r="B1298" s="21">
        <v>2024</v>
      </c>
      <c r="C1298" s="22" t="s">
        <v>7010</v>
      </c>
      <c r="D1298" s="22" t="s">
        <v>2854</v>
      </c>
      <c r="E1298" s="22"/>
      <c r="F1298" s="22" t="s">
        <v>43</v>
      </c>
      <c r="G1298" s="22" t="s">
        <v>70</v>
      </c>
      <c r="H1298" s="22" t="s">
        <v>7012</v>
      </c>
      <c r="I1298" s="22" t="s">
        <v>7944</v>
      </c>
      <c r="J1298" s="22" t="s">
        <v>7256</v>
      </c>
      <c r="K1298" s="22" t="s">
        <v>7013</v>
      </c>
      <c r="L1298" s="22"/>
      <c r="M1298" s="22"/>
      <c r="N1298" s="17"/>
      <c r="O1298" s="19"/>
    </row>
    <row r="1299" spans="1:15" ht="66" x14ac:dyDescent="0.3">
      <c r="A1299" s="24" t="s">
        <v>5623</v>
      </c>
      <c r="B1299" s="21">
        <v>2024</v>
      </c>
      <c r="C1299" s="22" t="s">
        <v>5622</v>
      </c>
      <c r="D1299" s="22" t="s">
        <v>1440</v>
      </c>
      <c r="E1299" s="22"/>
      <c r="F1299" s="22" t="s">
        <v>122</v>
      </c>
      <c r="G1299" s="22" t="s">
        <v>165</v>
      </c>
      <c r="H1299" s="22" t="s">
        <v>4801</v>
      </c>
      <c r="I1299" s="22" t="s">
        <v>7662</v>
      </c>
      <c r="J1299" s="24" t="s">
        <v>7663</v>
      </c>
      <c r="K1299" s="24" t="s">
        <v>9288</v>
      </c>
      <c r="L1299" s="22" t="s">
        <v>329</v>
      </c>
      <c r="M1299" s="22" t="s">
        <v>1478</v>
      </c>
      <c r="N1299" s="17"/>
      <c r="O1299" s="19"/>
    </row>
    <row r="1300" spans="1:15" ht="105.6" x14ac:dyDescent="0.3">
      <c r="A1300" s="24" t="s">
        <v>5862</v>
      </c>
      <c r="B1300" s="21">
        <v>2024</v>
      </c>
      <c r="C1300" s="22" t="s">
        <v>5861</v>
      </c>
      <c r="D1300" s="22"/>
      <c r="E1300" s="22" t="s">
        <v>9364</v>
      </c>
      <c r="F1300" s="22" t="s">
        <v>122</v>
      </c>
      <c r="G1300" s="22" t="s">
        <v>165</v>
      </c>
      <c r="H1300" s="22" t="s">
        <v>4801</v>
      </c>
      <c r="I1300" s="22" t="s">
        <v>7664</v>
      </c>
      <c r="J1300" s="24" t="s">
        <v>7156</v>
      </c>
      <c r="K1300" s="24" t="s">
        <v>9365</v>
      </c>
      <c r="L1300" s="22" t="s">
        <v>329</v>
      </c>
      <c r="M1300" s="22" t="s">
        <v>5863</v>
      </c>
      <c r="N1300" s="17" t="s">
        <v>5864</v>
      </c>
      <c r="O1300" s="19"/>
    </row>
    <row r="1301" spans="1:15" ht="52.8" x14ac:dyDescent="0.3">
      <c r="A1301" s="24" t="s">
        <v>4304</v>
      </c>
      <c r="B1301" s="21">
        <v>2022</v>
      </c>
      <c r="C1301" s="22" t="s">
        <v>4303</v>
      </c>
      <c r="D1301" s="22"/>
      <c r="E1301" s="22" t="s">
        <v>4305</v>
      </c>
      <c r="F1301" s="22" t="s">
        <v>56</v>
      </c>
      <c r="G1301" s="22"/>
      <c r="H1301" s="22"/>
      <c r="I1301" s="22" t="s">
        <v>1151</v>
      </c>
      <c r="J1301" s="22"/>
      <c r="K1301" s="22" t="s">
        <v>10202</v>
      </c>
      <c r="L1301" s="22"/>
      <c r="M1301" s="22"/>
      <c r="N1301" s="17"/>
      <c r="O1301" s="19"/>
    </row>
    <row r="1302" spans="1:15" ht="52.8" x14ac:dyDescent="0.3">
      <c r="A1302" s="24" t="s">
        <v>12263</v>
      </c>
      <c r="B1302" s="21">
        <v>2026</v>
      </c>
      <c r="C1302" s="22" t="s">
        <v>12262</v>
      </c>
      <c r="D1302" s="22" t="s">
        <v>29</v>
      </c>
      <c r="E1302" s="22"/>
      <c r="F1302" s="22" t="s">
        <v>56</v>
      </c>
      <c r="G1302" s="22"/>
      <c r="H1302" s="22"/>
      <c r="I1302" s="22" t="s">
        <v>12265</v>
      </c>
      <c r="J1302" s="24"/>
      <c r="K1302" s="24" t="s">
        <v>12264</v>
      </c>
      <c r="L1302" s="22"/>
      <c r="M1302" s="22"/>
      <c r="N1302" s="17"/>
      <c r="O1302" s="19" t="s">
        <v>1646</v>
      </c>
    </row>
    <row r="1303" spans="1:15" ht="79.2" x14ac:dyDescent="0.3">
      <c r="A1303" s="24" t="s">
        <v>6997</v>
      </c>
      <c r="B1303" s="21">
        <v>2024</v>
      </c>
      <c r="C1303" s="22" t="s">
        <v>6996</v>
      </c>
      <c r="D1303" s="22" t="s">
        <v>6998</v>
      </c>
      <c r="E1303" s="22"/>
      <c r="F1303" s="22" t="s">
        <v>844</v>
      </c>
      <c r="G1303" s="22" t="s">
        <v>743</v>
      </c>
      <c r="H1303" s="22" t="s">
        <v>3270</v>
      </c>
      <c r="I1303" s="22" t="s">
        <v>7945</v>
      </c>
      <c r="J1303" s="24" t="s">
        <v>7221</v>
      </c>
      <c r="K1303" s="24" t="s">
        <v>9118</v>
      </c>
      <c r="L1303" s="22" t="s">
        <v>329</v>
      </c>
      <c r="M1303" s="22" t="s">
        <v>1506</v>
      </c>
      <c r="N1303" s="17" t="s">
        <v>936</v>
      </c>
      <c r="O1303" s="19"/>
    </row>
    <row r="1304" spans="1:15" ht="79.2" x14ac:dyDescent="0.3">
      <c r="A1304" s="24" t="s">
        <v>9079</v>
      </c>
      <c r="B1304" s="21">
        <v>2025</v>
      </c>
      <c r="C1304" s="22" t="s">
        <v>9078</v>
      </c>
      <c r="D1304" s="22" t="s">
        <v>480</v>
      </c>
      <c r="E1304" s="22"/>
      <c r="F1304" s="22" t="s">
        <v>122</v>
      </c>
      <c r="G1304" s="22" t="s">
        <v>2839</v>
      </c>
      <c r="H1304" s="22" t="s">
        <v>9081</v>
      </c>
      <c r="I1304" s="22" t="s">
        <v>9083</v>
      </c>
      <c r="J1304" s="24" t="s">
        <v>7211</v>
      </c>
      <c r="K1304" s="24" t="s">
        <v>9080</v>
      </c>
      <c r="L1304" s="22" t="s">
        <v>329</v>
      </c>
      <c r="M1304" s="22" t="s">
        <v>9082</v>
      </c>
      <c r="N1304" s="17" t="s">
        <v>8985</v>
      </c>
      <c r="O1304" s="19"/>
    </row>
    <row r="1305" spans="1:15" ht="66" x14ac:dyDescent="0.3">
      <c r="A1305" s="24" t="s">
        <v>8584</v>
      </c>
      <c r="B1305" s="21">
        <v>2020</v>
      </c>
      <c r="C1305" s="22" t="s">
        <v>8585</v>
      </c>
      <c r="D1305" s="22"/>
      <c r="E1305" s="22" t="s">
        <v>265</v>
      </c>
      <c r="F1305" s="22" t="s">
        <v>844</v>
      </c>
      <c r="G1305" s="22" t="s">
        <v>2256</v>
      </c>
      <c r="H1305" s="22" t="s">
        <v>3361</v>
      </c>
      <c r="I1305" s="22" t="s">
        <v>8589</v>
      </c>
      <c r="J1305" s="22" t="s">
        <v>7145</v>
      </c>
      <c r="K1305" s="22" t="s">
        <v>8586</v>
      </c>
      <c r="L1305" s="22" t="s">
        <v>329</v>
      </c>
      <c r="M1305" s="22" t="s">
        <v>8587</v>
      </c>
      <c r="N1305" s="17" t="s">
        <v>8588</v>
      </c>
      <c r="O1305" s="19"/>
    </row>
    <row r="1306" spans="1:15" ht="66" x14ac:dyDescent="0.3">
      <c r="A1306" s="24" t="s">
        <v>5183</v>
      </c>
      <c r="B1306" s="21">
        <v>2023</v>
      </c>
      <c r="C1306" s="22" t="s">
        <v>4203</v>
      </c>
      <c r="D1306" s="22" t="s">
        <v>99</v>
      </c>
      <c r="E1306" s="22"/>
      <c r="F1306" s="22" t="s">
        <v>122</v>
      </c>
      <c r="G1306" s="22" t="s">
        <v>2256</v>
      </c>
      <c r="H1306" s="22" t="s">
        <v>4209</v>
      </c>
      <c r="I1306" s="22" t="s">
        <v>7665</v>
      </c>
      <c r="J1306" s="24" t="s">
        <v>7145</v>
      </c>
      <c r="K1306" s="24" t="s">
        <v>11897</v>
      </c>
      <c r="L1306" s="22" t="s">
        <v>329</v>
      </c>
      <c r="M1306" s="22" t="s">
        <v>4204</v>
      </c>
      <c r="N1306" s="17" t="s">
        <v>4205</v>
      </c>
      <c r="O1306" s="19"/>
    </row>
    <row r="1307" spans="1:15" ht="66" x14ac:dyDescent="0.3">
      <c r="A1307" s="24" t="s">
        <v>2254</v>
      </c>
      <c r="B1307" s="21">
        <v>2021</v>
      </c>
      <c r="C1307" s="22" t="s">
        <v>2253</v>
      </c>
      <c r="D1307" s="22" t="s">
        <v>349</v>
      </c>
      <c r="E1307" s="22"/>
      <c r="F1307" s="22" t="s">
        <v>122</v>
      </c>
      <c r="G1307" s="22" t="s">
        <v>2256</v>
      </c>
      <c r="H1307" s="22" t="s">
        <v>3361</v>
      </c>
      <c r="I1307" s="22" t="s">
        <v>7666</v>
      </c>
      <c r="J1307" s="22" t="s">
        <v>7145</v>
      </c>
      <c r="K1307" s="22" t="s">
        <v>11000</v>
      </c>
      <c r="L1307" s="22" t="s">
        <v>329</v>
      </c>
      <c r="M1307" s="22" t="s">
        <v>2255</v>
      </c>
      <c r="N1307" s="17" t="s">
        <v>3695</v>
      </c>
      <c r="O1307" s="19" t="s">
        <v>1646</v>
      </c>
    </row>
    <row r="1308" spans="1:15" ht="64.2" customHeight="1" x14ac:dyDescent="0.3">
      <c r="A1308" s="24" t="s">
        <v>6947</v>
      </c>
      <c r="B1308" s="21">
        <v>2024</v>
      </c>
      <c r="C1308" s="22" t="s">
        <v>6946</v>
      </c>
      <c r="D1308" s="22"/>
      <c r="E1308" s="22" t="s">
        <v>6948</v>
      </c>
      <c r="F1308" s="22" t="s">
        <v>3812</v>
      </c>
      <c r="G1308" s="22"/>
      <c r="H1308" s="22"/>
      <c r="I1308" s="22" t="s">
        <v>6950</v>
      </c>
      <c r="J1308" s="22"/>
      <c r="K1308" s="22" t="s">
        <v>6949</v>
      </c>
      <c r="L1308" s="22" t="s">
        <v>6952</v>
      </c>
      <c r="M1308" s="22" t="s">
        <v>6951</v>
      </c>
      <c r="N1308" s="17"/>
      <c r="O1308" s="19"/>
    </row>
    <row r="1309" spans="1:15" ht="105.6" x14ac:dyDescent="0.3">
      <c r="A1309" s="24" t="s">
        <v>11797</v>
      </c>
      <c r="B1309" s="21">
        <v>2024</v>
      </c>
      <c r="C1309" s="22" t="s">
        <v>11796</v>
      </c>
      <c r="D1309" s="22" t="s">
        <v>1214</v>
      </c>
      <c r="E1309" s="22"/>
      <c r="F1309" s="22" t="s">
        <v>5192</v>
      </c>
      <c r="G1309" s="22" t="s">
        <v>5194</v>
      </c>
      <c r="H1309" s="22" t="s">
        <v>9087</v>
      </c>
      <c r="I1309" s="22" t="s">
        <v>11799</v>
      </c>
      <c r="J1309" s="24" t="s">
        <v>7151</v>
      </c>
      <c r="K1309" s="24" t="s">
        <v>11798</v>
      </c>
      <c r="L1309" s="22" t="s">
        <v>329</v>
      </c>
      <c r="M1309" s="22" t="s">
        <v>9340</v>
      </c>
      <c r="N1309" s="17" t="s">
        <v>3773</v>
      </c>
      <c r="O1309" s="19"/>
    </row>
    <row r="1310" spans="1:15" ht="52.8" customHeight="1" x14ac:dyDescent="0.3">
      <c r="A1310" s="24" t="s">
        <v>716</v>
      </c>
      <c r="B1310" s="21">
        <v>2016</v>
      </c>
      <c r="C1310" s="22" t="s">
        <v>715</v>
      </c>
      <c r="D1310" s="22" t="s">
        <v>25</v>
      </c>
      <c r="E1310" s="22"/>
      <c r="F1310" s="22" t="s">
        <v>43</v>
      </c>
      <c r="G1310" s="22" t="s">
        <v>718</v>
      </c>
      <c r="H1310" s="22" t="s">
        <v>3362</v>
      </c>
      <c r="I1310" s="22" t="s">
        <v>7667</v>
      </c>
      <c r="J1310" s="22" t="s">
        <v>7234</v>
      </c>
      <c r="K1310" s="22" t="s">
        <v>10497</v>
      </c>
      <c r="L1310" s="22" t="s">
        <v>48</v>
      </c>
      <c r="M1310" s="22" t="s">
        <v>194</v>
      </c>
      <c r="N1310" s="17" t="s">
        <v>717</v>
      </c>
      <c r="O1310" s="19"/>
    </row>
    <row r="1311" spans="1:15" ht="52.8" x14ac:dyDescent="0.3">
      <c r="A1311" s="24" t="s">
        <v>5796</v>
      </c>
      <c r="B1311" s="21">
        <v>2024</v>
      </c>
      <c r="C1311" s="22" t="s">
        <v>5797</v>
      </c>
      <c r="D1311" s="22" t="s">
        <v>257</v>
      </c>
      <c r="E1311" s="22"/>
      <c r="F1311" s="22" t="s">
        <v>122</v>
      </c>
      <c r="G1311" s="22" t="s">
        <v>5800</v>
      </c>
      <c r="H1311" s="22" t="s">
        <v>5799</v>
      </c>
      <c r="I1311" s="22" t="s">
        <v>7413</v>
      </c>
      <c r="J1311" s="22" t="s">
        <v>7342</v>
      </c>
      <c r="K1311" s="24" t="s">
        <v>5798</v>
      </c>
      <c r="L1311" s="22" t="s">
        <v>730</v>
      </c>
      <c r="M1311" s="22" t="s">
        <v>414</v>
      </c>
      <c r="N1311" s="17" t="s">
        <v>5801</v>
      </c>
      <c r="O1311" s="19"/>
    </row>
    <row r="1312" spans="1:15" ht="52.8" x14ac:dyDescent="0.3">
      <c r="A1312" s="24" t="s">
        <v>6286</v>
      </c>
      <c r="B1312" s="21">
        <v>2020</v>
      </c>
      <c r="C1312" s="22" t="s">
        <v>6285</v>
      </c>
      <c r="D1312" s="22"/>
      <c r="E1312" s="22" t="s">
        <v>6287</v>
      </c>
      <c r="F1312" s="22" t="s">
        <v>844</v>
      </c>
      <c r="G1312" s="22" t="s">
        <v>202</v>
      </c>
      <c r="H1312" s="22" t="s">
        <v>3161</v>
      </c>
      <c r="I1312" s="22" t="s">
        <v>7313</v>
      </c>
      <c r="J1312" s="24" t="s">
        <v>7145</v>
      </c>
      <c r="K1312" s="24" t="s">
        <v>6288</v>
      </c>
      <c r="L1312" s="22" t="s">
        <v>329</v>
      </c>
      <c r="M1312" s="22" t="s">
        <v>6289</v>
      </c>
      <c r="N1312" s="17" t="s">
        <v>6290</v>
      </c>
      <c r="O1312" s="19"/>
    </row>
    <row r="1313" spans="1:15" ht="66" x14ac:dyDescent="0.3">
      <c r="A1313" s="24" t="s">
        <v>8261</v>
      </c>
      <c r="B1313" s="21" t="s">
        <v>4488</v>
      </c>
      <c r="C1313" s="22" t="s">
        <v>8260</v>
      </c>
      <c r="D1313" s="22" t="s">
        <v>9718</v>
      </c>
      <c r="E1313" s="22"/>
      <c r="F1313" s="22" t="s">
        <v>122</v>
      </c>
      <c r="G1313" s="22" t="s">
        <v>165</v>
      </c>
      <c r="H1313" s="22" t="s">
        <v>3365</v>
      </c>
      <c r="I1313" s="22" t="s">
        <v>8262</v>
      </c>
      <c r="J1313" s="24" t="s">
        <v>7303</v>
      </c>
      <c r="K1313" s="22" t="s">
        <v>9719</v>
      </c>
      <c r="L1313" s="22" t="s">
        <v>5668</v>
      </c>
      <c r="M1313" s="22" t="s">
        <v>10602</v>
      </c>
      <c r="N1313" s="17" t="s">
        <v>8263</v>
      </c>
      <c r="O1313" s="19"/>
    </row>
    <row r="1314" spans="1:15" ht="158.4" x14ac:dyDescent="0.3">
      <c r="A1314" s="24" t="s">
        <v>137</v>
      </c>
      <c r="B1314" s="21">
        <v>2016</v>
      </c>
      <c r="C1314" s="22" t="s">
        <v>138</v>
      </c>
      <c r="D1314" s="22" t="s">
        <v>136</v>
      </c>
      <c r="E1314" s="22"/>
      <c r="F1314" s="22" t="s">
        <v>43</v>
      </c>
      <c r="G1314" s="22" t="s">
        <v>10591</v>
      </c>
      <c r="H1314" s="22" t="s">
        <v>2113</v>
      </c>
      <c r="I1314" s="22" t="s">
        <v>7946</v>
      </c>
      <c r="J1314" s="24" t="s">
        <v>7145</v>
      </c>
      <c r="K1314" s="22" t="s">
        <v>10948</v>
      </c>
      <c r="L1314" s="22" t="s">
        <v>5035</v>
      </c>
      <c r="M1314" s="22" t="s">
        <v>140</v>
      </c>
      <c r="N1314" s="17" t="s">
        <v>976</v>
      </c>
      <c r="O1314" s="19"/>
    </row>
    <row r="1315" spans="1:15" ht="105.6" x14ac:dyDescent="0.3">
      <c r="A1315" s="24" t="s">
        <v>12437</v>
      </c>
      <c r="B1315" s="21" t="s">
        <v>4488</v>
      </c>
      <c r="C1315" s="22" t="s">
        <v>12436</v>
      </c>
      <c r="D1315" s="22" t="s">
        <v>10304</v>
      </c>
      <c r="E1315" s="22"/>
      <c r="F1315" s="22" t="s">
        <v>2452</v>
      </c>
      <c r="G1315" s="22" t="s">
        <v>12442</v>
      </c>
      <c r="H1315" s="22" t="s">
        <v>12441</v>
      </c>
      <c r="I1315" s="22" t="s">
        <v>12424</v>
      </c>
      <c r="J1315" s="24" t="s">
        <v>7145</v>
      </c>
      <c r="K1315" s="24" t="s">
        <v>12438</v>
      </c>
      <c r="L1315" s="22" t="s">
        <v>10613</v>
      </c>
      <c r="M1315" s="22" t="s">
        <v>12439</v>
      </c>
      <c r="N1315" s="17" t="s">
        <v>12440</v>
      </c>
      <c r="O1315" s="19" t="s">
        <v>1646</v>
      </c>
    </row>
    <row r="1316" spans="1:15" ht="66" x14ac:dyDescent="0.3">
      <c r="A1316" s="24" t="s">
        <v>1098</v>
      </c>
      <c r="B1316" s="21">
        <v>2018</v>
      </c>
      <c r="C1316" s="22" t="s">
        <v>1097</v>
      </c>
      <c r="D1316" s="22" t="s">
        <v>335</v>
      </c>
      <c r="E1316" s="22"/>
      <c r="F1316" s="22" t="s">
        <v>2452</v>
      </c>
      <c r="G1316" s="22" t="s">
        <v>2928</v>
      </c>
      <c r="H1316" s="22" t="s">
        <v>3363</v>
      </c>
      <c r="I1316" s="22" t="s">
        <v>7668</v>
      </c>
      <c r="J1316" s="24" t="s">
        <v>7145</v>
      </c>
      <c r="K1316" s="24" t="s">
        <v>11350</v>
      </c>
      <c r="L1316" s="22" t="s">
        <v>48</v>
      </c>
      <c r="M1316" s="22" t="s">
        <v>1099</v>
      </c>
      <c r="N1316" s="17" t="s">
        <v>1100</v>
      </c>
      <c r="O1316" s="19"/>
    </row>
    <row r="1317" spans="1:15" ht="66" x14ac:dyDescent="0.3">
      <c r="A1317" s="24" t="s">
        <v>3948</v>
      </c>
      <c r="B1317" s="16">
        <v>2022</v>
      </c>
      <c r="C1317" s="22" t="s">
        <v>3949</v>
      </c>
      <c r="D1317" s="22" t="s">
        <v>1282</v>
      </c>
      <c r="E1317" s="22"/>
      <c r="F1317" s="22" t="s">
        <v>171</v>
      </c>
      <c r="G1317" s="22" t="s">
        <v>3952</v>
      </c>
      <c r="H1317" s="22" t="s">
        <v>3953</v>
      </c>
      <c r="I1317" s="22" t="s">
        <v>7313</v>
      </c>
      <c r="J1317" s="24" t="s">
        <v>7235</v>
      </c>
      <c r="K1317" s="24" t="s">
        <v>3950</v>
      </c>
      <c r="L1317" s="22" t="s">
        <v>329</v>
      </c>
      <c r="M1317" s="22" t="s">
        <v>3951</v>
      </c>
      <c r="N1317" s="17" t="s">
        <v>936</v>
      </c>
      <c r="O1317" s="19"/>
    </row>
    <row r="1318" spans="1:15" ht="52.8" x14ac:dyDescent="0.3">
      <c r="A1318" s="24" t="s">
        <v>4122</v>
      </c>
      <c r="B1318" s="21">
        <v>2022</v>
      </c>
      <c r="C1318" s="22" t="s">
        <v>4121</v>
      </c>
      <c r="D1318" s="22" t="s">
        <v>46</v>
      </c>
      <c r="E1318" s="22"/>
      <c r="F1318" s="22" t="s">
        <v>43</v>
      </c>
      <c r="G1318" s="22" t="s">
        <v>4125</v>
      </c>
      <c r="H1318" s="22" t="s">
        <v>4124</v>
      </c>
      <c r="I1318" s="22" t="s">
        <v>7173</v>
      </c>
      <c r="J1318" s="24" t="s">
        <v>7669</v>
      </c>
      <c r="K1318" s="24" t="s">
        <v>4123</v>
      </c>
      <c r="L1318" s="22" t="s">
        <v>92</v>
      </c>
      <c r="M1318" s="22" t="s">
        <v>884</v>
      </c>
      <c r="N1318" s="17" t="s">
        <v>4126</v>
      </c>
      <c r="O1318" s="19"/>
    </row>
    <row r="1319" spans="1:15" ht="66" x14ac:dyDescent="0.3">
      <c r="A1319" s="24" t="s">
        <v>882</v>
      </c>
      <c r="B1319" s="21">
        <v>2021</v>
      </c>
      <c r="C1319" s="22" t="s">
        <v>881</v>
      </c>
      <c r="D1319" s="22" t="s">
        <v>349</v>
      </c>
      <c r="E1319" s="22"/>
      <c r="F1319" s="22" t="s">
        <v>43</v>
      </c>
      <c r="G1319" s="22" t="s">
        <v>883</v>
      </c>
      <c r="H1319" s="22" t="s">
        <v>10409</v>
      </c>
      <c r="I1319" s="22" t="s">
        <v>7670</v>
      </c>
      <c r="J1319" s="24" t="s">
        <v>7669</v>
      </c>
      <c r="K1319" s="24" t="s">
        <v>6531</v>
      </c>
      <c r="L1319" s="22" t="s">
        <v>92</v>
      </c>
      <c r="M1319" s="22" t="s">
        <v>884</v>
      </c>
      <c r="N1319" s="17" t="s">
        <v>965</v>
      </c>
      <c r="O1319" s="19"/>
    </row>
    <row r="1320" spans="1:15" ht="103.2" customHeight="1" x14ac:dyDescent="0.3">
      <c r="A1320" s="24" t="s">
        <v>6623</v>
      </c>
      <c r="B1320" s="21">
        <v>2024</v>
      </c>
      <c r="C1320" s="22" t="s">
        <v>6624</v>
      </c>
      <c r="D1320" s="22"/>
      <c r="E1320" s="22" t="s">
        <v>6626</v>
      </c>
      <c r="F1320" s="22" t="s">
        <v>844</v>
      </c>
      <c r="G1320" s="22" t="s">
        <v>1599</v>
      </c>
      <c r="H1320" s="22" t="s">
        <v>6627</v>
      </c>
      <c r="I1320" s="22" t="s">
        <v>6800</v>
      </c>
      <c r="J1320" s="22"/>
      <c r="K1320" s="22" t="s">
        <v>6625</v>
      </c>
      <c r="L1320" s="22"/>
      <c r="M1320" s="22"/>
      <c r="N1320" s="17"/>
      <c r="O1320" s="19"/>
    </row>
    <row r="1321" spans="1:15" ht="39.6" x14ac:dyDescent="0.3">
      <c r="A1321" s="24" t="s">
        <v>1324</v>
      </c>
      <c r="B1321" s="21">
        <v>2011</v>
      </c>
      <c r="C1321" s="22" t="s">
        <v>1323</v>
      </c>
      <c r="D1321" s="22"/>
      <c r="E1321" s="22"/>
      <c r="F1321" s="22" t="s">
        <v>56</v>
      </c>
      <c r="G1321" s="22"/>
      <c r="H1321" s="22"/>
      <c r="I1321" s="22" t="s">
        <v>1151</v>
      </c>
      <c r="J1321" s="22"/>
      <c r="K1321" s="22" t="s">
        <v>1325</v>
      </c>
      <c r="L1321" s="22"/>
      <c r="M1321" s="22"/>
      <c r="N1321" s="17"/>
      <c r="O1321" s="19"/>
    </row>
    <row r="1322" spans="1:15" ht="66" x14ac:dyDescent="0.3">
      <c r="A1322" s="24" t="s">
        <v>2825</v>
      </c>
      <c r="B1322" s="21">
        <v>2021</v>
      </c>
      <c r="C1322" s="22" t="s">
        <v>2824</v>
      </c>
      <c r="D1322" s="22"/>
      <c r="E1322" s="22" t="s">
        <v>265</v>
      </c>
      <c r="F1322" s="22" t="s">
        <v>122</v>
      </c>
      <c r="G1322" s="22" t="s">
        <v>165</v>
      </c>
      <c r="H1322" s="22" t="s">
        <v>3364</v>
      </c>
      <c r="I1322" s="22" t="s">
        <v>8399</v>
      </c>
      <c r="J1322" s="22" t="s">
        <v>7448</v>
      </c>
      <c r="K1322" s="22" t="s">
        <v>2826</v>
      </c>
      <c r="L1322" s="22" t="s">
        <v>2827</v>
      </c>
      <c r="M1322" s="22" t="s">
        <v>2829</v>
      </c>
      <c r="N1322" s="17" t="s">
        <v>2828</v>
      </c>
      <c r="O1322" s="19"/>
    </row>
    <row r="1323" spans="1:15" ht="52.8" x14ac:dyDescent="0.3">
      <c r="A1323" s="24" t="s">
        <v>3007</v>
      </c>
      <c r="B1323" s="21">
        <v>2021</v>
      </c>
      <c r="C1323" s="22" t="s">
        <v>3006</v>
      </c>
      <c r="D1323" s="22" t="s">
        <v>99</v>
      </c>
      <c r="E1323" s="22"/>
      <c r="F1323" s="22" t="s">
        <v>122</v>
      </c>
      <c r="G1323" s="22" t="s">
        <v>165</v>
      </c>
      <c r="H1323" s="22" t="s">
        <v>3365</v>
      </c>
      <c r="I1323" s="22" t="s">
        <v>7745</v>
      </c>
      <c r="J1323" s="24" t="s">
        <v>7448</v>
      </c>
      <c r="K1323" s="24" t="s">
        <v>3008</v>
      </c>
      <c r="L1323" s="22" t="s">
        <v>303</v>
      </c>
      <c r="M1323" s="22" t="s">
        <v>3009</v>
      </c>
      <c r="N1323" s="17" t="s">
        <v>2401</v>
      </c>
      <c r="O1323" s="19"/>
    </row>
    <row r="1324" spans="1:15" ht="66" x14ac:dyDescent="0.3">
      <c r="A1324" s="24" t="s">
        <v>2399</v>
      </c>
      <c r="B1324" s="21">
        <v>2021</v>
      </c>
      <c r="C1324" s="22" t="s">
        <v>2398</v>
      </c>
      <c r="D1324" s="22" t="s">
        <v>164</v>
      </c>
      <c r="E1324" s="22"/>
      <c r="F1324" s="22" t="s">
        <v>844</v>
      </c>
      <c r="G1324" s="22" t="s">
        <v>165</v>
      </c>
      <c r="H1324" s="22" t="s">
        <v>2400</v>
      </c>
      <c r="I1324" s="22" t="s">
        <v>7671</v>
      </c>
      <c r="J1324" s="22" t="s">
        <v>7448</v>
      </c>
      <c r="K1324" s="22" t="s">
        <v>2403</v>
      </c>
      <c r="L1324" s="22" t="s">
        <v>329</v>
      </c>
      <c r="M1324" s="22" t="s">
        <v>1069</v>
      </c>
      <c r="N1324" s="17" t="s">
        <v>2401</v>
      </c>
      <c r="O1324" s="19"/>
    </row>
    <row r="1325" spans="1:15" ht="79.8" customHeight="1" x14ac:dyDescent="0.3">
      <c r="A1325" s="24" t="s">
        <v>11020</v>
      </c>
      <c r="B1325" s="21">
        <v>2025</v>
      </c>
      <c r="C1325" s="22" t="s">
        <v>11019</v>
      </c>
      <c r="D1325" s="22"/>
      <c r="E1325" s="22" t="s">
        <v>9391</v>
      </c>
      <c r="F1325" s="22" t="s">
        <v>486</v>
      </c>
      <c r="G1325" s="22" t="s">
        <v>1986</v>
      </c>
      <c r="H1325" s="22"/>
      <c r="I1325" s="22" t="s">
        <v>11023</v>
      </c>
      <c r="J1325" s="24"/>
      <c r="K1325" s="24" t="s">
        <v>11022</v>
      </c>
      <c r="L1325" s="22"/>
      <c r="M1325" s="22"/>
      <c r="N1325" s="17"/>
      <c r="O1325" s="19" t="s">
        <v>1646</v>
      </c>
    </row>
    <row r="1326" spans="1:15" ht="52.8" x14ac:dyDescent="0.3">
      <c r="A1326" s="24" t="s">
        <v>10691</v>
      </c>
      <c r="B1326" s="21">
        <v>2025</v>
      </c>
      <c r="C1326" s="22" t="s">
        <v>10690</v>
      </c>
      <c r="D1326" s="22" t="s">
        <v>1440</v>
      </c>
      <c r="E1326" s="22"/>
      <c r="F1326" s="22" t="s">
        <v>1031</v>
      </c>
      <c r="G1326" s="22" t="s">
        <v>618</v>
      </c>
      <c r="H1326" s="22" t="s">
        <v>3237</v>
      </c>
      <c r="I1326" s="22" t="s">
        <v>10694</v>
      </c>
      <c r="J1326" s="24" t="s">
        <v>7430</v>
      </c>
      <c r="K1326" s="24" t="s">
        <v>10692</v>
      </c>
      <c r="L1326" s="22" t="s">
        <v>329</v>
      </c>
      <c r="M1326" s="22" t="s">
        <v>52</v>
      </c>
      <c r="N1326" s="17" t="s">
        <v>10693</v>
      </c>
      <c r="O1326" s="19" t="s">
        <v>1646</v>
      </c>
    </row>
    <row r="1327" spans="1:15" ht="52.8" x14ac:dyDescent="0.3">
      <c r="A1327" s="24" t="s">
        <v>7000</v>
      </c>
      <c r="B1327" s="21">
        <v>2024</v>
      </c>
      <c r="C1327" s="22" t="s">
        <v>6999</v>
      </c>
      <c r="D1327" s="22" t="s">
        <v>2854</v>
      </c>
      <c r="E1327" s="22"/>
      <c r="F1327" s="22" t="s">
        <v>1644</v>
      </c>
      <c r="G1327" s="22" t="s">
        <v>743</v>
      </c>
      <c r="H1327" s="22" t="s">
        <v>3270</v>
      </c>
      <c r="I1327" s="22" t="s">
        <v>7672</v>
      </c>
      <c r="J1327" s="24" t="s">
        <v>7207</v>
      </c>
      <c r="K1327" s="24" t="s">
        <v>7001</v>
      </c>
      <c r="L1327" s="22"/>
      <c r="M1327" s="22"/>
      <c r="N1327" s="17"/>
      <c r="O1327" s="19"/>
    </row>
    <row r="1328" spans="1:15" ht="52.8" x14ac:dyDescent="0.3">
      <c r="A1328" s="24" t="s">
        <v>6210</v>
      </c>
      <c r="B1328" s="21">
        <v>2024</v>
      </c>
      <c r="C1328" s="22" t="s">
        <v>6209</v>
      </c>
      <c r="D1328" s="22" t="s">
        <v>33</v>
      </c>
      <c r="E1328" s="22"/>
      <c r="F1328" s="22" t="s">
        <v>2477</v>
      </c>
      <c r="G1328" s="22" t="s">
        <v>134</v>
      </c>
      <c r="H1328" s="22" t="s">
        <v>3207</v>
      </c>
      <c r="I1328" s="22" t="s">
        <v>7279</v>
      </c>
      <c r="J1328" s="24" t="s">
        <v>7321</v>
      </c>
      <c r="K1328" s="24" t="s">
        <v>6211</v>
      </c>
      <c r="L1328" s="22"/>
      <c r="M1328" s="22"/>
      <c r="N1328" s="17"/>
      <c r="O1328" s="19"/>
    </row>
    <row r="1329" spans="1:15" ht="66" x14ac:dyDescent="0.3">
      <c r="A1329" s="24" t="s">
        <v>8293</v>
      </c>
      <c r="B1329" s="21">
        <v>2025</v>
      </c>
      <c r="C1329" s="22" t="s">
        <v>8292</v>
      </c>
      <c r="D1329" s="22" t="s">
        <v>257</v>
      </c>
      <c r="E1329" s="22"/>
      <c r="F1329" s="22" t="s">
        <v>844</v>
      </c>
      <c r="G1329" s="22" t="s">
        <v>2256</v>
      </c>
      <c r="H1329" s="22" t="s">
        <v>8294</v>
      </c>
      <c r="I1329" s="22" t="s">
        <v>8297</v>
      </c>
      <c r="J1329" s="22" t="s">
        <v>7145</v>
      </c>
      <c r="K1329" s="22" t="s">
        <v>8295</v>
      </c>
      <c r="L1329" s="22" t="s">
        <v>329</v>
      </c>
      <c r="M1329" s="22" t="s">
        <v>4754</v>
      </c>
      <c r="N1329" s="17" t="s">
        <v>8296</v>
      </c>
      <c r="O1329" s="19"/>
    </row>
    <row r="1330" spans="1:15" ht="52.8" x14ac:dyDescent="0.3">
      <c r="A1330" s="24" t="s">
        <v>7996</v>
      </c>
      <c r="B1330" s="21">
        <v>2023</v>
      </c>
      <c r="C1330" s="22" t="s">
        <v>7995</v>
      </c>
      <c r="D1330" s="22" t="s">
        <v>7997</v>
      </c>
      <c r="E1330" s="22"/>
      <c r="F1330" s="22" t="s">
        <v>2155</v>
      </c>
      <c r="G1330" s="22"/>
      <c r="H1330" s="22"/>
      <c r="I1330" s="22" t="s">
        <v>8000</v>
      </c>
      <c r="J1330" s="24"/>
      <c r="K1330" s="24" t="s">
        <v>7998</v>
      </c>
      <c r="L1330" s="22" t="s">
        <v>5481</v>
      </c>
      <c r="M1330" s="22"/>
      <c r="N1330" s="17"/>
      <c r="O1330" s="19"/>
    </row>
    <row r="1331" spans="1:15" ht="79.2" x14ac:dyDescent="0.3">
      <c r="A1331" s="24" t="s">
        <v>6634</v>
      </c>
      <c r="B1331" s="21">
        <v>2024</v>
      </c>
      <c r="C1331" s="22" t="s">
        <v>6632</v>
      </c>
      <c r="D1331" s="22"/>
      <c r="E1331" s="22" t="s">
        <v>6633</v>
      </c>
      <c r="F1331" s="22" t="s">
        <v>6638</v>
      </c>
      <c r="G1331" s="22"/>
      <c r="H1331" s="22"/>
      <c r="I1331" s="22" t="s">
        <v>12279</v>
      </c>
      <c r="J1331" s="22" t="s">
        <v>7673</v>
      </c>
      <c r="K1331" s="22" t="s">
        <v>6635</v>
      </c>
      <c r="L1331" s="22" t="s">
        <v>329</v>
      </c>
      <c r="M1331" s="22" t="s">
        <v>6539</v>
      </c>
      <c r="N1331" s="17"/>
      <c r="O1331" s="19"/>
    </row>
    <row r="1332" spans="1:15" ht="66" x14ac:dyDescent="0.3">
      <c r="A1332" s="24" t="s">
        <v>4050</v>
      </c>
      <c r="B1332" s="21">
        <v>2013</v>
      </c>
      <c r="C1332" s="22" t="s">
        <v>4051</v>
      </c>
      <c r="D1332" s="22"/>
      <c r="E1332" s="22" t="s">
        <v>4053</v>
      </c>
      <c r="F1332" s="22" t="s">
        <v>2477</v>
      </c>
      <c r="G1332" s="22" t="s">
        <v>308</v>
      </c>
      <c r="H1332" s="22" t="s">
        <v>3154</v>
      </c>
      <c r="I1332" s="22" t="s">
        <v>2909</v>
      </c>
      <c r="J1332" s="22" t="s">
        <v>7145</v>
      </c>
      <c r="K1332" s="22" t="s">
        <v>4052</v>
      </c>
      <c r="L1332" s="22" t="s">
        <v>303</v>
      </c>
      <c r="M1332" s="22" t="s">
        <v>307</v>
      </c>
      <c r="N1332" s="17" t="s">
        <v>4054</v>
      </c>
      <c r="O1332" s="19"/>
    </row>
    <row r="1333" spans="1:15" ht="66" x14ac:dyDescent="0.3">
      <c r="A1333" s="24" t="s">
        <v>8885</v>
      </c>
      <c r="B1333" s="21">
        <v>2025</v>
      </c>
      <c r="C1333" s="22" t="s">
        <v>8884</v>
      </c>
      <c r="D1333" s="22" t="s">
        <v>8886</v>
      </c>
      <c r="E1333" s="22"/>
      <c r="F1333" s="22" t="s">
        <v>1031</v>
      </c>
      <c r="G1333" s="22" t="s">
        <v>8889</v>
      </c>
      <c r="H1333" s="22" t="s">
        <v>8888</v>
      </c>
      <c r="I1333" s="22" t="s">
        <v>8891</v>
      </c>
      <c r="J1333" s="22" t="s">
        <v>7227</v>
      </c>
      <c r="K1333" s="22" t="s">
        <v>8887</v>
      </c>
      <c r="L1333" s="22" t="s">
        <v>329</v>
      </c>
      <c r="M1333" s="22" t="s">
        <v>8890</v>
      </c>
      <c r="N1333" s="17" t="s">
        <v>936</v>
      </c>
      <c r="O1333" s="19"/>
    </row>
    <row r="1334" spans="1:15" ht="52.8" x14ac:dyDescent="0.3">
      <c r="A1334" s="24" t="s">
        <v>1074</v>
      </c>
      <c r="B1334" s="21">
        <v>2020</v>
      </c>
      <c r="C1334" s="22" t="s">
        <v>1073</v>
      </c>
      <c r="D1334" s="22" t="s">
        <v>29</v>
      </c>
      <c r="E1334" s="22"/>
      <c r="F1334" s="22" t="s">
        <v>1076</v>
      </c>
      <c r="G1334" s="22"/>
      <c r="H1334" s="22"/>
      <c r="I1334" s="22" t="s">
        <v>1075</v>
      </c>
      <c r="J1334" s="24"/>
      <c r="K1334" s="24" t="s">
        <v>11386</v>
      </c>
      <c r="L1334" s="22"/>
      <c r="M1334" s="22"/>
      <c r="N1334" s="17"/>
      <c r="O1334" s="19"/>
    </row>
    <row r="1335" spans="1:15" ht="66" x14ac:dyDescent="0.3">
      <c r="A1335" s="24" t="s">
        <v>11686</v>
      </c>
      <c r="B1335" s="21">
        <v>2022</v>
      </c>
      <c r="C1335" s="22" t="s">
        <v>11687</v>
      </c>
      <c r="D1335" s="22" t="s">
        <v>11703</v>
      </c>
      <c r="E1335" s="22"/>
      <c r="F1335" s="22" t="s">
        <v>1031</v>
      </c>
      <c r="G1335" s="22" t="s">
        <v>1317</v>
      </c>
      <c r="H1335" s="22" t="s">
        <v>11690</v>
      </c>
      <c r="I1335" s="22" t="s">
        <v>7154</v>
      </c>
      <c r="J1335" s="24" t="s">
        <v>11689</v>
      </c>
      <c r="K1335" s="24" t="s">
        <v>11688</v>
      </c>
      <c r="L1335" s="22" t="s">
        <v>329</v>
      </c>
      <c r="M1335" s="22" t="s">
        <v>1506</v>
      </c>
      <c r="N1335" s="17" t="s">
        <v>11725</v>
      </c>
      <c r="O1335" s="19" t="s">
        <v>1646</v>
      </c>
    </row>
    <row r="1336" spans="1:15" ht="52.8" x14ac:dyDescent="0.3">
      <c r="A1336" s="24" t="s">
        <v>8564</v>
      </c>
      <c r="B1336" s="21">
        <v>2023</v>
      </c>
      <c r="C1336" s="22" t="s">
        <v>8562</v>
      </c>
      <c r="D1336" s="22" t="s">
        <v>8563</v>
      </c>
      <c r="E1336" s="22"/>
      <c r="F1336" s="22" t="s">
        <v>844</v>
      </c>
      <c r="G1336" s="22" t="s">
        <v>1599</v>
      </c>
      <c r="H1336" s="22" t="s">
        <v>3600</v>
      </c>
      <c r="I1336" s="22" t="s">
        <v>8566</v>
      </c>
      <c r="J1336" s="24" t="s">
        <v>7181</v>
      </c>
      <c r="K1336" s="24" t="s">
        <v>8565</v>
      </c>
      <c r="L1336" s="22" t="s">
        <v>329</v>
      </c>
      <c r="M1336" s="22" t="s">
        <v>60</v>
      </c>
      <c r="N1336" s="17"/>
      <c r="O1336" s="19"/>
    </row>
    <row r="1337" spans="1:15" ht="66" x14ac:dyDescent="0.3">
      <c r="A1337" s="24" t="s">
        <v>4459</v>
      </c>
      <c r="B1337" s="21">
        <v>2020</v>
      </c>
      <c r="C1337" s="22" t="s">
        <v>4458</v>
      </c>
      <c r="D1337" s="22" t="s">
        <v>4460</v>
      </c>
      <c r="E1337" s="22"/>
      <c r="F1337" s="22" t="s">
        <v>56</v>
      </c>
      <c r="G1337" s="22"/>
      <c r="H1337" s="22"/>
      <c r="I1337" s="22" t="s">
        <v>1151</v>
      </c>
      <c r="J1337" s="22"/>
      <c r="K1337" s="22" t="s">
        <v>4461</v>
      </c>
      <c r="L1337" s="22"/>
      <c r="M1337" s="22"/>
      <c r="N1337" s="17"/>
      <c r="O1337" s="19"/>
    </row>
    <row r="1338" spans="1:15" ht="52.8" x14ac:dyDescent="0.3">
      <c r="A1338" s="24" t="s">
        <v>2740</v>
      </c>
      <c r="B1338" s="21">
        <v>2021</v>
      </c>
      <c r="C1338" s="22" t="s">
        <v>2739</v>
      </c>
      <c r="D1338" s="22" t="s">
        <v>33</v>
      </c>
      <c r="E1338" s="22"/>
      <c r="F1338" s="22" t="s">
        <v>1468</v>
      </c>
      <c r="G1338" s="22"/>
      <c r="H1338" s="22"/>
      <c r="I1338" s="22" t="s">
        <v>1469</v>
      </c>
      <c r="J1338" s="24"/>
      <c r="K1338" s="24" t="s">
        <v>2741</v>
      </c>
      <c r="L1338" s="22" t="s">
        <v>303</v>
      </c>
      <c r="M1338" s="22" t="s">
        <v>1724</v>
      </c>
      <c r="N1338" s="17"/>
      <c r="O1338" s="19"/>
    </row>
    <row r="1339" spans="1:15" ht="66" x14ac:dyDescent="0.3">
      <c r="A1339" s="24" t="s">
        <v>130</v>
      </c>
      <c r="B1339" s="21">
        <v>2020</v>
      </c>
      <c r="C1339" s="22" t="s">
        <v>129</v>
      </c>
      <c r="D1339" s="22" t="s">
        <v>132</v>
      </c>
      <c r="E1339" s="22"/>
      <c r="F1339" s="22" t="s">
        <v>43</v>
      </c>
      <c r="G1339" s="22" t="s">
        <v>131</v>
      </c>
      <c r="H1339" s="22" t="s">
        <v>3366</v>
      </c>
      <c r="I1339" s="22" t="s">
        <v>7290</v>
      </c>
      <c r="J1339" s="24" t="s">
        <v>7144</v>
      </c>
      <c r="K1339" s="24" t="s">
        <v>11001</v>
      </c>
      <c r="L1339" s="22" t="s">
        <v>48</v>
      </c>
      <c r="M1339" s="22" t="s">
        <v>60</v>
      </c>
      <c r="N1339" s="17" t="s">
        <v>966</v>
      </c>
      <c r="O1339" s="19"/>
    </row>
    <row r="1340" spans="1:15" ht="184.8" x14ac:dyDescent="0.3">
      <c r="A1340" s="24" t="s">
        <v>3846</v>
      </c>
      <c r="B1340" s="21">
        <v>2022</v>
      </c>
      <c r="C1340" s="22" t="s">
        <v>4537</v>
      </c>
      <c r="D1340" s="22" t="s">
        <v>29</v>
      </c>
      <c r="E1340" s="22"/>
      <c r="F1340" s="22" t="s">
        <v>122</v>
      </c>
      <c r="G1340" s="22" t="s">
        <v>4539</v>
      </c>
      <c r="H1340" s="22" t="s">
        <v>4540</v>
      </c>
      <c r="I1340" s="22" t="s">
        <v>7674</v>
      </c>
      <c r="J1340" s="22" t="s">
        <v>7144</v>
      </c>
      <c r="K1340" s="22" t="s">
        <v>4538</v>
      </c>
      <c r="L1340" s="22" t="s">
        <v>329</v>
      </c>
      <c r="M1340" s="22" t="s">
        <v>60</v>
      </c>
      <c r="N1340" s="17"/>
      <c r="O1340" s="19"/>
    </row>
    <row r="1341" spans="1:15" ht="66" customHeight="1" x14ac:dyDescent="0.3">
      <c r="A1341" s="24" t="s">
        <v>3846</v>
      </c>
      <c r="B1341" s="21">
        <v>2023</v>
      </c>
      <c r="C1341" s="22" t="s">
        <v>11786</v>
      </c>
      <c r="D1341" s="22" t="s">
        <v>132</v>
      </c>
      <c r="E1341" s="22"/>
      <c r="F1341" s="22" t="s">
        <v>1080</v>
      </c>
      <c r="G1341" s="22"/>
      <c r="H1341" s="22"/>
      <c r="I1341" s="22" t="s">
        <v>5626</v>
      </c>
      <c r="J1341" s="22" t="s">
        <v>7144</v>
      </c>
      <c r="K1341" s="22" t="s">
        <v>11785</v>
      </c>
      <c r="L1341" s="22" t="s">
        <v>329</v>
      </c>
      <c r="M1341" s="22" t="s">
        <v>60</v>
      </c>
      <c r="N1341" s="17"/>
      <c r="O1341" s="19"/>
    </row>
    <row r="1342" spans="1:15" ht="52.8" x14ac:dyDescent="0.3">
      <c r="A1342" s="24" t="s">
        <v>8722</v>
      </c>
      <c r="B1342" s="21">
        <v>2025</v>
      </c>
      <c r="C1342" s="22" t="s">
        <v>8721</v>
      </c>
      <c r="D1342" s="22" t="s">
        <v>29</v>
      </c>
      <c r="E1342" s="22"/>
      <c r="F1342" s="22" t="s">
        <v>2477</v>
      </c>
      <c r="G1342" s="22" t="s">
        <v>381</v>
      </c>
      <c r="H1342" s="22" t="s">
        <v>5005</v>
      </c>
      <c r="I1342" s="22" t="s">
        <v>7822</v>
      </c>
      <c r="J1342" s="24" t="s">
        <v>7132</v>
      </c>
      <c r="K1342" s="24" t="s">
        <v>8723</v>
      </c>
      <c r="L1342" s="22" t="s">
        <v>5166</v>
      </c>
      <c r="M1342" s="22" t="s">
        <v>8724</v>
      </c>
      <c r="N1342" s="17"/>
      <c r="O1342" s="19"/>
    </row>
    <row r="1343" spans="1:15" ht="52.8" x14ac:dyDescent="0.3">
      <c r="A1343" s="24" t="s">
        <v>6280</v>
      </c>
      <c r="B1343" s="21">
        <v>2017</v>
      </c>
      <c r="C1343" s="22" t="s">
        <v>6281</v>
      </c>
      <c r="D1343" s="22"/>
      <c r="E1343" s="22" t="s">
        <v>6282</v>
      </c>
      <c r="F1343" s="22" t="s">
        <v>844</v>
      </c>
      <c r="G1343" s="22" t="s">
        <v>202</v>
      </c>
      <c r="H1343" s="22" t="s">
        <v>3161</v>
      </c>
      <c r="I1343" s="22" t="s">
        <v>2909</v>
      </c>
      <c r="J1343" s="24" t="s">
        <v>7145</v>
      </c>
      <c r="K1343" s="24" t="s">
        <v>6283</v>
      </c>
      <c r="L1343" s="22" t="s">
        <v>730</v>
      </c>
      <c r="M1343" s="22" t="s">
        <v>6284</v>
      </c>
      <c r="N1343" s="17" t="s">
        <v>875</v>
      </c>
      <c r="O1343" s="19"/>
    </row>
    <row r="1344" spans="1:15" ht="66" x14ac:dyDescent="0.3">
      <c r="A1344" s="24" t="s">
        <v>696</v>
      </c>
      <c r="B1344" s="21">
        <v>2016</v>
      </c>
      <c r="C1344" s="22" t="s">
        <v>3367</v>
      </c>
      <c r="D1344" s="22" t="s">
        <v>36</v>
      </c>
      <c r="E1344" s="22"/>
      <c r="F1344" s="22" t="s">
        <v>694</v>
      </c>
      <c r="G1344" s="22" t="s">
        <v>592</v>
      </c>
      <c r="H1344" s="22" t="s">
        <v>3235</v>
      </c>
      <c r="I1344" s="22" t="s">
        <v>7675</v>
      </c>
      <c r="J1344" s="24" t="s">
        <v>7150</v>
      </c>
      <c r="K1344" s="24" t="s">
        <v>11050</v>
      </c>
      <c r="L1344" s="22" t="s">
        <v>167</v>
      </c>
      <c r="M1344" s="22" t="s">
        <v>695</v>
      </c>
      <c r="N1344" s="17" t="s">
        <v>967</v>
      </c>
      <c r="O1344" s="19"/>
    </row>
    <row r="1345" spans="1:15" ht="39.6" x14ac:dyDescent="0.3">
      <c r="A1345" s="24" t="s">
        <v>2213</v>
      </c>
      <c r="B1345" s="21">
        <v>2021</v>
      </c>
      <c r="C1345" s="22" t="s">
        <v>2212</v>
      </c>
      <c r="D1345" s="22" t="s">
        <v>29</v>
      </c>
      <c r="E1345" s="22"/>
      <c r="F1345" s="22" t="s">
        <v>267</v>
      </c>
      <c r="G1345" s="22"/>
      <c r="H1345" s="22"/>
      <c r="I1345" s="22" t="s">
        <v>7466</v>
      </c>
      <c r="J1345" s="24" t="s">
        <v>7150</v>
      </c>
      <c r="K1345" s="24" t="s">
        <v>2222</v>
      </c>
      <c r="L1345" s="22" t="s">
        <v>329</v>
      </c>
      <c r="M1345" s="22" t="s">
        <v>49</v>
      </c>
      <c r="N1345" s="17"/>
      <c r="O1345" s="19"/>
    </row>
    <row r="1346" spans="1:15" ht="39.6" x14ac:dyDescent="0.3">
      <c r="A1346" s="24" t="s">
        <v>1060</v>
      </c>
      <c r="B1346" s="21">
        <v>2018</v>
      </c>
      <c r="C1346" s="22" t="s">
        <v>1059</v>
      </c>
      <c r="D1346" s="22" t="s">
        <v>405</v>
      </c>
      <c r="E1346" s="22"/>
      <c r="F1346" s="22" t="s">
        <v>56</v>
      </c>
      <c r="G1346" s="22"/>
      <c r="H1346" s="22"/>
      <c r="I1346" s="22" t="s">
        <v>1062</v>
      </c>
      <c r="J1346" s="24"/>
      <c r="K1346" s="24" t="s">
        <v>1061</v>
      </c>
      <c r="L1346" s="22"/>
      <c r="M1346" s="22"/>
      <c r="N1346" s="17"/>
      <c r="O1346" s="19"/>
    </row>
    <row r="1347" spans="1:15" ht="92.4" x14ac:dyDescent="0.3">
      <c r="A1347" s="24" t="s">
        <v>3818</v>
      </c>
      <c r="B1347" s="21">
        <v>2018</v>
      </c>
      <c r="C1347" s="22" t="s">
        <v>3817</v>
      </c>
      <c r="D1347" s="22"/>
      <c r="E1347" s="22" t="s">
        <v>3820</v>
      </c>
      <c r="F1347" s="22" t="s">
        <v>3812</v>
      </c>
      <c r="G1347" s="22"/>
      <c r="H1347" s="22"/>
      <c r="I1347" s="22" t="s">
        <v>3819</v>
      </c>
      <c r="J1347" s="22"/>
      <c r="K1347" s="22" t="s">
        <v>3821</v>
      </c>
      <c r="L1347" s="22"/>
      <c r="M1347" s="22"/>
      <c r="N1347" s="17"/>
      <c r="O1347" s="19"/>
    </row>
    <row r="1348" spans="1:15" ht="79.2" x14ac:dyDescent="0.3">
      <c r="A1348" s="24" t="s">
        <v>10005</v>
      </c>
      <c r="B1348" s="21">
        <v>2025</v>
      </c>
      <c r="C1348" s="22" t="s">
        <v>10003</v>
      </c>
      <c r="D1348" s="22" t="s">
        <v>10004</v>
      </c>
      <c r="E1348" s="22"/>
      <c r="F1348" s="22" t="s">
        <v>2477</v>
      </c>
      <c r="G1348" s="22" t="s">
        <v>127</v>
      </c>
      <c r="H1348" s="22" t="s">
        <v>4604</v>
      </c>
      <c r="I1348" s="22" t="s">
        <v>10007</v>
      </c>
      <c r="J1348" s="22" t="s">
        <v>7419</v>
      </c>
      <c r="K1348" s="22" t="s">
        <v>10006</v>
      </c>
      <c r="L1348" s="22" t="s">
        <v>123</v>
      </c>
      <c r="M1348" s="22" t="s">
        <v>443</v>
      </c>
      <c r="N1348" s="17" t="s">
        <v>9709</v>
      </c>
      <c r="O1348" s="19"/>
    </row>
    <row r="1349" spans="1:15" ht="39.6" x14ac:dyDescent="0.3">
      <c r="A1349" s="24" t="s">
        <v>1952</v>
      </c>
      <c r="B1349" s="21">
        <v>2017</v>
      </c>
      <c r="C1349" s="22" t="s">
        <v>1951</v>
      </c>
      <c r="D1349" s="22"/>
      <c r="E1349" s="22" t="s">
        <v>1953</v>
      </c>
      <c r="F1349" s="22" t="s">
        <v>1151</v>
      </c>
      <c r="G1349" s="22"/>
      <c r="H1349" s="22"/>
      <c r="I1349" s="22" t="s">
        <v>1955</v>
      </c>
      <c r="J1349" s="24"/>
      <c r="K1349" s="24" t="s">
        <v>1954</v>
      </c>
      <c r="L1349" s="22"/>
      <c r="M1349" s="22"/>
      <c r="N1349" s="17"/>
      <c r="O1349" s="19"/>
    </row>
    <row r="1350" spans="1:15" ht="66" x14ac:dyDescent="0.3">
      <c r="A1350" s="24" t="s">
        <v>4997</v>
      </c>
      <c r="B1350" s="21">
        <v>2018</v>
      </c>
      <c r="C1350" s="22" t="s">
        <v>4996</v>
      </c>
      <c r="D1350" s="22"/>
      <c r="E1350" s="22" t="s">
        <v>4998</v>
      </c>
      <c r="F1350" s="22" t="s">
        <v>2477</v>
      </c>
      <c r="G1350" s="22" t="s">
        <v>381</v>
      </c>
      <c r="H1350" s="22" t="s">
        <v>3068</v>
      </c>
      <c r="I1350" s="22" t="s">
        <v>7677</v>
      </c>
      <c r="J1350" s="22" t="s">
        <v>7676</v>
      </c>
      <c r="K1350" s="22" t="s">
        <v>4999</v>
      </c>
      <c r="L1350" s="22" t="s">
        <v>329</v>
      </c>
      <c r="M1350" s="22" t="s">
        <v>289</v>
      </c>
      <c r="N1350" s="17"/>
      <c r="O1350" s="19"/>
    </row>
    <row r="1351" spans="1:15" ht="66" x14ac:dyDescent="0.3">
      <c r="A1351" s="24" t="s">
        <v>8774</v>
      </c>
      <c r="B1351" s="21">
        <v>2025</v>
      </c>
      <c r="C1351" s="22" t="s">
        <v>8775</v>
      </c>
      <c r="D1351" s="22" t="s">
        <v>2966</v>
      </c>
      <c r="E1351" s="22"/>
      <c r="F1351" s="22" t="s">
        <v>43</v>
      </c>
      <c r="G1351" s="22" t="s">
        <v>8781</v>
      </c>
      <c r="H1351" s="22" t="s">
        <v>8776</v>
      </c>
      <c r="I1351" s="22" t="s">
        <v>8778</v>
      </c>
      <c r="J1351" s="22" t="s">
        <v>7321</v>
      </c>
      <c r="K1351" s="22" t="s">
        <v>8777</v>
      </c>
      <c r="L1351" s="22" t="s">
        <v>329</v>
      </c>
      <c r="M1351" s="22" t="s">
        <v>8779</v>
      </c>
      <c r="N1351" s="17" t="s">
        <v>8780</v>
      </c>
      <c r="O1351" s="19"/>
    </row>
    <row r="1352" spans="1:15" ht="105.6" x14ac:dyDescent="0.3">
      <c r="A1352" s="24" t="s">
        <v>6199</v>
      </c>
      <c r="B1352" s="21">
        <v>2023</v>
      </c>
      <c r="C1352" s="22" t="s">
        <v>6198</v>
      </c>
      <c r="D1352" s="22"/>
      <c r="E1352" s="22" t="s">
        <v>6201</v>
      </c>
      <c r="F1352" s="22" t="s">
        <v>1081</v>
      </c>
      <c r="G1352" s="22"/>
      <c r="H1352" s="22"/>
      <c r="I1352" s="22" t="s">
        <v>6200</v>
      </c>
      <c r="J1352" s="22"/>
      <c r="K1352" s="22" t="s">
        <v>6202</v>
      </c>
      <c r="L1352" s="22"/>
      <c r="M1352" s="22"/>
      <c r="N1352" s="17"/>
      <c r="O1352" s="19"/>
    </row>
    <row r="1353" spans="1:15" ht="66" x14ac:dyDescent="0.3">
      <c r="A1353" s="24" t="s">
        <v>5213</v>
      </c>
      <c r="B1353" s="21">
        <v>2023</v>
      </c>
      <c r="C1353" s="22" t="s">
        <v>5212</v>
      </c>
      <c r="D1353" s="22" t="s">
        <v>5206</v>
      </c>
      <c r="E1353" s="22"/>
      <c r="F1353" s="22" t="s">
        <v>56</v>
      </c>
      <c r="G1353" s="22"/>
      <c r="H1353" s="22"/>
      <c r="I1353" s="22" t="s">
        <v>2640</v>
      </c>
      <c r="J1353" s="22"/>
      <c r="K1353" s="22" t="s">
        <v>5214</v>
      </c>
      <c r="L1353" s="22"/>
      <c r="M1353" s="22"/>
      <c r="N1353" s="17"/>
      <c r="O1353" s="19"/>
    </row>
    <row r="1354" spans="1:15" ht="66" x14ac:dyDescent="0.3">
      <c r="A1354" s="24" t="s">
        <v>5924</v>
      </c>
      <c r="B1354" s="21">
        <v>2024</v>
      </c>
      <c r="C1354" s="22" t="s">
        <v>5925</v>
      </c>
      <c r="D1354" s="22" t="s">
        <v>5923</v>
      </c>
      <c r="E1354" s="22"/>
      <c r="F1354" s="22" t="s">
        <v>56</v>
      </c>
      <c r="G1354" s="22"/>
      <c r="H1354" s="22"/>
      <c r="I1354" s="22" t="s">
        <v>2640</v>
      </c>
      <c r="J1354" s="22"/>
      <c r="K1354" s="22" t="s">
        <v>5926</v>
      </c>
      <c r="L1354" s="22"/>
      <c r="M1354" s="22"/>
      <c r="N1354" s="17"/>
      <c r="O1354" s="19"/>
    </row>
    <row r="1355" spans="1:15" ht="66" x14ac:dyDescent="0.3">
      <c r="A1355" s="24" t="s">
        <v>1906</v>
      </c>
      <c r="B1355" s="21">
        <v>2021</v>
      </c>
      <c r="C1355" s="22" t="s">
        <v>1905</v>
      </c>
      <c r="D1355" s="22" t="s">
        <v>257</v>
      </c>
      <c r="E1355" s="22"/>
      <c r="F1355" s="22" t="s">
        <v>122</v>
      </c>
      <c r="G1355" s="22" t="s">
        <v>521</v>
      </c>
      <c r="H1355" s="22" t="s">
        <v>3368</v>
      </c>
      <c r="I1355" s="22" t="s">
        <v>7678</v>
      </c>
      <c r="J1355" s="22" t="s">
        <v>7213</v>
      </c>
      <c r="K1355" s="22" t="s">
        <v>1907</v>
      </c>
      <c r="L1355" s="22" t="s">
        <v>1909</v>
      </c>
      <c r="M1355" s="22" t="s">
        <v>1908</v>
      </c>
      <c r="N1355" s="17" t="s">
        <v>6563</v>
      </c>
      <c r="O1355" s="19" t="s">
        <v>1646</v>
      </c>
    </row>
    <row r="1356" spans="1:15" ht="132" x14ac:dyDescent="0.3">
      <c r="A1356" s="24" t="s">
        <v>4718</v>
      </c>
      <c r="B1356" s="21">
        <v>2022</v>
      </c>
      <c r="C1356" s="22" t="s">
        <v>4720</v>
      </c>
      <c r="D1356" s="22"/>
      <c r="E1356" s="22" t="s">
        <v>4719</v>
      </c>
      <c r="F1356" s="22" t="s">
        <v>43</v>
      </c>
      <c r="G1356" s="22" t="s">
        <v>1813</v>
      </c>
      <c r="H1356" s="22" t="s">
        <v>4716</v>
      </c>
      <c r="I1356" s="22" t="s">
        <v>7401</v>
      </c>
      <c r="J1356" s="22" t="s">
        <v>7272</v>
      </c>
      <c r="K1356" s="24" t="s">
        <v>4717</v>
      </c>
      <c r="L1356" s="22"/>
      <c r="M1356" s="22"/>
      <c r="N1356" s="17"/>
      <c r="O1356" s="19"/>
    </row>
    <row r="1357" spans="1:15" ht="118.8" x14ac:dyDescent="0.3">
      <c r="A1357" s="24" t="s">
        <v>4755</v>
      </c>
      <c r="B1357" s="21">
        <v>2021</v>
      </c>
      <c r="C1357" s="22" t="s">
        <v>4713</v>
      </c>
      <c r="D1357" s="22"/>
      <c r="E1357" s="22" t="s">
        <v>4710</v>
      </c>
      <c r="F1357" s="22" t="s">
        <v>486</v>
      </c>
      <c r="G1357" s="22" t="s">
        <v>4715</v>
      </c>
      <c r="H1357" s="22" t="s">
        <v>4714</v>
      </c>
      <c r="I1357" s="22" t="s">
        <v>7908</v>
      </c>
      <c r="J1357" s="24" t="s">
        <v>7272</v>
      </c>
      <c r="K1357" s="24" t="s">
        <v>4757</v>
      </c>
      <c r="L1357" s="22"/>
      <c r="M1357" s="22"/>
      <c r="N1357" s="17"/>
      <c r="O1357" s="19"/>
    </row>
    <row r="1358" spans="1:15" ht="52.8" x14ac:dyDescent="0.3">
      <c r="A1358" s="24" t="s">
        <v>4755</v>
      </c>
      <c r="B1358" s="21">
        <v>2022</v>
      </c>
      <c r="C1358" s="22" t="s">
        <v>4756</v>
      </c>
      <c r="D1358" s="22"/>
      <c r="E1358" s="22" t="s">
        <v>4710</v>
      </c>
      <c r="F1358" s="22" t="s">
        <v>2851</v>
      </c>
      <c r="G1358" s="22"/>
      <c r="H1358" s="22"/>
      <c r="I1358" s="22" t="s">
        <v>6319</v>
      </c>
      <c r="J1358" s="22"/>
      <c r="K1358" s="24" t="s">
        <v>4759</v>
      </c>
      <c r="L1358" s="22"/>
      <c r="M1358" s="22"/>
      <c r="N1358" s="17"/>
      <c r="O1358" s="19"/>
    </row>
    <row r="1359" spans="1:15" ht="118.8" x14ac:dyDescent="0.3">
      <c r="A1359" s="24" t="s">
        <v>4755</v>
      </c>
      <c r="B1359" s="21">
        <v>2022</v>
      </c>
      <c r="C1359" s="22" t="s">
        <v>4712</v>
      </c>
      <c r="D1359" s="22"/>
      <c r="E1359" s="22" t="s">
        <v>4710</v>
      </c>
      <c r="F1359" s="22" t="s">
        <v>56</v>
      </c>
      <c r="G1359" s="22"/>
      <c r="H1359" s="22"/>
      <c r="I1359" s="22" t="s">
        <v>4711</v>
      </c>
      <c r="J1359" s="24"/>
      <c r="K1359" s="24" t="s">
        <v>4758</v>
      </c>
      <c r="L1359" s="22"/>
      <c r="M1359" s="22"/>
      <c r="N1359" s="17"/>
      <c r="O1359" s="19"/>
    </row>
    <row r="1360" spans="1:15" ht="66" x14ac:dyDescent="0.3">
      <c r="A1360" s="24" t="s">
        <v>10442</v>
      </c>
      <c r="B1360" s="21">
        <v>2025</v>
      </c>
      <c r="C1360" s="24" t="s">
        <v>10443</v>
      </c>
      <c r="D1360" s="22" t="s">
        <v>10441</v>
      </c>
      <c r="E1360" s="22"/>
      <c r="F1360" s="22" t="s">
        <v>2477</v>
      </c>
      <c r="G1360" s="22" t="s">
        <v>381</v>
      </c>
      <c r="H1360" s="22" t="s">
        <v>3068</v>
      </c>
      <c r="I1360" s="22" t="s">
        <v>10445</v>
      </c>
      <c r="J1360" s="24" t="s">
        <v>7144</v>
      </c>
      <c r="K1360" s="24" t="s">
        <v>10444</v>
      </c>
      <c r="L1360" s="22" t="s">
        <v>329</v>
      </c>
      <c r="M1360" s="22" t="s">
        <v>4593</v>
      </c>
      <c r="N1360" s="17" t="s">
        <v>956</v>
      </c>
      <c r="O1360" s="19" t="s">
        <v>1646</v>
      </c>
    </row>
    <row r="1361" spans="1:15" ht="52.8" x14ac:dyDescent="0.3">
      <c r="A1361" s="24" t="s">
        <v>4022</v>
      </c>
      <c r="B1361" s="21">
        <v>2020</v>
      </c>
      <c r="C1361" s="22" t="s">
        <v>4021</v>
      </c>
      <c r="D1361" s="22"/>
      <c r="E1361" s="22" t="s">
        <v>265</v>
      </c>
      <c r="F1361" s="22" t="s">
        <v>122</v>
      </c>
      <c r="G1361" s="22" t="s">
        <v>1413</v>
      </c>
      <c r="H1361" s="22" t="s">
        <v>4027</v>
      </c>
      <c r="I1361" s="22" t="s">
        <v>7546</v>
      </c>
      <c r="J1361" s="24" t="s">
        <v>7197</v>
      </c>
      <c r="K1361" s="24" t="s">
        <v>4023</v>
      </c>
      <c r="L1361" s="22" t="s">
        <v>4026</v>
      </c>
      <c r="M1361" s="22" t="s">
        <v>4025</v>
      </c>
      <c r="N1361" s="17" t="s">
        <v>4024</v>
      </c>
      <c r="O1361" s="19" t="s">
        <v>1646</v>
      </c>
    </row>
    <row r="1362" spans="1:15" ht="79.2" x14ac:dyDescent="0.3">
      <c r="A1362" s="24" t="s">
        <v>4029</v>
      </c>
      <c r="B1362" s="21">
        <v>2022</v>
      </c>
      <c r="C1362" s="22" t="s">
        <v>4028</v>
      </c>
      <c r="D1362" s="22" t="s">
        <v>4030</v>
      </c>
      <c r="E1362" s="22"/>
      <c r="F1362" s="22" t="s">
        <v>122</v>
      </c>
      <c r="G1362" s="22" t="s">
        <v>1413</v>
      </c>
      <c r="H1362" s="22" t="s">
        <v>4027</v>
      </c>
      <c r="I1362" s="22" t="s">
        <v>7546</v>
      </c>
      <c r="J1362" s="24" t="s">
        <v>7197</v>
      </c>
      <c r="K1362" s="24" t="s">
        <v>4031</v>
      </c>
      <c r="L1362" s="22" t="s">
        <v>4026</v>
      </c>
      <c r="M1362" s="22" t="s">
        <v>4025</v>
      </c>
      <c r="N1362" s="17" t="s">
        <v>4024</v>
      </c>
      <c r="O1362" s="19" t="s">
        <v>1646</v>
      </c>
    </row>
    <row r="1363" spans="1:15" ht="79.2" x14ac:dyDescent="0.3">
      <c r="A1363" s="24" t="s">
        <v>4813</v>
      </c>
      <c r="B1363" s="29">
        <v>2022</v>
      </c>
      <c r="C1363" s="22" t="s">
        <v>4812</v>
      </c>
      <c r="D1363" s="22"/>
      <c r="E1363" s="22" t="s">
        <v>265</v>
      </c>
      <c r="F1363" s="22" t="s">
        <v>1031</v>
      </c>
      <c r="G1363" s="22" t="s">
        <v>10660</v>
      </c>
      <c r="H1363" s="22" t="s">
        <v>5083</v>
      </c>
      <c r="I1363" s="22" t="s">
        <v>7679</v>
      </c>
      <c r="J1363" s="24" t="s">
        <v>7337</v>
      </c>
      <c r="K1363" s="24" t="s">
        <v>10518</v>
      </c>
      <c r="L1363" s="22" t="s">
        <v>329</v>
      </c>
      <c r="M1363" s="22" t="s">
        <v>5081</v>
      </c>
      <c r="N1363" s="17" t="s">
        <v>5082</v>
      </c>
      <c r="O1363" s="19"/>
    </row>
    <row r="1364" spans="1:15" ht="52.8" x14ac:dyDescent="0.3">
      <c r="A1364" s="15" t="s">
        <v>1641</v>
      </c>
      <c r="B1364" s="21">
        <v>2020</v>
      </c>
      <c r="C1364" s="24" t="s">
        <v>1639</v>
      </c>
      <c r="D1364" s="22" t="s">
        <v>1640</v>
      </c>
      <c r="E1364" s="22"/>
      <c r="F1364" s="22" t="s">
        <v>56</v>
      </c>
      <c r="G1364" s="22"/>
      <c r="H1364" s="22"/>
      <c r="I1364" s="22" t="s">
        <v>1643</v>
      </c>
      <c r="J1364" s="24"/>
      <c r="K1364" s="24" t="s">
        <v>1642</v>
      </c>
      <c r="L1364" s="22"/>
      <c r="M1364" s="22"/>
      <c r="N1364" s="17"/>
      <c r="O1364" s="19"/>
    </row>
    <row r="1365" spans="1:15" ht="118.8" x14ac:dyDescent="0.3">
      <c r="A1365" s="24" t="s">
        <v>4692</v>
      </c>
      <c r="B1365" s="21">
        <v>2022</v>
      </c>
      <c r="C1365" s="24" t="s">
        <v>4691</v>
      </c>
      <c r="D1365" s="22" t="s">
        <v>771</v>
      </c>
      <c r="E1365" s="22"/>
      <c r="F1365" s="22" t="s">
        <v>43</v>
      </c>
      <c r="G1365" s="22" t="s">
        <v>70</v>
      </c>
      <c r="H1365" s="22" t="s">
        <v>4696</v>
      </c>
      <c r="I1365" s="22" t="s">
        <v>7173</v>
      </c>
      <c r="J1365" s="24" t="s">
        <v>7680</v>
      </c>
      <c r="K1365" s="24" t="s">
        <v>4693</v>
      </c>
      <c r="L1365" s="22" t="s">
        <v>329</v>
      </c>
      <c r="M1365" s="22" t="s">
        <v>4694</v>
      </c>
      <c r="N1365" s="17" t="s">
        <v>4695</v>
      </c>
      <c r="O1365" s="19"/>
    </row>
    <row r="1366" spans="1:15" ht="39.6" x14ac:dyDescent="0.3">
      <c r="A1366" s="24" t="s">
        <v>10859</v>
      </c>
      <c r="B1366" s="21">
        <v>2026</v>
      </c>
      <c r="C1366" s="22" t="s">
        <v>10860</v>
      </c>
      <c r="D1366" s="22"/>
      <c r="E1366" s="22" t="s">
        <v>10861</v>
      </c>
      <c r="F1366" s="22" t="s">
        <v>1076</v>
      </c>
      <c r="G1366" s="22"/>
      <c r="H1366" s="22"/>
      <c r="I1366" s="22" t="s">
        <v>10863</v>
      </c>
      <c r="J1366" s="24"/>
      <c r="K1366" s="24" t="s">
        <v>10862</v>
      </c>
      <c r="L1366" s="22"/>
      <c r="M1366" s="22"/>
      <c r="N1366" s="17"/>
      <c r="O1366" s="19" t="s">
        <v>1646</v>
      </c>
    </row>
    <row r="1367" spans="1:15" ht="66" x14ac:dyDescent="0.3">
      <c r="A1367" s="24" t="s">
        <v>10859</v>
      </c>
      <c r="B1367" s="21">
        <v>2025</v>
      </c>
      <c r="C1367" s="22" t="s">
        <v>11238</v>
      </c>
      <c r="D1367" s="22"/>
      <c r="E1367" s="22" t="s">
        <v>10861</v>
      </c>
      <c r="F1367" s="22" t="s">
        <v>4883</v>
      </c>
      <c r="G1367" s="22"/>
      <c r="H1367" s="22"/>
      <c r="I1367" s="22" t="s">
        <v>11240</v>
      </c>
      <c r="J1367" s="24"/>
      <c r="K1367" s="24" t="s">
        <v>11239</v>
      </c>
      <c r="L1367" s="22"/>
      <c r="M1367" s="22"/>
      <c r="N1367" s="17"/>
      <c r="O1367" s="19"/>
    </row>
    <row r="1368" spans="1:15" ht="39.6" x14ac:dyDescent="0.3">
      <c r="A1368" s="24" t="s">
        <v>10859</v>
      </c>
      <c r="B1368" s="21">
        <v>2025</v>
      </c>
      <c r="C1368" s="22" t="s">
        <v>11246</v>
      </c>
      <c r="D1368" s="22"/>
      <c r="E1368" s="22" t="s">
        <v>10861</v>
      </c>
      <c r="F1368" s="22" t="s">
        <v>4883</v>
      </c>
      <c r="G1368" s="22"/>
      <c r="H1368" s="22"/>
      <c r="I1368" s="22" t="s">
        <v>11240</v>
      </c>
      <c r="J1368" s="24"/>
      <c r="K1368" s="24" t="s">
        <v>11247</v>
      </c>
      <c r="L1368" s="22"/>
      <c r="M1368" s="22"/>
      <c r="N1368" s="17"/>
      <c r="O1368" s="19"/>
    </row>
    <row r="1369" spans="1:15" ht="52.8" x14ac:dyDescent="0.3">
      <c r="A1369" s="24" t="s">
        <v>6904</v>
      </c>
      <c r="B1369" s="21">
        <v>2022</v>
      </c>
      <c r="C1369" s="22" t="s">
        <v>6903</v>
      </c>
      <c r="D1369" s="22"/>
      <c r="E1369" s="22" t="s">
        <v>3940</v>
      </c>
      <c r="F1369" s="22" t="s">
        <v>5192</v>
      </c>
      <c r="G1369" s="22" t="s">
        <v>6908</v>
      </c>
      <c r="H1369" s="22" t="s">
        <v>6907</v>
      </c>
      <c r="I1369" s="22" t="s">
        <v>7125</v>
      </c>
      <c r="J1369" s="24" t="s">
        <v>7145</v>
      </c>
      <c r="K1369" s="24" t="s">
        <v>6905</v>
      </c>
      <c r="L1369" s="22" t="s">
        <v>5166</v>
      </c>
      <c r="M1369" s="22" t="s">
        <v>6906</v>
      </c>
      <c r="N1369" s="17"/>
      <c r="O1369" s="19"/>
    </row>
    <row r="1370" spans="1:15" ht="118.8" x14ac:dyDescent="0.3">
      <c r="A1370" s="24" t="s">
        <v>9957</v>
      </c>
      <c r="B1370" s="21">
        <v>2025</v>
      </c>
      <c r="C1370" s="22" t="s">
        <v>9955</v>
      </c>
      <c r="D1370" s="22"/>
      <c r="E1370" s="22" t="s">
        <v>9956</v>
      </c>
      <c r="F1370" s="22" t="s">
        <v>5192</v>
      </c>
      <c r="G1370" s="22" t="s">
        <v>4497</v>
      </c>
      <c r="H1370" s="22" t="s">
        <v>9959</v>
      </c>
      <c r="I1370" s="22" t="s">
        <v>5015</v>
      </c>
      <c r="J1370" s="24" t="s">
        <v>8949</v>
      </c>
      <c r="K1370" s="24" t="s">
        <v>9958</v>
      </c>
      <c r="L1370" s="22" t="s">
        <v>8216</v>
      </c>
      <c r="M1370" s="22" t="s">
        <v>9960</v>
      </c>
      <c r="N1370" s="17"/>
      <c r="O1370" s="19"/>
    </row>
    <row r="1371" spans="1:15" ht="52.8" x14ac:dyDescent="0.3">
      <c r="A1371" s="24" t="s">
        <v>4494</v>
      </c>
      <c r="B1371" s="21">
        <v>2022</v>
      </c>
      <c r="C1371" s="22" t="s">
        <v>4492</v>
      </c>
      <c r="D1371" s="22" t="s">
        <v>4493</v>
      </c>
      <c r="E1371" s="22"/>
      <c r="F1371" s="22" t="s">
        <v>171</v>
      </c>
      <c r="G1371" s="22" t="s">
        <v>4497</v>
      </c>
      <c r="H1371" s="22" t="s">
        <v>4496</v>
      </c>
      <c r="I1371" s="22" t="s">
        <v>7947</v>
      </c>
      <c r="J1371" s="22" t="s">
        <v>7145</v>
      </c>
      <c r="K1371" s="22" t="s">
        <v>4495</v>
      </c>
      <c r="L1371" s="22" t="s">
        <v>329</v>
      </c>
      <c r="M1371" s="22" t="s">
        <v>60</v>
      </c>
      <c r="N1371" s="17"/>
      <c r="O1371" s="19"/>
    </row>
    <row r="1372" spans="1:15" ht="92.4" x14ac:dyDescent="0.3">
      <c r="A1372" s="24" t="s">
        <v>3058</v>
      </c>
      <c r="B1372" s="21">
        <v>2020</v>
      </c>
      <c r="C1372" s="22" t="s">
        <v>6437</v>
      </c>
      <c r="D1372" s="22"/>
      <c r="E1372" s="22" t="s">
        <v>3940</v>
      </c>
      <c r="F1372" s="22" t="s">
        <v>1031</v>
      </c>
      <c r="G1372" s="22" t="s">
        <v>10670</v>
      </c>
      <c r="H1372" s="22" t="s">
        <v>6440</v>
      </c>
      <c r="I1372" s="22" t="s">
        <v>7948</v>
      </c>
      <c r="J1372" s="24" t="s">
        <v>7164</v>
      </c>
      <c r="K1372" s="24" t="s">
        <v>6441</v>
      </c>
      <c r="L1372" s="22" t="s">
        <v>329</v>
      </c>
      <c r="M1372" s="22" t="s">
        <v>6439</v>
      </c>
      <c r="N1372" s="17" t="s">
        <v>6438</v>
      </c>
      <c r="O1372" s="19" t="s">
        <v>1646</v>
      </c>
    </row>
    <row r="1373" spans="1:15" ht="92.4" x14ac:dyDescent="0.3">
      <c r="A1373" s="24" t="s">
        <v>3058</v>
      </c>
      <c r="B1373" s="21">
        <v>2023</v>
      </c>
      <c r="C1373" s="22" t="s">
        <v>6443</v>
      </c>
      <c r="D1373" s="22"/>
      <c r="E1373" s="22" t="s">
        <v>3940</v>
      </c>
      <c r="F1373" s="22" t="s">
        <v>1031</v>
      </c>
      <c r="G1373" s="22" t="s">
        <v>10669</v>
      </c>
      <c r="H1373" s="22" t="s">
        <v>6445</v>
      </c>
      <c r="I1373" s="22" t="s">
        <v>7949</v>
      </c>
      <c r="J1373" s="24" t="s">
        <v>7164</v>
      </c>
      <c r="K1373" s="24" t="s">
        <v>6444</v>
      </c>
      <c r="L1373" s="22"/>
      <c r="M1373" s="22"/>
      <c r="N1373" s="17"/>
      <c r="O1373" s="19" t="s">
        <v>1646</v>
      </c>
    </row>
    <row r="1374" spans="1:15" ht="145.19999999999999" x14ac:dyDescent="0.3">
      <c r="A1374" s="24" t="s">
        <v>3058</v>
      </c>
      <c r="B1374" s="21">
        <v>2023</v>
      </c>
      <c r="C1374" s="22" t="s">
        <v>6446</v>
      </c>
      <c r="D1374" s="22" t="s">
        <v>6815</v>
      </c>
      <c r="E1374" s="22"/>
      <c r="F1374" s="22" t="s">
        <v>1031</v>
      </c>
      <c r="G1374" s="22" t="s">
        <v>227</v>
      </c>
      <c r="H1374" s="22" t="s">
        <v>3534</v>
      </c>
      <c r="I1374" s="22" t="s">
        <v>7681</v>
      </c>
      <c r="J1374" s="24" t="s">
        <v>7197</v>
      </c>
      <c r="K1374" s="24" t="s">
        <v>8336</v>
      </c>
      <c r="L1374" s="22"/>
      <c r="M1374" s="22"/>
      <c r="N1374" s="17"/>
      <c r="O1374" s="19"/>
    </row>
    <row r="1375" spans="1:15" ht="145.19999999999999" x14ac:dyDescent="0.3">
      <c r="A1375" s="24" t="s">
        <v>3058</v>
      </c>
      <c r="B1375" s="21">
        <v>2022</v>
      </c>
      <c r="C1375" s="22" t="s">
        <v>10566</v>
      </c>
      <c r="D1375" s="22"/>
      <c r="E1375" s="22" t="s">
        <v>3940</v>
      </c>
      <c r="F1375" s="22" t="s">
        <v>10671</v>
      </c>
      <c r="G1375" s="22" t="s">
        <v>11319</v>
      </c>
      <c r="H1375" s="22" t="s">
        <v>6442</v>
      </c>
      <c r="I1375" s="22" t="s">
        <v>7949</v>
      </c>
      <c r="J1375" s="22" t="s">
        <v>7164</v>
      </c>
      <c r="K1375" s="22" t="s">
        <v>10565</v>
      </c>
      <c r="L1375" s="22"/>
      <c r="M1375" s="22"/>
      <c r="N1375" s="17"/>
      <c r="O1375" s="19" t="s">
        <v>1646</v>
      </c>
    </row>
    <row r="1376" spans="1:15" ht="52.8" x14ac:dyDescent="0.3">
      <c r="A1376" s="24" t="s">
        <v>3058</v>
      </c>
      <c r="B1376" s="21">
        <v>2022</v>
      </c>
      <c r="C1376" s="22" t="s">
        <v>6451</v>
      </c>
      <c r="D1376" s="22" t="s">
        <v>6814</v>
      </c>
      <c r="E1376" s="22"/>
      <c r="F1376" s="22" t="s">
        <v>1031</v>
      </c>
      <c r="G1376" s="22"/>
      <c r="H1376" s="22"/>
      <c r="I1376" s="22" t="s">
        <v>1151</v>
      </c>
      <c r="J1376" s="22"/>
      <c r="K1376" s="22" t="s">
        <v>10517</v>
      </c>
      <c r="L1376" s="22"/>
      <c r="M1376" s="22"/>
      <c r="N1376" s="17"/>
      <c r="O1376" s="19"/>
    </row>
    <row r="1377" spans="1:15" ht="78" customHeight="1" x14ac:dyDescent="0.3">
      <c r="A1377" s="24" t="s">
        <v>3058</v>
      </c>
      <c r="B1377" s="21">
        <v>2023</v>
      </c>
      <c r="C1377" s="22" t="s">
        <v>6223</v>
      </c>
      <c r="D1377" s="22"/>
      <c r="E1377" s="22" t="s">
        <v>2089</v>
      </c>
      <c r="F1377" s="22" t="s">
        <v>1031</v>
      </c>
      <c r="G1377" s="17"/>
      <c r="H1377" s="22"/>
      <c r="I1377" s="22" t="s">
        <v>7545</v>
      </c>
      <c r="J1377" s="22" t="s">
        <v>7164</v>
      </c>
      <c r="K1377" s="22" t="s">
        <v>6436</v>
      </c>
      <c r="L1377" s="22"/>
      <c r="M1377" s="22"/>
      <c r="N1377" s="17"/>
      <c r="O1377" s="19"/>
    </row>
    <row r="1378" spans="1:15" ht="52.8" x14ac:dyDescent="0.3">
      <c r="A1378" s="24" t="s">
        <v>2710</v>
      </c>
      <c r="B1378" s="21">
        <v>2021</v>
      </c>
      <c r="C1378" s="22" t="s">
        <v>2709</v>
      </c>
      <c r="D1378" s="22" t="s">
        <v>2711</v>
      </c>
      <c r="E1378" s="22"/>
      <c r="F1378" s="22" t="s">
        <v>1151</v>
      </c>
      <c r="G1378" s="22"/>
      <c r="H1378" s="22"/>
      <c r="I1378" s="22" t="s">
        <v>2712</v>
      </c>
      <c r="J1378" s="24"/>
      <c r="K1378" s="24" t="s">
        <v>2713</v>
      </c>
      <c r="L1378" s="22"/>
      <c r="M1378" s="22"/>
      <c r="N1378" s="17"/>
      <c r="O1378" s="19"/>
    </row>
    <row r="1379" spans="1:15" ht="52.8" x14ac:dyDescent="0.3">
      <c r="A1379" s="24" t="s">
        <v>2710</v>
      </c>
      <c r="B1379" s="21">
        <v>2022</v>
      </c>
      <c r="C1379" s="22" t="s">
        <v>2971</v>
      </c>
      <c r="D1379" s="22" t="s">
        <v>2966</v>
      </c>
      <c r="E1379" s="22"/>
      <c r="F1379" s="22" t="s">
        <v>56</v>
      </c>
      <c r="G1379" s="22"/>
      <c r="H1379" s="22"/>
      <c r="I1379" s="22" t="s">
        <v>56</v>
      </c>
      <c r="J1379" s="24"/>
      <c r="K1379" s="24" t="s">
        <v>3957</v>
      </c>
      <c r="L1379" s="22"/>
      <c r="M1379" s="22"/>
      <c r="N1379" s="17"/>
      <c r="O1379" s="19" t="s">
        <v>1646</v>
      </c>
    </row>
    <row r="1380" spans="1:15" ht="66" x14ac:dyDescent="0.3">
      <c r="A1380" s="24" t="s">
        <v>5385</v>
      </c>
      <c r="B1380" s="21">
        <v>2020</v>
      </c>
      <c r="C1380" s="22" t="s">
        <v>5384</v>
      </c>
      <c r="D1380" s="22" t="s">
        <v>5383</v>
      </c>
      <c r="E1380" s="22"/>
      <c r="F1380" s="22" t="s">
        <v>1031</v>
      </c>
      <c r="G1380" s="22" t="s">
        <v>5387</v>
      </c>
      <c r="H1380" s="22" t="s">
        <v>5386</v>
      </c>
      <c r="I1380" s="22" t="s">
        <v>7682</v>
      </c>
      <c r="J1380" s="24" t="s">
        <v>7177</v>
      </c>
      <c r="K1380" s="24" t="s">
        <v>11127</v>
      </c>
      <c r="L1380" s="22" t="s">
        <v>329</v>
      </c>
      <c r="M1380" s="22" t="s">
        <v>83</v>
      </c>
      <c r="N1380" s="17"/>
      <c r="O1380" s="19"/>
    </row>
    <row r="1381" spans="1:15" ht="92.4" x14ac:dyDescent="0.3">
      <c r="A1381" s="24" t="s">
        <v>12117</v>
      </c>
      <c r="B1381" s="21">
        <v>2026</v>
      </c>
      <c r="C1381" s="22" t="s">
        <v>12116</v>
      </c>
      <c r="D1381" s="22" t="s">
        <v>11507</v>
      </c>
      <c r="E1381" s="22"/>
      <c r="F1381" s="22" t="s">
        <v>2477</v>
      </c>
      <c r="G1381" s="22" t="s">
        <v>308</v>
      </c>
      <c r="H1381" s="22" t="s">
        <v>3154</v>
      </c>
      <c r="I1381" s="22" t="s">
        <v>12119</v>
      </c>
      <c r="J1381" s="24"/>
      <c r="K1381" s="24" t="s">
        <v>12118</v>
      </c>
      <c r="L1381" s="22"/>
      <c r="M1381" s="22"/>
      <c r="N1381" s="17"/>
      <c r="O1381" s="19" t="s">
        <v>1646</v>
      </c>
    </row>
    <row r="1382" spans="1:15" ht="52.8" x14ac:dyDescent="0.3">
      <c r="A1382" s="24" t="s">
        <v>4090</v>
      </c>
      <c r="B1382" s="21">
        <v>2022</v>
      </c>
      <c r="C1382" s="22" t="s">
        <v>4089</v>
      </c>
      <c r="D1382" s="22" t="s">
        <v>29</v>
      </c>
      <c r="E1382" s="22"/>
      <c r="F1382" s="22" t="s">
        <v>56</v>
      </c>
      <c r="G1382" s="22"/>
      <c r="H1382" s="22"/>
      <c r="I1382" s="22" t="s">
        <v>56</v>
      </c>
      <c r="J1382" s="24"/>
      <c r="K1382" s="24" t="s">
        <v>4091</v>
      </c>
      <c r="L1382" s="22"/>
      <c r="M1382" s="22"/>
      <c r="N1382" s="17"/>
      <c r="O1382" s="19"/>
    </row>
    <row r="1383" spans="1:15" ht="66" x14ac:dyDescent="0.3">
      <c r="A1383" s="24" t="s">
        <v>12413</v>
      </c>
      <c r="B1383" s="21">
        <v>2026</v>
      </c>
      <c r="C1383" s="22" t="s">
        <v>12414</v>
      </c>
      <c r="D1383" s="22"/>
      <c r="E1383" s="22" t="s">
        <v>897</v>
      </c>
      <c r="F1383" s="22" t="s">
        <v>2477</v>
      </c>
      <c r="G1383" s="22" t="s">
        <v>1586</v>
      </c>
      <c r="H1383" s="22" t="s">
        <v>3215</v>
      </c>
      <c r="I1383" s="22" t="s">
        <v>9106</v>
      </c>
      <c r="J1383" s="24" t="s">
        <v>7337</v>
      </c>
      <c r="K1383" s="24" t="s">
        <v>12415</v>
      </c>
      <c r="L1383" s="22"/>
      <c r="M1383" s="22"/>
      <c r="N1383" s="17"/>
      <c r="O1383" s="19" t="s">
        <v>1646</v>
      </c>
    </row>
    <row r="1384" spans="1:15" ht="52.8" x14ac:dyDescent="0.3">
      <c r="A1384" s="24" t="s">
        <v>4800</v>
      </c>
      <c r="B1384" s="21">
        <v>2022</v>
      </c>
      <c r="C1384" s="22" t="s">
        <v>4798</v>
      </c>
      <c r="D1384" s="22" t="s">
        <v>4799</v>
      </c>
      <c r="E1384" s="22"/>
      <c r="F1384" s="22" t="s">
        <v>844</v>
      </c>
      <c r="G1384" s="22" t="s">
        <v>165</v>
      </c>
      <c r="H1384" s="22" t="s">
        <v>4801</v>
      </c>
      <c r="I1384" s="22" t="s">
        <v>7683</v>
      </c>
      <c r="J1384" s="24"/>
      <c r="K1384" s="24" t="s">
        <v>4802</v>
      </c>
      <c r="L1384" s="22"/>
      <c r="M1384" s="22"/>
      <c r="N1384" s="17"/>
      <c r="O1384" s="19"/>
    </row>
    <row r="1385" spans="1:15" ht="66" x14ac:dyDescent="0.3">
      <c r="A1385" s="24" t="s">
        <v>8756</v>
      </c>
      <c r="B1385" s="21">
        <v>2026</v>
      </c>
      <c r="C1385" s="22" t="s">
        <v>12352</v>
      </c>
      <c r="D1385" s="22" t="s">
        <v>29</v>
      </c>
      <c r="E1385" s="22"/>
      <c r="F1385" s="22" t="s">
        <v>844</v>
      </c>
      <c r="G1385" s="22" t="s">
        <v>12354</v>
      </c>
      <c r="H1385" s="22" t="s">
        <v>8757</v>
      </c>
      <c r="I1385" s="22" t="s">
        <v>8758</v>
      </c>
      <c r="J1385" s="24" t="s">
        <v>7180</v>
      </c>
      <c r="K1385" s="24" t="s">
        <v>12353</v>
      </c>
      <c r="L1385" s="22" t="s">
        <v>329</v>
      </c>
      <c r="M1385" s="22" t="s">
        <v>4390</v>
      </c>
      <c r="N1385" s="17" t="s">
        <v>12355</v>
      </c>
      <c r="O1385" s="19"/>
    </row>
    <row r="1386" spans="1:15" ht="52.8" x14ac:dyDescent="0.3">
      <c r="A1386" s="24" t="s">
        <v>4232</v>
      </c>
      <c r="B1386" s="21">
        <v>2022</v>
      </c>
      <c r="C1386" s="22" t="s">
        <v>4231</v>
      </c>
      <c r="D1386" s="22" t="s">
        <v>29</v>
      </c>
      <c r="E1386" s="22"/>
      <c r="F1386" s="22" t="s">
        <v>486</v>
      </c>
      <c r="G1386" s="22" t="s">
        <v>4233</v>
      </c>
      <c r="H1386" s="22" t="s">
        <v>4235</v>
      </c>
      <c r="I1386" s="22" t="s">
        <v>7277</v>
      </c>
      <c r="J1386" s="24" t="s">
        <v>7166</v>
      </c>
      <c r="K1386" s="24" t="s">
        <v>10897</v>
      </c>
      <c r="L1386" s="22" t="s">
        <v>329</v>
      </c>
      <c r="M1386" s="22" t="s">
        <v>4234</v>
      </c>
      <c r="N1386" s="17"/>
      <c r="O1386" s="19"/>
    </row>
    <row r="1387" spans="1:15" ht="66" x14ac:dyDescent="0.3">
      <c r="A1387" s="24" t="s">
        <v>6299</v>
      </c>
      <c r="B1387" s="21">
        <v>2024</v>
      </c>
      <c r="C1387" s="22" t="s">
        <v>6300</v>
      </c>
      <c r="D1387" s="22" t="s">
        <v>349</v>
      </c>
      <c r="E1387" s="22"/>
      <c r="F1387" s="22" t="s">
        <v>2155</v>
      </c>
      <c r="G1387" s="22" t="s">
        <v>6302</v>
      </c>
      <c r="H1387" s="22" t="s">
        <v>6303</v>
      </c>
      <c r="I1387" s="22" t="s">
        <v>2909</v>
      </c>
      <c r="J1387" s="24" t="s">
        <v>7155</v>
      </c>
      <c r="K1387" s="24" t="s">
        <v>6301</v>
      </c>
      <c r="L1387" s="22" t="s">
        <v>303</v>
      </c>
      <c r="M1387" s="22" t="s">
        <v>6304</v>
      </c>
      <c r="N1387" s="17" t="s">
        <v>6305</v>
      </c>
      <c r="O1387" s="19"/>
    </row>
    <row r="1388" spans="1:15" ht="66" x14ac:dyDescent="0.3">
      <c r="A1388" s="24" t="s">
        <v>8358</v>
      </c>
      <c r="B1388" s="21">
        <v>2025</v>
      </c>
      <c r="C1388" s="22" t="s">
        <v>6300</v>
      </c>
      <c r="D1388" s="22" t="s">
        <v>349</v>
      </c>
      <c r="E1388" s="22"/>
      <c r="F1388" s="22" t="s">
        <v>2155</v>
      </c>
      <c r="G1388" s="22" t="s">
        <v>6302</v>
      </c>
      <c r="H1388" s="25" t="s">
        <v>8361</v>
      </c>
      <c r="I1388" s="22" t="s">
        <v>8360</v>
      </c>
      <c r="J1388" s="22" t="s">
        <v>7155</v>
      </c>
      <c r="K1388" s="22" t="s">
        <v>8359</v>
      </c>
      <c r="L1388" s="22" t="s">
        <v>303</v>
      </c>
      <c r="M1388" s="22" t="s">
        <v>8362</v>
      </c>
      <c r="N1388" s="17" t="s">
        <v>8363</v>
      </c>
      <c r="O1388" s="19"/>
    </row>
    <row r="1389" spans="1:15" ht="52.8" x14ac:dyDescent="0.3">
      <c r="A1389" s="24" t="s">
        <v>11448</v>
      </c>
      <c r="B1389" s="21">
        <v>2026</v>
      </c>
      <c r="C1389" s="22" t="s">
        <v>11447</v>
      </c>
      <c r="D1389" s="22" t="s">
        <v>29</v>
      </c>
      <c r="E1389" s="22"/>
      <c r="F1389" s="22" t="s">
        <v>3826</v>
      </c>
      <c r="G1389" s="22" t="s">
        <v>11451</v>
      </c>
      <c r="H1389" s="22" t="s">
        <v>11450</v>
      </c>
      <c r="I1389" s="22" t="s">
        <v>12280</v>
      </c>
      <c r="J1389" s="22" t="s">
        <v>8956</v>
      </c>
      <c r="K1389" s="22" t="s">
        <v>11449</v>
      </c>
      <c r="L1389" s="22" t="s">
        <v>329</v>
      </c>
      <c r="M1389" s="22" t="s">
        <v>8980</v>
      </c>
      <c r="N1389" s="17"/>
      <c r="O1389" s="19"/>
    </row>
    <row r="1390" spans="1:15" ht="66" x14ac:dyDescent="0.3">
      <c r="A1390" s="24" t="s">
        <v>6802</v>
      </c>
      <c r="B1390" s="21">
        <v>2024</v>
      </c>
      <c r="C1390" s="22" t="s">
        <v>6801</v>
      </c>
      <c r="D1390" s="22" t="s">
        <v>1282</v>
      </c>
      <c r="E1390" s="22"/>
      <c r="F1390" s="22" t="s">
        <v>171</v>
      </c>
      <c r="G1390" s="22" t="s">
        <v>5194</v>
      </c>
      <c r="H1390" s="22" t="s">
        <v>5193</v>
      </c>
      <c r="I1390" s="22" t="s">
        <v>5015</v>
      </c>
      <c r="J1390" s="22" t="s">
        <v>7684</v>
      </c>
      <c r="K1390" s="22" t="s">
        <v>6803</v>
      </c>
      <c r="L1390" s="22"/>
      <c r="M1390" s="22"/>
      <c r="N1390" s="17"/>
      <c r="O1390" s="19"/>
    </row>
    <row r="1391" spans="1:15" ht="92.4" x14ac:dyDescent="0.3">
      <c r="A1391" s="24" t="s">
        <v>9747</v>
      </c>
      <c r="B1391" s="21">
        <v>2022</v>
      </c>
      <c r="C1391" s="22" t="s">
        <v>9746</v>
      </c>
      <c r="D1391" s="22" t="s">
        <v>4493</v>
      </c>
      <c r="E1391" s="22"/>
      <c r="F1391" s="22" t="s">
        <v>5192</v>
      </c>
      <c r="G1391" s="22" t="s">
        <v>10668</v>
      </c>
      <c r="H1391" s="22" t="s">
        <v>9750</v>
      </c>
      <c r="I1391" s="22" t="s">
        <v>9751</v>
      </c>
      <c r="J1391" s="22" t="s">
        <v>8956</v>
      </c>
      <c r="K1391" s="22" t="s">
        <v>9748</v>
      </c>
      <c r="L1391" s="22" t="s">
        <v>5166</v>
      </c>
      <c r="M1391" s="22" t="s">
        <v>9749</v>
      </c>
      <c r="N1391" s="17"/>
      <c r="O1391" s="19"/>
    </row>
    <row r="1392" spans="1:15" ht="52.8" x14ac:dyDescent="0.3">
      <c r="A1392" s="24" t="s">
        <v>12005</v>
      </c>
      <c r="B1392" s="21">
        <v>2020</v>
      </c>
      <c r="C1392" s="22" t="s">
        <v>12006</v>
      </c>
      <c r="D1392" s="22" t="s">
        <v>6730</v>
      </c>
      <c r="E1392" s="22"/>
      <c r="F1392" s="22" t="s">
        <v>1031</v>
      </c>
      <c r="G1392" s="22" t="s">
        <v>108</v>
      </c>
      <c r="H1392" s="22" t="s">
        <v>8161</v>
      </c>
      <c r="I1392" s="22" t="s">
        <v>5015</v>
      </c>
      <c r="J1392" s="24" t="s">
        <v>12007</v>
      </c>
      <c r="K1392" s="24" t="s">
        <v>12008</v>
      </c>
      <c r="L1392" s="22" t="s">
        <v>329</v>
      </c>
      <c r="M1392" s="22" t="s">
        <v>2146</v>
      </c>
      <c r="N1392" s="17" t="s">
        <v>8662</v>
      </c>
      <c r="O1392" s="19" t="s">
        <v>1646</v>
      </c>
    </row>
    <row r="1393" spans="1:15" ht="66" x14ac:dyDescent="0.3">
      <c r="A1393" s="24" t="s">
        <v>9132</v>
      </c>
      <c r="B1393" s="21">
        <v>2024</v>
      </c>
      <c r="C1393" s="22" t="s">
        <v>6909</v>
      </c>
      <c r="D1393" s="22" t="s">
        <v>6910</v>
      </c>
      <c r="E1393" s="22"/>
      <c r="F1393" s="22" t="s">
        <v>844</v>
      </c>
      <c r="G1393" s="22"/>
      <c r="H1393" s="22"/>
      <c r="I1393" s="22" t="s">
        <v>7685</v>
      </c>
      <c r="J1393" s="24" t="s">
        <v>7163</v>
      </c>
      <c r="K1393" s="24" t="s">
        <v>9133</v>
      </c>
      <c r="L1393" s="22" t="s">
        <v>329</v>
      </c>
      <c r="M1393" s="22" t="s">
        <v>6911</v>
      </c>
      <c r="N1393" s="17"/>
      <c r="O1393" s="19"/>
    </row>
    <row r="1394" spans="1:15" ht="66" x14ac:dyDescent="0.3">
      <c r="A1394" s="24" t="s">
        <v>698</v>
      </c>
      <c r="B1394" s="21">
        <v>2015</v>
      </c>
      <c r="C1394" s="22" t="s">
        <v>697</v>
      </c>
      <c r="D1394" s="22" t="s">
        <v>36</v>
      </c>
      <c r="E1394" s="22"/>
      <c r="F1394" s="22" t="s">
        <v>2477</v>
      </c>
      <c r="G1394" s="22" t="s">
        <v>189</v>
      </c>
      <c r="H1394" s="22" t="s">
        <v>3369</v>
      </c>
      <c r="I1394" s="22" t="s">
        <v>7269</v>
      </c>
      <c r="J1394" s="22" t="s">
        <v>7236</v>
      </c>
      <c r="K1394" s="22" t="s">
        <v>11389</v>
      </c>
      <c r="L1394" s="22" t="s">
        <v>303</v>
      </c>
      <c r="M1394" s="22" t="s">
        <v>307</v>
      </c>
      <c r="N1394" s="17" t="s">
        <v>699</v>
      </c>
      <c r="O1394" s="19"/>
    </row>
    <row r="1395" spans="1:15" ht="52.8" x14ac:dyDescent="0.3">
      <c r="A1395" s="24" t="s">
        <v>1862</v>
      </c>
      <c r="B1395" s="21">
        <v>2021</v>
      </c>
      <c r="C1395" s="22" t="s">
        <v>1861</v>
      </c>
      <c r="D1395" s="22" t="s">
        <v>1860</v>
      </c>
      <c r="E1395" s="22"/>
      <c r="F1395" s="22" t="s">
        <v>122</v>
      </c>
      <c r="G1395" s="22" t="s">
        <v>165</v>
      </c>
      <c r="H1395" s="22" t="s">
        <v>3370</v>
      </c>
      <c r="I1395" s="22" t="s">
        <v>7627</v>
      </c>
      <c r="J1395" s="22" t="s">
        <v>7272</v>
      </c>
      <c r="K1395" s="22" t="s">
        <v>1863</v>
      </c>
      <c r="L1395" s="22" t="s">
        <v>329</v>
      </c>
      <c r="M1395" s="22" t="s">
        <v>1864</v>
      </c>
      <c r="N1395" s="17" t="s">
        <v>1865</v>
      </c>
      <c r="O1395" s="19" t="s">
        <v>1646</v>
      </c>
    </row>
    <row r="1396" spans="1:15" ht="39.6" x14ac:dyDescent="0.3">
      <c r="A1396" s="24" t="s">
        <v>12335</v>
      </c>
      <c r="B1396" s="21">
        <v>2024</v>
      </c>
      <c r="C1396" s="22" t="s">
        <v>12334</v>
      </c>
      <c r="D1396" s="22"/>
      <c r="E1396" s="22" t="s">
        <v>12325</v>
      </c>
      <c r="F1396" s="22" t="s">
        <v>1031</v>
      </c>
      <c r="G1396" s="22" t="s">
        <v>4732</v>
      </c>
      <c r="H1396" s="22" t="s">
        <v>5774</v>
      </c>
      <c r="I1396" s="22" t="s">
        <v>7395</v>
      </c>
      <c r="J1396" s="22" t="s">
        <v>12616</v>
      </c>
      <c r="K1396" s="22" t="s">
        <v>12333</v>
      </c>
      <c r="L1396" s="22" t="s">
        <v>329</v>
      </c>
      <c r="M1396" s="22" t="s">
        <v>1506</v>
      </c>
      <c r="N1396" s="17"/>
      <c r="O1396" s="19" t="s">
        <v>1646</v>
      </c>
    </row>
    <row r="1397" spans="1:15" ht="66" customHeight="1" x14ac:dyDescent="0.3">
      <c r="A1397" s="24" t="s">
        <v>12326</v>
      </c>
      <c r="B1397" s="21">
        <v>2023</v>
      </c>
      <c r="C1397" s="22" t="s">
        <v>12327</v>
      </c>
      <c r="D1397" s="22"/>
      <c r="E1397" s="22" t="s">
        <v>12325</v>
      </c>
      <c r="F1397" s="22" t="s">
        <v>1031</v>
      </c>
      <c r="G1397" s="22" t="s">
        <v>4732</v>
      </c>
      <c r="H1397" s="22" t="s">
        <v>5774</v>
      </c>
      <c r="I1397" s="22" t="s">
        <v>7395</v>
      </c>
      <c r="J1397" s="22" t="s">
        <v>12616</v>
      </c>
      <c r="K1397" s="22" t="s">
        <v>12328</v>
      </c>
      <c r="L1397" s="22" t="s">
        <v>329</v>
      </c>
      <c r="M1397" s="22" t="s">
        <v>1506</v>
      </c>
      <c r="N1397" s="17"/>
      <c r="O1397" s="19" t="s">
        <v>1646</v>
      </c>
    </row>
    <row r="1398" spans="1:15" ht="79.2" customHeight="1" x14ac:dyDescent="0.3">
      <c r="A1398" s="24" t="s">
        <v>9869</v>
      </c>
      <c r="B1398" s="21">
        <v>2019</v>
      </c>
      <c r="C1398" s="22" t="s">
        <v>9870</v>
      </c>
      <c r="D1398" s="22" t="s">
        <v>33</v>
      </c>
      <c r="E1398" s="22"/>
      <c r="F1398" s="22" t="s">
        <v>2477</v>
      </c>
      <c r="G1398" s="22" t="s">
        <v>134</v>
      </c>
      <c r="H1398" s="22" t="s">
        <v>9872</v>
      </c>
      <c r="I1398" s="22" t="s">
        <v>9873</v>
      </c>
      <c r="J1398" s="22" t="s">
        <v>7153</v>
      </c>
      <c r="K1398" s="22" t="s">
        <v>9871</v>
      </c>
      <c r="L1398" s="22" t="s">
        <v>329</v>
      </c>
      <c r="M1398" s="22" t="s">
        <v>60</v>
      </c>
      <c r="N1398" s="17"/>
      <c r="O1398" s="19"/>
    </row>
    <row r="1399" spans="1:15" ht="66" x14ac:dyDescent="0.3">
      <c r="A1399" s="24" t="s">
        <v>5254</v>
      </c>
      <c r="B1399" s="21">
        <v>2023</v>
      </c>
      <c r="C1399" s="22" t="s">
        <v>5255</v>
      </c>
      <c r="D1399" s="22" t="s">
        <v>29</v>
      </c>
      <c r="E1399" s="22"/>
      <c r="F1399" s="22" t="s">
        <v>2477</v>
      </c>
      <c r="G1399" s="22" t="s">
        <v>134</v>
      </c>
      <c r="H1399" s="22" t="s">
        <v>9872</v>
      </c>
      <c r="I1399" s="22" t="s">
        <v>7950</v>
      </c>
      <c r="J1399" s="22" t="s">
        <v>7153</v>
      </c>
      <c r="K1399" s="22" t="s">
        <v>5322</v>
      </c>
      <c r="L1399" s="22" t="s">
        <v>5668</v>
      </c>
      <c r="M1399" s="22" t="s">
        <v>10603</v>
      </c>
      <c r="N1399" s="17" t="s">
        <v>5256</v>
      </c>
      <c r="O1399" s="19"/>
    </row>
    <row r="1400" spans="1:15" ht="79.2" x14ac:dyDescent="0.3">
      <c r="A1400" s="24" t="s">
        <v>9575</v>
      </c>
      <c r="B1400" s="21">
        <v>2025</v>
      </c>
      <c r="C1400" s="22" t="s">
        <v>9574</v>
      </c>
      <c r="D1400" s="22" t="s">
        <v>335</v>
      </c>
      <c r="E1400" s="22"/>
      <c r="F1400" s="22" t="s">
        <v>649</v>
      </c>
      <c r="G1400" s="22" t="s">
        <v>115</v>
      </c>
      <c r="H1400" s="22" t="s">
        <v>3382</v>
      </c>
      <c r="I1400" s="22" t="s">
        <v>7203</v>
      </c>
      <c r="J1400" s="24" t="s">
        <v>7192</v>
      </c>
      <c r="K1400" s="24" t="s">
        <v>9576</v>
      </c>
      <c r="L1400" s="22" t="s">
        <v>329</v>
      </c>
      <c r="M1400" s="22" t="s">
        <v>52</v>
      </c>
      <c r="N1400" s="17" t="s">
        <v>9577</v>
      </c>
      <c r="O1400" s="19"/>
    </row>
    <row r="1401" spans="1:15" ht="66" x14ac:dyDescent="0.3">
      <c r="A1401" s="24" t="s">
        <v>1970</v>
      </c>
      <c r="B1401" s="21">
        <v>2017</v>
      </c>
      <c r="C1401" s="22" t="s">
        <v>3371</v>
      </c>
      <c r="D1401" s="22" t="s">
        <v>1969</v>
      </c>
      <c r="E1401" s="22"/>
      <c r="F1401" s="22" t="s">
        <v>122</v>
      </c>
      <c r="G1401" s="22" t="s">
        <v>1971</v>
      </c>
      <c r="H1401" s="22" t="s">
        <v>3372</v>
      </c>
      <c r="I1401" s="22" t="s">
        <v>11226</v>
      </c>
      <c r="J1401" s="22" t="s">
        <v>7166</v>
      </c>
      <c r="K1401" s="22" t="s">
        <v>10971</v>
      </c>
      <c r="L1401" s="22"/>
      <c r="M1401" s="22"/>
      <c r="N1401" s="17"/>
      <c r="O1401" s="19"/>
    </row>
    <row r="1402" spans="1:15" ht="66" x14ac:dyDescent="0.3">
      <c r="A1402" s="24" t="s">
        <v>11222</v>
      </c>
      <c r="B1402" s="21">
        <v>2024</v>
      </c>
      <c r="C1402" s="22" t="s">
        <v>11221</v>
      </c>
      <c r="D1402" s="22" t="s">
        <v>2966</v>
      </c>
      <c r="E1402" s="22"/>
      <c r="F1402" s="22" t="s">
        <v>1468</v>
      </c>
      <c r="G1402" s="22"/>
      <c r="H1402" s="22"/>
      <c r="I1402" s="22" t="s">
        <v>11160</v>
      </c>
      <c r="J1402" s="22" t="s">
        <v>7166</v>
      </c>
      <c r="K1402" s="22" t="s">
        <v>11220</v>
      </c>
      <c r="L1402" s="22" t="s">
        <v>11224</v>
      </c>
      <c r="M1402" s="22" t="s">
        <v>11223</v>
      </c>
      <c r="N1402" s="17" t="s">
        <v>11225</v>
      </c>
      <c r="O1402" s="19"/>
    </row>
    <row r="1403" spans="1:15" ht="39.6" x14ac:dyDescent="0.3">
      <c r="A1403" s="24" t="s">
        <v>8594</v>
      </c>
      <c r="B1403" s="21" t="s">
        <v>6072</v>
      </c>
      <c r="C1403" s="22" t="s">
        <v>8595</v>
      </c>
      <c r="D1403" s="22"/>
      <c r="E1403" s="22" t="s">
        <v>8596</v>
      </c>
      <c r="F1403" s="22" t="s">
        <v>844</v>
      </c>
      <c r="G1403" s="22" t="s">
        <v>8787</v>
      </c>
      <c r="H1403" s="22" t="s">
        <v>3175</v>
      </c>
      <c r="I1403" s="22" t="s">
        <v>8599</v>
      </c>
      <c r="J1403" s="22" t="s">
        <v>7430</v>
      </c>
      <c r="K1403" s="24" t="s">
        <v>8597</v>
      </c>
      <c r="L1403" s="22"/>
      <c r="M1403" s="22"/>
      <c r="N1403" s="17"/>
      <c r="O1403" s="19"/>
    </row>
    <row r="1404" spans="1:15" ht="66" x14ac:dyDescent="0.3">
      <c r="A1404" s="24" t="s">
        <v>4409</v>
      </c>
      <c r="B1404" s="21">
        <v>2022</v>
      </c>
      <c r="C1404" s="22" t="s">
        <v>4408</v>
      </c>
      <c r="D1404" s="22" t="s">
        <v>2274</v>
      </c>
      <c r="E1404" s="22"/>
      <c r="F1404" s="22" t="s">
        <v>1151</v>
      </c>
      <c r="G1404" s="22"/>
      <c r="H1404" s="22"/>
      <c r="I1404" s="22" t="s">
        <v>1151</v>
      </c>
      <c r="J1404" s="22"/>
      <c r="K1404" s="22" t="s">
        <v>4410</v>
      </c>
      <c r="L1404" s="22"/>
      <c r="M1404" s="22"/>
      <c r="N1404" s="17"/>
      <c r="O1404" s="19"/>
    </row>
    <row r="1405" spans="1:15" ht="79.2" x14ac:dyDescent="0.3">
      <c r="A1405" s="24" t="s">
        <v>5069</v>
      </c>
      <c r="B1405" s="21">
        <v>2021</v>
      </c>
      <c r="C1405" s="22" t="s">
        <v>5070</v>
      </c>
      <c r="D1405" s="22" t="s">
        <v>5043</v>
      </c>
      <c r="E1405" s="22"/>
      <c r="F1405" s="22" t="s">
        <v>2155</v>
      </c>
      <c r="G1405" s="22"/>
      <c r="H1405" s="22"/>
      <c r="I1405" s="22" t="s">
        <v>7427</v>
      </c>
      <c r="J1405" s="22" t="s">
        <v>7276</v>
      </c>
      <c r="K1405" s="22" t="s">
        <v>5071</v>
      </c>
      <c r="L1405" s="22" t="s">
        <v>5073</v>
      </c>
      <c r="M1405" s="22" t="s">
        <v>5072</v>
      </c>
      <c r="N1405" s="17"/>
      <c r="O1405" s="19"/>
    </row>
    <row r="1406" spans="1:15" ht="52.8" x14ac:dyDescent="0.3">
      <c r="A1406" s="24" t="s">
        <v>6252</v>
      </c>
      <c r="B1406" s="21">
        <v>2024</v>
      </c>
      <c r="C1406" s="22" t="s">
        <v>6251</v>
      </c>
      <c r="D1406" s="22" t="s">
        <v>6250</v>
      </c>
      <c r="E1406" s="22"/>
      <c r="F1406" s="22" t="s">
        <v>1644</v>
      </c>
      <c r="G1406" s="22"/>
      <c r="H1406" s="22"/>
      <c r="I1406" s="22" t="s">
        <v>7583</v>
      </c>
      <c r="J1406" s="22"/>
      <c r="K1406" s="22" t="s">
        <v>6253</v>
      </c>
      <c r="L1406" s="22"/>
      <c r="M1406" s="22"/>
      <c r="N1406" s="17"/>
      <c r="O1406" s="19"/>
    </row>
    <row r="1407" spans="1:15" ht="39.6" x14ac:dyDescent="0.3">
      <c r="A1407" s="24" t="s">
        <v>5464</v>
      </c>
      <c r="B1407" s="21">
        <v>2023</v>
      </c>
      <c r="C1407" s="22" t="s">
        <v>5463</v>
      </c>
      <c r="D1407" s="22" t="s">
        <v>2464</v>
      </c>
      <c r="E1407" s="22"/>
      <c r="F1407" s="22" t="s">
        <v>844</v>
      </c>
      <c r="G1407" s="22" t="s">
        <v>11665</v>
      </c>
      <c r="H1407" s="22" t="s">
        <v>11664</v>
      </c>
      <c r="I1407" s="22" t="s">
        <v>11663</v>
      </c>
      <c r="J1407" s="22"/>
      <c r="K1407" s="22" t="s">
        <v>5465</v>
      </c>
      <c r="L1407" s="22"/>
      <c r="M1407" s="22"/>
      <c r="N1407" s="17"/>
      <c r="O1407" s="19"/>
    </row>
    <row r="1408" spans="1:15" ht="132" x14ac:dyDescent="0.3">
      <c r="A1408" s="24" t="s">
        <v>9583</v>
      </c>
      <c r="B1408" s="21">
        <v>2025</v>
      </c>
      <c r="C1408" s="22" t="s">
        <v>9584</v>
      </c>
      <c r="D1408" s="22" t="s">
        <v>2646</v>
      </c>
      <c r="E1408" s="22"/>
      <c r="F1408" s="22" t="s">
        <v>649</v>
      </c>
      <c r="G1408" s="22" t="s">
        <v>115</v>
      </c>
      <c r="H1408" s="22" t="s">
        <v>3382</v>
      </c>
      <c r="I1408" s="22" t="s">
        <v>9585</v>
      </c>
      <c r="J1408" s="22" t="s">
        <v>7219</v>
      </c>
      <c r="K1408" s="22" t="s">
        <v>10898</v>
      </c>
      <c r="L1408" s="22" t="s">
        <v>329</v>
      </c>
      <c r="M1408" s="22" t="s">
        <v>60</v>
      </c>
      <c r="N1408" s="17"/>
      <c r="O1408" s="19"/>
    </row>
    <row r="1409" spans="1:15" ht="52.8" x14ac:dyDescent="0.3">
      <c r="A1409" s="24" t="s">
        <v>6331</v>
      </c>
      <c r="B1409" s="21">
        <v>2024</v>
      </c>
      <c r="C1409" s="22" t="s">
        <v>6330</v>
      </c>
      <c r="D1409" s="22" t="s">
        <v>29</v>
      </c>
      <c r="E1409" s="22"/>
      <c r="F1409" s="22" t="s">
        <v>43</v>
      </c>
      <c r="G1409" s="22" t="s">
        <v>575</v>
      </c>
      <c r="H1409" s="22" t="s">
        <v>6332</v>
      </c>
      <c r="I1409" s="22" t="s">
        <v>7951</v>
      </c>
      <c r="J1409" s="22" t="s">
        <v>7182</v>
      </c>
      <c r="K1409" s="22" t="s">
        <v>11085</v>
      </c>
      <c r="L1409" s="22"/>
      <c r="M1409" s="22"/>
      <c r="N1409" s="17"/>
      <c r="O1409" s="19"/>
    </row>
    <row r="1410" spans="1:15" ht="52.8" x14ac:dyDescent="0.3">
      <c r="A1410" s="24" t="s">
        <v>9295</v>
      </c>
      <c r="B1410" s="21">
        <v>2025</v>
      </c>
      <c r="C1410" s="22" t="s">
        <v>9296</v>
      </c>
      <c r="D1410" s="22" t="s">
        <v>3914</v>
      </c>
      <c r="E1410" s="22"/>
      <c r="F1410" s="22" t="s">
        <v>43</v>
      </c>
      <c r="G1410" s="22"/>
      <c r="H1410" s="22"/>
      <c r="I1410" s="22" t="s">
        <v>7944</v>
      </c>
      <c r="J1410" s="22" t="s">
        <v>7182</v>
      </c>
      <c r="K1410" s="24" t="s">
        <v>9297</v>
      </c>
      <c r="L1410" s="22"/>
      <c r="M1410" s="22"/>
      <c r="N1410" s="17" t="s">
        <v>296</v>
      </c>
      <c r="O1410" s="19"/>
    </row>
    <row r="1411" spans="1:15" ht="52.8" x14ac:dyDescent="0.3">
      <c r="A1411" s="24" t="s">
        <v>5269</v>
      </c>
      <c r="B1411" s="21">
        <v>2023</v>
      </c>
      <c r="C1411" s="22" t="s">
        <v>5268</v>
      </c>
      <c r="D1411" s="22" t="s">
        <v>2464</v>
      </c>
      <c r="E1411" s="22"/>
      <c r="F1411" s="22" t="s">
        <v>1031</v>
      </c>
      <c r="G1411" s="22"/>
      <c r="H1411" s="22"/>
      <c r="I1411" s="22" t="s">
        <v>7686</v>
      </c>
      <c r="J1411" s="22" t="s">
        <v>7182</v>
      </c>
      <c r="K1411" s="24" t="s">
        <v>5270</v>
      </c>
      <c r="L1411" s="22"/>
      <c r="M1411" s="22"/>
      <c r="N1411" s="17"/>
      <c r="O1411" s="19"/>
    </row>
    <row r="1412" spans="1:15" ht="79.2" x14ac:dyDescent="0.3">
      <c r="A1412" s="24" t="s">
        <v>8607</v>
      </c>
      <c r="B1412" s="21">
        <v>2024</v>
      </c>
      <c r="C1412" s="22" t="s">
        <v>8606</v>
      </c>
      <c r="D1412" s="22" t="s">
        <v>8608</v>
      </c>
      <c r="E1412" s="22"/>
      <c r="F1412" s="22" t="s">
        <v>2155</v>
      </c>
      <c r="G1412" s="22"/>
      <c r="H1412" s="22"/>
      <c r="I1412" s="22" t="s">
        <v>8611</v>
      </c>
      <c r="J1412" s="22"/>
      <c r="K1412" s="22" t="s">
        <v>8609</v>
      </c>
      <c r="L1412" s="42"/>
      <c r="M1412" s="22"/>
      <c r="N1412" s="17"/>
      <c r="O1412" s="19"/>
    </row>
    <row r="1413" spans="1:15" ht="79.2" customHeight="1" x14ac:dyDescent="0.3">
      <c r="A1413" s="24" t="s">
        <v>10834</v>
      </c>
      <c r="B1413" s="21">
        <v>2026</v>
      </c>
      <c r="C1413" s="22" t="s">
        <v>10835</v>
      </c>
      <c r="D1413" s="22" t="s">
        <v>82</v>
      </c>
      <c r="E1413" s="22"/>
      <c r="F1413" s="22" t="s">
        <v>2155</v>
      </c>
      <c r="G1413" s="22" t="s">
        <v>10838</v>
      </c>
      <c r="H1413" s="22" t="s">
        <v>10837</v>
      </c>
      <c r="I1413" s="22" t="s">
        <v>10839</v>
      </c>
      <c r="J1413" s="22" t="s">
        <v>7839</v>
      </c>
      <c r="K1413" s="22" t="s">
        <v>10836</v>
      </c>
      <c r="L1413" s="22" t="s">
        <v>329</v>
      </c>
      <c r="M1413" s="22" t="s">
        <v>6429</v>
      </c>
      <c r="N1413" s="17" t="s">
        <v>2106</v>
      </c>
      <c r="O1413" s="19" t="s">
        <v>1646</v>
      </c>
    </row>
    <row r="1414" spans="1:15" ht="52.8" x14ac:dyDescent="0.3">
      <c r="A1414" s="24" t="s">
        <v>3023</v>
      </c>
      <c r="B1414" s="21">
        <v>2022</v>
      </c>
      <c r="C1414" s="22" t="s">
        <v>3022</v>
      </c>
      <c r="D1414" s="22" t="s">
        <v>257</v>
      </c>
      <c r="E1414" s="22"/>
      <c r="F1414" s="22" t="s">
        <v>1644</v>
      </c>
      <c r="G1414" s="22"/>
      <c r="H1414" s="22"/>
      <c r="I1414" s="22" t="s">
        <v>7687</v>
      </c>
      <c r="J1414" s="22" t="s">
        <v>7191</v>
      </c>
      <c r="K1414" s="22" t="s">
        <v>3024</v>
      </c>
      <c r="L1414" s="22" t="s">
        <v>329</v>
      </c>
      <c r="M1414" s="22" t="s">
        <v>3025</v>
      </c>
      <c r="N1414" s="17"/>
      <c r="O1414" s="19"/>
    </row>
    <row r="1415" spans="1:15" ht="52.8" x14ac:dyDescent="0.3">
      <c r="A1415" s="24" t="s">
        <v>8017</v>
      </c>
      <c r="B1415" s="21">
        <v>2022</v>
      </c>
      <c r="C1415" s="22" t="s">
        <v>8016</v>
      </c>
      <c r="D1415" s="22" t="s">
        <v>29</v>
      </c>
      <c r="E1415" s="22"/>
      <c r="F1415" s="22" t="s">
        <v>2155</v>
      </c>
      <c r="G1415" s="22" t="s">
        <v>4673</v>
      </c>
      <c r="H1415" s="22" t="s">
        <v>8019</v>
      </c>
      <c r="I1415" s="22" t="s">
        <v>8010</v>
      </c>
      <c r="J1415" s="22" t="s">
        <v>7172</v>
      </c>
      <c r="K1415" s="22" t="s">
        <v>8018</v>
      </c>
      <c r="L1415" s="22" t="s">
        <v>92</v>
      </c>
      <c r="M1415" s="22" t="s">
        <v>8020</v>
      </c>
      <c r="N1415" s="17"/>
      <c r="O1415" s="19"/>
    </row>
    <row r="1416" spans="1:15" ht="92.4" x14ac:dyDescent="0.3">
      <c r="A1416" s="24" t="s">
        <v>1423</v>
      </c>
      <c r="B1416" s="21">
        <v>2015</v>
      </c>
      <c r="C1416" s="22" t="s">
        <v>1422</v>
      </c>
      <c r="D1416" s="22"/>
      <c r="E1416" s="22" t="s">
        <v>897</v>
      </c>
      <c r="F1416" s="22" t="s">
        <v>122</v>
      </c>
      <c r="G1416" s="22" t="s">
        <v>1425</v>
      </c>
      <c r="H1416" s="22" t="s">
        <v>3373</v>
      </c>
      <c r="I1416" s="22" t="s">
        <v>7689</v>
      </c>
      <c r="J1416" s="22" t="s">
        <v>7688</v>
      </c>
      <c r="K1416" s="22" t="s">
        <v>1424</v>
      </c>
      <c r="L1416" s="22" t="s">
        <v>167</v>
      </c>
      <c r="M1416" s="22" t="s">
        <v>997</v>
      </c>
      <c r="N1416" s="17" t="s">
        <v>1001</v>
      </c>
      <c r="O1416" s="19"/>
    </row>
    <row r="1417" spans="1:15" ht="52.8" x14ac:dyDescent="0.3">
      <c r="A1417" s="24" t="s">
        <v>1072</v>
      </c>
      <c r="B1417" s="21">
        <v>2015</v>
      </c>
      <c r="C1417" s="22" t="s">
        <v>1071</v>
      </c>
      <c r="D1417" s="22" t="s">
        <v>68</v>
      </c>
      <c r="E1417" s="22"/>
      <c r="F1417" s="22" t="s">
        <v>122</v>
      </c>
      <c r="G1417" s="22" t="s">
        <v>364</v>
      </c>
      <c r="H1417" s="22" t="s">
        <v>3078</v>
      </c>
      <c r="I1417" s="22" t="s">
        <v>7389</v>
      </c>
      <c r="J1417" s="22" t="s">
        <v>7132</v>
      </c>
      <c r="K1417" s="22" t="s">
        <v>11260</v>
      </c>
      <c r="L1417" s="22" t="s">
        <v>167</v>
      </c>
      <c r="M1417" s="22" t="s">
        <v>997</v>
      </c>
      <c r="N1417" s="17" t="s">
        <v>1426</v>
      </c>
      <c r="O1417" s="19"/>
    </row>
    <row r="1418" spans="1:15" ht="66" x14ac:dyDescent="0.3">
      <c r="A1418" s="24" t="s">
        <v>996</v>
      </c>
      <c r="B1418" s="21">
        <v>2014</v>
      </c>
      <c r="C1418" s="22" t="s">
        <v>995</v>
      </c>
      <c r="D1418" s="22" t="s">
        <v>36</v>
      </c>
      <c r="E1418" s="22"/>
      <c r="F1418" s="22" t="s">
        <v>43</v>
      </c>
      <c r="G1418" s="22"/>
      <c r="H1418" s="22"/>
      <c r="I1418" s="22" t="s">
        <v>7635</v>
      </c>
      <c r="J1418" s="24" t="s">
        <v>7132</v>
      </c>
      <c r="K1418" s="24" t="s">
        <v>11051</v>
      </c>
      <c r="L1418" s="22" t="s">
        <v>167</v>
      </c>
      <c r="M1418" s="22" t="s">
        <v>997</v>
      </c>
      <c r="N1418" s="17" t="s">
        <v>998</v>
      </c>
      <c r="O1418" s="19"/>
    </row>
    <row r="1419" spans="1:15" ht="79.2" x14ac:dyDescent="0.3">
      <c r="A1419" s="24" t="s">
        <v>4157</v>
      </c>
      <c r="B1419" s="21">
        <v>2022</v>
      </c>
      <c r="C1419" s="22" t="s">
        <v>4158</v>
      </c>
      <c r="D1419" s="22" t="s">
        <v>29</v>
      </c>
      <c r="E1419" s="22"/>
      <c r="F1419" s="22" t="s">
        <v>2155</v>
      </c>
      <c r="G1419" s="22"/>
      <c r="H1419" s="22"/>
      <c r="I1419" s="22" t="s">
        <v>7690</v>
      </c>
      <c r="J1419" s="24" t="s">
        <v>7132</v>
      </c>
      <c r="K1419" s="24" t="s">
        <v>4159</v>
      </c>
      <c r="L1419" s="22" t="s">
        <v>303</v>
      </c>
      <c r="M1419" s="22" t="s">
        <v>1724</v>
      </c>
      <c r="N1419" s="17"/>
      <c r="O1419" s="19"/>
    </row>
    <row r="1420" spans="1:15" ht="92.4" x14ac:dyDescent="0.3">
      <c r="A1420" s="24" t="s">
        <v>1000</v>
      </c>
      <c r="B1420" s="21">
        <v>2014</v>
      </c>
      <c r="C1420" s="22" t="s">
        <v>999</v>
      </c>
      <c r="D1420" s="22" t="s">
        <v>33</v>
      </c>
      <c r="E1420" s="22"/>
      <c r="F1420" s="22" t="s">
        <v>122</v>
      </c>
      <c r="G1420" s="22" t="s">
        <v>832</v>
      </c>
      <c r="H1420" s="22" t="s">
        <v>3374</v>
      </c>
      <c r="I1420" s="22" t="s">
        <v>7691</v>
      </c>
      <c r="J1420" s="24" t="s">
        <v>7163</v>
      </c>
      <c r="K1420" s="24" t="s">
        <v>11052</v>
      </c>
      <c r="L1420" s="22" t="s">
        <v>167</v>
      </c>
      <c r="M1420" s="22" t="s">
        <v>997</v>
      </c>
      <c r="N1420" s="17" t="s">
        <v>1001</v>
      </c>
      <c r="O1420" s="19"/>
    </row>
    <row r="1421" spans="1:15" ht="66" x14ac:dyDescent="0.3">
      <c r="A1421" s="24" t="s">
        <v>366</v>
      </c>
      <c r="B1421" s="21">
        <v>2017</v>
      </c>
      <c r="C1421" s="22" t="s">
        <v>365</v>
      </c>
      <c r="D1421" s="22" t="s">
        <v>180</v>
      </c>
      <c r="E1421" s="22"/>
      <c r="F1421" s="22" t="s">
        <v>56</v>
      </c>
      <c r="G1421" s="22"/>
      <c r="H1421" s="22"/>
      <c r="I1421" s="22" t="s">
        <v>57</v>
      </c>
      <c r="J1421" s="22"/>
      <c r="K1421" s="22" t="s">
        <v>367</v>
      </c>
      <c r="L1421" s="22"/>
      <c r="M1421" s="22"/>
      <c r="N1421" s="17"/>
      <c r="O1421" s="19"/>
    </row>
    <row r="1422" spans="1:15" ht="79.2" x14ac:dyDescent="0.3">
      <c r="A1422" s="24" t="s">
        <v>98</v>
      </c>
      <c r="B1422" s="21">
        <v>2019</v>
      </c>
      <c r="C1422" s="22" t="s">
        <v>3375</v>
      </c>
      <c r="D1422" s="22" t="s">
        <v>99</v>
      </c>
      <c r="E1422" s="22"/>
      <c r="F1422" s="22" t="s">
        <v>43</v>
      </c>
      <c r="G1422" s="22" t="s">
        <v>100</v>
      </c>
      <c r="H1422" s="22" t="s">
        <v>3376</v>
      </c>
      <c r="I1422" s="22" t="s">
        <v>7692</v>
      </c>
      <c r="J1422" s="24" t="s">
        <v>7166</v>
      </c>
      <c r="K1422" s="24" t="s">
        <v>10751</v>
      </c>
      <c r="L1422" s="22" t="s">
        <v>48</v>
      </c>
      <c r="M1422" s="22" t="s">
        <v>101</v>
      </c>
      <c r="N1422" s="17" t="s">
        <v>102</v>
      </c>
      <c r="O1422" s="19" t="s">
        <v>1646</v>
      </c>
    </row>
    <row r="1423" spans="1:15" ht="79.2" x14ac:dyDescent="0.3">
      <c r="A1423" s="24" t="s">
        <v>10490</v>
      </c>
      <c r="B1423" s="21" t="s">
        <v>10411</v>
      </c>
      <c r="C1423" s="22" t="s">
        <v>10489</v>
      </c>
      <c r="D1423" s="22" t="s">
        <v>1630</v>
      </c>
      <c r="E1423" s="22"/>
      <c r="F1423" s="22" t="s">
        <v>844</v>
      </c>
      <c r="G1423" s="22"/>
      <c r="H1423" s="22"/>
      <c r="I1423" s="22" t="s">
        <v>10492</v>
      </c>
      <c r="J1423" s="24" t="s">
        <v>7163</v>
      </c>
      <c r="K1423" s="24" t="s">
        <v>10491</v>
      </c>
      <c r="L1423" s="22" t="s">
        <v>329</v>
      </c>
      <c r="M1423" s="22" t="s">
        <v>4682</v>
      </c>
      <c r="N1423" s="17" t="s">
        <v>10493</v>
      </c>
      <c r="O1423" s="19"/>
    </row>
    <row r="1424" spans="1:15" ht="52.8" x14ac:dyDescent="0.3">
      <c r="A1424" s="24" t="s">
        <v>2124</v>
      </c>
      <c r="B1424" s="21">
        <v>2019</v>
      </c>
      <c r="C1424" s="22" t="s">
        <v>2123</v>
      </c>
      <c r="D1424" s="22"/>
      <c r="E1424" s="22" t="s">
        <v>2122</v>
      </c>
      <c r="F1424" s="22" t="s">
        <v>144</v>
      </c>
      <c r="G1424" s="22"/>
      <c r="H1424" s="22"/>
      <c r="I1424" s="22" t="s">
        <v>2038</v>
      </c>
      <c r="J1424" s="24" t="s">
        <v>7237</v>
      </c>
      <c r="K1424" s="24" t="s">
        <v>3377</v>
      </c>
      <c r="L1424" s="22"/>
      <c r="M1424" s="22"/>
      <c r="N1424" s="17"/>
      <c r="O1424" s="19"/>
    </row>
    <row r="1425" spans="1:15" ht="66" x14ac:dyDescent="0.3">
      <c r="A1425" s="24" t="s">
        <v>2037</v>
      </c>
      <c r="B1425" s="21">
        <v>2017</v>
      </c>
      <c r="C1425" s="22" t="s">
        <v>2036</v>
      </c>
      <c r="D1425" s="22" t="s">
        <v>405</v>
      </c>
      <c r="E1425" s="22"/>
      <c r="F1425" s="22" t="s">
        <v>144</v>
      </c>
      <c r="G1425" s="22"/>
      <c r="H1425" s="22" t="s">
        <v>3378</v>
      </c>
      <c r="I1425" s="22" t="s">
        <v>2038</v>
      </c>
      <c r="J1425" s="24"/>
      <c r="K1425" s="24" t="s">
        <v>11002</v>
      </c>
      <c r="L1425" s="22" t="s">
        <v>303</v>
      </c>
      <c r="M1425" s="22" t="s">
        <v>2039</v>
      </c>
      <c r="N1425" s="17" t="s">
        <v>2040</v>
      </c>
      <c r="O1425" s="19"/>
    </row>
    <row r="1426" spans="1:15" ht="79.2" x14ac:dyDescent="0.3">
      <c r="A1426" s="24" t="s">
        <v>11789</v>
      </c>
      <c r="B1426" s="21">
        <v>2026</v>
      </c>
      <c r="C1426" s="22" t="s">
        <v>11787</v>
      </c>
      <c r="D1426" s="22" t="s">
        <v>487</v>
      </c>
      <c r="E1426" s="22"/>
      <c r="F1426" s="22" t="s">
        <v>2477</v>
      </c>
      <c r="G1426" s="22" t="s">
        <v>11791</v>
      </c>
      <c r="H1426" s="22" t="s">
        <v>11788</v>
      </c>
      <c r="I1426" s="22" t="s">
        <v>7395</v>
      </c>
      <c r="J1426" s="24" t="s">
        <v>7144</v>
      </c>
      <c r="K1426" s="24" t="s">
        <v>11790</v>
      </c>
      <c r="L1426" s="22" t="s">
        <v>329</v>
      </c>
      <c r="M1426" s="22" t="s">
        <v>52</v>
      </c>
      <c r="N1426" s="17"/>
      <c r="O1426" s="19" t="s">
        <v>1646</v>
      </c>
    </row>
    <row r="1427" spans="1:15" ht="52.8" x14ac:dyDescent="0.3">
      <c r="A1427" s="24" t="s">
        <v>11794</v>
      </c>
      <c r="B1427" s="21">
        <v>2025</v>
      </c>
      <c r="C1427" s="22" t="s">
        <v>11792</v>
      </c>
      <c r="D1427" s="22" t="s">
        <v>11793</v>
      </c>
      <c r="E1427" s="22"/>
      <c r="F1427" s="22" t="s">
        <v>2477</v>
      </c>
      <c r="G1427" s="22" t="s">
        <v>11791</v>
      </c>
      <c r="H1427" s="22" t="s">
        <v>11788</v>
      </c>
      <c r="I1427" s="22" t="s">
        <v>7395</v>
      </c>
      <c r="J1427" s="24" t="s">
        <v>7144</v>
      </c>
      <c r="K1427" s="24" t="s">
        <v>11795</v>
      </c>
      <c r="L1427" s="22" t="s">
        <v>329</v>
      </c>
      <c r="M1427" s="22" t="s">
        <v>52</v>
      </c>
      <c r="N1427" s="17"/>
      <c r="O1427" s="19"/>
    </row>
    <row r="1428" spans="1:15" ht="66" x14ac:dyDescent="0.3">
      <c r="A1428" s="24" t="s">
        <v>5606</v>
      </c>
      <c r="B1428" s="21">
        <v>2021</v>
      </c>
      <c r="C1428" s="22" t="s">
        <v>5605</v>
      </c>
      <c r="D1428" s="22" t="s">
        <v>11684</v>
      </c>
      <c r="E1428" s="22"/>
      <c r="F1428" s="22" t="s">
        <v>2477</v>
      </c>
      <c r="G1428" s="22" t="s">
        <v>2655</v>
      </c>
      <c r="H1428" s="22" t="s">
        <v>4610</v>
      </c>
      <c r="I1428" s="22" t="s">
        <v>7693</v>
      </c>
      <c r="J1428" s="24" t="s">
        <v>7153</v>
      </c>
      <c r="K1428" s="24" t="s">
        <v>11685</v>
      </c>
      <c r="L1428" s="22" t="s">
        <v>329</v>
      </c>
      <c r="M1428" s="22" t="s">
        <v>338</v>
      </c>
      <c r="N1428" s="17"/>
      <c r="O1428" s="19"/>
    </row>
    <row r="1429" spans="1:15" ht="52.8" x14ac:dyDescent="0.3">
      <c r="A1429" s="24" t="s">
        <v>4563</v>
      </c>
      <c r="B1429" s="21">
        <v>2017</v>
      </c>
      <c r="C1429" s="22" t="s">
        <v>992</v>
      </c>
      <c r="D1429" s="22" t="s">
        <v>105</v>
      </c>
      <c r="E1429" s="22"/>
      <c r="F1429" s="22" t="s">
        <v>1710</v>
      </c>
      <c r="G1429" s="22"/>
      <c r="H1429" s="22"/>
      <c r="I1429" s="22" t="s">
        <v>7360</v>
      </c>
      <c r="J1429" s="24" t="s">
        <v>7145</v>
      </c>
      <c r="K1429" s="24" t="s">
        <v>4564</v>
      </c>
      <c r="L1429" s="22" t="s">
        <v>329</v>
      </c>
      <c r="M1429" s="22" t="s">
        <v>994</v>
      </c>
      <c r="N1429" s="17" t="s">
        <v>4565</v>
      </c>
      <c r="O1429" s="19"/>
    </row>
    <row r="1430" spans="1:15" ht="79.2" x14ac:dyDescent="0.3">
      <c r="A1430" s="24" t="s">
        <v>5704</v>
      </c>
      <c r="B1430" s="21">
        <v>2023</v>
      </c>
      <c r="C1430" s="22" t="s">
        <v>5705</v>
      </c>
      <c r="D1430" s="22"/>
      <c r="E1430" s="22" t="s">
        <v>897</v>
      </c>
      <c r="F1430" s="22" t="s">
        <v>1031</v>
      </c>
      <c r="G1430" s="22" t="s">
        <v>108</v>
      </c>
      <c r="H1430" s="22" t="s">
        <v>3626</v>
      </c>
      <c r="I1430" s="22" t="s">
        <v>7695</v>
      </c>
      <c r="J1430" s="22" t="s">
        <v>7694</v>
      </c>
      <c r="K1430" s="22" t="s">
        <v>5706</v>
      </c>
      <c r="L1430" s="22" t="s">
        <v>329</v>
      </c>
      <c r="M1430" s="22" t="s">
        <v>8151</v>
      </c>
      <c r="N1430" s="17" t="s">
        <v>5707</v>
      </c>
      <c r="O1430" s="19"/>
    </row>
    <row r="1431" spans="1:15" ht="66" x14ac:dyDescent="0.3">
      <c r="A1431" s="24" t="s">
        <v>3623</v>
      </c>
      <c r="B1431" s="21">
        <v>2021</v>
      </c>
      <c r="C1431" s="22" t="s">
        <v>3624</v>
      </c>
      <c r="D1431" s="22"/>
      <c r="E1431" s="22" t="s">
        <v>3625</v>
      </c>
      <c r="F1431" s="22" t="s">
        <v>43</v>
      </c>
      <c r="G1431" s="22" t="s">
        <v>108</v>
      </c>
      <c r="H1431" s="22" t="s">
        <v>3626</v>
      </c>
      <c r="I1431" s="22" t="s">
        <v>3627</v>
      </c>
      <c r="J1431" s="24"/>
      <c r="K1431" s="24" t="s">
        <v>3628</v>
      </c>
      <c r="L1431" s="22"/>
      <c r="M1431" s="22"/>
      <c r="N1431" s="17"/>
      <c r="O1431" s="19"/>
    </row>
    <row r="1432" spans="1:15" ht="72" customHeight="1" x14ac:dyDescent="0.3">
      <c r="A1432" s="24" t="s">
        <v>8159</v>
      </c>
      <c r="B1432" s="21">
        <v>2024</v>
      </c>
      <c r="C1432" s="22" t="s">
        <v>8158</v>
      </c>
      <c r="D1432" s="22" t="s">
        <v>1440</v>
      </c>
      <c r="E1432" s="22"/>
      <c r="F1432" s="22" t="s">
        <v>43</v>
      </c>
      <c r="G1432" s="22" t="s">
        <v>108</v>
      </c>
      <c r="H1432" s="22" t="s">
        <v>8161</v>
      </c>
      <c r="I1432" s="22" t="s">
        <v>8162</v>
      </c>
      <c r="J1432" s="24" t="s">
        <v>7694</v>
      </c>
      <c r="K1432" s="24" t="s">
        <v>8160</v>
      </c>
      <c r="L1432" s="22" t="s">
        <v>329</v>
      </c>
      <c r="M1432" s="22" t="s">
        <v>8151</v>
      </c>
      <c r="N1432" s="17" t="s">
        <v>5707</v>
      </c>
      <c r="O1432" s="19"/>
    </row>
    <row r="1433" spans="1:15" ht="66" x14ac:dyDescent="0.3">
      <c r="A1433" s="24" t="s">
        <v>12113</v>
      </c>
      <c r="B1433" s="21">
        <v>2026</v>
      </c>
      <c r="C1433" s="22" t="s">
        <v>12112</v>
      </c>
      <c r="D1433" s="22" t="s">
        <v>602</v>
      </c>
      <c r="E1433" s="22"/>
      <c r="F1433" s="22" t="s">
        <v>1031</v>
      </c>
      <c r="G1433" s="22" t="s">
        <v>2648</v>
      </c>
      <c r="H1433" s="22" t="s">
        <v>3344</v>
      </c>
      <c r="I1433" s="22" t="s">
        <v>12115</v>
      </c>
      <c r="J1433" s="24" t="s">
        <v>7159</v>
      </c>
      <c r="K1433" s="24" t="s">
        <v>12114</v>
      </c>
      <c r="L1433" s="22"/>
      <c r="M1433" s="22" t="s">
        <v>8703</v>
      </c>
      <c r="N1433" s="17"/>
      <c r="O1433" s="19" t="s">
        <v>1646</v>
      </c>
    </row>
    <row r="1434" spans="1:15" ht="52.8" x14ac:dyDescent="0.3">
      <c r="A1434" s="24" t="s">
        <v>991</v>
      </c>
      <c r="B1434" s="21">
        <v>2018</v>
      </c>
      <c r="C1434" s="22" t="s">
        <v>990</v>
      </c>
      <c r="D1434" s="22" t="s">
        <v>74</v>
      </c>
      <c r="E1434" s="22"/>
      <c r="F1434" s="22" t="s">
        <v>2452</v>
      </c>
      <c r="G1434" s="22"/>
      <c r="H1434" s="22"/>
      <c r="I1434" s="22" t="s">
        <v>300</v>
      </c>
      <c r="J1434" s="36" t="s">
        <v>5873</v>
      </c>
      <c r="K1434" s="22" t="s">
        <v>11390</v>
      </c>
      <c r="L1434" s="22"/>
      <c r="M1434" s="22"/>
      <c r="N1434" s="17"/>
      <c r="O1434" s="19"/>
    </row>
    <row r="1435" spans="1:15" ht="145.19999999999999" x14ac:dyDescent="0.3">
      <c r="A1435" s="24" t="s">
        <v>1183</v>
      </c>
      <c r="B1435" s="21">
        <v>2019</v>
      </c>
      <c r="C1435" s="22" t="s">
        <v>1182</v>
      </c>
      <c r="D1435" s="22" t="s">
        <v>1184</v>
      </c>
      <c r="E1435" s="22"/>
      <c r="F1435" s="22" t="s">
        <v>2452</v>
      </c>
      <c r="G1435" s="22" t="s">
        <v>11314</v>
      </c>
      <c r="H1435" s="22" t="s">
        <v>3379</v>
      </c>
      <c r="I1435" s="22" t="s">
        <v>7696</v>
      </c>
      <c r="J1435" s="39" t="s">
        <v>5873</v>
      </c>
      <c r="K1435" s="24" t="s">
        <v>1185</v>
      </c>
      <c r="L1435" s="22" t="s">
        <v>1188</v>
      </c>
      <c r="M1435" s="22" t="s">
        <v>1186</v>
      </c>
      <c r="N1435" s="17" t="s">
        <v>1187</v>
      </c>
      <c r="O1435" s="19"/>
    </row>
    <row r="1436" spans="1:15" ht="42" customHeight="1" x14ac:dyDescent="0.3">
      <c r="A1436" s="24" t="s">
        <v>1030</v>
      </c>
      <c r="B1436" s="21">
        <v>2017</v>
      </c>
      <c r="C1436" s="22" t="s">
        <v>1028</v>
      </c>
      <c r="D1436" s="22"/>
      <c r="E1436" s="22" t="s">
        <v>1029</v>
      </c>
      <c r="F1436" s="22" t="s">
        <v>1031</v>
      </c>
      <c r="G1436" s="22" t="s">
        <v>100</v>
      </c>
      <c r="H1436" s="22" t="s">
        <v>3253</v>
      </c>
      <c r="I1436" s="22" t="s">
        <v>7310</v>
      </c>
      <c r="J1436" s="36" t="s">
        <v>5873</v>
      </c>
      <c r="K1436" s="24" t="s">
        <v>2989</v>
      </c>
      <c r="L1436" s="22" t="s">
        <v>92</v>
      </c>
      <c r="M1436" s="22" t="s">
        <v>393</v>
      </c>
      <c r="N1436" s="17" t="s">
        <v>1032</v>
      </c>
      <c r="O1436" s="19"/>
    </row>
    <row r="1437" spans="1:15" ht="66" x14ac:dyDescent="0.3">
      <c r="A1437" s="24" t="s">
        <v>2569</v>
      </c>
      <c r="B1437" s="21">
        <v>2019</v>
      </c>
      <c r="C1437" s="22" t="s">
        <v>2568</v>
      </c>
      <c r="D1437" s="22" t="s">
        <v>2570</v>
      </c>
      <c r="E1437" s="22"/>
      <c r="F1437" s="22" t="s">
        <v>122</v>
      </c>
      <c r="G1437" s="22" t="s">
        <v>521</v>
      </c>
      <c r="H1437" s="22" t="s">
        <v>3123</v>
      </c>
      <c r="I1437" s="22" t="s">
        <v>7277</v>
      </c>
      <c r="J1437" s="22" t="s">
        <v>7177</v>
      </c>
      <c r="K1437" s="22" t="s">
        <v>2571</v>
      </c>
      <c r="L1437" s="22" t="s">
        <v>329</v>
      </c>
      <c r="M1437" s="22" t="s">
        <v>2572</v>
      </c>
      <c r="N1437" s="17" t="s">
        <v>2573</v>
      </c>
      <c r="O1437" s="19"/>
    </row>
    <row r="1438" spans="1:15" ht="66" x14ac:dyDescent="0.3">
      <c r="A1438" s="24" t="s">
        <v>12018</v>
      </c>
      <c r="B1438" s="21">
        <v>2017</v>
      </c>
      <c r="C1438" s="22" t="s">
        <v>12019</v>
      </c>
      <c r="D1438" s="22" t="s">
        <v>491</v>
      </c>
      <c r="E1438" s="22"/>
      <c r="F1438" s="22" t="s">
        <v>1031</v>
      </c>
      <c r="G1438" s="22" t="s">
        <v>2714</v>
      </c>
      <c r="H1438" s="22" t="s">
        <v>12020</v>
      </c>
      <c r="I1438" s="22" t="s">
        <v>12017</v>
      </c>
      <c r="J1438" s="22" t="s">
        <v>7198</v>
      </c>
      <c r="K1438" s="22" t="s">
        <v>12022</v>
      </c>
      <c r="L1438" s="22" t="s">
        <v>329</v>
      </c>
      <c r="M1438" s="22" t="s">
        <v>12021</v>
      </c>
      <c r="N1438" s="17"/>
      <c r="O1438" s="19" t="s">
        <v>1646</v>
      </c>
    </row>
    <row r="1439" spans="1:15" ht="79.2" x14ac:dyDescent="0.3">
      <c r="A1439" s="24" t="s">
        <v>6480</v>
      </c>
      <c r="B1439" s="21">
        <v>2024</v>
      </c>
      <c r="C1439" s="22" t="s">
        <v>6479</v>
      </c>
      <c r="D1439" s="22" t="s">
        <v>6482</v>
      </c>
      <c r="E1439" s="22"/>
      <c r="F1439" s="22" t="s">
        <v>486</v>
      </c>
      <c r="G1439" s="22" t="s">
        <v>631</v>
      </c>
      <c r="H1439" s="22" t="s">
        <v>3224</v>
      </c>
      <c r="I1439" s="22" t="s">
        <v>7478</v>
      </c>
      <c r="J1439" s="22" t="s">
        <v>7163</v>
      </c>
      <c r="K1439" s="22" t="s">
        <v>6483</v>
      </c>
      <c r="L1439" s="22" t="s">
        <v>329</v>
      </c>
      <c r="M1439" s="22" t="s">
        <v>5441</v>
      </c>
      <c r="N1439" s="17"/>
      <c r="O1439" s="19"/>
    </row>
    <row r="1440" spans="1:15" ht="66" x14ac:dyDescent="0.3">
      <c r="A1440" s="24" t="s">
        <v>6485</v>
      </c>
      <c r="B1440" s="21">
        <v>2021</v>
      </c>
      <c r="C1440" s="22" t="s">
        <v>6484</v>
      </c>
      <c r="D1440" s="22" t="s">
        <v>6486</v>
      </c>
      <c r="E1440" s="22"/>
      <c r="F1440" s="22" t="s">
        <v>1468</v>
      </c>
      <c r="G1440" s="22"/>
      <c r="H1440" s="22"/>
      <c r="I1440" s="22" t="s">
        <v>6488</v>
      </c>
      <c r="J1440" s="22"/>
      <c r="K1440" s="22" t="s">
        <v>6487</v>
      </c>
      <c r="L1440" s="22" t="s">
        <v>329</v>
      </c>
      <c r="M1440" s="22" t="s">
        <v>5441</v>
      </c>
      <c r="N1440" s="17" t="s">
        <v>943</v>
      </c>
      <c r="O1440" s="19"/>
    </row>
    <row r="1441" spans="1:15" ht="92.4" x14ac:dyDescent="0.3">
      <c r="A1441" s="24" t="s">
        <v>10798</v>
      </c>
      <c r="B1441" s="21">
        <v>2021</v>
      </c>
      <c r="C1441" s="22" t="s">
        <v>10799</v>
      </c>
      <c r="D1441" s="22"/>
      <c r="E1441" s="22" t="s">
        <v>897</v>
      </c>
      <c r="F1441" s="22" t="s">
        <v>486</v>
      </c>
      <c r="G1441" s="22" t="s">
        <v>631</v>
      </c>
      <c r="H1441" s="22" t="s">
        <v>3224</v>
      </c>
      <c r="I1441" s="22" t="s">
        <v>10801</v>
      </c>
      <c r="J1441" s="22" t="s">
        <v>7163</v>
      </c>
      <c r="K1441" s="24" t="s">
        <v>10800</v>
      </c>
      <c r="L1441" s="22" t="s">
        <v>329</v>
      </c>
      <c r="M1441" s="22" t="s">
        <v>5441</v>
      </c>
      <c r="N1441" s="17" t="s">
        <v>956</v>
      </c>
      <c r="O1441" s="19"/>
    </row>
    <row r="1442" spans="1:15" ht="92.4" x14ac:dyDescent="0.3">
      <c r="A1442" s="24" t="s">
        <v>6194</v>
      </c>
      <c r="B1442" s="21">
        <v>2023</v>
      </c>
      <c r="C1442" s="22" t="s">
        <v>6195</v>
      </c>
      <c r="D1442" s="22"/>
      <c r="E1442" s="22" t="s">
        <v>6193</v>
      </c>
      <c r="F1442" s="22" t="s">
        <v>486</v>
      </c>
      <c r="G1442" s="22" t="s">
        <v>631</v>
      </c>
      <c r="H1442" s="22" t="s">
        <v>6197</v>
      </c>
      <c r="I1442" s="22" t="s">
        <v>7952</v>
      </c>
      <c r="J1442" s="22" t="s">
        <v>7163</v>
      </c>
      <c r="K1442" s="22" t="s">
        <v>6196</v>
      </c>
      <c r="L1442" s="22" t="s">
        <v>329</v>
      </c>
      <c r="M1442" s="22" t="s">
        <v>4682</v>
      </c>
      <c r="N1442" s="17" t="s">
        <v>936</v>
      </c>
      <c r="O1442" s="19"/>
    </row>
    <row r="1443" spans="1:15" ht="105.6" x14ac:dyDescent="0.3">
      <c r="A1443" s="24" t="s">
        <v>8806</v>
      </c>
      <c r="B1443" s="21">
        <v>2021</v>
      </c>
      <c r="C1443" s="22" t="s">
        <v>8807</v>
      </c>
      <c r="D1443" s="22" t="s">
        <v>8805</v>
      </c>
      <c r="E1443" s="22"/>
      <c r="F1443" s="22" t="s">
        <v>1570</v>
      </c>
      <c r="G1443" s="22" t="s">
        <v>11330</v>
      </c>
      <c r="H1443" s="22" t="s">
        <v>8808</v>
      </c>
      <c r="I1443" s="22" t="s">
        <v>7298</v>
      </c>
      <c r="J1443" s="22" t="s">
        <v>8733</v>
      </c>
      <c r="K1443" s="22" t="s">
        <v>8910</v>
      </c>
      <c r="L1443" s="22" t="s">
        <v>329</v>
      </c>
      <c r="M1443" s="22" t="s">
        <v>289</v>
      </c>
      <c r="N1443" s="17"/>
      <c r="O1443" s="19"/>
    </row>
    <row r="1444" spans="1:15" ht="66" x14ac:dyDescent="0.3">
      <c r="A1444" s="24" t="s">
        <v>5160</v>
      </c>
      <c r="B1444" s="21">
        <v>2023</v>
      </c>
      <c r="C1444" s="22" t="s">
        <v>5161</v>
      </c>
      <c r="D1444" s="22"/>
      <c r="E1444" s="22" t="s">
        <v>265</v>
      </c>
      <c r="F1444" s="22" t="s">
        <v>486</v>
      </c>
      <c r="G1444" s="22" t="s">
        <v>1459</v>
      </c>
      <c r="H1444" s="22" t="s">
        <v>5162</v>
      </c>
      <c r="I1444" s="22" t="s">
        <v>7277</v>
      </c>
      <c r="J1444" s="22" t="s">
        <v>7276</v>
      </c>
      <c r="K1444" s="22" t="s">
        <v>5163</v>
      </c>
      <c r="L1444" s="22" t="s">
        <v>5166</v>
      </c>
      <c r="M1444" s="22" t="s">
        <v>5164</v>
      </c>
      <c r="N1444" s="17" t="s">
        <v>5165</v>
      </c>
      <c r="O1444" s="19"/>
    </row>
    <row r="1445" spans="1:15" ht="66" x14ac:dyDescent="0.3">
      <c r="A1445" s="24" t="s">
        <v>7026</v>
      </c>
      <c r="B1445" s="21">
        <v>2024</v>
      </c>
      <c r="C1445" s="22" t="s">
        <v>7025</v>
      </c>
      <c r="D1445" s="22" t="s">
        <v>29</v>
      </c>
      <c r="E1445" s="22"/>
      <c r="F1445" s="22" t="s">
        <v>2141</v>
      </c>
      <c r="G1445" s="22"/>
      <c r="H1445" s="22"/>
      <c r="I1445" s="22" t="s">
        <v>7698</v>
      </c>
      <c r="J1445" s="22" t="s">
        <v>7697</v>
      </c>
      <c r="K1445" s="22" t="s">
        <v>7027</v>
      </c>
      <c r="L1445" s="22" t="s">
        <v>5166</v>
      </c>
      <c r="M1445" s="22" t="s">
        <v>7028</v>
      </c>
      <c r="N1445" s="17" t="s">
        <v>7029</v>
      </c>
      <c r="O1445" s="19"/>
    </row>
    <row r="1446" spans="1:15" ht="52.8" x14ac:dyDescent="0.3">
      <c r="A1446" s="24" t="s">
        <v>7067</v>
      </c>
      <c r="B1446" s="21">
        <v>2024</v>
      </c>
      <c r="C1446" s="22" t="s">
        <v>7066</v>
      </c>
      <c r="D1446" s="22"/>
      <c r="E1446" s="22" t="s">
        <v>1136</v>
      </c>
      <c r="F1446" s="22" t="s">
        <v>122</v>
      </c>
      <c r="G1446" s="22" t="s">
        <v>364</v>
      </c>
      <c r="H1446" s="22" t="s">
        <v>6960</v>
      </c>
      <c r="I1446" s="22" t="s">
        <v>7699</v>
      </c>
      <c r="J1446" s="22" t="s">
        <v>7134</v>
      </c>
      <c r="K1446" s="22" t="s">
        <v>7068</v>
      </c>
      <c r="L1446" s="22"/>
      <c r="M1446" s="22"/>
      <c r="N1446" s="17"/>
      <c r="O1446" s="19"/>
    </row>
    <row r="1447" spans="1:15" ht="79.2" x14ac:dyDescent="0.3">
      <c r="A1447" s="24" t="s">
        <v>6958</v>
      </c>
      <c r="B1447" s="21">
        <v>2024</v>
      </c>
      <c r="C1447" s="22" t="s">
        <v>6959</v>
      </c>
      <c r="D1447" s="22"/>
      <c r="E1447" s="22" t="s">
        <v>9314</v>
      </c>
      <c r="F1447" s="22" t="s">
        <v>122</v>
      </c>
      <c r="G1447" s="22" t="s">
        <v>364</v>
      </c>
      <c r="H1447" s="22" t="s">
        <v>6960</v>
      </c>
      <c r="I1447" s="22" t="s">
        <v>7913</v>
      </c>
      <c r="J1447" s="22" t="s">
        <v>7134</v>
      </c>
      <c r="K1447" s="22" t="s">
        <v>9315</v>
      </c>
      <c r="L1447" s="22" t="s">
        <v>329</v>
      </c>
      <c r="M1447" s="22" t="s">
        <v>6429</v>
      </c>
      <c r="N1447" s="17"/>
      <c r="O1447" s="19"/>
    </row>
    <row r="1448" spans="1:15" ht="79.2" x14ac:dyDescent="0.3">
      <c r="A1448" s="24" t="s">
        <v>5127</v>
      </c>
      <c r="B1448" s="21">
        <v>2023</v>
      </c>
      <c r="C1448" s="22" t="s">
        <v>5126</v>
      </c>
      <c r="D1448" s="22" t="s">
        <v>5125</v>
      </c>
      <c r="E1448" s="22"/>
      <c r="F1448" s="22" t="s">
        <v>56</v>
      </c>
      <c r="G1448" s="22"/>
      <c r="H1448" s="22"/>
      <c r="I1448" s="22" t="s">
        <v>2855</v>
      </c>
      <c r="J1448" s="24"/>
      <c r="K1448" s="24" t="s">
        <v>5128</v>
      </c>
      <c r="L1448" s="22"/>
      <c r="M1448" s="22"/>
      <c r="N1448" s="17"/>
      <c r="O1448" s="19" t="s">
        <v>1646</v>
      </c>
    </row>
    <row r="1449" spans="1:15" ht="79.2" x14ac:dyDescent="0.3">
      <c r="A1449" s="24" t="s">
        <v>11230</v>
      </c>
      <c r="B1449" s="21">
        <v>2019</v>
      </c>
      <c r="C1449" s="24" t="s">
        <v>11229</v>
      </c>
      <c r="D1449" s="22" t="s">
        <v>11228</v>
      </c>
      <c r="E1449" s="22"/>
      <c r="F1449" s="22" t="s">
        <v>1031</v>
      </c>
      <c r="G1449" s="22" t="s">
        <v>497</v>
      </c>
      <c r="H1449" s="24" t="s">
        <v>11233</v>
      </c>
      <c r="I1449" s="22" t="s">
        <v>11231</v>
      </c>
      <c r="J1449" s="24" t="s">
        <v>7153</v>
      </c>
      <c r="K1449" s="24" t="s">
        <v>11227</v>
      </c>
      <c r="L1449" s="22" t="s">
        <v>730</v>
      </c>
      <c r="M1449" s="22" t="s">
        <v>11234</v>
      </c>
      <c r="N1449" s="17"/>
      <c r="O1449" s="19"/>
    </row>
    <row r="1450" spans="1:15" ht="118.8" x14ac:dyDescent="0.3">
      <c r="A1450" s="24" t="s">
        <v>6397</v>
      </c>
      <c r="B1450" s="21">
        <v>2024</v>
      </c>
      <c r="C1450" s="24" t="s">
        <v>6395</v>
      </c>
      <c r="D1450" s="22" t="s">
        <v>335</v>
      </c>
      <c r="E1450" s="22"/>
      <c r="F1450" s="22" t="s">
        <v>2477</v>
      </c>
      <c r="G1450" s="22" t="s">
        <v>381</v>
      </c>
      <c r="H1450" s="24" t="s">
        <v>3068</v>
      </c>
      <c r="I1450" s="22" t="s">
        <v>7245</v>
      </c>
      <c r="J1450" s="24" t="s">
        <v>7700</v>
      </c>
      <c r="K1450" s="24" t="s">
        <v>6398</v>
      </c>
      <c r="L1450" s="22" t="s">
        <v>329</v>
      </c>
      <c r="M1450" s="22" t="s">
        <v>6396</v>
      </c>
      <c r="N1450" s="17" t="s">
        <v>981</v>
      </c>
      <c r="O1450" s="19"/>
    </row>
    <row r="1451" spans="1:15" ht="79.2" x14ac:dyDescent="0.3">
      <c r="A1451" s="24" t="s">
        <v>11929</v>
      </c>
      <c r="B1451" s="21">
        <v>2021</v>
      </c>
      <c r="C1451" s="24" t="s">
        <v>11928</v>
      </c>
      <c r="D1451" s="22" t="s">
        <v>9510</v>
      </c>
      <c r="E1451" s="22"/>
      <c r="F1451" s="22" t="s">
        <v>5192</v>
      </c>
      <c r="G1451" s="22" t="s">
        <v>4269</v>
      </c>
      <c r="H1451" s="24" t="s">
        <v>4268</v>
      </c>
      <c r="I1451" s="22" t="s">
        <v>7907</v>
      </c>
      <c r="J1451" s="24" t="s">
        <v>7144</v>
      </c>
      <c r="K1451" s="24" t="s">
        <v>11930</v>
      </c>
      <c r="L1451" s="22" t="s">
        <v>329</v>
      </c>
      <c r="M1451" s="22" t="s">
        <v>2146</v>
      </c>
      <c r="N1451" s="17" t="s">
        <v>9505</v>
      </c>
      <c r="O1451" s="19" t="s">
        <v>1646</v>
      </c>
    </row>
    <row r="1452" spans="1:15" ht="76.8" customHeight="1" x14ac:dyDescent="0.3">
      <c r="A1452" s="24" t="s">
        <v>4654</v>
      </c>
      <c r="B1452" s="21">
        <v>2022</v>
      </c>
      <c r="C1452" s="24" t="s">
        <v>4653</v>
      </c>
      <c r="D1452" s="22" t="s">
        <v>4655</v>
      </c>
      <c r="E1452" s="22"/>
      <c r="F1452" s="22" t="s">
        <v>486</v>
      </c>
      <c r="G1452" s="22" t="s">
        <v>115</v>
      </c>
      <c r="H1452" s="24" t="s">
        <v>4656</v>
      </c>
      <c r="I1452" s="22" t="s">
        <v>7953</v>
      </c>
      <c r="J1452" s="24" t="s">
        <v>7238</v>
      </c>
      <c r="K1452" s="24" t="s">
        <v>5080</v>
      </c>
      <c r="L1452" s="22" t="s">
        <v>329</v>
      </c>
      <c r="M1452" s="22" t="s">
        <v>4657</v>
      </c>
      <c r="N1452" s="17" t="s">
        <v>936</v>
      </c>
      <c r="O1452" s="19"/>
    </row>
    <row r="1453" spans="1:15" ht="52.8" x14ac:dyDescent="0.3">
      <c r="A1453" s="24" t="s">
        <v>9153</v>
      </c>
      <c r="B1453" s="21">
        <v>2023</v>
      </c>
      <c r="C1453" s="24" t="s">
        <v>9152</v>
      </c>
      <c r="D1453" s="22" t="s">
        <v>9155</v>
      </c>
      <c r="E1453" s="22"/>
      <c r="F1453" s="22" t="s">
        <v>1469</v>
      </c>
      <c r="G1453" s="22"/>
      <c r="H1453" s="24"/>
      <c r="I1453" s="22" t="s">
        <v>9156</v>
      </c>
      <c r="J1453" s="24"/>
      <c r="K1453" s="24" t="s">
        <v>9154</v>
      </c>
      <c r="L1453" s="22"/>
      <c r="M1453" s="22"/>
      <c r="N1453" s="17"/>
      <c r="O1453" s="19"/>
    </row>
    <row r="1454" spans="1:15" ht="66" x14ac:dyDescent="0.3">
      <c r="A1454" s="24" t="s">
        <v>10123</v>
      </c>
      <c r="B1454" s="21">
        <v>2015</v>
      </c>
      <c r="C1454" s="24" t="s">
        <v>10122</v>
      </c>
      <c r="D1454" s="22"/>
      <c r="E1454" s="22" t="s">
        <v>3940</v>
      </c>
      <c r="F1454" s="22" t="s">
        <v>1031</v>
      </c>
      <c r="G1454" s="22"/>
      <c r="H1454" s="24"/>
      <c r="I1454" s="22" t="s">
        <v>6004</v>
      </c>
      <c r="J1454" s="24"/>
      <c r="K1454" s="24" t="s">
        <v>10124</v>
      </c>
      <c r="L1454" s="22"/>
      <c r="M1454" s="22"/>
      <c r="N1454" s="17"/>
      <c r="O1454" s="19"/>
    </row>
    <row r="1455" spans="1:15" ht="52.8" x14ac:dyDescent="0.3">
      <c r="A1455" s="24" t="s">
        <v>869</v>
      </c>
      <c r="B1455" s="21">
        <v>2016</v>
      </c>
      <c r="C1455" s="24" t="s">
        <v>867</v>
      </c>
      <c r="D1455" s="22"/>
      <c r="E1455" s="22" t="s">
        <v>868</v>
      </c>
      <c r="F1455" s="22" t="s">
        <v>56</v>
      </c>
      <c r="G1455" s="22"/>
      <c r="H1455" s="24"/>
      <c r="I1455" s="22" t="s">
        <v>7701</v>
      </c>
      <c r="J1455" s="24"/>
      <c r="K1455" s="24" t="s">
        <v>870</v>
      </c>
      <c r="L1455" s="22"/>
      <c r="M1455" s="22"/>
      <c r="N1455" s="17"/>
      <c r="O1455" s="19"/>
    </row>
    <row r="1456" spans="1:15" ht="52.8" x14ac:dyDescent="0.3">
      <c r="A1456" s="24" t="s">
        <v>1975</v>
      </c>
      <c r="B1456" s="21">
        <v>2017</v>
      </c>
      <c r="C1456" s="24" t="s">
        <v>1976</v>
      </c>
      <c r="D1456" s="22"/>
      <c r="E1456" s="22"/>
      <c r="F1456" s="22" t="s">
        <v>1078</v>
      </c>
      <c r="G1456" s="22"/>
      <c r="H1456" s="24"/>
      <c r="I1456" s="22" t="s">
        <v>1978</v>
      </c>
      <c r="J1456" s="24"/>
      <c r="K1456" s="24" t="s">
        <v>1977</v>
      </c>
      <c r="L1456" s="22"/>
      <c r="M1456" s="22"/>
      <c r="N1456" s="17"/>
      <c r="O1456" s="19"/>
    </row>
    <row r="1457" spans="1:15" ht="39.6" x14ac:dyDescent="0.3">
      <c r="A1457" s="24" t="s">
        <v>1975</v>
      </c>
      <c r="B1457" s="21">
        <v>2020</v>
      </c>
      <c r="C1457" s="24" t="s">
        <v>2349</v>
      </c>
      <c r="D1457" s="22"/>
      <c r="E1457" s="22"/>
      <c r="F1457" s="22" t="s">
        <v>56</v>
      </c>
      <c r="G1457" s="22"/>
      <c r="H1457" s="24"/>
      <c r="I1457" s="22" t="s">
        <v>2350</v>
      </c>
      <c r="J1457" s="24"/>
      <c r="K1457" s="24" t="s">
        <v>2351</v>
      </c>
      <c r="L1457" s="22"/>
      <c r="M1457" s="22"/>
      <c r="N1457" s="17"/>
      <c r="O1457" s="19"/>
    </row>
    <row r="1458" spans="1:15" ht="118.8" x14ac:dyDescent="0.3">
      <c r="A1458" s="24" t="s">
        <v>10561</v>
      </c>
      <c r="B1458" s="21">
        <v>2020</v>
      </c>
      <c r="C1458" s="24" t="s">
        <v>2280</v>
      </c>
      <c r="D1458" s="22"/>
      <c r="E1458" s="22" t="s">
        <v>10562</v>
      </c>
      <c r="F1458" s="22" t="s">
        <v>267</v>
      </c>
      <c r="G1458" s="22" t="s">
        <v>11331</v>
      </c>
      <c r="H1458" s="24" t="s">
        <v>3516</v>
      </c>
      <c r="I1458" s="22" t="s">
        <v>2281</v>
      </c>
      <c r="J1458" s="24"/>
      <c r="K1458" s="24" t="s">
        <v>10975</v>
      </c>
      <c r="L1458" s="22"/>
      <c r="M1458" s="22"/>
      <c r="N1458" s="17"/>
      <c r="O1458" s="19"/>
    </row>
    <row r="1459" spans="1:15" ht="52.8" x14ac:dyDescent="0.3">
      <c r="A1459" s="24" t="s">
        <v>11469</v>
      </c>
      <c r="B1459" s="21">
        <v>2022</v>
      </c>
      <c r="C1459" s="24" t="s">
        <v>12660</v>
      </c>
      <c r="D1459" s="22"/>
      <c r="E1459" s="22" t="s">
        <v>3940</v>
      </c>
      <c r="F1459" s="22" t="s">
        <v>1076</v>
      </c>
      <c r="G1459" s="22"/>
      <c r="H1459" s="24"/>
      <c r="I1459" s="22" t="s">
        <v>11470</v>
      </c>
      <c r="J1459" s="24"/>
      <c r="K1459" s="24" t="s">
        <v>12661</v>
      </c>
      <c r="L1459" s="22" t="s">
        <v>5481</v>
      </c>
      <c r="M1459" s="22"/>
      <c r="N1459" s="17"/>
      <c r="O1459" s="19" t="s">
        <v>1646</v>
      </c>
    </row>
    <row r="1460" spans="1:15" ht="52.8" x14ac:dyDescent="0.3">
      <c r="A1460" s="24" t="s">
        <v>8524</v>
      </c>
      <c r="B1460" s="21">
        <v>2021</v>
      </c>
      <c r="C1460" s="24" t="s">
        <v>8523</v>
      </c>
      <c r="D1460" s="22" t="s">
        <v>1630</v>
      </c>
      <c r="E1460" s="22"/>
      <c r="F1460" s="22" t="s">
        <v>56</v>
      </c>
      <c r="G1460" s="22"/>
      <c r="H1460" s="24"/>
      <c r="I1460" s="22" t="s">
        <v>8526</v>
      </c>
      <c r="J1460" s="24"/>
      <c r="K1460" s="24" t="s">
        <v>8525</v>
      </c>
      <c r="L1460" s="22"/>
      <c r="M1460" s="22"/>
      <c r="N1460" s="17"/>
      <c r="O1460" s="19"/>
    </row>
    <row r="1461" spans="1:15" ht="39.6" x14ac:dyDescent="0.3">
      <c r="A1461" s="24" t="s">
        <v>9984</v>
      </c>
      <c r="B1461" s="21">
        <v>2025</v>
      </c>
      <c r="C1461" s="24" t="s">
        <v>9985</v>
      </c>
      <c r="D1461" s="22"/>
      <c r="E1461" s="22" t="s">
        <v>265</v>
      </c>
      <c r="F1461" s="22" t="s">
        <v>844</v>
      </c>
      <c r="G1461" s="22" t="s">
        <v>592</v>
      </c>
      <c r="H1461" s="24" t="s">
        <v>3708</v>
      </c>
      <c r="I1461" s="22" t="s">
        <v>7454</v>
      </c>
      <c r="J1461" s="24" t="s">
        <v>7195</v>
      </c>
      <c r="K1461" s="24" t="s">
        <v>9987</v>
      </c>
      <c r="L1461" s="22" t="s">
        <v>5166</v>
      </c>
      <c r="M1461" s="22" t="s">
        <v>9986</v>
      </c>
      <c r="N1461" s="17" t="s">
        <v>9505</v>
      </c>
      <c r="O1461" s="19"/>
    </row>
    <row r="1462" spans="1:15" ht="105.6" x14ac:dyDescent="0.3">
      <c r="A1462" s="24" t="s">
        <v>9387</v>
      </c>
      <c r="B1462" s="21">
        <v>2025</v>
      </c>
      <c r="C1462" s="24" t="s">
        <v>9386</v>
      </c>
      <c r="D1462" s="22" t="s">
        <v>820</v>
      </c>
      <c r="E1462" s="22"/>
      <c r="F1462" s="22" t="s">
        <v>2477</v>
      </c>
      <c r="G1462" s="22" t="s">
        <v>381</v>
      </c>
      <c r="H1462" s="24" t="s">
        <v>3068</v>
      </c>
      <c r="I1462" s="22" t="s">
        <v>9389</v>
      </c>
      <c r="J1462" s="24" t="s">
        <v>7256</v>
      </c>
      <c r="K1462" s="24" t="s">
        <v>9388</v>
      </c>
      <c r="L1462" s="22" t="s">
        <v>329</v>
      </c>
      <c r="M1462" s="22" t="s">
        <v>9217</v>
      </c>
      <c r="N1462" s="17" t="s">
        <v>3911</v>
      </c>
      <c r="O1462" s="19"/>
    </row>
    <row r="1463" spans="1:15" ht="52.8" x14ac:dyDescent="0.3">
      <c r="A1463" s="24" t="s">
        <v>4505</v>
      </c>
      <c r="B1463" s="21">
        <v>2019</v>
      </c>
      <c r="C1463" s="22" t="s">
        <v>4506</v>
      </c>
      <c r="D1463" s="22" t="s">
        <v>4507</v>
      </c>
      <c r="E1463" s="22"/>
      <c r="F1463" s="22" t="s">
        <v>2155</v>
      </c>
      <c r="G1463" s="22"/>
      <c r="H1463" s="22" t="s">
        <v>4502</v>
      </c>
      <c r="I1463" s="22" t="s">
        <v>7611</v>
      </c>
      <c r="J1463" s="22" t="s">
        <v>7617</v>
      </c>
      <c r="K1463" s="22" t="s">
        <v>4508</v>
      </c>
      <c r="L1463" s="22" t="s">
        <v>329</v>
      </c>
      <c r="M1463" s="22" t="s">
        <v>4509</v>
      </c>
      <c r="N1463" s="17"/>
      <c r="O1463" s="19"/>
    </row>
    <row r="1464" spans="1:15" ht="66" customHeight="1" x14ac:dyDescent="0.3">
      <c r="A1464" s="24" t="s">
        <v>2030</v>
      </c>
      <c r="B1464" s="21">
        <v>2021</v>
      </c>
      <c r="C1464" s="22" t="s">
        <v>2031</v>
      </c>
      <c r="D1464" s="22"/>
      <c r="E1464" s="22" t="s">
        <v>2032</v>
      </c>
      <c r="F1464" s="22" t="s">
        <v>43</v>
      </c>
      <c r="G1464" s="22"/>
      <c r="H1464" s="22"/>
      <c r="I1464" s="22" t="s">
        <v>7485</v>
      </c>
      <c r="J1464" s="22" t="s">
        <v>7166</v>
      </c>
      <c r="K1464" s="22" t="s">
        <v>2034</v>
      </c>
      <c r="L1464" s="22"/>
      <c r="M1464" s="22"/>
      <c r="N1464" s="17"/>
      <c r="O1464" s="19"/>
    </row>
    <row r="1465" spans="1:15" ht="66" x14ac:dyDescent="0.3">
      <c r="A1465" s="24" t="s">
        <v>2030</v>
      </c>
      <c r="B1465" s="21">
        <v>2021</v>
      </c>
      <c r="C1465" s="22" t="s">
        <v>2033</v>
      </c>
      <c r="D1465" s="22"/>
      <c r="E1465" s="22" t="s">
        <v>2032</v>
      </c>
      <c r="F1465" s="22" t="s">
        <v>63</v>
      </c>
      <c r="G1465" s="22"/>
      <c r="H1465" s="22"/>
      <c r="I1465" s="22" t="s">
        <v>7485</v>
      </c>
      <c r="J1465" s="24" t="s">
        <v>7166</v>
      </c>
      <c r="K1465" s="24" t="s">
        <v>2035</v>
      </c>
      <c r="L1465" s="22"/>
      <c r="M1465" s="22"/>
      <c r="N1465" s="17"/>
      <c r="O1465" s="19"/>
    </row>
    <row r="1466" spans="1:15" ht="79.2" x14ac:dyDescent="0.3">
      <c r="A1466" s="24" t="s">
        <v>10730</v>
      </c>
      <c r="B1466" s="21">
        <v>2026</v>
      </c>
      <c r="C1466" s="22" t="s">
        <v>10729</v>
      </c>
      <c r="D1466" s="22" t="s">
        <v>335</v>
      </c>
      <c r="E1466" s="22"/>
      <c r="F1466" s="22" t="s">
        <v>2477</v>
      </c>
      <c r="G1466" s="22" t="s">
        <v>308</v>
      </c>
      <c r="H1466" s="22" t="s">
        <v>3154</v>
      </c>
      <c r="I1466" s="22" t="s">
        <v>10732</v>
      </c>
      <c r="J1466" s="22" t="s">
        <v>7235</v>
      </c>
      <c r="K1466" s="22" t="s">
        <v>10731</v>
      </c>
      <c r="L1466" s="22" t="s">
        <v>329</v>
      </c>
      <c r="M1466" s="22" t="s">
        <v>8980</v>
      </c>
      <c r="N1466" s="17" t="s">
        <v>8985</v>
      </c>
      <c r="O1466" s="19"/>
    </row>
    <row r="1467" spans="1:15" ht="66" x14ac:dyDescent="0.3">
      <c r="A1467" s="24" t="s">
        <v>3791</v>
      </c>
      <c r="B1467" s="21">
        <v>2019</v>
      </c>
      <c r="C1467" s="22" t="s">
        <v>3790</v>
      </c>
      <c r="D1467" s="22" t="s">
        <v>2252</v>
      </c>
      <c r="E1467" s="22"/>
      <c r="F1467" s="22" t="s">
        <v>1080</v>
      </c>
      <c r="G1467" s="22"/>
      <c r="H1467" s="22"/>
      <c r="I1467" s="22" t="s">
        <v>7438</v>
      </c>
      <c r="J1467" s="22" t="s">
        <v>7145</v>
      </c>
      <c r="K1467" s="22" t="s">
        <v>3792</v>
      </c>
      <c r="L1467" s="22" t="s">
        <v>329</v>
      </c>
      <c r="M1467" s="22"/>
      <c r="N1467" s="17"/>
      <c r="O1467" s="19"/>
    </row>
    <row r="1468" spans="1:15" ht="52.8" x14ac:dyDescent="0.3">
      <c r="A1468" s="24" t="s">
        <v>2831</v>
      </c>
      <c r="B1468" s="21">
        <v>2021</v>
      </c>
      <c r="C1468" s="22" t="s">
        <v>2830</v>
      </c>
      <c r="D1468" s="22" t="s">
        <v>2832</v>
      </c>
      <c r="E1468" s="22"/>
      <c r="F1468" s="22" t="s">
        <v>1151</v>
      </c>
      <c r="G1468" s="22"/>
      <c r="H1468" s="22"/>
      <c r="I1468" s="22" t="s">
        <v>2833</v>
      </c>
      <c r="J1468" s="22"/>
      <c r="K1468" s="22" t="s">
        <v>2834</v>
      </c>
      <c r="L1468" s="22"/>
      <c r="M1468" s="22"/>
      <c r="N1468" s="17" t="s">
        <v>2835</v>
      </c>
      <c r="O1468" s="19"/>
    </row>
    <row r="1469" spans="1:15" ht="52.8" x14ac:dyDescent="0.3">
      <c r="A1469" s="24" t="s">
        <v>8559</v>
      </c>
      <c r="B1469" s="21">
        <v>2019</v>
      </c>
      <c r="C1469" s="22" t="s">
        <v>8558</v>
      </c>
      <c r="D1469" s="22" t="s">
        <v>1214</v>
      </c>
      <c r="E1469" s="22"/>
      <c r="F1469" s="22" t="s">
        <v>63</v>
      </c>
      <c r="G1469" s="22" t="s">
        <v>127</v>
      </c>
      <c r="H1469" s="22" t="s">
        <v>3147</v>
      </c>
      <c r="I1469" s="22" t="s">
        <v>7184</v>
      </c>
      <c r="J1469" s="24" t="s">
        <v>7145</v>
      </c>
      <c r="K1469" s="24" t="s">
        <v>8560</v>
      </c>
      <c r="L1469" s="22" t="s">
        <v>329</v>
      </c>
      <c r="M1469" s="22" t="s">
        <v>49</v>
      </c>
      <c r="N1469" s="17" t="s">
        <v>2107</v>
      </c>
      <c r="O1469" s="19"/>
    </row>
    <row r="1470" spans="1:15" ht="132" x14ac:dyDescent="0.3">
      <c r="A1470" s="24" t="s">
        <v>906</v>
      </c>
      <c r="B1470" s="21">
        <v>2014</v>
      </c>
      <c r="C1470" s="22" t="s">
        <v>905</v>
      </c>
      <c r="D1470" s="22"/>
      <c r="E1470" s="22" t="s">
        <v>907</v>
      </c>
      <c r="F1470" s="22" t="s">
        <v>63</v>
      </c>
      <c r="G1470" s="22" t="s">
        <v>189</v>
      </c>
      <c r="H1470" s="22" t="s">
        <v>3380</v>
      </c>
      <c r="I1470" s="22" t="s">
        <v>7702</v>
      </c>
      <c r="J1470" s="24" t="s">
        <v>7188</v>
      </c>
      <c r="K1470" s="24" t="s">
        <v>908</v>
      </c>
      <c r="L1470" s="22" t="s">
        <v>167</v>
      </c>
      <c r="M1470" s="22" t="s">
        <v>909</v>
      </c>
      <c r="N1470" s="17" t="s">
        <v>968</v>
      </c>
      <c r="O1470" s="19"/>
    </row>
    <row r="1471" spans="1:15" ht="52.8" x14ac:dyDescent="0.3">
      <c r="A1471" s="24" t="s">
        <v>6040</v>
      </c>
      <c r="B1471" s="21">
        <v>2023</v>
      </c>
      <c r="C1471" s="22" t="s">
        <v>6041</v>
      </c>
      <c r="D1471" s="22" t="s">
        <v>105</v>
      </c>
      <c r="E1471" s="22"/>
      <c r="F1471" s="22" t="s">
        <v>1468</v>
      </c>
      <c r="G1471" s="22"/>
      <c r="H1471" s="22"/>
      <c r="I1471" s="22" t="s">
        <v>7703</v>
      </c>
      <c r="J1471" s="24" t="s">
        <v>7156</v>
      </c>
      <c r="K1471" s="24" t="s">
        <v>6042</v>
      </c>
      <c r="L1471" s="22"/>
      <c r="M1471" s="22"/>
      <c r="N1471" s="17"/>
      <c r="O1471" s="19"/>
    </row>
    <row r="1472" spans="1:15" ht="79.2" x14ac:dyDescent="0.3">
      <c r="A1472" s="24" t="s">
        <v>6962</v>
      </c>
      <c r="B1472" s="21">
        <v>2019</v>
      </c>
      <c r="C1472" s="22" t="s">
        <v>6961</v>
      </c>
      <c r="D1472" s="22"/>
      <c r="E1472" s="22" t="s">
        <v>265</v>
      </c>
      <c r="F1472" s="22" t="s">
        <v>122</v>
      </c>
      <c r="G1472" s="22" t="s">
        <v>10667</v>
      </c>
      <c r="H1472" s="17" t="s">
        <v>6973</v>
      </c>
      <c r="I1472" s="17" t="s">
        <v>7421</v>
      </c>
      <c r="J1472" s="17" t="s">
        <v>7187</v>
      </c>
      <c r="K1472" s="22" t="s">
        <v>6963</v>
      </c>
      <c r="L1472" s="22"/>
      <c r="M1472" s="17"/>
      <c r="N1472" s="18"/>
      <c r="O1472" s="19"/>
    </row>
    <row r="1473" spans="1:15" ht="66" x14ac:dyDescent="0.3">
      <c r="A1473" s="24" t="s">
        <v>11870</v>
      </c>
      <c r="B1473" s="21">
        <v>2024</v>
      </c>
      <c r="C1473" s="22" t="s">
        <v>11872</v>
      </c>
      <c r="D1473" s="22"/>
      <c r="E1473" s="22" t="s">
        <v>265</v>
      </c>
      <c r="F1473" s="22" t="s">
        <v>5192</v>
      </c>
      <c r="G1473" s="22" t="s">
        <v>4269</v>
      </c>
      <c r="H1473" s="22" t="s">
        <v>4268</v>
      </c>
      <c r="I1473" s="22" t="s">
        <v>11871</v>
      </c>
      <c r="J1473" s="24" t="s">
        <v>7126</v>
      </c>
      <c r="K1473" s="24" t="s">
        <v>11873</v>
      </c>
      <c r="L1473" s="22" t="s">
        <v>10613</v>
      </c>
      <c r="M1473" s="22" t="s">
        <v>11874</v>
      </c>
      <c r="N1473" s="17"/>
      <c r="O1473" s="19" t="s">
        <v>1646</v>
      </c>
    </row>
    <row r="1474" spans="1:15" ht="52.8" x14ac:dyDescent="0.3">
      <c r="A1474" s="24" t="s">
        <v>12367</v>
      </c>
      <c r="B1474" s="21">
        <v>2025</v>
      </c>
      <c r="C1474" s="22" t="s">
        <v>12365</v>
      </c>
      <c r="D1474" s="22" t="s">
        <v>12366</v>
      </c>
      <c r="E1474" s="22"/>
      <c r="F1474" s="22" t="s">
        <v>1031</v>
      </c>
      <c r="G1474" s="22" t="s">
        <v>4732</v>
      </c>
      <c r="H1474" s="22" t="s">
        <v>5774</v>
      </c>
      <c r="I1474" s="22" t="s">
        <v>7395</v>
      </c>
      <c r="J1474" s="22" t="s">
        <v>12073</v>
      </c>
      <c r="K1474" s="22" t="s">
        <v>12368</v>
      </c>
      <c r="L1474" s="22" t="s">
        <v>10610</v>
      </c>
      <c r="M1474" s="22" t="s">
        <v>12369</v>
      </c>
      <c r="N1474" s="17" t="s">
        <v>12370</v>
      </c>
      <c r="O1474" s="19" t="s">
        <v>1646</v>
      </c>
    </row>
    <row r="1475" spans="1:15" ht="66" x14ac:dyDescent="0.3">
      <c r="A1475" s="24" t="s">
        <v>2498</v>
      </c>
      <c r="B1475" s="21">
        <v>2017</v>
      </c>
      <c r="C1475" s="22" t="s">
        <v>6245</v>
      </c>
      <c r="D1475" s="22" t="s">
        <v>2499</v>
      </c>
      <c r="E1475" s="22"/>
      <c r="F1475" s="22" t="s">
        <v>122</v>
      </c>
      <c r="G1475" s="22" t="s">
        <v>165</v>
      </c>
      <c r="H1475" s="22" t="s">
        <v>3381</v>
      </c>
      <c r="I1475" s="22" t="s">
        <v>7325</v>
      </c>
      <c r="J1475" s="22" t="s">
        <v>7153</v>
      </c>
      <c r="K1475" s="22" t="s">
        <v>3730</v>
      </c>
      <c r="L1475" s="22"/>
      <c r="M1475" s="22" t="s">
        <v>2500</v>
      </c>
      <c r="N1475" s="17"/>
      <c r="O1475" s="19"/>
    </row>
    <row r="1476" spans="1:15" ht="79.2" x14ac:dyDescent="0.3">
      <c r="A1476" s="24" t="s">
        <v>4680</v>
      </c>
      <c r="B1476" s="21">
        <v>2022</v>
      </c>
      <c r="C1476" s="22" t="s">
        <v>4679</v>
      </c>
      <c r="D1476" s="22" t="s">
        <v>29</v>
      </c>
      <c r="E1476" s="22"/>
      <c r="F1476" s="22" t="s">
        <v>2155</v>
      </c>
      <c r="G1476" s="22" t="s">
        <v>4683</v>
      </c>
      <c r="H1476" s="22" t="s">
        <v>4684</v>
      </c>
      <c r="I1476" s="22" t="s">
        <v>7907</v>
      </c>
      <c r="J1476" s="22" t="s">
        <v>7153</v>
      </c>
      <c r="K1476" s="22" t="s">
        <v>4681</v>
      </c>
      <c r="L1476" s="22" t="s">
        <v>329</v>
      </c>
      <c r="M1476" s="22" t="s">
        <v>4682</v>
      </c>
      <c r="N1476" s="17" t="s">
        <v>956</v>
      </c>
      <c r="O1476" s="19"/>
    </row>
    <row r="1477" spans="1:15" ht="52.8" x14ac:dyDescent="0.3">
      <c r="A1477" s="24" t="s">
        <v>2886</v>
      </c>
      <c r="B1477" s="21">
        <v>2021</v>
      </c>
      <c r="C1477" s="22" t="s">
        <v>2885</v>
      </c>
      <c r="D1477" s="22" t="s">
        <v>29</v>
      </c>
      <c r="E1477" s="22"/>
      <c r="F1477" s="22" t="s">
        <v>2186</v>
      </c>
      <c r="G1477" s="22" t="s">
        <v>2188</v>
      </c>
      <c r="H1477" s="22"/>
      <c r="I1477" s="22" t="s">
        <v>1096</v>
      </c>
      <c r="J1477" s="22" t="s">
        <v>7153</v>
      </c>
      <c r="K1477" s="22" t="s">
        <v>2887</v>
      </c>
      <c r="L1477" s="22" t="s">
        <v>329</v>
      </c>
      <c r="M1477" s="22" t="s">
        <v>52</v>
      </c>
      <c r="N1477" s="17"/>
      <c r="O1477" s="19"/>
    </row>
    <row r="1478" spans="1:15" ht="145.19999999999999" x14ac:dyDescent="0.3">
      <c r="A1478" s="24" t="s">
        <v>2057</v>
      </c>
      <c r="B1478" s="21">
        <v>2024</v>
      </c>
      <c r="C1478" s="22" t="s">
        <v>6181</v>
      </c>
      <c r="D1478" s="22"/>
      <c r="E1478" s="22" t="s">
        <v>6182</v>
      </c>
      <c r="F1478" s="22" t="s">
        <v>486</v>
      </c>
      <c r="G1478" s="22" t="s">
        <v>1986</v>
      </c>
      <c r="H1478" s="22" t="s">
        <v>6183</v>
      </c>
      <c r="I1478" s="22" t="s">
        <v>6185</v>
      </c>
      <c r="J1478" s="22" t="s">
        <v>7704</v>
      </c>
      <c r="K1478" s="22" t="s">
        <v>6184</v>
      </c>
      <c r="L1478" s="22"/>
      <c r="M1478" s="22"/>
      <c r="N1478" s="17"/>
      <c r="O1478" s="19"/>
    </row>
    <row r="1479" spans="1:15" ht="39.6" x14ac:dyDescent="0.3">
      <c r="A1479" s="24" t="s">
        <v>2057</v>
      </c>
      <c r="B1479" s="21">
        <v>2016</v>
      </c>
      <c r="C1479" s="22" t="s">
        <v>2055</v>
      </c>
      <c r="D1479" s="22"/>
      <c r="E1479" s="22" t="s">
        <v>2056</v>
      </c>
      <c r="F1479" s="22" t="s">
        <v>63</v>
      </c>
      <c r="G1479" s="22"/>
      <c r="H1479" s="22"/>
      <c r="I1479" s="22" t="s">
        <v>827</v>
      </c>
      <c r="J1479" s="22"/>
      <c r="K1479" s="22" t="s">
        <v>2058</v>
      </c>
      <c r="L1479" s="22"/>
      <c r="M1479" s="22"/>
      <c r="N1479" s="17"/>
      <c r="O1479" s="19"/>
    </row>
    <row r="1480" spans="1:15" ht="52.8" x14ac:dyDescent="0.3">
      <c r="A1480" s="24" t="s">
        <v>2057</v>
      </c>
      <c r="B1480" s="21">
        <v>2022</v>
      </c>
      <c r="C1480" s="24" t="s">
        <v>10840</v>
      </c>
      <c r="D1480" s="22"/>
      <c r="E1480" s="22" t="s">
        <v>10841</v>
      </c>
      <c r="F1480" s="22" t="s">
        <v>5015</v>
      </c>
      <c r="G1480" s="22"/>
      <c r="H1480" s="22"/>
      <c r="I1480" s="22" t="s">
        <v>10842</v>
      </c>
      <c r="J1480" s="24"/>
      <c r="K1480" s="24" t="s">
        <v>10843</v>
      </c>
      <c r="L1480" s="22"/>
      <c r="M1480" s="22"/>
      <c r="N1480" s="17"/>
      <c r="O1480" s="19"/>
    </row>
    <row r="1481" spans="1:15" ht="39.6" x14ac:dyDescent="0.3">
      <c r="A1481" s="24" t="s">
        <v>2014</v>
      </c>
      <c r="B1481" s="21">
        <v>2019</v>
      </c>
      <c r="C1481" s="24" t="s">
        <v>2088</v>
      </c>
      <c r="D1481" s="22"/>
      <c r="E1481" s="22" t="s">
        <v>2089</v>
      </c>
      <c r="F1481" s="22" t="s">
        <v>1078</v>
      </c>
      <c r="G1481" s="22"/>
      <c r="H1481" s="22"/>
      <c r="I1481" s="22" t="s">
        <v>1078</v>
      </c>
      <c r="J1481" s="24"/>
      <c r="K1481" s="24" t="s">
        <v>2090</v>
      </c>
      <c r="L1481" s="22"/>
      <c r="M1481" s="22"/>
      <c r="N1481" s="17"/>
      <c r="O1481" s="19"/>
    </row>
    <row r="1482" spans="1:15" ht="52.8" x14ac:dyDescent="0.3">
      <c r="A1482" s="24" t="s">
        <v>2014</v>
      </c>
      <c r="B1482" s="21">
        <v>2019</v>
      </c>
      <c r="C1482" s="24" t="s">
        <v>2015</v>
      </c>
      <c r="D1482" s="22"/>
      <c r="E1482" s="22" t="s">
        <v>2016</v>
      </c>
      <c r="F1482" s="22" t="s">
        <v>63</v>
      </c>
      <c r="G1482" s="22"/>
      <c r="H1482" s="22"/>
      <c r="I1482" s="22" t="s">
        <v>1151</v>
      </c>
      <c r="J1482" s="24"/>
      <c r="K1482" s="24" t="s">
        <v>2017</v>
      </c>
      <c r="L1482" s="22"/>
      <c r="M1482" s="22"/>
      <c r="N1482" s="17"/>
      <c r="O1482" s="19"/>
    </row>
    <row r="1483" spans="1:15" ht="52.8" x14ac:dyDescent="0.3">
      <c r="A1483" s="24" t="s">
        <v>2014</v>
      </c>
      <c r="B1483" s="21">
        <v>2021</v>
      </c>
      <c r="C1483" s="24" t="s">
        <v>2388</v>
      </c>
      <c r="D1483" s="22"/>
      <c r="E1483" s="22" t="s">
        <v>2089</v>
      </c>
      <c r="F1483" s="22" t="s">
        <v>56</v>
      </c>
      <c r="G1483" s="22"/>
      <c r="H1483" s="22"/>
      <c r="I1483" s="22" t="s">
        <v>2350</v>
      </c>
      <c r="J1483" s="24"/>
      <c r="K1483" s="24" t="s">
        <v>2389</v>
      </c>
      <c r="L1483" s="22"/>
      <c r="M1483" s="22"/>
      <c r="N1483" s="17"/>
      <c r="O1483" s="19"/>
    </row>
    <row r="1484" spans="1:15" ht="79.2" x14ac:dyDescent="0.3">
      <c r="A1484" s="24" t="s">
        <v>2014</v>
      </c>
      <c r="B1484" s="21">
        <v>2023</v>
      </c>
      <c r="C1484" s="24" t="s">
        <v>6186</v>
      </c>
      <c r="D1484" s="22"/>
      <c r="E1484" s="22" t="s">
        <v>6182</v>
      </c>
      <c r="F1484" s="22" t="s">
        <v>63</v>
      </c>
      <c r="G1484" s="22"/>
      <c r="H1484" s="22"/>
      <c r="I1484" s="22" t="s">
        <v>6188</v>
      </c>
      <c r="J1484" s="24"/>
      <c r="K1484" s="24" t="s">
        <v>6187</v>
      </c>
      <c r="L1484" s="22"/>
      <c r="M1484" s="22"/>
      <c r="N1484" s="17"/>
      <c r="O1484" s="19"/>
    </row>
    <row r="1485" spans="1:15" ht="66" x14ac:dyDescent="0.3">
      <c r="A1485" s="24" t="s">
        <v>8257</v>
      </c>
      <c r="B1485" s="21">
        <v>2025</v>
      </c>
      <c r="C1485" s="24" t="s">
        <v>8256</v>
      </c>
      <c r="D1485" s="22" t="s">
        <v>1630</v>
      </c>
      <c r="E1485" s="22"/>
      <c r="F1485" s="22" t="s">
        <v>486</v>
      </c>
      <c r="G1485" s="22" t="s">
        <v>115</v>
      </c>
      <c r="H1485" s="22" t="s">
        <v>3103</v>
      </c>
      <c r="I1485" s="22" t="s">
        <v>8129</v>
      </c>
      <c r="J1485" s="24" t="s">
        <v>7153</v>
      </c>
      <c r="K1485" s="24" t="s">
        <v>8258</v>
      </c>
      <c r="L1485" s="22" t="s">
        <v>8216</v>
      </c>
      <c r="M1485" s="22" t="s">
        <v>8259</v>
      </c>
      <c r="N1485" s="17"/>
      <c r="O1485" s="19"/>
    </row>
    <row r="1486" spans="1:15" ht="66" x14ac:dyDescent="0.3">
      <c r="A1486" s="24" t="s">
        <v>12053</v>
      </c>
      <c r="B1486" s="21">
        <v>2026</v>
      </c>
      <c r="C1486" s="24" t="s">
        <v>12051</v>
      </c>
      <c r="D1486" s="22" t="s">
        <v>1694</v>
      </c>
      <c r="E1486" s="22"/>
      <c r="F1486" s="22" t="s">
        <v>5192</v>
      </c>
      <c r="G1486" s="22" t="s">
        <v>12056</v>
      </c>
      <c r="H1486" s="22" t="s">
        <v>12052</v>
      </c>
      <c r="I1486" s="22" t="s">
        <v>7184</v>
      </c>
      <c r="J1486" s="24" t="s">
        <v>8949</v>
      </c>
      <c r="K1486" s="24" t="s">
        <v>12054</v>
      </c>
      <c r="L1486" s="22" t="s">
        <v>329</v>
      </c>
      <c r="M1486" s="22" t="s">
        <v>12055</v>
      </c>
      <c r="N1486" s="17"/>
      <c r="O1486" s="19"/>
    </row>
    <row r="1487" spans="1:15" ht="66" x14ac:dyDescent="0.3">
      <c r="A1487" s="24" t="s">
        <v>9736</v>
      </c>
      <c r="B1487" s="21">
        <v>2026</v>
      </c>
      <c r="C1487" s="24" t="s">
        <v>9735</v>
      </c>
      <c r="D1487" s="22" t="s">
        <v>9734</v>
      </c>
      <c r="E1487" s="22"/>
      <c r="F1487" s="22" t="s">
        <v>2477</v>
      </c>
      <c r="G1487" s="22" t="s">
        <v>3778</v>
      </c>
      <c r="H1487" s="22" t="s">
        <v>4067</v>
      </c>
      <c r="I1487" s="22" t="s">
        <v>7294</v>
      </c>
      <c r="J1487" s="24" t="s">
        <v>7153</v>
      </c>
      <c r="K1487" s="24" t="s">
        <v>9737</v>
      </c>
      <c r="L1487" s="22" t="s">
        <v>5166</v>
      </c>
      <c r="M1487" s="22" t="s">
        <v>9738</v>
      </c>
      <c r="N1487" s="17"/>
      <c r="O1487" s="19" t="s">
        <v>1646</v>
      </c>
    </row>
    <row r="1488" spans="1:15" ht="66" x14ac:dyDescent="0.3">
      <c r="A1488" s="24" t="s">
        <v>8664</v>
      </c>
      <c r="B1488" s="21">
        <v>2025</v>
      </c>
      <c r="C1488" s="24" t="s">
        <v>8665</v>
      </c>
      <c r="D1488" s="22" t="s">
        <v>571</v>
      </c>
      <c r="E1488" s="22"/>
      <c r="F1488" s="22" t="s">
        <v>844</v>
      </c>
      <c r="G1488" s="22" t="s">
        <v>2256</v>
      </c>
      <c r="H1488" s="22" t="s">
        <v>8666</v>
      </c>
      <c r="I1488" s="22" t="s">
        <v>8668</v>
      </c>
      <c r="J1488" s="24" t="s">
        <v>7145</v>
      </c>
      <c r="K1488" s="24" t="s">
        <v>11361</v>
      </c>
      <c r="L1488" s="22" t="s">
        <v>5166</v>
      </c>
      <c r="M1488" s="22" t="s">
        <v>8321</v>
      </c>
      <c r="N1488" s="17" t="s">
        <v>8667</v>
      </c>
      <c r="O1488" s="19"/>
    </row>
    <row r="1489" spans="1:15" ht="66" x14ac:dyDescent="0.3">
      <c r="A1489" s="24" t="s">
        <v>8318</v>
      </c>
      <c r="B1489" s="21">
        <v>2025</v>
      </c>
      <c r="C1489" s="24" t="s">
        <v>8317</v>
      </c>
      <c r="D1489" s="22" t="s">
        <v>571</v>
      </c>
      <c r="E1489" s="22"/>
      <c r="F1489" s="22" t="s">
        <v>844</v>
      </c>
      <c r="G1489" s="22" t="s">
        <v>419</v>
      </c>
      <c r="H1489" s="22" t="s">
        <v>8320</v>
      </c>
      <c r="I1489" s="22" t="s">
        <v>8323</v>
      </c>
      <c r="J1489" s="24" t="s">
        <v>7145</v>
      </c>
      <c r="K1489" s="24" t="s">
        <v>8319</v>
      </c>
      <c r="L1489" s="22" t="s">
        <v>8216</v>
      </c>
      <c r="M1489" s="22" t="s">
        <v>8321</v>
      </c>
      <c r="N1489" s="17" t="s">
        <v>8322</v>
      </c>
      <c r="O1489" s="19"/>
    </row>
    <row r="1490" spans="1:15" ht="66" x14ac:dyDescent="0.3">
      <c r="A1490" s="24" t="s">
        <v>11543</v>
      </c>
      <c r="B1490" s="21">
        <v>2026</v>
      </c>
      <c r="C1490" s="24" t="s">
        <v>11544</v>
      </c>
      <c r="D1490" s="22" t="s">
        <v>4480</v>
      </c>
      <c r="E1490" s="22"/>
      <c r="F1490" s="22" t="s">
        <v>56</v>
      </c>
      <c r="G1490" s="22"/>
      <c r="H1490" s="22"/>
      <c r="I1490" s="22" t="s">
        <v>11546</v>
      </c>
      <c r="J1490" s="24"/>
      <c r="K1490" s="24" t="s">
        <v>11545</v>
      </c>
      <c r="L1490" s="22"/>
      <c r="M1490" s="22"/>
      <c r="N1490" s="17"/>
      <c r="O1490" s="19" t="s">
        <v>1646</v>
      </c>
    </row>
    <row r="1491" spans="1:15" ht="52.8" x14ac:dyDescent="0.3">
      <c r="A1491" s="24" t="s">
        <v>10421</v>
      </c>
      <c r="B1491" s="21">
        <v>2025</v>
      </c>
      <c r="C1491" s="24" t="s">
        <v>10420</v>
      </c>
      <c r="D1491" s="22" t="s">
        <v>571</v>
      </c>
      <c r="E1491" s="22"/>
      <c r="F1491" s="22" t="s">
        <v>844</v>
      </c>
      <c r="G1491" s="22" t="s">
        <v>10423</v>
      </c>
      <c r="H1491" s="22" t="s">
        <v>10422</v>
      </c>
      <c r="I1491" s="22" t="s">
        <v>10424</v>
      </c>
      <c r="J1491" s="24" t="s">
        <v>8949</v>
      </c>
      <c r="K1491" s="24" t="s">
        <v>10420</v>
      </c>
      <c r="L1491" s="22" t="s">
        <v>329</v>
      </c>
      <c r="M1491" s="22" t="s">
        <v>10425</v>
      </c>
      <c r="N1491" s="17" t="s">
        <v>10426</v>
      </c>
      <c r="O1491" s="19" t="s">
        <v>1646</v>
      </c>
    </row>
    <row r="1492" spans="1:15" ht="52.8" x14ac:dyDescent="0.3">
      <c r="A1492" s="24" t="s">
        <v>1252</v>
      </c>
      <c r="B1492" s="21">
        <v>2016</v>
      </c>
      <c r="C1492" s="24" t="s">
        <v>1251</v>
      </c>
      <c r="D1492" s="22" t="s">
        <v>1253</v>
      </c>
      <c r="E1492" s="22"/>
      <c r="F1492" s="22" t="s">
        <v>63</v>
      </c>
      <c r="G1492" s="22"/>
      <c r="H1492" s="22"/>
      <c r="I1492" s="22" t="s">
        <v>1255</v>
      </c>
      <c r="J1492" s="24"/>
      <c r="K1492" s="24" t="s">
        <v>1254</v>
      </c>
      <c r="L1492" s="22"/>
      <c r="M1492" s="22"/>
      <c r="N1492" s="17"/>
      <c r="O1492" s="19"/>
    </row>
    <row r="1493" spans="1:15" ht="52.8" x14ac:dyDescent="0.3">
      <c r="A1493" s="24" t="s">
        <v>2417</v>
      </c>
      <c r="B1493" s="21">
        <v>2018</v>
      </c>
      <c r="C1493" s="24" t="s">
        <v>2416</v>
      </c>
      <c r="D1493" s="22" t="s">
        <v>2418</v>
      </c>
      <c r="E1493" s="22"/>
      <c r="F1493" s="22" t="s">
        <v>56</v>
      </c>
      <c r="G1493" s="22"/>
      <c r="H1493" s="22"/>
      <c r="I1493" s="22" t="s">
        <v>56</v>
      </c>
      <c r="J1493" s="24"/>
      <c r="K1493" s="24" t="s">
        <v>2419</v>
      </c>
      <c r="L1493" s="22"/>
      <c r="M1493" s="22"/>
      <c r="N1493" s="17"/>
      <c r="O1493" s="19"/>
    </row>
    <row r="1494" spans="1:15" ht="66" x14ac:dyDescent="0.3">
      <c r="A1494" s="24" t="s">
        <v>866</v>
      </c>
      <c r="B1494" s="21">
        <v>2019</v>
      </c>
      <c r="C1494" s="24" t="s">
        <v>865</v>
      </c>
      <c r="D1494" s="22" t="s">
        <v>335</v>
      </c>
      <c r="E1494" s="22"/>
      <c r="F1494" s="22" t="s">
        <v>122</v>
      </c>
      <c r="G1494" s="22" t="s">
        <v>521</v>
      </c>
      <c r="H1494" s="22" t="s">
        <v>3195</v>
      </c>
      <c r="I1494" s="22" t="s">
        <v>7705</v>
      </c>
      <c r="J1494" s="24"/>
      <c r="K1494" s="24" t="s">
        <v>2960</v>
      </c>
      <c r="L1494" s="22"/>
      <c r="M1494" s="22"/>
      <c r="N1494" s="17"/>
      <c r="O1494" s="19"/>
    </row>
    <row r="1495" spans="1:15" ht="79.2" x14ac:dyDescent="0.3">
      <c r="A1495" s="24" t="s">
        <v>10280</v>
      </c>
      <c r="B1495" s="21">
        <v>2021</v>
      </c>
      <c r="C1495" s="24" t="s">
        <v>10278</v>
      </c>
      <c r="D1495" s="22" t="s">
        <v>10277</v>
      </c>
      <c r="E1495" s="22"/>
      <c r="F1495" s="22" t="s">
        <v>2155</v>
      </c>
      <c r="G1495" s="22" t="s">
        <v>10282</v>
      </c>
      <c r="H1495" s="22" t="s">
        <v>10279</v>
      </c>
      <c r="I1495" s="22" t="s">
        <v>7526</v>
      </c>
      <c r="J1495" s="24" t="s">
        <v>10283</v>
      </c>
      <c r="K1495" s="24" t="s">
        <v>10281</v>
      </c>
      <c r="L1495" s="22" t="s">
        <v>329</v>
      </c>
      <c r="M1495" s="22" t="s">
        <v>1330</v>
      </c>
      <c r="N1495" s="17"/>
      <c r="O1495" s="19" t="s">
        <v>1646</v>
      </c>
    </row>
    <row r="1496" spans="1:15" ht="66" x14ac:dyDescent="0.3">
      <c r="A1496" s="24" t="s">
        <v>6759</v>
      </c>
      <c r="B1496" s="21">
        <v>2024</v>
      </c>
      <c r="C1496" s="24" t="s">
        <v>6760</v>
      </c>
      <c r="D1496" s="22" t="s">
        <v>6762</v>
      </c>
      <c r="E1496" s="22"/>
      <c r="F1496" s="22" t="s">
        <v>486</v>
      </c>
      <c r="G1496" s="22"/>
      <c r="H1496" s="22"/>
      <c r="I1496" s="22" t="s">
        <v>7954</v>
      </c>
      <c r="J1496" s="24"/>
      <c r="K1496" s="24" t="s">
        <v>6761</v>
      </c>
      <c r="L1496" s="22"/>
      <c r="M1496" s="22" t="s">
        <v>1551</v>
      </c>
      <c r="N1496" s="17"/>
      <c r="O1496" s="19"/>
    </row>
    <row r="1497" spans="1:15" ht="79.2" x14ac:dyDescent="0.3">
      <c r="A1497" s="24" t="s">
        <v>9536</v>
      </c>
      <c r="B1497" s="21">
        <v>2024</v>
      </c>
      <c r="C1497" s="24" t="s">
        <v>9535</v>
      </c>
      <c r="D1497" s="22" t="s">
        <v>470</v>
      </c>
      <c r="E1497" s="22"/>
      <c r="F1497" s="22" t="s">
        <v>2477</v>
      </c>
      <c r="G1497" s="22" t="s">
        <v>2655</v>
      </c>
      <c r="H1497" s="22" t="s">
        <v>4610</v>
      </c>
      <c r="I1497" s="22" t="s">
        <v>7905</v>
      </c>
      <c r="J1497" s="24" t="s">
        <v>9538</v>
      </c>
      <c r="K1497" s="24" t="s">
        <v>9537</v>
      </c>
      <c r="L1497" s="22" t="s">
        <v>8216</v>
      </c>
      <c r="M1497" s="22" t="s">
        <v>9539</v>
      </c>
      <c r="N1497" s="17"/>
      <c r="O1497" s="19"/>
    </row>
    <row r="1498" spans="1:15" ht="52.8" x14ac:dyDescent="0.3">
      <c r="A1498" s="24" t="s">
        <v>4745</v>
      </c>
      <c r="B1498" s="21">
        <v>2022</v>
      </c>
      <c r="C1498" s="24" t="s">
        <v>4744</v>
      </c>
      <c r="D1498" s="22" t="s">
        <v>29</v>
      </c>
      <c r="E1498" s="22"/>
      <c r="F1498" s="22" t="s">
        <v>1710</v>
      </c>
      <c r="G1498" s="22"/>
      <c r="H1498" s="22"/>
      <c r="I1498" s="22" t="s">
        <v>7706</v>
      </c>
      <c r="J1498" s="24"/>
      <c r="K1498" s="24" t="s">
        <v>4746</v>
      </c>
      <c r="L1498" s="22" t="s">
        <v>329</v>
      </c>
      <c r="M1498" s="22" t="s">
        <v>1506</v>
      </c>
      <c r="N1498" s="17" t="s">
        <v>4690</v>
      </c>
      <c r="O1498" s="19"/>
    </row>
    <row r="1499" spans="1:15" ht="66" x14ac:dyDescent="0.3">
      <c r="A1499" s="24" t="s">
        <v>8412</v>
      </c>
      <c r="B1499" s="21">
        <v>2025</v>
      </c>
      <c r="C1499" s="24" t="s">
        <v>8411</v>
      </c>
      <c r="D1499" s="22" t="s">
        <v>335</v>
      </c>
      <c r="E1499" s="22"/>
      <c r="F1499" s="22" t="s">
        <v>63</v>
      </c>
      <c r="G1499" s="22" t="s">
        <v>4399</v>
      </c>
      <c r="H1499" s="22" t="s">
        <v>8414</v>
      </c>
      <c r="I1499" s="22" t="s">
        <v>8417</v>
      </c>
      <c r="J1499" s="24" t="s">
        <v>8416</v>
      </c>
      <c r="K1499" s="24" t="s">
        <v>8413</v>
      </c>
      <c r="L1499" s="22" t="s">
        <v>329</v>
      </c>
      <c r="M1499" s="22" t="s">
        <v>8418</v>
      </c>
      <c r="N1499" s="17"/>
      <c r="O1499" s="19"/>
    </row>
    <row r="1500" spans="1:15" ht="66" x14ac:dyDescent="0.3">
      <c r="A1500" s="24" t="s">
        <v>11611</v>
      </c>
      <c r="B1500" s="21" t="s">
        <v>4488</v>
      </c>
      <c r="C1500" s="24" t="s">
        <v>11612</v>
      </c>
      <c r="D1500" s="22" t="s">
        <v>10304</v>
      </c>
      <c r="E1500" s="22"/>
      <c r="F1500" s="22" t="s">
        <v>2477</v>
      </c>
      <c r="G1500" s="22" t="s">
        <v>381</v>
      </c>
      <c r="H1500" s="22" t="s">
        <v>3068</v>
      </c>
      <c r="I1500" s="22" t="s">
        <v>11614</v>
      </c>
      <c r="J1500" s="24" t="s">
        <v>7321</v>
      </c>
      <c r="K1500" s="24" t="s">
        <v>11613</v>
      </c>
      <c r="L1500" s="22" t="s">
        <v>329</v>
      </c>
      <c r="M1500" s="22" t="s">
        <v>1506</v>
      </c>
      <c r="N1500" s="17"/>
      <c r="O1500" s="19" t="s">
        <v>1646</v>
      </c>
    </row>
    <row r="1501" spans="1:15" ht="92.4" x14ac:dyDescent="0.3">
      <c r="A1501" s="24" t="s">
        <v>2407</v>
      </c>
      <c r="B1501" s="21">
        <v>2019</v>
      </c>
      <c r="C1501" s="24" t="s">
        <v>2406</v>
      </c>
      <c r="D1501" s="22"/>
      <c r="E1501" s="22" t="s">
        <v>2408</v>
      </c>
      <c r="F1501" s="22" t="s">
        <v>122</v>
      </c>
      <c r="G1501" s="22" t="s">
        <v>165</v>
      </c>
      <c r="H1501" s="22" t="s">
        <v>3365</v>
      </c>
      <c r="I1501" s="22" t="s">
        <v>2909</v>
      </c>
      <c r="J1501" s="24" t="s">
        <v>7448</v>
      </c>
      <c r="K1501" s="24" t="s">
        <v>2409</v>
      </c>
      <c r="L1501" s="22" t="s">
        <v>329</v>
      </c>
      <c r="M1501" s="22" t="s">
        <v>2410</v>
      </c>
      <c r="N1501" s="17" t="s">
        <v>2411</v>
      </c>
      <c r="O1501" s="19"/>
    </row>
    <row r="1502" spans="1:15" ht="52.8" x14ac:dyDescent="0.3">
      <c r="A1502" s="24" t="s">
        <v>2407</v>
      </c>
      <c r="B1502" s="21">
        <v>2021</v>
      </c>
      <c r="C1502" s="24" t="s">
        <v>2959</v>
      </c>
      <c r="D1502" s="22" t="s">
        <v>164</v>
      </c>
      <c r="E1502" s="22"/>
      <c r="F1502" s="22" t="s">
        <v>122</v>
      </c>
      <c r="G1502" s="22" t="s">
        <v>165</v>
      </c>
      <c r="H1502" s="22" t="s">
        <v>3365</v>
      </c>
      <c r="I1502" s="22" t="s">
        <v>2909</v>
      </c>
      <c r="J1502" s="24" t="s">
        <v>7448</v>
      </c>
      <c r="K1502" s="24" t="s">
        <v>2962</v>
      </c>
      <c r="L1502" s="22" t="s">
        <v>329</v>
      </c>
      <c r="M1502" s="22" t="s">
        <v>2410</v>
      </c>
      <c r="N1502" s="17" t="s">
        <v>2963</v>
      </c>
      <c r="O1502" s="19"/>
    </row>
    <row r="1503" spans="1:15" ht="52.8" x14ac:dyDescent="0.3">
      <c r="A1503" s="24" t="s">
        <v>9336</v>
      </c>
      <c r="B1503" s="21">
        <v>2025</v>
      </c>
      <c r="C1503" s="24" t="s">
        <v>9337</v>
      </c>
      <c r="D1503" s="22"/>
      <c r="E1503" s="22" t="s">
        <v>9338</v>
      </c>
      <c r="F1503" s="22" t="s">
        <v>1031</v>
      </c>
      <c r="G1503" s="22" t="s">
        <v>183</v>
      </c>
      <c r="H1503" s="22" t="s">
        <v>3454</v>
      </c>
      <c r="I1503" s="22" t="s">
        <v>7713</v>
      </c>
      <c r="J1503" s="24" t="s">
        <v>12617</v>
      </c>
      <c r="K1503" s="24" t="s">
        <v>9339</v>
      </c>
      <c r="L1503" s="22" t="s">
        <v>329</v>
      </c>
      <c r="M1503" s="22" t="s">
        <v>9340</v>
      </c>
      <c r="N1503" s="17"/>
      <c r="O1503" s="19"/>
    </row>
    <row r="1504" spans="1:15" ht="52.8" x14ac:dyDescent="0.3">
      <c r="A1504" s="24" t="s">
        <v>3011</v>
      </c>
      <c r="B1504" s="21">
        <v>2022</v>
      </c>
      <c r="C1504" s="24" t="s">
        <v>3010</v>
      </c>
      <c r="D1504" s="22" t="s">
        <v>99</v>
      </c>
      <c r="E1504" s="22"/>
      <c r="F1504" s="22" t="s">
        <v>486</v>
      </c>
      <c r="G1504" s="22" t="s">
        <v>115</v>
      </c>
      <c r="H1504" s="22" t="s">
        <v>3382</v>
      </c>
      <c r="I1504" s="22" t="s">
        <v>2025</v>
      </c>
      <c r="J1504" s="24" t="s">
        <v>7189</v>
      </c>
      <c r="K1504" s="24" t="s">
        <v>3012</v>
      </c>
      <c r="L1504" s="22" t="s">
        <v>329</v>
      </c>
      <c r="M1504" s="22" t="s">
        <v>229</v>
      </c>
      <c r="N1504" s="17"/>
      <c r="O1504" s="19"/>
    </row>
    <row r="1505" spans="1:15" ht="52.8" x14ac:dyDescent="0.3">
      <c r="A1505" s="24" t="s">
        <v>12097</v>
      </c>
      <c r="B1505" s="21">
        <v>2026</v>
      </c>
      <c r="C1505" s="24" t="s">
        <v>12095</v>
      </c>
      <c r="D1505" s="22" t="s">
        <v>74</v>
      </c>
      <c r="E1505" s="22"/>
      <c r="F1505" s="22" t="s">
        <v>2477</v>
      </c>
      <c r="G1505" s="22" t="s">
        <v>4399</v>
      </c>
      <c r="H1505" s="22" t="s">
        <v>12096</v>
      </c>
      <c r="I1505" s="22" t="s">
        <v>12103</v>
      </c>
      <c r="J1505" s="24" t="s">
        <v>7188</v>
      </c>
      <c r="K1505" s="24" t="s">
        <v>12098</v>
      </c>
      <c r="L1505" s="22" t="s">
        <v>329</v>
      </c>
      <c r="M1505" s="22" t="s">
        <v>4682</v>
      </c>
      <c r="N1505" s="17" t="s">
        <v>12099</v>
      </c>
      <c r="O1505" s="19" t="s">
        <v>1646</v>
      </c>
    </row>
    <row r="1506" spans="1:15" x14ac:dyDescent="0.3">
      <c r="A1506" s="24" t="s">
        <v>1990</v>
      </c>
      <c r="B1506" s="21">
        <v>2013</v>
      </c>
      <c r="C1506" s="24" t="s">
        <v>1989</v>
      </c>
      <c r="D1506" s="22" t="s">
        <v>459</v>
      </c>
      <c r="E1506" s="22"/>
      <c r="F1506" s="22" t="s">
        <v>56</v>
      </c>
      <c r="G1506" s="22"/>
      <c r="H1506" s="22"/>
      <c r="I1506" s="22" t="s">
        <v>1151</v>
      </c>
      <c r="J1506" s="24"/>
      <c r="K1506" s="24" t="s">
        <v>1991</v>
      </c>
      <c r="L1506" s="22"/>
      <c r="M1506" s="22"/>
      <c r="N1506" s="17"/>
      <c r="O1506" s="19"/>
    </row>
    <row r="1507" spans="1:15" ht="52.8" x14ac:dyDescent="0.3">
      <c r="A1507" s="24" t="s">
        <v>369</v>
      </c>
      <c r="B1507" s="21">
        <v>2018</v>
      </c>
      <c r="C1507" s="24" t="s">
        <v>368</v>
      </c>
      <c r="D1507" s="22" t="s">
        <v>257</v>
      </c>
      <c r="E1507" s="22"/>
      <c r="F1507" s="22" t="s">
        <v>267</v>
      </c>
      <c r="G1507" s="22" t="s">
        <v>372</v>
      </c>
      <c r="H1507" s="22" t="s">
        <v>3383</v>
      </c>
      <c r="I1507" s="22" t="s">
        <v>7707</v>
      </c>
      <c r="J1507" s="24" t="s">
        <v>7153</v>
      </c>
      <c r="K1507" s="24" t="s">
        <v>2961</v>
      </c>
      <c r="L1507" s="22" t="s">
        <v>123</v>
      </c>
      <c r="M1507" s="22" t="s">
        <v>370</v>
      </c>
      <c r="N1507" s="17" t="s">
        <v>371</v>
      </c>
      <c r="O1507" s="19"/>
    </row>
    <row r="1508" spans="1:15" ht="52.8" x14ac:dyDescent="0.3">
      <c r="A1508" s="24" t="s">
        <v>6139</v>
      </c>
      <c r="B1508" s="21">
        <v>2024</v>
      </c>
      <c r="C1508" s="24" t="s">
        <v>6138</v>
      </c>
      <c r="D1508" s="22" t="s">
        <v>257</v>
      </c>
      <c r="E1508" s="22"/>
      <c r="F1508" s="22" t="s">
        <v>122</v>
      </c>
      <c r="G1508" s="22" t="s">
        <v>165</v>
      </c>
      <c r="H1508" s="22" t="s">
        <v>3381</v>
      </c>
      <c r="I1508" s="22" t="s">
        <v>7955</v>
      </c>
      <c r="J1508" s="24" t="s">
        <v>7153</v>
      </c>
      <c r="K1508" s="24" t="s">
        <v>6140</v>
      </c>
      <c r="L1508" s="22"/>
      <c r="M1508" s="22"/>
      <c r="N1508" s="17"/>
      <c r="O1508" s="19"/>
    </row>
    <row r="1509" spans="1:15" ht="66" x14ac:dyDescent="0.3">
      <c r="A1509" s="24" t="s">
        <v>10078</v>
      </c>
      <c r="B1509" s="21">
        <v>2025</v>
      </c>
      <c r="C1509" s="24" t="s">
        <v>10076</v>
      </c>
      <c r="D1509" s="22" t="s">
        <v>10077</v>
      </c>
      <c r="E1509" s="22"/>
      <c r="F1509" s="22" t="s">
        <v>56</v>
      </c>
      <c r="G1509" s="22"/>
      <c r="H1509" s="22"/>
      <c r="I1509" s="22" t="s">
        <v>10080</v>
      </c>
      <c r="J1509" s="24"/>
      <c r="K1509" s="24" t="s">
        <v>10079</v>
      </c>
      <c r="L1509" s="22"/>
      <c r="M1509" s="22"/>
      <c r="N1509" s="17"/>
      <c r="O1509" s="19"/>
    </row>
    <row r="1510" spans="1:15" ht="66" x14ac:dyDescent="0.3">
      <c r="A1510" s="24" t="s">
        <v>12066</v>
      </c>
      <c r="B1510" s="21" t="s">
        <v>9310</v>
      </c>
      <c r="C1510" s="24" t="s">
        <v>12064</v>
      </c>
      <c r="D1510" s="22" t="s">
        <v>105</v>
      </c>
      <c r="E1510" s="22"/>
      <c r="F1510" s="22" t="s">
        <v>486</v>
      </c>
      <c r="G1510" s="22" t="s">
        <v>115</v>
      </c>
      <c r="H1510" s="24" t="s">
        <v>3103</v>
      </c>
      <c r="I1510" s="22" t="s">
        <v>12068</v>
      </c>
      <c r="J1510" s="24" t="s">
        <v>7153</v>
      </c>
      <c r="K1510" s="24" t="s">
        <v>12067</v>
      </c>
      <c r="L1510" s="22" t="s">
        <v>329</v>
      </c>
      <c r="M1510" s="22" t="s">
        <v>8213</v>
      </c>
      <c r="N1510" s="17"/>
      <c r="O1510" s="19"/>
    </row>
    <row r="1511" spans="1:15" ht="52.8" x14ac:dyDescent="0.3">
      <c r="A1511" s="24" t="s">
        <v>1415</v>
      </c>
      <c r="B1511" s="21">
        <v>2019</v>
      </c>
      <c r="C1511" s="24" t="s">
        <v>3384</v>
      </c>
      <c r="D1511" s="22"/>
      <c r="E1511" s="22"/>
      <c r="F1511" s="22" t="s">
        <v>122</v>
      </c>
      <c r="G1511" s="22" t="s">
        <v>1416</v>
      </c>
      <c r="H1511" s="22" t="s">
        <v>3385</v>
      </c>
      <c r="I1511" s="22" t="s">
        <v>7708</v>
      </c>
      <c r="J1511" s="24" t="s">
        <v>7145</v>
      </c>
      <c r="K1511" s="24" t="s">
        <v>3386</v>
      </c>
      <c r="L1511" s="22" t="s">
        <v>329</v>
      </c>
      <c r="M1511" s="22" t="s">
        <v>49</v>
      </c>
      <c r="N1511" s="17" t="s">
        <v>2105</v>
      </c>
      <c r="O1511" s="19"/>
    </row>
    <row r="1512" spans="1:15" ht="52.8" x14ac:dyDescent="0.3">
      <c r="A1512" s="24" t="s">
        <v>1782</v>
      </c>
      <c r="B1512" s="21">
        <v>2021</v>
      </c>
      <c r="C1512" s="24" t="s">
        <v>3387</v>
      </c>
      <c r="D1512" s="22" t="s">
        <v>257</v>
      </c>
      <c r="E1512" s="22"/>
      <c r="F1512" s="22" t="s">
        <v>171</v>
      </c>
      <c r="G1512" s="22" t="s">
        <v>1781</v>
      </c>
      <c r="H1512" s="24" t="s">
        <v>3388</v>
      </c>
      <c r="I1512" s="22" t="s">
        <v>7956</v>
      </c>
      <c r="J1512" s="24" t="s">
        <v>7145</v>
      </c>
      <c r="K1512" s="24" t="s">
        <v>3389</v>
      </c>
      <c r="L1512" s="22" t="s">
        <v>329</v>
      </c>
      <c r="M1512" s="22" t="s">
        <v>60</v>
      </c>
      <c r="N1512" s="17" t="s">
        <v>2105</v>
      </c>
      <c r="O1512" s="19" t="s">
        <v>1646</v>
      </c>
    </row>
    <row r="1513" spans="1:15" ht="66" x14ac:dyDescent="0.3">
      <c r="A1513" s="24" t="s">
        <v>2211</v>
      </c>
      <c r="B1513" s="21">
        <v>2021</v>
      </c>
      <c r="C1513" s="24" t="s">
        <v>2210</v>
      </c>
      <c r="D1513" s="22" t="s">
        <v>29</v>
      </c>
      <c r="E1513" s="22"/>
      <c r="F1513" s="22" t="s">
        <v>171</v>
      </c>
      <c r="G1513" s="22"/>
      <c r="H1513" s="24"/>
      <c r="I1513" s="22" t="s">
        <v>2224</v>
      </c>
      <c r="J1513" s="24"/>
      <c r="K1513" s="24" t="s">
        <v>2221</v>
      </c>
      <c r="L1513" s="22"/>
      <c r="M1513" s="22"/>
      <c r="N1513" s="17"/>
      <c r="O1513" s="19"/>
    </row>
    <row r="1514" spans="1:15" ht="66" x14ac:dyDescent="0.3">
      <c r="A1514" s="24" t="s">
        <v>1678</v>
      </c>
      <c r="B1514" s="21">
        <v>2015</v>
      </c>
      <c r="C1514" s="24" t="s">
        <v>1677</v>
      </c>
      <c r="D1514" s="22" t="s">
        <v>292</v>
      </c>
      <c r="E1514" s="22"/>
      <c r="F1514" s="22" t="s">
        <v>56</v>
      </c>
      <c r="G1514" s="22"/>
      <c r="H1514" s="24"/>
      <c r="I1514" s="22" t="s">
        <v>1679</v>
      </c>
      <c r="J1514" s="24"/>
      <c r="K1514" s="24" t="s">
        <v>11387</v>
      </c>
      <c r="L1514" s="22"/>
      <c r="M1514" s="22"/>
      <c r="N1514" s="17"/>
      <c r="O1514" s="19"/>
    </row>
    <row r="1515" spans="1:15" ht="132" x14ac:dyDescent="0.3">
      <c r="A1515" s="24" t="s">
        <v>2076</v>
      </c>
      <c r="B1515" s="21">
        <v>2014</v>
      </c>
      <c r="C1515" s="24" t="s">
        <v>2075</v>
      </c>
      <c r="D1515" s="22"/>
      <c r="E1515" s="22" t="s">
        <v>1136</v>
      </c>
      <c r="F1515" s="22" t="s">
        <v>56</v>
      </c>
      <c r="G1515" s="22"/>
      <c r="H1515" s="24"/>
      <c r="I1515" s="22" t="s">
        <v>2078</v>
      </c>
      <c r="J1515" s="24"/>
      <c r="K1515" s="24" t="s">
        <v>2077</v>
      </c>
      <c r="L1515" s="22"/>
      <c r="M1515" s="22"/>
      <c r="N1515" s="17"/>
      <c r="O1515" s="19"/>
    </row>
    <row r="1516" spans="1:15" ht="39.6" x14ac:dyDescent="0.3">
      <c r="A1516" s="24" t="s">
        <v>8881</v>
      </c>
      <c r="B1516" s="21">
        <v>2025</v>
      </c>
      <c r="C1516" s="24" t="s">
        <v>8882</v>
      </c>
      <c r="D1516" s="22" t="s">
        <v>8880</v>
      </c>
      <c r="E1516" s="22"/>
      <c r="F1516" s="22" t="s">
        <v>5192</v>
      </c>
      <c r="G1516" s="22"/>
      <c r="H1516" s="24"/>
      <c r="I1516" s="22" t="s">
        <v>5015</v>
      </c>
      <c r="J1516" s="24" t="s">
        <v>7145</v>
      </c>
      <c r="K1516" s="24" t="s">
        <v>8883</v>
      </c>
      <c r="L1516" s="22"/>
      <c r="M1516" s="22"/>
      <c r="N1516" s="17"/>
      <c r="O1516" s="19"/>
    </row>
    <row r="1517" spans="1:15" ht="52.8" customHeight="1" x14ac:dyDescent="0.3">
      <c r="A1517" s="24" t="s">
        <v>4630</v>
      </c>
      <c r="B1517" s="21">
        <v>2017</v>
      </c>
      <c r="C1517" s="24" t="s">
        <v>4629</v>
      </c>
      <c r="D1517" s="22" t="s">
        <v>65</v>
      </c>
      <c r="E1517" s="22"/>
      <c r="F1517" s="22" t="s">
        <v>63</v>
      </c>
      <c r="G1517" s="22" t="s">
        <v>4633</v>
      </c>
      <c r="H1517" s="24" t="s">
        <v>4632</v>
      </c>
      <c r="I1517" s="22" t="s">
        <v>4634</v>
      </c>
      <c r="J1517" s="24"/>
      <c r="K1517" s="24" t="s">
        <v>4631</v>
      </c>
      <c r="L1517" s="22" t="s">
        <v>798</v>
      </c>
      <c r="M1517" s="22"/>
      <c r="N1517" s="17"/>
      <c r="O1517" s="19"/>
    </row>
    <row r="1518" spans="1:15" ht="66" x14ac:dyDescent="0.3">
      <c r="A1518" s="24" t="s">
        <v>1353</v>
      </c>
      <c r="B1518" s="21">
        <v>2019</v>
      </c>
      <c r="C1518" s="24" t="s">
        <v>1352</v>
      </c>
      <c r="D1518" s="22" t="s">
        <v>816</v>
      </c>
      <c r="E1518" s="22"/>
      <c r="F1518" s="22" t="s">
        <v>63</v>
      </c>
      <c r="G1518" s="22" t="s">
        <v>1358</v>
      </c>
      <c r="H1518" s="24" t="s">
        <v>3390</v>
      </c>
      <c r="I1518" s="22" t="s">
        <v>7709</v>
      </c>
      <c r="J1518" s="24" t="s">
        <v>7144</v>
      </c>
      <c r="K1518" s="24" t="s">
        <v>10820</v>
      </c>
      <c r="L1518" s="22" t="s">
        <v>48</v>
      </c>
      <c r="M1518" s="22" t="s">
        <v>1354</v>
      </c>
      <c r="N1518" s="17"/>
      <c r="O1518" s="19"/>
    </row>
    <row r="1519" spans="1:15" ht="91.8" customHeight="1" x14ac:dyDescent="0.3">
      <c r="A1519" s="24" t="s">
        <v>4219</v>
      </c>
      <c r="B1519" s="21">
        <v>2022</v>
      </c>
      <c r="C1519" s="24" t="s">
        <v>4218</v>
      </c>
      <c r="D1519" s="22"/>
      <c r="E1519" s="22" t="s">
        <v>4220</v>
      </c>
      <c r="F1519" s="22" t="s">
        <v>43</v>
      </c>
      <c r="G1519" s="22" t="s">
        <v>692</v>
      </c>
      <c r="H1519" s="24" t="s">
        <v>4222</v>
      </c>
      <c r="I1519" s="22" t="s">
        <v>7957</v>
      </c>
      <c r="J1519" s="24" t="s">
        <v>7276</v>
      </c>
      <c r="K1519" s="24" t="s">
        <v>4230</v>
      </c>
      <c r="L1519" s="22"/>
      <c r="M1519" s="22" t="s">
        <v>4221</v>
      </c>
      <c r="N1519" s="17"/>
      <c r="O1519" s="19"/>
    </row>
    <row r="1520" spans="1:15" ht="66" x14ac:dyDescent="0.3">
      <c r="A1520" s="24" t="s">
        <v>6590</v>
      </c>
      <c r="B1520" s="21">
        <v>2024</v>
      </c>
      <c r="C1520" s="24" t="s">
        <v>6589</v>
      </c>
      <c r="D1520" s="22" t="s">
        <v>491</v>
      </c>
      <c r="E1520" s="22"/>
      <c r="F1520" s="22" t="s">
        <v>1031</v>
      </c>
      <c r="G1520" s="22" t="s">
        <v>6594</v>
      </c>
      <c r="H1520" s="24" t="s">
        <v>6593</v>
      </c>
      <c r="I1520" s="22" t="s">
        <v>7269</v>
      </c>
      <c r="J1520" s="24" t="s">
        <v>7276</v>
      </c>
      <c r="K1520" s="24" t="s">
        <v>6591</v>
      </c>
      <c r="L1520" s="22" t="s">
        <v>329</v>
      </c>
      <c r="M1520" s="22" t="s">
        <v>5178</v>
      </c>
      <c r="N1520" s="17" t="s">
        <v>6592</v>
      </c>
      <c r="O1520" s="19"/>
    </row>
    <row r="1521" spans="1:15" ht="79.2" x14ac:dyDescent="0.3">
      <c r="A1521" s="24" t="s">
        <v>5175</v>
      </c>
      <c r="B1521" s="29">
        <v>2023</v>
      </c>
      <c r="C1521" s="24" t="s">
        <v>5176</v>
      </c>
      <c r="D1521" s="22" t="s">
        <v>2966</v>
      </c>
      <c r="E1521" s="22"/>
      <c r="F1521" s="22" t="s">
        <v>1031</v>
      </c>
      <c r="G1521" s="22" t="s">
        <v>692</v>
      </c>
      <c r="H1521" s="24" t="s">
        <v>5177</v>
      </c>
      <c r="I1521" s="22" t="s">
        <v>7277</v>
      </c>
      <c r="J1521" s="24" t="s">
        <v>7276</v>
      </c>
      <c r="K1521" s="24" t="s">
        <v>5670</v>
      </c>
      <c r="L1521" s="22" t="s">
        <v>329</v>
      </c>
      <c r="M1521" s="22" t="s">
        <v>5178</v>
      </c>
      <c r="N1521" s="17" t="s">
        <v>5179</v>
      </c>
      <c r="O1521" s="19"/>
    </row>
    <row r="1522" spans="1:15" ht="79.2" x14ac:dyDescent="0.3">
      <c r="A1522" s="24" t="s">
        <v>918</v>
      </c>
      <c r="B1522" s="21">
        <v>2017</v>
      </c>
      <c r="C1522" s="24" t="s">
        <v>917</v>
      </c>
      <c r="D1522" s="22" t="s">
        <v>210</v>
      </c>
      <c r="E1522" s="22"/>
      <c r="F1522" s="22" t="s">
        <v>122</v>
      </c>
      <c r="G1522" s="22" t="s">
        <v>413</v>
      </c>
      <c r="H1522" s="24" t="s">
        <v>3391</v>
      </c>
      <c r="I1522" s="22" t="s">
        <v>7710</v>
      </c>
      <c r="J1522" s="24" t="s">
        <v>7617</v>
      </c>
      <c r="K1522" s="24" t="s">
        <v>919</v>
      </c>
      <c r="L1522" s="22" t="s">
        <v>167</v>
      </c>
      <c r="M1522" s="22" t="s">
        <v>920</v>
      </c>
      <c r="N1522" s="17" t="s">
        <v>921</v>
      </c>
      <c r="O1522" s="19"/>
    </row>
    <row r="1523" spans="1:15" ht="66" x14ac:dyDescent="0.3">
      <c r="A1523" s="24" t="s">
        <v>6161</v>
      </c>
      <c r="B1523" s="21">
        <v>2024</v>
      </c>
      <c r="C1523" s="24" t="s">
        <v>6160</v>
      </c>
      <c r="D1523" s="22" t="s">
        <v>6162</v>
      </c>
      <c r="E1523" s="22"/>
      <c r="F1523" s="22" t="s">
        <v>63</v>
      </c>
      <c r="G1523" s="22" t="s">
        <v>381</v>
      </c>
      <c r="H1523" s="24" t="s">
        <v>6164</v>
      </c>
      <c r="I1523" s="22" t="s">
        <v>2560</v>
      </c>
      <c r="J1523" s="24" t="s">
        <v>7321</v>
      </c>
      <c r="K1523" s="24" t="s">
        <v>6163</v>
      </c>
      <c r="L1523" s="22" t="s">
        <v>329</v>
      </c>
      <c r="M1523" s="22" t="s">
        <v>1506</v>
      </c>
      <c r="N1523" s="17"/>
      <c r="O1523" s="19"/>
    </row>
    <row r="1524" spans="1:15" ht="66" x14ac:dyDescent="0.3">
      <c r="A1524" s="24" t="s">
        <v>11301</v>
      </c>
      <c r="B1524" s="21">
        <v>2026</v>
      </c>
      <c r="C1524" s="24" t="s">
        <v>11300</v>
      </c>
      <c r="D1524" s="22" t="s">
        <v>11299</v>
      </c>
      <c r="E1524" s="22"/>
      <c r="F1524" s="22" t="s">
        <v>486</v>
      </c>
      <c r="G1524" s="22" t="s">
        <v>115</v>
      </c>
      <c r="H1524" s="24" t="s">
        <v>3103</v>
      </c>
      <c r="I1524" s="22" t="s">
        <v>11302</v>
      </c>
      <c r="J1524" s="24" t="s">
        <v>7207</v>
      </c>
      <c r="K1524" s="24" t="s">
        <v>11325</v>
      </c>
      <c r="L1524" s="22" t="s">
        <v>329</v>
      </c>
      <c r="M1524" s="22" t="s">
        <v>11303</v>
      </c>
      <c r="N1524" s="17" t="s">
        <v>2792</v>
      </c>
      <c r="O1524" s="19" t="s">
        <v>1646</v>
      </c>
    </row>
    <row r="1525" spans="1:15" ht="79.2" x14ac:dyDescent="0.3">
      <c r="A1525" s="24" t="s">
        <v>1617</v>
      </c>
      <c r="B1525" s="21">
        <v>2020</v>
      </c>
      <c r="C1525" s="24" t="s">
        <v>3392</v>
      </c>
      <c r="D1525" s="22" t="s">
        <v>74</v>
      </c>
      <c r="E1525" s="22"/>
      <c r="F1525" s="22" t="s">
        <v>43</v>
      </c>
      <c r="G1525" s="22" t="s">
        <v>2714</v>
      </c>
      <c r="H1525" s="24" t="s">
        <v>3393</v>
      </c>
      <c r="I1525" s="22" t="s">
        <v>7129</v>
      </c>
      <c r="J1525" s="39" t="s">
        <v>5873</v>
      </c>
      <c r="K1525" s="24" t="s">
        <v>10498</v>
      </c>
      <c r="L1525" s="22" t="s">
        <v>329</v>
      </c>
      <c r="M1525" s="22" t="s">
        <v>1444</v>
      </c>
      <c r="N1525" s="17" t="s">
        <v>2106</v>
      </c>
      <c r="O1525" s="19" t="s">
        <v>1646</v>
      </c>
    </row>
    <row r="1526" spans="1:15" ht="264" x14ac:dyDescent="0.3">
      <c r="A1526" s="24" t="s">
        <v>10558</v>
      </c>
      <c r="B1526" s="21">
        <v>2023</v>
      </c>
      <c r="C1526" s="24" t="s">
        <v>5458</v>
      </c>
      <c r="D1526" s="22" t="s">
        <v>29</v>
      </c>
      <c r="E1526" s="22"/>
      <c r="F1526" s="22" t="s">
        <v>1031</v>
      </c>
      <c r="G1526" s="22" t="s">
        <v>10666</v>
      </c>
      <c r="H1526" s="24" t="s">
        <v>5459</v>
      </c>
      <c r="I1526" s="17" t="s">
        <v>348</v>
      </c>
      <c r="J1526" s="24" t="s">
        <v>7337</v>
      </c>
      <c r="K1526" s="24" t="s">
        <v>10557</v>
      </c>
      <c r="L1526" s="22" t="s">
        <v>329</v>
      </c>
      <c r="M1526" s="22" t="s">
        <v>2146</v>
      </c>
      <c r="N1526" s="17" t="s">
        <v>943</v>
      </c>
      <c r="O1526" s="19"/>
    </row>
    <row r="1527" spans="1:15" ht="66" x14ac:dyDescent="0.3">
      <c r="A1527" s="24" t="s">
        <v>133</v>
      </c>
      <c r="B1527" s="21">
        <v>2020</v>
      </c>
      <c r="C1527" s="24" t="s">
        <v>3394</v>
      </c>
      <c r="D1527" s="22" t="s">
        <v>125</v>
      </c>
      <c r="E1527" s="22"/>
      <c r="F1527" s="22" t="s">
        <v>63</v>
      </c>
      <c r="G1527" s="22" t="s">
        <v>134</v>
      </c>
      <c r="H1527" s="24" t="s">
        <v>3395</v>
      </c>
      <c r="I1527" s="22" t="s">
        <v>7711</v>
      </c>
      <c r="J1527" s="24" t="s">
        <v>7166</v>
      </c>
      <c r="K1527" s="24" t="s">
        <v>10821</v>
      </c>
      <c r="L1527" s="22" t="s">
        <v>48</v>
      </c>
      <c r="M1527" s="22" t="s">
        <v>135</v>
      </c>
      <c r="N1527" s="17"/>
      <c r="O1527" s="19"/>
    </row>
    <row r="1528" spans="1:15" ht="70.8" customHeight="1" x14ac:dyDescent="0.3">
      <c r="A1528" s="24" t="s">
        <v>853</v>
      </c>
      <c r="B1528" s="21">
        <v>2018</v>
      </c>
      <c r="C1528" s="24" t="s">
        <v>852</v>
      </c>
      <c r="D1528" s="22"/>
      <c r="E1528" s="22" t="s">
        <v>851</v>
      </c>
      <c r="F1528" s="22" t="s">
        <v>43</v>
      </c>
      <c r="G1528" s="22"/>
      <c r="H1528" s="24"/>
      <c r="I1528" s="22" t="s">
        <v>7712</v>
      </c>
      <c r="J1528" s="24"/>
      <c r="K1528" s="24" t="s">
        <v>854</v>
      </c>
      <c r="L1528" s="22"/>
      <c r="M1528" s="22"/>
      <c r="N1528" s="17"/>
      <c r="O1528" s="19"/>
    </row>
    <row r="1529" spans="1:15" ht="66" customHeight="1" x14ac:dyDescent="0.3">
      <c r="A1529" s="24" t="s">
        <v>853</v>
      </c>
      <c r="B1529" s="21">
        <v>2020</v>
      </c>
      <c r="C1529" s="24" t="s">
        <v>871</v>
      </c>
      <c r="D1529" s="22"/>
      <c r="E1529" s="22" t="s">
        <v>851</v>
      </c>
      <c r="F1529" s="22" t="s">
        <v>43</v>
      </c>
      <c r="G1529" s="22"/>
      <c r="H1529" s="24"/>
      <c r="I1529" s="22" t="s">
        <v>7712</v>
      </c>
      <c r="J1529" s="24"/>
      <c r="K1529" s="24" t="s">
        <v>872</v>
      </c>
      <c r="L1529" s="22"/>
      <c r="M1529" s="22"/>
      <c r="N1529" s="17"/>
      <c r="O1529" s="19"/>
    </row>
    <row r="1530" spans="1:15" ht="52.8" x14ac:dyDescent="0.3">
      <c r="A1530" s="24" t="s">
        <v>10178</v>
      </c>
      <c r="B1530" s="21">
        <v>2021</v>
      </c>
      <c r="C1530" s="24" t="s">
        <v>10179</v>
      </c>
      <c r="D1530" s="22" t="s">
        <v>10177</v>
      </c>
      <c r="E1530" s="22"/>
      <c r="F1530" s="22" t="s">
        <v>2477</v>
      </c>
      <c r="G1530" s="22" t="s">
        <v>3778</v>
      </c>
      <c r="H1530" s="24" t="s">
        <v>3777</v>
      </c>
      <c r="I1530" s="22" t="s">
        <v>7154</v>
      </c>
      <c r="J1530" s="24" t="s">
        <v>7180</v>
      </c>
      <c r="K1530" s="24" t="s">
        <v>10180</v>
      </c>
      <c r="L1530" s="22" t="s">
        <v>329</v>
      </c>
      <c r="M1530" s="22" t="s">
        <v>52</v>
      </c>
      <c r="N1530" s="17" t="s">
        <v>5289</v>
      </c>
      <c r="O1530" s="19" t="s">
        <v>1646</v>
      </c>
    </row>
    <row r="1531" spans="1:15" ht="66" x14ac:dyDescent="0.3">
      <c r="A1531" s="24" t="s">
        <v>9480</v>
      </c>
      <c r="B1531" s="21">
        <v>2025</v>
      </c>
      <c r="C1531" s="24" t="s">
        <v>9481</v>
      </c>
      <c r="D1531" s="22" t="s">
        <v>6433</v>
      </c>
      <c r="E1531" s="22"/>
      <c r="F1531" s="22" t="s">
        <v>1031</v>
      </c>
      <c r="G1531" s="22" t="s">
        <v>42</v>
      </c>
      <c r="H1531" s="24" t="s">
        <v>9483</v>
      </c>
      <c r="I1531" s="22" t="s">
        <v>9484</v>
      </c>
      <c r="J1531" s="24" t="s">
        <v>9482</v>
      </c>
      <c r="K1531" s="24" t="s">
        <v>10559</v>
      </c>
      <c r="L1531" s="22" t="s">
        <v>329</v>
      </c>
      <c r="M1531" s="22" t="s">
        <v>6672</v>
      </c>
      <c r="N1531" s="17"/>
      <c r="O1531" s="19"/>
    </row>
    <row r="1532" spans="1:15" ht="66" customHeight="1" x14ac:dyDescent="0.3">
      <c r="A1532" s="24" t="s">
        <v>12452</v>
      </c>
      <c r="B1532" s="21" t="s">
        <v>4488</v>
      </c>
      <c r="C1532" s="24" t="s">
        <v>12451</v>
      </c>
      <c r="D1532" s="22" t="s">
        <v>2854</v>
      </c>
      <c r="E1532" s="22"/>
      <c r="F1532" s="22" t="s">
        <v>267</v>
      </c>
      <c r="G1532" s="22" t="s">
        <v>12455</v>
      </c>
      <c r="H1532" s="24" t="s">
        <v>12454</v>
      </c>
      <c r="I1532" s="22" t="s">
        <v>12453</v>
      </c>
      <c r="J1532" s="24"/>
      <c r="K1532" s="24" t="s">
        <v>12456</v>
      </c>
      <c r="L1532" s="22"/>
      <c r="M1532" s="22"/>
      <c r="N1532" s="17"/>
      <c r="O1532" s="19" t="s">
        <v>1646</v>
      </c>
    </row>
    <row r="1533" spans="1:15" ht="79.2" x14ac:dyDescent="0.3">
      <c r="A1533" s="24" t="s">
        <v>8518</v>
      </c>
      <c r="B1533" s="21">
        <v>2020</v>
      </c>
      <c r="C1533" s="24" t="s">
        <v>8519</v>
      </c>
      <c r="D1533" s="22"/>
      <c r="E1533" s="22" t="s">
        <v>265</v>
      </c>
      <c r="F1533" s="22" t="s">
        <v>844</v>
      </c>
      <c r="G1533" s="22" t="s">
        <v>165</v>
      </c>
      <c r="H1533" s="24" t="s">
        <v>3365</v>
      </c>
      <c r="I1533" s="22" t="s">
        <v>8521</v>
      </c>
      <c r="J1533" s="24" t="s">
        <v>7316</v>
      </c>
      <c r="K1533" s="24" t="s">
        <v>8520</v>
      </c>
      <c r="L1533" s="22"/>
      <c r="M1533" s="22" t="s">
        <v>59</v>
      </c>
      <c r="N1533" s="17" t="s">
        <v>8522</v>
      </c>
      <c r="O1533" s="19"/>
    </row>
    <row r="1534" spans="1:15" ht="92.4" x14ac:dyDescent="0.3">
      <c r="A1534" s="24" t="s">
        <v>3884</v>
      </c>
      <c r="B1534" s="21">
        <v>2019</v>
      </c>
      <c r="C1534" s="24" t="s">
        <v>3878</v>
      </c>
      <c r="D1534" s="22"/>
      <c r="E1534" s="22" t="s">
        <v>3880</v>
      </c>
      <c r="F1534" s="22" t="s">
        <v>43</v>
      </c>
      <c r="G1534" s="22" t="s">
        <v>183</v>
      </c>
      <c r="H1534" s="24" t="s">
        <v>3448</v>
      </c>
      <c r="I1534" s="22" t="s">
        <v>7958</v>
      </c>
      <c r="J1534" s="24" t="s">
        <v>7151</v>
      </c>
      <c r="K1534" s="24" t="s">
        <v>3879</v>
      </c>
      <c r="L1534" s="22" t="s">
        <v>1551</v>
      </c>
      <c r="M1534" s="22" t="s">
        <v>1551</v>
      </c>
      <c r="N1534" s="17" t="s">
        <v>3881</v>
      </c>
      <c r="O1534" s="19"/>
    </row>
    <row r="1535" spans="1:15" ht="66" customHeight="1" x14ac:dyDescent="0.3">
      <c r="A1535" s="24" t="s">
        <v>3883</v>
      </c>
      <c r="B1535" s="21">
        <v>2021</v>
      </c>
      <c r="C1535" s="24" t="s">
        <v>3882</v>
      </c>
      <c r="D1535" s="22"/>
      <c r="E1535" s="22" t="s">
        <v>3880</v>
      </c>
      <c r="F1535" s="22" t="s">
        <v>43</v>
      </c>
      <c r="G1535" s="22" t="s">
        <v>183</v>
      </c>
      <c r="H1535" s="24" t="s">
        <v>3448</v>
      </c>
      <c r="I1535" s="22" t="s">
        <v>7959</v>
      </c>
      <c r="J1535" s="24" t="s">
        <v>7151</v>
      </c>
      <c r="K1535" s="24" t="s">
        <v>3885</v>
      </c>
      <c r="L1535" s="22" t="s">
        <v>1551</v>
      </c>
      <c r="M1535" s="22" t="s">
        <v>1551</v>
      </c>
      <c r="N1535" s="17"/>
      <c r="O1535" s="19"/>
    </row>
    <row r="1536" spans="1:15" ht="79.2" x14ac:dyDescent="0.3">
      <c r="A1536" s="24" t="s">
        <v>8126</v>
      </c>
      <c r="B1536" s="21">
        <v>2024</v>
      </c>
      <c r="C1536" s="24" t="s">
        <v>8125</v>
      </c>
      <c r="D1536" s="22" t="s">
        <v>8127</v>
      </c>
      <c r="E1536" s="22"/>
      <c r="F1536" s="22" t="s">
        <v>43</v>
      </c>
      <c r="G1536" s="22"/>
      <c r="H1536" s="24"/>
      <c r="I1536" s="22" t="s">
        <v>8129</v>
      </c>
      <c r="J1536" s="24" t="s">
        <v>7337</v>
      </c>
      <c r="K1536" s="24" t="s">
        <v>8128</v>
      </c>
      <c r="L1536" s="22" t="s">
        <v>329</v>
      </c>
      <c r="M1536" s="22" t="s">
        <v>3938</v>
      </c>
      <c r="N1536" s="17" t="s">
        <v>8130</v>
      </c>
      <c r="O1536" s="19"/>
    </row>
    <row r="1537" spans="1:15" ht="66" x14ac:dyDescent="0.3">
      <c r="A1537" s="24" t="s">
        <v>5657</v>
      </c>
      <c r="B1537" s="21">
        <v>2023</v>
      </c>
      <c r="C1537" s="24" t="s">
        <v>5656</v>
      </c>
      <c r="D1537" s="22" t="s">
        <v>3020</v>
      </c>
      <c r="E1537" s="22"/>
      <c r="F1537" s="22" t="s">
        <v>122</v>
      </c>
      <c r="G1537" s="22" t="s">
        <v>1599</v>
      </c>
      <c r="H1537" s="24" t="s">
        <v>5659</v>
      </c>
      <c r="I1537" s="22" t="s">
        <v>7713</v>
      </c>
      <c r="J1537" s="24" t="s">
        <v>7202</v>
      </c>
      <c r="K1537" s="24" t="s">
        <v>5658</v>
      </c>
      <c r="L1537" s="22" t="s">
        <v>329</v>
      </c>
      <c r="M1537" s="22" t="s">
        <v>289</v>
      </c>
      <c r="N1537" s="17"/>
      <c r="O1537" s="19"/>
    </row>
    <row r="1538" spans="1:15" ht="66" x14ac:dyDescent="0.3">
      <c r="A1538" s="24" t="s">
        <v>3702</v>
      </c>
      <c r="B1538" s="21">
        <v>2016</v>
      </c>
      <c r="C1538" s="24" t="s">
        <v>3731</v>
      </c>
      <c r="D1538" s="22" t="s">
        <v>3701</v>
      </c>
      <c r="E1538" s="22"/>
      <c r="F1538" s="22" t="s">
        <v>122</v>
      </c>
      <c r="G1538" s="22"/>
      <c r="H1538" s="24" t="s">
        <v>3703</v>
      </c>
      <c r="I1538" s="22" t="s">
        <v>2909</v>
      </c>
      <c r="J1538" s="24" t="s">
        <v>7158</v>
      </c>
      <c r="K1538" s="24" t="s">
        <v>3732</v>
      </c>
      <c r="L1538" s="22" t="s">
        <v>303</v>
      </c>
      <c r="M1538" s="22" t="s">
        <v>3704</v>
      </c>
      <c r="N1538" s="17" t="s">
        <v>3705</v>
      </c>
      <c r="O1538" s="19"/>
    </row>
    <row r="1539" spans="1:15" ht="66" x14ac:dyDescent="0.3">
      <c r="A1539" s="24" t="s">
        <v>3702</v>
      </c>
      <c r="B1539" s="21">
        <v>2025</v>
      </c>
      <c r="C1539" s="24" t="s">
        <v>10196</v>
      </c>
      <c r="D1539" s="22" t="s">
        <v>1630</v>
      </c>
      <c r="E1539" s="22"/>
      <c r="F1539" s="22" t="s">
        <v>1644</v>
      </c>
      <c r="G1539" s="22"/>
      <c r="H1539" s="24"/>
      <c r="I1539" s="22" t="s">
        <v>8620</v>
      </c>
      <c r="J1539" s="24" t="s">
        <v>7158</v>
      </c>
      <c r="K1539" s="24" t="s">
        <v>10203</v>
      </c>
      <c r="L1539" s="22" t="s">
        <v>303</v>
      </c>
      <c r="M1539" s="22" t="s">
        <v>10197</v>
      </c>
      <c r="N1539" s="17" t="s">
        <v>10198</v>
      </c>
      <c r="O1539" s="19" t="s">
        <v>1646</v>
      </c>
    </row>
    <row r="1540" spans="1:15" ht="92.4" x14ac:dyDescent="0.3">
      <c r="A1540" s="24" t="s">
        <v>11490</v>
      </c>
      <c r="B1540" s="21">
        <v>2026</v>
      </c>
      <c r="C1540" s="24" t="s">
        <v>11491</v>
      </c>
      <c r="D1540" s="22" t="s">
        <v>82</v>
      </c>
      <c r="E1540" s="22"/>
      <c r="F1540" s="22" t="s">
        <v>844</v>
      </c>
      <c r="G1540" s="22" t="s">
        <v>11495</v>
      </c>
      <c r="H1540" s="24" t="s">
        <v>11493</v>
      </c>
      <c r="I1540" s="22" t="s">
        <v>11494</v>
      </c>
      <c r="J1540" s="24" t="s">
        <v>7226</v>
      </c>
      <c r="K1540" s="24" t="s">
        <v>11492</v>
      </c>
      <c r="L1540" s="22" t="s">
        <v>329</v>
      </c>
      <c r="M1540" s="22" t="s">
        <v>52</v>
      </c>
      <c r="N1540" s="17"/>
      <c r="O1540" s="19"/>
    </row>
    <row r="1541" spans="1:15" ht="52.8" x14ac:dyDescent="0.3">
      <c r="A1541" s="24" t="s">
        <v>2895</v>
      </c>
      <c r="B1541" s="21">
        <v>2015</v>
      </c>
      <c r="C1541" s="24" t="s">
        <v>2896</v>
      </c>
      <c r="D1541" s="22" t="s">
        <v>1700</v>
      </c>
      <c r="E1541" s="22"/>
      <c r="F1541" s="22" t="s">
        <v>56</v>
      </c>
      <c r="G1541" s="22"/>
      <c r="H1541" s="24"/>
      <c r="I1541" s="22" t="s">
        <v>2898</v>
      </c>
      <c r="J1541" s="24"/>
      <c r="K1541" s="24" t="s">
        <v>2897</v>
      </c>
      <c r="L1541" s="22"/>
      <c r="M1541" s="22"/>
      <c r="N1541" s="17"/>
      <c r="O1541" s="19"/>
    </row>
    <row r="1542" spans="1:15" ht="52.8" x14ac:dyDescent="0.3">
      <c r="A1542" s="24" t="s">
        <v>9178</v>
      </c>
      <c r="B1542" s="21">
        <v>2024</v>
      </c>
      <c r="C1542" s="24" t="s">
        <v>8122</v>
      </c>
      <c r="D1542" s="22" t="s">
        <v>1945</v>
      </c>
      <c r="E1542" s="22"/>
      <c r="F1542" s="22" t="s">
        <v>2155</v>
      </c>
      <c r="G1542" s="22" t="s">
        <v>8628</v>
      </c>
      <c r="H1542" s="24" t="s">
        <v>8123</v>
      </c>
      <c r="I1542" s="22" t="s">
        <v>9180</v>
      </c>
      <c r="J1542" s="24" t="s">
        <v>9184</v>
      </c>
      <c r="K1542" s="24" t="s">
        <v>9179</v>
      </c>
      <c r="L1542" s="22" t="s">
        <v>1591</v>
      </c>
      <c r="M1542" s="22" t="s">
        <v>9181</v>
      </c>
      <c r="N1542" s="17"/>
      <c r="O1542" s="19" t="s">
        <v>1646</v>
      </c>
    </row>
    <row r="1543" spans="1:15" ht="52.8" x14ac:dyDescent="0.3">
      <c r="A1543" s="24" t="s">
        <v>9178</v>
      </c>
      <c r="B1543" s="21">
        <v>2025</v>
      </c>
      <c r="C1543" s="24" t="s">
        <v>9182</v>
      </c>
      <c r="D1543" s="22" t="s">
        <v>3914</v>
      </c>
      <c r="E1543" s="22"/>
      <c r="F1543" s="22" t="s">
        <v>2155</v>
      </c>
      <c r="G1543" s="22" t="s">
        <v>8628</v>
      </c>
      <c r="H1543" s="24" t="s">
        <v>8123</v>
      </c>
      <c r="I1543" s="22" t="s">
        <v>9180</v>
      </c>
      <c r="J1543" s="24" t="s">
        <v>9184</v>
      </c>
      <c r="K1543" s="24" t="s">
        <v>9183</v>
      </c>
      <c r="L1543" s="22"/>
      <c r="M1543" s="22"/>
      <c r="N1543" s="17"/>
      <c r="O1543" s="19"/>
    </row>
    <row r="1544" spans="1:15" ht="52.8" x14ac:dyDescent="0.3">
      <c r="A1544" s="24" t="s">
        <v>8121</v>
      </c>
      <c r="B1544" s="21">
        <v>2024</v>
      </c>
      <c r="C1544" s="24" t="s">
        <v>8122</v>
      </c>
      <c r="D1544" s="22" t="s">
        <v>1945</v>
      </c>
      <c r="E1544" s="22"/>
      <c r="F1544" s="22" t="s">
        <v>2155</v>
      </c>
      <c r="G1544" s="22" t="s">
        <v>8628</v>
      </c>
      <c r="H1544" s="24" t="s">
        <v>8123</v>
      </c>
      <c r="I1544" s="22" t="s">
        <v>8438</v>
      </c>
      <c r="J1544" s="24" t="s">
        <v>9184</v>
      </c>
      <c r="K1544" s="24" t="s">
        <v>9720</v>
      </c>
      <c r="L1544" s="22" t="s">
        <v>1591</v>
      </c>
      <c r="M1544" s="17" t="s">
        <v>8124</v>
      </c>
      <c r="N1544" s="17"/>
      <c r="O1544" s="19"/>
    </row>
    <row r="1545" spans="1:15" ht="52.8" x14ac:dyDescent="0.3">
      <c r="A1545" s="24" t="s">
        <v>8312</v>
      </c>
      <c r="B1545" s="21">
        <v>2025</v>
      </c>
      <c r="C1545" s="24" t="s">
        <v>8311</v>
      </c>
      <c r="D1545" s="22" t="s">
        <v>209</v>
      </c>
      <c r="E1545" s="22"/>
      <c r="F1545" s="22" t="s">
        <v>1031</v>
      </c>
      <c r="G1545" s="22" t="s">
        <v>9860</v>
      </c>
      <c r="H1545" s="24" t="s">
        <v>8314</v>
      </c>
      <c r="I1545" s="22" t="s">
        <v>7812</v>
      </c>
      <c r="J1545" s="24" t="s">
        <v>7160</v>
      </c>
      <c r="K1545" s="24" t="s">
        <v>8313</v>
      </c>
      <c r="L1545" s="22" t="s">
        <v>329</v>
      </c>
      <c r="M1545" s="22" t="s">
        <v>8315</v>
      </c>
      <c r="N1545" s="17" t="s">
        <v>8316</v>
      </c>
      <c r="O1545" s="19"/>
    </row>
    <row r="1546" spans="1:15" ht="52.8" x14ac:dyDescent="0.3">
      <c r="A1546" s="24" t="s">
        <v>8002</v>
      </c>
      <c r="B1546" s="21">
        <v>2024</v>
      </c>
      <c r="C1546" s="24" t="s">
        <v>8001</v>
      </c>
      <c r="D1546" s="22" t="s">
        <v>8004</v>
      </c>
      <c r="E1546" s="22"/>
      <c r="F1546" s="22" t="s">
        <v>56</v>
      </c>
      <c r="G1546" s="22"/>
      <c r="H1546" s="24"/>
      <c r="I1546" s="22" t="s">
        <v>8005</v>
      </c>
      <c r="J1546" s="24"/>
      <c r="K1546" s="24" t="s">
        <v>8003</v>
      </c>
      <c r="L1546" s="22"/>
      <c r="M1546" s="22"/>
      <c r="N1546" s="17"/>
      <c r="O1546" s="19"/>
    </row>
    <row r="1547" spans="1:15" ht="92.4" x14ac:dyDescent="0.3">
      <c r="A1547" s="24" t="s">
        <v>9266</v>
      </c>
      <c r="B1547" s="21">
        <v>2022</v>
      </c>
      <c r="C1547" s="24" t="s">
        <v>9265</v>
      </c>
      <c r="D1547" s="22" t="s">
        <v>1509</v>
      </c>
      <c r="E1547" s="22"/>
      <c r="F1547" s="22" t="s">
        <v>63</v>
      </c>
      <c r="G1547" s="22" t="s">
        <v>381</v>
      </c>
      <c r="H1547" s="24" t="s">
        <v>9249</v>
      </c>
      <c r="I1547" s="22" t="s">
        <v>7822</v>
      </c>
      <c r="J1547" s="24" t="s">
        <v>5873</v>
      </c>
      <c r="K1547" s="24" t="s">
        <v>9267</v>
      </c>
      <c r="L1547" s="22" t="s">
        <v>9268</v>
      </c>
      <c r="M1547" s="22" t="s">
        <v>9269</v>
      </c>
      <c r="N1547" s="17" t="s">
        <v>9270</v>
      </c>
      <c r="O1547" s="19"/>
    </row>
    <row r="1548" spans="1:15" ht="66" x14ac:dyDescent="0.3">
      <c r="A1548" s="24" t="s">
        <v>4869</v>
      </c>
      <c r="B1548" s="21">
        <v>2022</v>
      </c>
      <c r="C1548" s="24" t="s">
        <v>4870</v>
      </c>
      <c r="D1548" s="22"/>
      <c r="E1548" s="22" t="s">
        <v>897</v>
      </c>
      <c r="F1548" s="22" t="s">
        <v>63</v>
      </c>
      <c r="G1548" s="22" t="s">
        <v>381</v>
      </c>
      <c r="H1548" s="24" t="s">
        <v>4872</v>
      </c>
      <c r="I1548" s="22" t="s">
        <v>7714</v>
      </c>
      <c r="J1548" s="39" t="s">
        <v>5873</v>
      </c>
      <c r="K1548" s="24" t="s">
        <v>4871</v>
      </c>
      <c r="L1548" s="22" t="s">
        <v>730</v>
      </c>
      <c r="M1548" s="22" t="s">
        <v>4873</v>
      </c>
      <c r="N1548" s="17" t="s">
        <v>4874</v>
      </c>
      <c r="O1548" s="19"/>
    </row>
    <row r="1549" spans="1:15" ht="52.8" x14ac:dyDescent="0.3">
      <c r="A1549" s="24" t="s">
        <v>2196</v>
      </c>
      <c r="B1549" s="21">
        <v>2021</v>
      </c>
      <c r="C1549" s="24" t="s">
        <v>2195</v>
      </c>
      <c r="D1549" s="22" t="s">
        <v>125</v>
      </c>
      <c r="E1549" s="22"/>
      <c r="F1549" s="22" t="s">
        <v>63</v>
      </c>
      <c r="G1549" s="22" t="s">
        <v>3828</v>
      </c>
      <c r="H1549" s="24" t="s">
        <v>3396</v>
      </c>
      <c r="I1549" s="22" t="s">
        <v>7715</v>
      </c>
      <c r="J1549" s="24" t="s">
        <v>7156</v>
      </c>
      <c r="K1549" s="24" t="s">
        <v>8288</v>
      </c>
      <c r="L1549" s="22" t="s">
        <v>329</v>
      </c>
      <c r="M1549" s="22" t="s">
        <v>2198</v>
      </c>
      <c r="N1549" s="17"/>
      <c r="O1549" s="19"/>
    </row>
    <row r="1550" spans="1:15" ht="92.4" x14ac:dyDescent="0.3">
      <c r="A1550" s="24" t="s">
        <v>5102</v>
      </c>
      <c r="B1550" s="21">
        <v>2022</v>
      </c>
      <c r="C1550" s="24" t="s">
        <v>6613</v>
      </c>
      <c r="D1550" s="22"/>
      <c r="E1550" s="22" t="s">
        <v>10061</v>
      </c>
      <c r="F1550" s="22" t="s">
        <v>1031</v>
      </c>
      <c r="G1550" s="22" t="s">
        <v>5105</v>
      </c>
      <c r="H1550" s="24" t="s">
        <v>5104</v>
      </c>
      <c r="I1550" s="22" t="s">
        <v>5103</v>
      </c>
      <c r="J1550" s="24"/>
      <c r="K1550" s="24" t="s">
        <v>10066</v>
      </c>
      <c r="L1550" s="22"/>
      <c r="M1550" s="22"/>
      <c r="N1550" s="17"/>
      <c r="O1550" s="19" t="s">
        <v>2999</v>
      </c>
    </row>
    <row r="1551" spans="1:15" ht="66" x14ac:dyDescent="0.3">
      <c r="A1551" s="24" t="s">
        <v>4329</v>
      </c>
      <c r="B1551" s="21">
        <v>2022</v>
      </c>
      <c r="C1551" s="24" t="s">
        <v>4330</v>
      </c>
      <c r="D1551" s="22"/>
      <c r="E1551" s="22" t="s">
        <v>4340</v>
      </c>
      <c r="F1551" s="22" t="s">
        <v>4332</v>
      </c>
      <c r="G1551" s="22"/>
      <c r="H1551" s="24"/>
      <c r="I1551" s="22" t="s">
        <v>4332</v>
      </c>
      <c r="J1551" s="24" t="s">
        <v>7716</v>
      </c>
      <c r="K1551" s="24" t="s">
        <v>4331</v>
      </c>
      <c r="L1551" s="22" t="s">
        <v>5668</v>
      </c>
      <c r="M1551" s="22" t="s">
        <v>4333</v>
      </c>
      <c r="N1551" s="17"/>
      <c r="O1551" s="19"/>
    </row>
    <row r="1552" spans="1:15" ht="79.2" x14ac:dyDescent="0.3">
      <c r="A1552" s="24" t="s">
        <v>11866</v>
      </c>
      <c r="B1552" s="21">
        <v>2022</v>
      </c>
      <c r="C1552" s="24" t="s">
        <v>11864</v>
      </c>
      <c r="D1552" s="22" t="s">
        <v>11865</v>
      </c>
      <c r="E1552" s="22"/>
      <c r="F1552" s="22" t="s">
        <v>5192</v>
      </c>
      <c r="G1552" s="22" t="s">
        <v>11869</v>
      </c>
      <c r="H1552" s="24" t="s">
        <v>11868</v>
      </c>
      <c r="I1552" s="22" t="s">
        <v>7184</v>
      </c>
      <c r="J1552" s="24" t="s">
        <v>7126</v>
      </c>
      <c r="K1552" s="24" t="s">
        <v>11867</v>
      </c>
      <c r="L1552" s="22" t="s">
        <v>329</v>
      </c>
      <c r="M1552" s="22" t="s">
        <v>60</v>
      </c>
      <c r="N1552" s="17"/>
      <c r="O1552" s="19" t="s">
        <v>1646</v>
      </c>
    </row>
    <row r="1553" spans="1:15" ht="79.2" customHeight="1" x14ac:dyDescent="0.3">
      <c r="A1553" s="24" t="s">
        <v>7105</v>
      </c>
      <c r="B1553" s="21">
        <v>2023</v>
      </c>
      <c r="C1553" s="24" t="s">
        <v>7106</v>
      </c>
      <c r="D1553" s="22"/>
      <c r="E1553" s="22" t="s">
        <v>7107</v>
      </c>
      <c r="F1553" s="22" t="s">
        <v>122</v>
      </c>
      <c r="G1553" s="22" t="s">
        <v>241</v>
      </c>
      <c r="H1553" s="24" t="s">
        <v>7110</v>
      </c>
      <c r="I1553" s="22" t="s">
        <v>5015</v>
      </c>
      <c r="J1553" s="24" t="s">
        <v>7134</v>
      </c>
      <c r="K1553" s="24" t="s">
        <v>7108</v>
      </c>
      <c r="L1553" s="22"/>
      <c r="M1553" s="22"/>
      <c r="N1553" s="17" t="s">
        <v>7109</v>
      </c>
      <c r="O1553" s="19"/>
    </row>
    <row r="1554" spans="1:15" ht="66" x14ac:dyDescent="0.3">
      <c r="A1554" s="24" t="s">
        <v>7083</v>
      </c>
      <c r="B1554" s="21">
        <v>2024</v>
      </c>
      <c r="C1554" s="24" t="s">
        <v>7082</v>
      </c>
      <c r="D1554" s="22"/>
      <c r="E1554" s="22" t="s">
        <v>1136</v>
      </c>
      <c r="F1554" s="22" t="s">
        <v>122</v>
      </c>
      <c r="G1554" s="22" t="s">
        <v>743</v>
      </c>
      <c r="H1554" s="24" t="s">
        <v>7086</v>
      </c>
      <c r="I1554" s="22" t="s">
        <v>7594</v>
      </c>
      <c r="J1554" s="24" t="s">
        <v>7134</v>
      </c>
      <c r="K1554" s="24" t="s">
        <v>7085</v>
      </c>
      <c r="L1554" s="22"/>
      <c r="M1554" s="22"/>
      <c r="N1554" s="17"/>
      <c r="O1554" s="19"/>
    </row>
    <row r="1555" spans="1:15" ht="90.6" customHeight="1" x14ac:dyDescent="0.3">
      <c r="A1555" s="24" t="s">
        <v>11926</v>
      </c>
      <c r="B1555" s="21">
        <v>2014</v>
      </c>
      <c r="C1555" s="24" t="s">
        <v>11925</v>
      </c>
      <c r="D1555" s="22" t="s">
        <v>1407</v>
      </c>
      <c r="E1555" s="22"/>
      <c r="F1555" s="22" t="s">
        <v>56</v>
      </c>
      <c r="G1555" s="22"/>
      <c r="H1555" s="24"/>
      <c r="I1555" s="22" t="s">
        <v>56</v>
      </c>
      <c r="J1555" s="24"/>
      <c r="K1555" s="24" t="s">
        <v>11927</v>
      </c>
      <c r="L1555" s="22"/>
      <c r="M1555" s="22"/>
      <c r="N1555" s="17"/>
      <c r="O1555" s="19" t="s">
        <v>1646</v>
      </c>
    </row>
    <row r="1556" spans="1:15" ht="79.2" x14ac:dyDescent="0.3">
      <c r="A1556" s="24" t="s">
        <v>10782</v>
      </c>
      <c r="B1556" s="21">
        <v>2025</v>
      </c>
      <c r="C1556" s="24" t="s">
        <v>10781</v>
      </c>
      <c r="D1556" s="22"/>
      <c r="E1556" s="22" t="s">
        <v>10783</v>
      </c>
      <c r="F1556" s="22" t="s">
        <v>844</v>
      </c>
      <c r="G1556" s="22" t="s">
        <v>364</v>
      </c>
      <c r="H1556" s="24" t="s">
        <v>10785</v>
      </c>
      <c r="I1556" s="22" t="s">
        <v>8620</v>
      </c>
      <c r="J1556" s="24" t="s">
        <v>7170</v>
      </c>
      <c r="K1556" s="24" t="s">
        <v>10784</v>
      </c>
      <c r="L1556" s="22" t="s">
        <v>329</v>
      </c>
      <c r="M1556" s="22" t="s">
        <v>1357</v>
      </c>
      <c r="N1556" s="17" t="s">
        <v>8480</v>
      </c>
      <c r="O1556" s="19"/>
    </row>
    <row r="1557" spans="1:15" ht="66" x14ac:dyDescent="0.3">
      <c r="A1557" s="24" t="s">
        <v>10015</v>
      </c>
      <c r="B1557" s="21">
        <v>2025</v>
      </c>
      <c r="C1557" s="24" t="s">
        <v>10014</v>
      </c>
      <c r="D1557" s="22" t="s">
        <v>470</v>
      </c>
      <c r="E1557" s="22"/>
      <c r="F1557" s="22" t="s">
        <v>2477</v>
      </c>
      <c r="G1557" s="22" t="s">
        <v>308</v>
      </c>
      <c r="H1557" s="24" t="s">
        <v>3154</v>
      </c>
      <c r="I1557" s="22" t="s">
        <v>10018</v>
      </c>
      <c r="J1557" s="24" t="s">
        <v>10017</v>
      </c>
      <c r="K1557" s="24" t="s">
        <v>10016</v>
      </c>
      <c r="L1557" s="22" t="s">
        <v>5166</v>
      </c>
      <c r="M1557" s="22" t="s">
        <v>10020</v>
      </c>
      <c r="N1557" s="17" t="s">
        <v>10019</v>
      </c>
      <c r="O1557" s="19" t="s">
        <v>1646</v>
      </c>
    </row>
    <row r="1558" spans="1:15" ht="66" x14ac:dyDescent="0.3">
      <c r="A1558" s="24" t="s">
        <v>10015</v>
      </c>
      <c r="B1558" s="21">
        <v>2025</v>
      </c>
      <c r="C1558" s="24" t="s">
        <v>10014</v>
      </c>
      <c r="D1558" s="22" t="s">
        <v>470</v>
      </c>
      <c r="E1558" s="22"/>
      <c r="F1558" s="22" t="s">
        <v>2477</v>
      </c>
      <c r="G1558" s="22" t="s">
        <v>308</v>
      </c>
      <c r="H1558" s="24" t="s">
        <v>3154</v>
      </c>
      <c r="I1558" s="22" t="s">
        <v>10855</v>
      </c>
      <c r="J1558" s="24" t="s">
        <v>10856</v>
      </c>
      <c r="K1558" s="24" t="s">
        <v>10016</v>
      </c>
      <c r="L1558" s="22" t="s">
        <v>10613</v>
      </c>
      <c r="M1558" s="22" t="s">
        <v>10857</v>
      </c>
      <c r="N1558" s="17" t="s">
        <v>10858</v>
      </c>
      <c r="O1558" s="19" t="s">
        <v>1646</v>
      </c>
    </row>
    <row r="1559" spans="1:15" ht="39.6" x14ac:dyDescent="0.3">
      <c r="A1559" s="24" t="s">
        <v>8591</v>
      </c>
      <c r="B1559" s="21">
        <v>2025</v>
      </c>
      <c r="C1559" s="24" t="s">
        <v>8590</v>
      </c>
      <c r="D1559" s="22"/>
      <c r="E1559" s="22" t="s">
        <v>8592</v>
      </c>
      <c r="F1559" s="22" t="s">
        <v>486</v>
      </c>
      <c r="G1559" s="22" t="s">
        <v>1986</v>
      </c>
      <c r="H1559" s="24"/>
      <c r="I1559" s="22" t="s">
        <v>8593</v>
      </c>
      <c r="J1559" s="24"/>
      <c r="K1559" s="24" t="s">
        <v>9171</v>
      </c>
      <c r="L1559" s="22"/>
      <c r="M1559" s="22"/>
      <c r="N1559" s="17"/>
      <c r="O1559" s="19"/>
    </row>
    <row r="1560" spans="1:15" ht="39.6" customHeight="1" x14ac:dyDescent="0.3">
      <c r="A1560" s="24" t="s">
        <v>5822</v>
      </c>
      <c r="B1560" s="21">
        <v>2024</v>
      </c>
      <c r="C1560" s="24" t="s">
        <v>5823</v>
      </c>
      <c r="D1560" s="22" t="s">
        <v>5824</v>
      </c>
      <c r="E1560" s="22"/>
      <c r="F1560" s="22" t="s">
        <v>486</v>
      </c>
      <c r="G1560" s="22" t="s">
        <v>115</v>
      </c>
      <c r="H1560" s="24" t="s">
        <v>5828</v>
      </c>
      <c r="I1560" s="22" t="s">
        <v>7717</v>
      </c>
      <c r="J1560" s="24" t="s">
        <v>7182</v>
      </c>
      <c r="K1560" s="24" t="s">
        <v>5825</v>
      </c>
      <c r="L1560" s="22" t="s">
        <v>5827</v>
      </c>
      <c r="M1560" s="22" t="s">
        <v>5826</v>
      </c>
      <c r="N1560" s="17" t="s">
        <v>4690</v>
      </c>
      <c r="O1560" s="19"/>
    </row>
    <row r="1561" spans="1:15" ht="66" x14ac:dyDescent="0.3">
      <c r="A1561" s="24" t="s">
        <v>5109</v>
      </c>
      <c r="B1561" s="21">
        <v>2022</v>
      </c>
      <c r="C1561" s="24" t="s">
        <v>5110</v>
      </c>
      <c r="D1561" s="22"/>
      <c r="E1561" s="22" t="s">
        <v>5092</v>
      </c>
      <c r="F1561" s="22" t="s">
        <v>56</v>
      </c>
      <c r="G1561" s="22"/>
      <c r="H1561" s="24"/>
      <c r="I1561" s="22" t="s">
        <v>1151</v>
      </c>
      <c r="J1561" s="24"/>
      <c r="K1561" s="24" t="s">
        <v>5111</v>
      </c>
      <c r="L1561" s="22"/>
      <c r="M1561" s="22"/>
      <c r="N1561" s="17"/>
      <c r="O1561" s="19" t="s">
        <v>2999</v>
      </c>
    </row>
    <row r="1562" spans="1:15" ht="66" x14ac:dyDescent="0.3">
      <c r="A1562" s="24" t="s">
        <v>11565</v>
      </c>
      <c r="B1562" s="21">
        <v>2026</v>
      </c>
      <c r="C1562" s="24" t="s">
        <v>11564</v>
      </c>
      <c r="D1562" s="22" t="s">
        <v>29</v>
      </c>
      <c r="E1562" s="22"/>
      <c r="F1562" s="22" t="s">
        <v>2155</v>
      </c>
      <c r="G1562" s="22" t="s">
        <v>11568</v>
      </c>
      <c r="H1562" s="24" t="s">
        <v>11567</v>
      </c>
      <c r="I1562" s="22" t="s">
        <v>11566</v>
      </c>
      <c r="J1562" s="24" t="s">
        <v>11569</v>
      </c>
      <c r="K1562" s="24" t="s">
        <v>11572</v>
      </c>
      <c r="L1562" s="22" t="s">
        <v>730</v>
      </c>
      <c r="M1562" s="22" t="s">
        <v>11570</v>
      </c>
      <c r="N1562" s="17" t="s">
        <v>11571</v>
      </c>
      <c r="O1562" s="19"/>
    </row>
    <row r="1563" spans="1:15" ht="66" x14ac:dyDescent="0.3">
      <c r="A1563" s="24" t="s">
        <v>5951</v>
      </c>
      <c r="B1563" s="21">
        <v>2020</v>
      </c>
      <c r="C1563" s="24" t="s">
        <v>5952</v>
      </c>
      <c r="D1563" s="22"/>
      <c r="E1563" s="22" t="s">
        <v>265</v>
      </c>
      <c r="F1563" s="22" t="s">
        <v>1031</v>
      </c>
      <c r="G1563" s="22" t="s">
        <v>5954</v>
      </c>
      <c r="H1563" s="24" t="s">
        <v>5953</v>
      </c>
      <c r="I1563" s="22" t="s">
        <v>7660</v>
      </c>
      <c r="J1563" s="24" t="s">
        <v>7156</v>
      </c>
      <c r="K1563" s="24" t="s">
        <v>5957</v>
      </c>
      <c r="L1563" s="22" t="s">
        <v>329</v>
      </c>
      <c r="M1563" s="22" t="s">
        <v>5955</v>
      </c>
      <c r="N1563" s="17" t="s">
        <v>5956</v>
      </c>
      <c r="O1563" s="19"/>
    </row>
    <row r="1564" spans="1:15" ht="79.2" x14ac:dyDescent="0.3">
      <c r="A1564" s="24" t="s">
        <v>8085</v>
      </c>
      <c r="B1564" s="21">
        <v>2022</v>
      </c>
      <c r="C1564" s="24" t="s">
        <v>8084</v>
      </c>
      <c r="D1564" s="22" t="s">
        <v>8086</v>
      </c>
      <c r="E1564" s="22"/>
      <c r="F1564" s="22" t="s">
        <v>2186</v>
      </c>
      <c r="G1564" s="22" t="s">
        <v>8088</v>
      </c>
      <c r="H1564" s="24" t="s">
        <v>8087</v>
      </c>
      <c r="I1564" s="22" t="s">
        <v>8089</v>
      </c>
      <c r="J1564" s="24" t="s">
        <v>9184</v>
      </c>
      <c r="K1564" s="24" t="s">
        <v>8108</v>
      </c>
      <c r="L1564" s="22"/>
      <c r="M1564" s="22"/>
      <c r="N1564" s="17"/>
      <c r="O1564" s="19"/>
    </row>
    <row r="1565" spans="1:15" ht="90.6" customHeight="1" x14ac:dyDescent="0.3">
      <c r="A1565" s="24" t="s">
        <v>5057</v>
      </c>
      <c r="B1565" s="21">
        <v>2021</v>
      </c>
      <c r="C1565" s="24" t="s">
        <v>5058</v>
      </c>
      <c r="D1565" s="22" t="s">
        <v>5043</v>
      </c>
      <c r="E1565" s="22"/>
      <c r="F1565" s="22" t="s">
        <v>2155</v>
      </c>
      <c r="G1565" s="22" t="s">
        <v>5061</v>
      </c>
      <c r="H1565" s="44" t="s">
        <v>5060</v>
      </c>
      <c r="I1565" s="22" t="s">
        <v>7427</v>
      </c>
      <c r="J1565" s="24" t="s">
        <v>9184</v>
      </c>
      <c r="K1565" s="24" t="s">
        <v>5059</v>
      </c>
      <c r="L1565" s="22" t="s">
        <v>329</v>
      </c>
      <c r="M1565" s="22" t="s">
        <v>229</v>
      </c>
      <c r="N1565" s="17"/>
      <c r="O1565" s="19"/>
    </row>
    <row r="1566" spans="1:15" ht="63.6" customHeight="1" x14ac:dyDescent="0.3">
      <c r="A1566" s="24" t="s">
        <v>10263</v>
      </c>
      <c r="B1566" s="21">
        <v>2017</v>
      </c>
      <c r="C1566" s="24" t="s">
        <v>10261</v>
      </c>
      <c r="D1566" s="22" t="s">
        <v>10262</v>
      </c>
      <c r="E1566" s="22"/>
      <c r="F1566" s="22" t="s">
        <v>2155</v>
      </c>
      <c r="G1566" s="22" t="s">
        <v>5048</v>
      </c>
      <c r="H1566" s="44" t="s">
        <v>10265</v>
      </c>
      <c r="I1566" s="22" t="s">
        <v>7427</v>
      </c>
      <c r="J1566" s="24" t="s">
        <v>7597</v>
      </c>
      <c r="K1566" s="24" t="s">
        <v>10264</v>
      </c>
      <c r="L1566" s="22" t="s">
        <v>8383</v>
      </c>
      <c r="M1566" s="22" t="s">
        <v>10266</v>
      </c>
      <c r="N1566" s="23"/>
      <c r="O1566" s="26" t="s">
        <v>1646</v>
      </c>
    </row>
    <row r="1567" spans="1:15" ht="66" x14ac:dyDescent="0.3">
      <c r="A1567" s="24" t="s">
        <v>3973</v>
      </c>
      <c r="B1567" s="21">
        <v>2020</v>
      </c>
      <c r="C1567" s="24" t="s">
        <v>3971</v>
      </c>
      <c r="D1567" s="22"/>
      <c r="E1567" s="22" t="s">
        <v>3972</v>
      </c>
      <c r="F1567" s="22" t="s">
        <v>1031</v>
      </c>
      <c r="G1567" s="22" t="s">
        <v>3978</v>
      </c>
      <c r="H1567" s="24" t="s">
        <v>3977</v>
      </c>
      <c r="I1567" s="22" t="s">
        <v>7899</v>
      </c>
      <c r="J1567" s="24" t="s">
        <v>7166</v>
      </c>
      <c r="K1567" s="24" t="s">
        <v>3976</v>
      </c>
      <c r="L1567" s="22" t="s">
        <v>329</v>
      </c>
      <c r="M1567" s="22" t="s">
        <v>1506</v>
      </c>
      <c r="N1567" s="23" t="s">
        <v>936</v>
      </c>
      <c r="O1567" s="26" t="s">
        <v>1646</v>
      </c>
    </row>
    <row r="1568" spans="1:15" ht="66" x14ac:dyDescent="0.3">
      <c r="A1568" s="24" t="s">
        <v>3973</v>
      </c>
      <c r="B1568" s="21">
        <v>2021</v>
      </c>
      <c r="C1568" s="24" t="s">
        <v>3969</v>
      </c>
      <c r="D1568" s="22"/>
      <c r="E1568" s="22" t="s">
        <v>3972</v>
      </c>
      <c r="F1568" s="22" t="s">
        <v>1031</v>
      </c>
      <c r="G1568" s="22" t="s">
        <v>10462</v>
      </c>
      <c r="H1568" s="24" t="s">
        <v>3970</v>
      </c>
      <c r="I1568" s="22" t="s">
        <v>7129</v>
      </c>
      <c r="J1568" s="24" t="s">
        <v>7166</v>
      </c>
      <c r="K1568" s="24" t="s">
        <v>3975</v>
      </c>
      <c r="L1568" s="22" t="s">
        <v>329</v>
      </c>
      <c r="M1568" s="22" t="s">
        <v>1506</v>
      </c>
      <c r="N1568" s="23" t="s">
        <v>936</v>
      </c>
      <c r="O1568" s="26" t="s">
        <v>1646</v>
      </c>
    </row>
    <row r="1569" spans="1:15" ht="66" x14ac:dyDescent="0.3">
      <c r="A1569" s="24" t="s">
        <v>3973</v>
      </c>
      <c r="B1569" s="21">
        <v>2022</v>
      </c>
      <c r="C1569" s="24" t="s">
        <v>3967</v>
      </c>
      <c r="D1569" s="22"/>
      <c r="E1569" s="22" t="s">
        <v>3972</v>
      </c>
      <c r="F1569" s="22" t="s">
        <v>1031</v>
      </c>
      <c r="G1569" s="22" t="s">
        <v>2714</v>
      </c>
      <c r="H1569" s="24" t="s">
        <v>3968</v>
      </c>
      <c r="I1569" s="22" t="s">
        <v>7129</v>
      </c>
      <c r="J1569" s="24" t="s">
        <v>7166</v>
      </c>
      <c r="K1569" s="24" t="s">
        <v>3974</v>
      </c>
      <c r="L1569" s="22" t="s">
        <v>329</v>
      </c>
      <c r="M1569" s="22" t="s">
        <v>1506</v>
      </c>
      <c r="N1569" s="23" t="s">
        <v>936</v>
      </c>
      <c r="O1569" s="26" t="s">
        <v>1646</v>
      </c>
    </row>
    <row r="1570" spans="1:15" ht="52.8" x14ac:dyDescent="0.3">
      <c r="A1570" s="24" t="s">
        <v>6061</v>
      </c>
      <c r="B1570" s="21">
        <v>2022</v>
      </c>
      <c r="C1570" s="24" t="s">
        <v>6060</v>
      </c>
      <c r="D1570" s="22"/>
      <c r="E1570" s="22" t="s">
        <v>6052</v>
      </c>
      <c r="F1570" s="22" t="s">
        <v>1031</v>
      </c>
      <c r="G1570" s="22" t="s">
        <v>3978</v>
      </c>
      <c r="H1570" s="24" t="s">
        <v>6063</v>
      </c>
      <c r="I1570" s="22" t="s">
        <v>7960</v>
      </c>
      <c r="J1570" s="24" t="s">
        <v>7166</v>
      </c>
      <c r="K1570" s="24" t="s">
        <v>6062</v>
      </c>
      <c r="L1570" s="22" t="s">
        <v>329</v>
      </c>
      <c r="M1570" s="22" t="s">
        <v>1506</v>
      </c>
      <c r="N1570" s="23" t="s">
        <v>936</v>
      </c>
      <c r="O1570" s="26"/>
    </row>
    <row r="1571" spans="1:15" ht="52.8" x14ac:dyDescent="0.3">
      <c r="A1571" s="24" t="s">
        <v>5491</v>
      </c>
      <c r="B1571" s="21">
        <v>2023</v>
      </c>
      <c r="C1571" s="24" t="s">
        <v>5490</v>
      </c>
      <c r="D1571" s="22" t="s">
        <v>5492</v>
      </c>
      <c r="E1571" s="22"/>
      <c r="F1571" s="22" t="s">
        <v>844</v>
      </c>
      <c r="G1571" s="22" t="s">
        <v>413</v>
      </c>
      <c r="H1571" s="24"/>
      <c r="I1571" s="22" t="s">
        <v>7718</v>
      </c>
      <c r="J1571" s="24" t="s">
        <v>7276</v>
      </c>
      <c r="K1571" s="24" t="s">
        <v>5493</v>
      </c>
      <c r="L1571" s="22"/>
      <c r="M1571" s="22" t="s">
        <v>289</v>
      </c>
      <c r="N1571" s="23" t="s">
        <v>2516</v>
      </c>
      <c r="O1571" s="26"/>
    </row>
    <row r="1572" spans="1:15" ht="66" x14ac:dyDescent="0.3">
      <c r="A1572" s="24" t="s">
        <v>10119</v>
      </c>
      <c r="B1572" s="21">
        <v>2021</v>
      </c>
      <c r="C1572" s="24" t="s">
        <v>10118</v>
      </c>
      <c r="D1572" s="22"/>
      <c r="E1572" s="22" t="s">
        <v>265</v>
      </c>
      <c r="F1572" s="22" t="s">
        <v>56</v>
      </c>
      <c r="G1572" s="22"/>
      <c r="H1572" s="24"/>
      <c r="I1572" s="22" t="s">
        <v>10121</v>
      </c>
      <c r="J1572" s="24" t="s">
        <v>7308</v>
      </c>
      <c r="K1572" s="24" t="s">
        <v>10120</v>
      </c>
      <c r="L1572" s="22"/>
      <c r="M1572" s="22"/>
      <c r="N1572" s="23"/>
      <c r="O1572" s="26"/>
    </row>
    <row r="1573" spans="1:15" ht="52.8" x14ac:dyDescent="0.3">
      <c r="A1573" s="24" t="s">
        <v>10299</v>
      </c>
      <c r="B1573" s="21">
        <v>2018</v>
      </c>
      <c r="C1573" s="24" t="s">
        <v>10300</v>
      </c>
      <c r="D1573" s="22" t="s">
        <v>292</v>
      </c>
      <c r="E1573" s="22"/>
      <c r="F1573" s="22" t="s">
        <v>2155</v>
      </c>
      <c r="G1573" s="22"/>
      <c r="H1573" s="24" t="s">
        <v>8623</v>
      </c>
      <c r="I1573" s="22" t="s">
        <v>10302</v>
      </c>
      <c r="J1573" s="24" t="s">
        <v>7145</v>
      </c>
      <c r="K1573" s="24" t="s">
        <v>10301</v>
      </c>
      <c r="L1573" s="22" t="s">
        <v>730</v>
      </c>
      <c r="M1573" s="22" t="s">
        <v>784</v>
      </c>
      <c r="N1573" s="23" t="s">
        <v>10303</v>
      </c>
      <c r="O1573" s="26" t="s">
        <v>1646</v>
      </c>
    </row>
    <row r="1574" spans="1:15" ht="66" x14ac:dyDescent="0.3">
      <c r="A1574" s="24" t="s">
        <v>929</v>
      </c>
      <c r="B1574" s="21">
        <v>2016</v>
      </c>
      <c r="C1574" s="24" t="s">
        <v>928</v>
      </c>
      <c r="D1574" s="22" t="s">
        <v>36</v>
      </c>
      <c r="E1574" s="22"/>
      <c r="F1574" s="22" t="s">
        <v>122</v>
      </c>
      <c r="G1574" s="22" t="s">
        <v>165</v>
      </c>
      <c r="H1574" s="24" t="s">
        <v>3397</v>
      </c>
      <c r="I1574" s="22" t="s">
        <v>7278</v>
      </c>
      <c r="J1574" s="24" t="s">
        <v>7719</v>
      </c>
      <c r="K1574" s="24" t="s">
        <v>10972</v>
      </c>
      <c r="L1574" s="22" t="s">
        <v>167</v>
      </c>
      <c r="M1574" s="22" t="s">
        <v>462</v>
      </c>
      <c r="N1574" s="23" t="s">
        <v>930</v>
      </c>
      <c r="O1574" s="26"/>
    </row>
    <row r="1575" spans="1:15" ht="66" customHeight="1" x14ac:dyDescent="0.3">
      <c r="A1575" s="24" t="s">
        <v>4490</v>
      </c>
      <c r="B1575" s="21">
        <v>2023</v>
      </c>
      <c r="C1575" s="24" t="s">
        <v>4489</v>
      </c>
      <c r="D1575" s="22" t="s">
        <v>257</v>
      </c>
      <c r="E1575" s="22"/>
      <c r="F1575" s="22" t="s">
        <v>844</v>
      </c>
      <c r="G1575" s="22" t="s">
        <v>165</v>
      </c>
      <c r="H1575" s="24" t="s">
        <v>4491</v>
      </c>
      <c r="I1575" s="22" t="s">
        <v>7720</v>
      </c>
      <c r="J1575" s="24" t="s">
        <v>7156</v>
      </c>
      <c r="K1575" s="24" t="s">
        <v>5033</v>
      </c>
      <c r="L1575" s="22" t="s">
        <v>329</v>
      </c>
      <c r="M1575" s="22" t="s">
        <v>3938</v>
      </c>
      <c r="N1575" s="23" t="s">
        <v>2792</v>
      </c>
      <c r="O1575" s="26" t="s">
        <v>1646</v>
      </c>
    </row>
    <row r="1576" spans="1:15" ht="81.599999999999994" x14ac:dyDescent="0.3">
      <c r="A1576" s="24" t="s">
        <v>8133</v>
      </c>
      <c r="B1576" s="21">
        <v>2024</v>
      </c>
      <c r="C1576" s="24" t="s">
        <v>8134</v>
      </c>
      <c r="D1576" s="22"/>
      <c r="E1576" s="22" t="s">
        <v>8135</v>
      </c>
      <c r="F1576" s="22" t="s">
        <v>1644</v>
      </c>
      <c r="G1576" s="22"/>
      <c r="H1576" s="24"/>
      <c r="I1576" s="22" t="s">
        <v>8129</v>
      </c>
      <c r="J1576" s="24" t="s">
        <v>7134</v>
      </c>
      <c r="K1576" s="22" t="s">
        <v>8136</v>
      </c>
      <c r="L1576" s="22"/>
      <c r="M1576" s="22"/>
      <c r="N1576" s="23"/>
      <c r="O1576" s="26"/>
    </row>
    <row r="1577" spans="1:15" ht="52.8" x14ac:dyDescent="0.3">
      <c r="A1577" s="24" t="s">
        <v>9316</v>
      </c>
      <c r="B1577" s="21">
        <v>2025</v>
      </c>
      <c r="C1577" s="24" t="s">
        <v>9317</v>
      </c>
      <c r="D1577" s="22" t="s">
        <v>68</v>
      </c>
      <c r="E1577" s="22"/>
      <c r="F1577" s="22" t="s">
        <v>5192</v>
      </c>
      <c r="G1577" s="22" t="s">
        <v>10665</v>
      </c>
      <c r="H1577" s="24" t="s">
        <v>9318</v>
      </c>
      <c r="I1577" s="22" t="s">
        <v>7152</v>
      </c>
      <c r="J1577" s="24"/>
      <c r="K1577" s="24" t="s">
        <v>9319</v>
      </c>
      <c r="L1577" s="22"/>
      <c r="M1577" s="22"/>
      <c r="N1577" s="23"/>
      <c r="O1577" s="26"/>
    </row>
    <row r="1578" spans="1:15" ht="211.2" x14ac:dyDescent="0.3">
      <c r="A1578" s="17" t="s">
        <v>10631</v>
      </c>
      <c r="B1578" s="16">
        <v>2026</v>
      </c>
      <c r="C1578" s="17" t="s">
        <v>10630</v>
      </c>
      <c r="D1578" s="17" t="s">
        <v>164</v>
      </c>
      <c r="E1578" s="17"/>
      <c r="F1578" s="17" t="s">
        <v>1031</v>
      </c>
      <c r="G1578" s="17" t="s">
        <v>10636</v>
      </c>
      <c r="H1578" s="17" t="s">
        <v>10634</v>
      </c>
      <c r="I1578" s="17" t="s">
        <v>10635</v>
      </c>
      <c r="J1578" s="17" t="s">
        <v>7791</v>
      </c>
      <c r="K1578" s="17" t="s">
        <v>10632</v>
      </c>
      <c r="L1578" s="17" t="s">
        <v>329</v>
      </c>
      <c r="M1578" s="17" t="s">
        <v>51</v>
      </c>
      <c r="N1578" s="17" t="s">
        <v>10633</v>
      </c>
      <c r="O1578" s="19" t="s">
        <v>1646</v>
      </c>
    </row>
    <row r="1579" spans="1:15" ht="52.8" x14ac:dyDescent="0.3">
      <c r="A1579" s="17" t="s">
        <v>8654</v>
      </c>
      <c r="B1579" s="16">
        <v>2025</v>
      </c>
      <c r="C1579" s="17" t="s">
        <v>8653</v>
      </c>
      <c r="D1579" s="17" t="s">
        <v>2846</v>
      </c>
      <c r="E1579" s="17"/>
      <c r="F1579" s="17" t="s">
        <v>844</v>
      </c>
      <c r="G1579" s="17" t="s">
        <v>1413</v>
      </c>
      <c r="H1579" s="17" t="s">
        <v>8656</v>
      </c>
      <c r="I1579" s="17" t="s">
        <v>7470</v>
      </c>
      <c r="J1579" s="17" t="s">
        <v>7134</v>
      </c>
      <c r="K1579" s="17" t="s">
        <v>8655</v>
      </c>
      <c r="L1579" s="17" t="s">
        <v>329</v>
      </c>
      <c r="M1579" s="17" t="s">
        <v>8657</v>
      </c>
      <c r="N1579" s="17"/>
      <c r="O1579" s="19"/>
    </row>
    <row r="1580" spans="1:15" ht="66" x14ac:dyDescent="0.3">
      <c r="A1580" s="17" t="s">
        <v>9888</v>
      </c>
      <c r="B1580" s="16">
        <v>2020</v>
      </c>
      <c r="C1580" s="17" t="s">
        <v>9887</v>
      </c>
      <c r="D1580" s="17" t="s">
        <v>2245</v>
      </c>
      <c r="E1580" s="17"/>
      <c r="F1580" s="17" t="s">
        <v>844</v>
      </c>
      <c r="G1580" s="17" t="s">
        <v>274</v>
      </c>
      <c r="H1580" s="17" t="s">
        <v>9890</v>
      </c>
      <c r="I1580" s="17" t="s">
        <v>2909</v>
      </c>
      <c r="J1580" s="17" t="s">
        <v>7256</v>
      </c>
      <c r="K1580" s="17" t="s">
        <v>9889</v>
      </c>
      <c r="L1580" s="17" t="s">
        <v>730</v>
      </c>
      <c r="M1580" s="17" t="s">
        <v>9891</v>
      </c>
      <c r="N1580" s="17" t="s">
        <v>9892</v>
      </c>
      <c r="O1580" s="19"/>
    </row>
    <row r="1581" spans="1:15" ht="66" x14ac:dyDescent="0.3">
      <c r="A1581" s="17" t="s">
        <v>10153</v>
      </c>
      <c r="B1581" s="16">
        <v>2024</v>
      </c>
      <c r="C1581" s="17" t="s">
        <v>10152</v>
      </c>
      <c r="D1581" s="17" t="s">
        <v>99</v>
      </c>
      <c r="E1581" s="17"/>
      <c r="F1581" s="17" t="s">
        <v>844</v>
      </c>
      <c r="G1581" s="17" t="s">
        <v>241</v>
      </c>
      <c r="H1581" s="17" t="s">
        <v>3307</v>
      </c>
      <c r="I1581" s="17" t="s">
        <v>5015</v>
      </c>
      <c r="J1581" s="17" t="s">
        <v>8956</v>
      </c>
      <c r="K1581" s="17" t="s">
        <v>10154</v>
      </c>
      <c r="L1581" s="17"/>
      <c r="M1581" s="17" t="s">
        <v>8703</v>
      </c>
      <c r="N1581" s="17"/>
      <c r="O1581" s="19" t="s">
        <v>1646</v>
      </c>
    </row>
    <row r="1582" spans="1:15" ht="52.8" x14ac:dyDescent="0.3">
      <c r="A1582" s="17" t="s">
        <v>8507</v>
      </c>
      <c r="B1582" s="16">
        <v>2025</v>
      </c>
      <c r="C1582" s="17" t="s">
        <v>8506</v>
      </c>
      <c r="D1582" s="17" t="s">
        <v>1253</v>
      </c>
      <c r="E1582" s="17"/>
      <c r="F1582" s="17" t="s">
        <v>56</v>
      </c>
      <c r="G1582" s="17"/>
      <c r="H1582" s="17"/>
      <c r="I1582" s="17" t="s">
        <v>8509</v>
      </c>
      <c r="J1582" s="17"/>
      <c r="K1582" s="17" t="s">
        <v>8508</v>
      </c>
      <c r="L1582" s="17"/>
      <c r="M1582" s="17"/>
      <c r="N1582" s="17"/>
      <c r="O1582" s="19"/>
    </row>
    <row r="1583" spans="1:15" ht="52.8" x14ac:dyDescent="0.3">
      <c r="A1583" s="17" t="s">
        <v>9858</v>
      </c>
      <c r="B1583" s="16">
        <v>2022</v>
      </c>
      <c r="C1583" s="17" t="s">
        <v>9857</v>
      </c>
      <c r="D1583" s="17" t="s">
        <v>65</v>
      </c>
      <c r="E1583" s="17"/>
      <c r="F1583" s="17" t="s">
        <v>2477</v>
      </c>
      <c r="G1583" s="17" t="s">
        <v>189</v>
      </c>
      <c r="H1583" s="17" t="s">
        <v>4249</v>
      </c>
      <c r="I1583" s="17" t="s">
        <v>7203</v>
      </c>
      <c r="J1583" s="17" t="s">
        <v>7256</v>
      </c>
      <c r="K1583" s="17" t="s">
        <v>9859</v>
      </c>
      <c r="L1583" s="17" t="s">
        <v>329</v>
      </c>
      <c r="M1583" s="17" t="s">
        <v>52</v>
      </c>
      <c r="N1583" s="17" t="s">
        <v>9861</v>
      </c>
      <c r="O1583" s="19"/>
    </row>
    <row r="1584" spans="1:15" ht="66" x14ac:dyDescent="0.3">
      <c r="A1584" s="17" t="s">
        <v>6353</v>
      </c>
      <c r="B1584" s="16">
        <v>2020</v>
      </c>
      <c r="C1584" s="17" t="s">
        <v>6352</v>
      </c>
      <c r="D1584" s="17" t="s">
        <v>406</v>
      </c>
      <c r="E1584" s="17"/>
      <c r="F1584" s="17" t="s">
        <v>844</v>
      </c>
      <c r="G1584" s="17" t="s">
        <v>1599</v>
      </c>
      <c r="H1584" s="17" t="s">
        <v>6355</v>
      </c>
      <c r="I1584" s="17" t="s">
        <v>7722</v>
      </c>
      <c r="J1584" s="17" t="s">
        <v>7161</v>
      </c>
      <c r="K1584" s="17" t="s">
        <v>6354</v>
      </c>
      <c r="L1584" s="17" t="s">
        <v>303</v>
      </c>
      <c r="M1584" s="17"/>
      <c r="N1584" s="17" t="s">
        <v>6356</v>
      </c>
      <c r="O1584" s="19"/>
    </row>
    <row r="1585" spans="1:15" ht="66" x14ac:dyDescent="0.3">
      <c r="A1585" s="17" t="s">
        <v>831</v>
      </c>
      <c r="B1585" s="16">
        <v>2019</v>
      </c>
      <c r="C1585" s="17" t="s">
        <v>829</v>
      </c>
      <c r="D1585" s="17" t="s">
        <v>830</v>
      </c>
      <c r="E1585" s="17"/>
      <c r="F1585" s="17" t="s">
        <v>122</v>
      </c>
      <c r="G1585" s="17" t="s">
        <v>832</v>
      </c>
      <c r="H1585" s="17" t="s">
        <v>3399</v>
      </c>
      <c r="I1585" s="17" t="s">
        <v>7721</v>
      </c>
      <c r="J1585" s="17" t="s">
        <v>7163</v>
      </c>
      <c r="K1585" s="17" t="s">
        <v>11053</v>
      </c>
      <c r="L1585" s="17" t="s">
        <v>48</v>
      </c>
      <c r="M1585" s="17" t="s">
        <v>60</v>
      </c>
      <c r="N1585" s="17"/>
      <c r="O1585" s="19"/>
    </row>
    <row r="1586" spans="1:15" ht="66" x14ac:dyDescent="0.3">
      <c r="A1586" s="17" t="s">
        <v>3964</v>
      </c>
      <c r="B1586" s="16">
        <v>2022</v>
      </c>
      <c r="C1586" s="17" t="s">
        <v>3963</v>
      </c>
      <c r="D1586" s="17" t="s">
        <v>816</v>
      </c>
      <c r="E1586" s="17"/>
      <c r="F1586" s="17" t="s">
        <v>122</v>
      </c>
      <c r="G1586" s="17" t="s">
        <v>165</v>
      </c>
      <c r="H1586" s="17" t="s">
        <v>3965</v>
      </c>
      <c r="I1586" s="17" t="s">
        <v>2602</v>
      </c>
      <c r="J1586" s="17" t="s">
        <v>7159</v>
      </c>
      <c r="K1586" s="17" t="s">
        <v>3966</v>
      </c>
      <c r="L1586" s="17" t="s">
        <v>329</v>
      </c>
      <c r="M1586" s="17" t="s">
        <v>52</v>
      </c>
      <c r="N1586" s="17" t="s">
        <v>936</v>
      </c>
      <c r="O1586" s="19" t="s">
        <v>1646</v>
      </c>
    </row>
    <row r="1587" spans="1:15" ht="66" x14ac:dyDescent="0.3">
      <c r="A1587" s="17" t="s">
        <v>8486</v>
      </c>
      <c r="B1587" s="16">
        <v>2024</v>
      </c>
      <c r="C1587" s="17" t="s">
        <v>8487</v>
      </c>
      <c r="D1587" s="17" t="s">
        <v>470</v>
      </c>
      <c r="E1587" s="17"/>
      <c r="F1587" s="17" t="s">
        <v>63</v>
      </c>
      <c r="G1587" s="17" t="s">
        <v>134</v>
      </c>
      <c r="H1587" s="17" t="s">
        <v>5691</v>
      </c>
      <c r="I1587" s="17" t="s">
        <v>8489</v>
      </c>
      <c r="J1587" s="17" t="s">
        <v>7596</v>
      </c>
      <c r="K1587" s="17" t="s">
        <v>8488</v>
      </c>
      <c r="L1587" s="17" t="s">
        <v>329</v>
      </c>
      <c r="M1587" s="17" t="s">
        <v>6429</v>
      </c>
      <c r="N1587" s="17" t="s">
        <v>936</v>
      </c>
      <c r="O1587" s="19"/>
    </row>
    <row r="1588" spans="1:15" ht="39.6" x14ac:dyDescent="0.3">
      <c r="A1588" s="17" t="s">
        <v>2396</v>
      </c>
      <c r="B1588" s="16">
        <v>2020</v>
      </c>
      <c r="C1588" s="17" t="s">
        <v>2395</v>
      </c>
      <c r="D1588" s="17"/>
      <c r="E1588" s="17"/>
      <c r="F1588" s="17" t="s">
        <v>56</v>
      </c>
      <c r="G1588" s="17"/>
      <c r="H1588" s="17"/>
      <c r="I1588" s="17" t="s">
        <v>1151</v>
      </c>
      <c r="J1588" s="17"/>
      <c r="K1588" s="17" t="s">
        <v>2397</v>
      </c>
      <c r="L1588" s="17"/>
      <c r="M1588" s="17"/>
      <c r="N1588" s="17"/>
      <c r="O1588" s="19"/>
    </row>
    <row r="1589" spans="1:15" ht="52.8" x14ac:dyDescent="0.3">
      <c r="A1589" s="17" t="s">
        <v>4207</v>
      </c>
      <c r="B1589" s="16" t="s">
        <v>4488</v>
      </c>
      <c r="C1589" s="17" t="s">
        <v>4206</v>
      </c>
      <c r="D1589" s="17" t="s">
        <v>10304</v>
      </c>
      <c r="E1589" s="17"/>
      <c r="F1589" s="17" t="s">
        <v>171</v>
      </c>
      <c r="G1589" s="17" t="s">
        <v>3583</v>
      </c>
      <c r="H1589" s="17" t="s">
        <v>4208</v>
      </c>
      <c r="I1589" s="17" t="s">
        <v>7723</v>
      </c>
      <c r="J1589" s="17" t="s">
        <v>7226</v>
      </c>
      <c r="K1589" s="17" t="s">
        <v>4210</v>
      </c>
      <c r="L1589" s="17" t="s">
        <v>329</v>
      </c>
      <c r="M1589" s="17" t="s">
        <v>4211</v>
      </c>
      <c r="N1589" s="17" t="s">
        <v>4212</v>
      </c>
      <c r="O1589" s="19"/>
    </row>
    <row r="1590" spans="1:15" ht="92.4" x14ac:dyDescent="0.3">
      <c r="A1590" s="17" t="s">
        <v>1190</v>
      </c>
      <c r="B1590" s="16">
        <v>2014</v>
      </c>
      <c r="C1590" s="17" t="s">
        <v>1191</v>
      </c>
      <c r="D1590" s="17"/>
      <c r="E1590" s="17" t="s">
        <v>1189</v>
      </c>
      <c r="F1590" s="17" t="s">
        <v>77</v>
      </c>
      <c r="G1590" s="17" t="s">
        <v>1192</v>
      </c>
      <c r="H1590" s="17" t="s">
        <v>3400</v>
      </c>
      <c r="I1590" s="17" t="s">
        <v>7961</v>
      </c>
      <c r="J1590" s="17" t="s">
        <v>5873</v>
      </c>
      <c r="K1590" s="17" t="s">
        <v>3401</v>
      </c>
      <c r="L1590" s="17" t="s">
        <v>1194</v>
      </c>
      <c r="M1590" s="17" t="s">
        <v>1193</v>
      </c>
      <c r="N1590" s="17" t="s">
        <v>1195</v>
      </c>
      <c r="O1590" s="19"/>
    </row>
    <row r="1591" spans="1:15" ht="39.6" x14ac:dyDescent="0.3">
      <c r="A1591" s="17" t="s">
        <v>5686</v>
      </c>
      <c r="B1591" s="16">
        <v>2023</v>
      </c>
      <c r="C1591" s="17" t="s">
        <v>5685</v>
      </c>
      <c r="D1591" s="17" t="s">
        <v>91</v>
      </c>
      <c r="E1591" s="17"/>
      <c r="F1591" s="17" t="s">
        <v>56</v>
      </c>
      <c r="G1591" s="17"/>
      <c r="H1591" s="17"/>
      <c r="I1591" s="17" t="s">
        <v>7278</v>
      </c>
      <c r="J1591" s="17" t="s">
        <v>7199</v>
      </c>
      <c r="K1591" s="17" t="s">
        <v>5687</v>
      </c>
      <c r="L1591" s="17"/>
      <c r="M1591" s="17"/>
      <c r="N1591" s="17"/>
      <c r="O1591" s="19"/>
    </row>
    <row r="1592" spans="1:15" ht="66" x14ac:dyDescent="0.3">
      <c r="A1592" s="17" t="s">
        <v>2903</v>
      </c>
      <c r="B1592" s="16">
        <v>2021</v>
      </c>
      <c r="C1592" s="17" t="s">
        <v>2902</v>
      </c>
      <c r="D1592" s="17" t="s">
        <v>1630</v>
      </c>
      <c r="E1592" s="17"/>
      <c r="F1592" s="17" t="s">
        <v>122</v>
      </c>
      <c r="G1592" s="17" t="s">
        <v>10664</v>
      </c>
      <c r="H1592" s="17" t="s">
        <v>3402</v>
      </c>
      <c r="I1592" s="17" t="s">
        <v>7724</v>
      </c>
      <c r="J1592" s="17" t="s">
        <v>7167</v>
      </c>
      <c r="K1592" s="17" t="s">
        <v>2904</v>
      </c>
      <c r="L1592" s="17" t="s">
        <v>329</v>
      </c>
      <c r="M1592" s="17" t="s">
        <v>2905</v>
      </c>
      <c r="N1592" s="17" t="s">
        <v>1734</v>
      </c>
      <c r="O1592" s="19"/>
    </row>
    <row r="1593" spans="1:15" ht="52.8" x14ac:dyDescent="0.3">
      <c r="A1593" s="17" t="s">
        <v>6413</v>
      </c>
      <c r="B1593" s="16">
        <v>2024</v>
      </c>
      <c r="C1593" s="17" t="s">
        <v>6931</v>
      </c>
      <c r="D1593" s="17" t="s">
        <v>4741</v>
      </c>
      <c r="E1593" s="17"/>
      <c r="F1593" s="17" t="s">
        <v>844</v>
      </c>
      <c r="G1593" s="17" t="s">
        <v>165</v>
      </c>
      <c r="H1593" s="17" t="s">
        <v>3365</v>
      </c>
      <c r="I1593" s="17" t="s">
        <v>7313</v>
      </c>
      <c r="J1593" s="17" t="s">
        <v>7276</v>
      </c>
      <c r="K1593" s="17" t="s">
        <v>6932</v>
      </c>
      <c r="L1593" s="17" t="s">
        <v>329</v>
      </c>
      <c r="M1593" s="17" t="s">
        <v>51</v>
      </c>
      <c r="N1593" s="17" t="s">
        <v>6414</v>
      </c>
      <c r="O1593" s="19"/>
    </row>
    <row r="1594" spans="1:15" ht="66" x14ac:dyDescent="0.3">
      <c r="A1594" s="17" t="s">
        <v>1655</v>
      </c>
      <c r="B1594" s="16">
        <v>2019</v>
      </c>
      <c r="C1594" s="17" t="s">
        <v>1654</v>
      </c>
      <c r="D1594" s="17" t="s">
        <v>29</v>
      </c>
      <c r="E1594" s="17"/>
      <c r="F1594" s="22" t="s">
        <v>43</v>
      </c>
      <c r="G1594" s="17" t="s">
        <v>100</v>
      </c>
      <c r="H1594" s="17" t="s">
        <v>3403</v>
      </c>
      <c r="I1594" s="17" t="s">
        <v>7725</v>
      </c>
      <c r="J1594" s="17" t="s">
        <v>5873</v>
      </c>
      <c r="K1594" s="17" t="s">
        <v>11388</v>
      </c>
      <c r="L1594" s="17" t="s">
        <v>303</v>
      </c>
      <c r="M1594" s="17" t="s">
        <v>1656</v>
      </c>
      <c r="N1594" s="17" t="s">
        <v>1657</v>
      </c>
      <c r="O1594" s="19" t="s">
        <v>1646</v>
      </c>
    </row>
    <row r="1595" spans="1:15" ht="52.8" customHeight="1" x14ac:dyDescent="0.3">
      <c r="A1595" s="17" t="s">
        <v>4365</v>
      </c>
      <c r="B1595" s="16">
        <v>2021</v>
      </c>
      <c r="C1595" s="17" t="s">
        <v>4363</v>
      </c>
      <c r="D1595" s="17" t="s">
        <v>4364</v>
      </c>
      <c r="E1595" s="17"/>
      <c r="F1595" s="17" t="s">
        <v>43</v>
      </c>
      <c r="G1595" s="17" t="s">
        <v>2714</v>
      </c>
      <c r="H1595" s="17" t="s">
        <v>4367</v>
      </c>
      <c r="I1595" s="17" t="s">
        <v>7936</v>
      </c>
      <c r="J1595" s="17" t="s">
        <v>5873</v>
      </c>
      <c r="K1595" s="17" t="s">
        <v>4366</v>
      </c>
      <c r="L1595" s="17" t="s">
        <v>167</v>
      </c>
      <c r="M1595" s="17" t="s">
        <v>1656</v>
      </c>
      <c r="N1595" s="17" t="s">
        <v>4368</v>
      </c>
      <c r="O1595" s="19"/>
    </row>
    <row r="1596" spans="1:15" ht="92.4" x14ac:dyDescent="0.3">
      <c r="A1596" s="17" t="s">
        <v>8181</v>
      </c>
      <c r="B1596" s="16">
        <v>2025</v>
      </c>
      <c r="C1596" s="17" t="s">
        <v>8182</v>
      </c>
      <c r="D1596" s="17" t="s">
        <v>5281</v>
      </c>
      <c r="E1596" s="17"/>
      <c r="F1596" s="17" t="s">
        <v>43</v>
      </c>
      <c r="G1596" s="17" t="s">
        <v>100</v>
      </c>
      <c r="H1596" s="17" t="s">
        <v>8183</v>
      </c>
      <c r="I1596" s="17" t="s">
        <v>8230</v>
      </c>
      <c r="J1596" s="17" t="s">
        <v>5873</v>
      </c>
      <c r="K1596" s="17" t="s">
        <v>8184</v>
      </c>
      <c r="L1596" s="17" t="s">
        <v>8186</v>
      </c>
      <c r="M1596" s="17" t="s">
        <v>8185</v>
      </c>
      <c r="N1596" s="17" t="s">
        <v>8187</v>
      </c>
      <c r="O1596" s="19"/>
    </row>
    <row r="1597" spans="1:15" ht="66" x14ac:dyDescent="0.3">
      <c r="A1597" s="17" t="s">
        <v>10060</v>
      </c>
      <c r="B1597" s="16">
        <v>2022</v>
      </c>
      <c r="C1597" s="17" t="s">
        <v>10068</v>
      </c>
      <c r="D1597" s="17"/>
      <c r="E1597" s="17" t="s">
        <v>10061</v>
      </c>
      <c r="F1597" s="17" t="s">
        <v>5015</v>
      </c>
      <c r="G1597" s="17"/>
      <c r="H1597" s="17"/>
      <c r="I1597" s="17" t="s">
        <v>10062</v>
      </c>
      <c r="J1597" s="17" t="s">
        <v>7316</v>
      </c>
      <c r="K1597" s="17" t="s">
        <v>10069</v>
      </c>
      <c r="L1597" s="17"/>
      <c r="M1597" s="17"/>
      <c r="N1597" s="17"/>
      <c r="O1597" s="19"/>
    </row>
    <row r="1598" spans="1:15" ht="92.4" x14ac:dyDescent="0.3">
      <c r="A1598" s="17" t="s">
        <v>2174</v>
      </c>
      <c r="B1598" s="16">
        <v>2019</v>
      </c>
      <c r="C1598" s="17" t="s">
        <v>2173</v>
      </c>
      <c r="D1598" s="17"/>
      <c r="E1598" s="17" t="s">
        <v>2175</v>
      </c>
      <c r="F1598" s="17" t="s">
        <v>43</v>
      </c>
      <c r="G1598" s="17" t="s">
        <v>2178</v>
      </c>
      <c r="H1598" s="17" t="s">
        <v>3404</v>
      </c>
      <c r="I1598" s="17" t="s">
        <v>7726</v>
      </c>
      <c r="J1598" s="17" t="s">
        <v>7316</v>
      </c>
      <c r="K1598" s="17" t="s">
        <v>3405</v>
      </c>
      <c r="L1598" s="17" t="s">
        <v>2177</v>
      </c>
      <c r="M1598" s="17"/>
      <c r="N1598" s="17"/>
      <c r="O1598" s="19"/>
    </row>
    <row r="1599" spans="1:15" ht="66" x14ac:dyDescent="0.3">
      <c r="A1599" s="17" t="s">
        <v>2865</v>
      </c>
      <c r="B1599" s="16">
        <v>2021</v>
      </c>
      <c r="C1599" s="17" t="s">
        <v>2864</v>
      </c>
      <c r="D1599" s="17" t="s">
        <v>105</v>
      </c>
      <c r="E1599" s="17"/>
      <c r="F1599" s="22" t="s">
        <v>43</v>
      </c>
      <c r="G1599" s="17" t="s">
        <v>2178</v>
      </c>
      <c r="H1599" s="17" t="s">
        <v>3404</v>
      </c>
      <c r="I1599" s="17" t="s">
        <v>7728</v>
      </c>
      <c r="J1599" s="17" t="s">
        <v>7727</v>
      </c>
      <c r="K1599" s="17" t="s">
        <v>5112</v>
      </c>
      <c r="L1599" s="17" t="s">
        <v>2867</v>
      </c>
      <c r="M1599" s="17" t="s">
        <v>2866</v>
      </c>
      <c r="N1599" s="17"/>
      <c r="O1599" s="19"/>
    </row>
    <row r="1600" spans="1:15" ht="66" x14ac:dyDescent="0.3">
      <c r="A1600" s="17" t="s">
        <v>4722</v>
      </c>
      <c r="B1600" s="16">
        <v>2023</v>
      </c>
      <c r="C1600" s="17" t="s">
        <v>4721</v>
      </c>
      <c r="D1600" s="17" t="s">
        <v>164</v>
      </c>
      <c r="E1600" s="17"/>
      <c r="F1600" s="17" t="s">
        <v>43</v>
      </c>
      <c r="G1600" s="17" t="s">
        <v>183</v>
      </c>
      <c r="H1600" s="17" t="s">
        <v>4724</v>
      </c>
      <c r="I1600" s="17" t="s">
        <v>7729</v>
      </c>
      <c r="J1600" s="17" t="s">
        <v>7316</v>
      </c>
      <c r="K1600" s="17" t="s">
        <v>4723</v>
      </c>
      <c r="L1600" s="17" t="s">
        <v>329</v>
      </c>
      <c r="M1600" s="17" t="s">
        <v>4725</v>
      </c>
      <c r="N1600" s="17"/>
      <c r="O1600" s="19"/>
    </row>
    <row r="1601" spans="1:15" ht="77.400000000000006" customHeight="1" x14ac:dyDescent="0.3">
      <c r="A1601" s="17" t="s">
        <v>8638</v>
      </c>
      <c r="B1601" s="16">
        <v>2025</v>
      </c>
      <c r="C1601" s="17" t="s">
        <v>8639</v>
      </c>
      <c r="D1601" s="17" t="s">
        <v>2966</v>
      </c>
      <c r="E1601" s="17"/>
      <c r="F1601" s="22" t="s">
        <v>1031</v>
      </c>
      <c r="G1601" s="17" t="s">
        <v>2178</v>
      </c>
      <c r="H1601" s="17" t="s">
        <v>3404</v>
      </c>
      <c r="I1601" s="17" t="s">
        <v>8640</v>
      </c>
      <c r="J1601" s="17" t="s">
        <v>7316</v>
      </c>
      <c r="K1601" s="17" t="s">
        <v>8642</v>
      </c>
      <c r="L1601" s="17" t="s">
        <v>329</v>
      </c>
      <c r="M1601" s="17" t="s">
        <v>8641</v>
      </c>
      <c r="N1601" s="17"/>
      <c r="O1601" s="19"/>
    </row>
    <row r="1602" spans="1:15" ht="52.8" x14ac:dyDescent="0.3">
      <c r="A1602" s="17" t="s">
        <v>3675</v>
      </c>
      <c r="B1602" s="16">
        <v>2020</v>
      </c>
      <c r="C1602" s="17" t="s">
        <v>2248</v>
      </c>
      <c r="D1602" s="17"/>
      <c r="E1602" s="17" t="s">
        <v>3676</v>
      </c>
      <c r="F1602" s="17" t="s">
        <v>43</v>
      </c>
      <c r="G1602" s="17" t="s">
        <v>42</v>
      </c>
      <c r="H1602" s="17" t="s">
        <v>3475</v>
      </c>
      <c r="I1602" s="17" t="s">
        <v>7678</v>
      </c>
      <c r="J1602" s="17" t="s">
        <v>7565</v>
      </c>
      <c r="K1602" s="17" t="s">
        <v>3674</v>
      </c>
      <c r="L1602" s="17" t="s">
        <v>329</v>
      </c>
      <c r="M1602" s="17" t="s">
        <v>3677</v>
      </c>
      <c r="N1602" s="17" t="s">
        <v>2249</v>
      </c>
      <c r="O1602" s="19" t="s">
        <v>2999</v>
      </c>
    </row>
    <row r="1603" spans="1:15" ht="92.4" x14ac:dyDescent="0.3">
      <c r="A1603" s="17" t="s">
        <v>8386</v>
      </c>
      <c r="B1603" s="16">
        <v>2021</v>
      </c>
      <c r="C1603" s="17" t="s">
        <v>8387</v>
      </c>
      <c r="D1603" s="17"/>
      <c r="E1603" s="17" t="s">
        <v>8388</v>
      </c>
      <c r="F1603" s="17" t="s">
        <v>1031</v>
      </c>
      <c r="G1603" s="17" t="s">
        <v>42</v>
      </c>
      <c r="H1603" s="17" t="s">
        <v>3633</v>
      </c>
      <c r="I1603" s="17" t="s">
        <v>8401</v>
      </c>
      <c r="J1603" s="17" t="s">
        <v>7565</v>
      </c>
      <c r="K1603" s="17" t="s">
        <v>8389</v>
      </c>
      <c r="L1603" s="17"/>
      <c r="M1603" s="17"/>
      <c r="N1603" s="17"/>
      <c r="O1603" s="19"/>
    </row>
    <row r="1604" spans="1:15" ht="66" x14ac:dyDescent="0.3">
      <c r="A1604" s="17" t="s">
        <v>3631</v>
      </c>
      <c r="B1604" s="16">
        <v>2021</v>
      </c>
      <c r="C1604" s="17" t="s">
        <v>3632</v>
      </c>
      <c r="D1604" s="17"/>
      <c r="E1604" s="17" t="s">
        <v>3629</v>
      </c>
      <c r="F1604" s="17" t="s">
        <v>43</v>
      </c>
      <c r="G1604" s="17" t="s">
        <v>42</v>
      </c>
      <c r="H1604" s="17" t="s">
        <v>3633</v>
      </c>
      <c r="I1604" s="17" t="s">
        <v>7678</v>
      </c>
      <c r="J1604" s="17" t="s">
        <v>7565</v>
      </c>
      <c r="K1604" s="17" t="s">
        <v>3634</v>
      </c>
      <c r="L1604" s="17" t="s">
        <v>329</v>
      </c>
      <c r="M1604" s="17" t="s">
        <v>3635</v>
      </c>
      <c r="N1604" s="17" t="s">
        <v>2249</v>
      </c>
      <c r="O1604" s="19"/>
    </row>
    <row r="1605" spans="1:15" ht="89.4" customHeight="1" x14ac:dyDescent="0.3">
      <c r="A1605" s="17" t="s">
        <v>4448</v>
      </c>
      <c r="B1605" s="16">
        <v>2022</v>
      </c>
      <c r="C1605" s="17" t="s">
        <v>4447</v>
      </c>
      <c r="D1605" s="17" t="s">
        <v>33</v>
      </c>
      <c r="E1605" s="17"/>
      <c r="F1605" s="17" t="s">
        <v>290</v>
      </c>
      <c r="G1605" s="17" t="s">
        <v>11320</v>
      </c>
      <c r="H1605" s="17" t="s">
        <v>4449</v>
      </c>
      <c r="I1605" s="17" t="s">
        <v>7909</v>
      </c>
      <c r="J1605" s="17" t="s">
        <v>7189</v>
      </c>
      <c r="K1605" s="17" t="s">
        <v>10899</v>
      </c>
      <c r="L1605" s="17" t="s">
        <v>329</v>
      </c>
      <c r="M1605" s="17" t="s">
        <v>414</v>
      </c>
      <c r="N1605" s="17" t="s">
        <v>4450</v>
      </c>
      <c r="O1605" s="19"/>
    </row>
    <row r="1606" spans="1:15" ht="66" customHeight="1" x14ac:dyDescent="0.3">
      <c r="A1606" s="17" t="s">
        <v>2845</v>
      </c>
      <c r="B1606" s="16">
        <v>2021</v>
      </c>
      <c r="C1606" s="17" t="s">
        <v>2844</v>
      </c>
      <c r="D1606" s="17" t="s">
        <v>2846</v>
      </c>
      <c r="E1606" s="17"/>
      <c r="F1606" s="17" t="s">
        <v>122</v>
      </c>
      <c r="G1606" s="17"/>
      <c r="H1606" s="17"/>
      <c r="I1606" s="17" t="s">
        <v>1151</v>
      </c>
      <c r="J1606" s="17"/>
      <c r="K1606" s="17" t="s">
        <v>2847</v>
      </c>
      <c r="L1606" s="17"/>
      <c r="M1606" s="17"/>
      <c r="N1606" s="17"/>
      <c r="O1606" s="19"/>
    </row>
    <row r="1607" spans="1:15" ht="66" x14ac:dyDescent="0.3">
      <c r="A1607" s="17" t="s">
        <v>11773</v>
      </c>
      <c r="B1607" s="16">
        <v>2025</v>
      </c>
      <c r="C1607" s="17" t="s">
        <v>11772</v>
      </c>
      <c r="D1607" s="17" t="s">
        <v>8331</v>
      </c>
      <c r="E1607" s="17"/>
      <c r="F1607" s="17" t="s">
        <v>2155</v>
      </c>
      <c r="G1607" s="17" t="s">
        <v>6302</v>
      </c>
      <c r="H1607" s="22" t="s">
        <v>11775</v>
      </c>
      <c r="I1607" s="17" t="s">
        <v>7768</v>
      </c>
      <c r="J1607" s="17" t="s">
        <v>7565</v>
      </c>
      <c r="K1607" s="17" t="s">
        <v>11774</v>
      </c>
      <c r="L1607" s="17" t="s">
        <v>10610</v>
      </c>
      <c r="M1607" s="17" t="s">
        <v>11776</v>
      </c>
      <c r="N1607" s="17" t="s">
        <v>11777</v>
      </c>
      <c r="O1607" s="19"/>
    </row>
    <row r="1608" spans="1:15" ht="79.2" x14ac:dyDescent="0.3">
      <c r="A1608" s="17" t="s">
        <v>3668</v>
      </c>
      <c r="B1608" s="16">
        <v>2018</v>
      </c>
      <c r="C1608" s="17" t="s">
        <v>3667</v>
      </c>
      <c r="D1608" s="17" t="s">
        <v>3666</v>
      </c>
      <c r="E1608" s="17"/>
      <c r="F1608" s="17" t="s">
        <v>1031</v>
      </c>
      <c r="G1608" s="17" t="s">
        <v>1231</v>
      </c>
      <c r="H1608" s="22" t="s">
        <v>3673</v>
      </c>
      <c r="I1608" s="17" t="s">
        <v>7730</v>
      </c>
      <c r="J1608" s="17" t="s">
        <v>7164</v>
      </c>
      <c r="K1608" s="17" t="s">
        <v>3669</v>
      </c>
      <c r="L1608" s="17" t="s">
        <v>3671</v>
      </c>
      <c r="M1608" s="17" t="s">
        <v>3670</v>
      </c>
      <c r="N1608" s="17" t="s">
        <v>3672</v>
      </c>
      <c r="O1608" s="19"/>
    </row>
    <row r="1609" spans="1:15" ht="52.8" customHeight="1" x14ac:dyDescent="0.3">
      <c r="A1609" s="17" t="s">
        <v>11273</v>
      </c>
      <c r="B1609" s="16">
        <v>2015</v>
      </c>
      <c r="C1609" s="17" t="s">
        <v>11272</v>
      </c>
      <c r="D1609" s="17" t="s">
        <v>8614</v>
      </c>
      <c r="E1609" s="17"/>
      <c r="F1609" s="17" t="s">
        <v>56</v>
      </c>
      <c r="G1609" s="17"/>
      <c r="H1609" s="22"/>
      <c r="I1609" s="17" t="s">
        <v>1337</v>
      </c>
      <c r="J1609" s="17"/>
      <c r="K1609" s="17" t="s">
        <v>11274</v>
      </c>
      <c r="L1609" s="17"/>
      <c r="M1609" s="17"/>
      <c r="N1609" s="17"/>
      <c r="O1609" s="19"/>
    </row>
    <row r="1610" spans="1:15" ht="26.4" x14ac:dyDescent="0.3">
      <c r="A1610" s="17" t="s">
        <v>3788</v>
      </c>
      <c r="B1610" s="16">
        <v>2022</v>
      </c>
      <c r="C1610" s="17" t="s">
        <v>3787</v>
      </c>
      <c r="D1610" s="17" t="s">
        <v>257</v>
      </c>
      <c r="E1610" s="17"/>
      <c r="F1610" s="17" t="s">
        <v>56</v>
      </c>
      <c r="G1610" s="17"/>
      <c r="H1610" s="22"/>
      <c r="I1610" s="17" t="s">
        <v>1151</v>
      </c>
      <c r="J1610" s="17"/>
      <c r="K1610" s="17" t="s">
        <v>3789</v>
      </c>
      <c r="L1610" s="17"/>
      <c r="M1610" s="17"/>
      <c r="N1610" s="17"/>
      <c r="O1610" s="19"/>
    </row>
    <row r="1611" spans="1:15" ht="66" customHeight="1" x14ac:dyDescent="0.3">
      <c r="A1611" s="17" t="s">
        <v>11287</v>
      </c>
      <c r="B1611" s="16">
        <v>2026</v>
      </c>
      <c r="C1611" s="17" t="s">
        <v>11286</v>
      </c>
      <c r="D1611" s="17" t="s">
        <v>29</v>
      </c>
      <c r="E1611" s="17"/>
      <c r="F1611" s="17" t="s">
        <v>844</v>
      </c>
      <c r="G1611" s="17" t="s">
        <v>1013</v>
      </c>
      <c r="H1611" s="17" t="s">
        <v>4526</v>
      </c>
      <c r="I1611" s="17" t="s">
        <v>11283</v>
      </c>
      <c r="J1611" s="17" t="s">
        <v>7126</v>
      </c>
      <c r="K1611" s="17" t="s">
        <v>11288</v>
      </c>
      <c r="L1611" s="17" t="s">
        <v>10613</v>
      </c>
      <c r="M1611" s="17" t="s">
        <v>11289</v>
      </c>
      <c r="N1611" s="17" t="s">
        <v>11290</v>
      </c>
      <c r="O1611" s="19" t="s">
        <v>1646</v>
      </c>
    </row>
    <row r="1612" spans="1:15" ht="66" x14ac:dyDescent="0.3">
      <c r="A1612" s="17" t="s">
        <v>9461</v>
      </c>
      <c r="B1612" s="16">
        <v>2025</v>
      </c>
      <c r="C1612" s="17" t="s">
        <v>9460</v>
      </c>
      <c r="D1612" s="17" t="s">
        <v>29</v>
      </c>
      <c r="E1612" s="17"/>
      <c r="F1612" s="17" t="s">
        <v>844</v>
      </c>
      <c r="G1612" s="17" t="s">
        <v>1013</v>
      </c>
      <c r="H1612" s="17" t="s">
        <v>9463</v>
      </c>
      <c r="I1612" s="17" t="s">
        <v>9464</v>
      </c>
      <c r="J1612" s="17" t="s">
        <v>9465</v>
      </c>
      <c r="K1612" s="17" t="s">
        <v>9462</v>
      </c>
      <c r="L1612" s="17" t="s">
        <v>5166</v>
      </c>
      <c r="M1612" s="17" t="s">
        <v>9466</v>
      </c>
      <c r="N1612" s="17" t="s">
        <v>9467</v>
      </c>
      <c r="O1612" s="19"/>
    </row>
    <row r="1613" spans="1:15" ht="52.8" x14ac:dyDescent="0.3">
      <c r="A1613" s="17" t="s">
        <v>6989</v>
      </c>
      <c r="B1613" s="16">
        <v>2024</v>
      </c>
      <c r="C1613" s="17" t="s">
        <v>6988</v>
      </c>
      <c r="D1613" s="17" t="s">
        <v>29</v>
      </c>
      <c r="E1613" s="17"/>
      <c r="F1613" s="17" t="s">
        <v>122</v>
      </c>
      <c r="G1613" s="17" t="s">
        <v>1013</v>
      </c>
      <c r="H1613" s="17" t="s">
        <v>6551</v>
      </c>
      <c r="I1613" s="17" t="s">
        <v>2560</v>
      </c>
      <c r="J1613" s="17" t="s">
        <v>7126</v>
      </c>
      <c r="K1613" s="17" t="s">
        <v>6990</v>
      </c>
      <c r="L1613" s="17" t="s">
        <v>329</v>
      </c>
      <c r="M1613" s="17" t="s">
        <v>4837</v>
      </c>
      <c r="N1613" s="17" t="s">
        <v>3592</v>
      </c>
      <c r="O1613" s="19"/>
    </row>
    <row r="1614" spans="1:15" ht="52.8" x14ac:dyDescent="0.3">
      <c r="A1614" s="17" t="s">
        <v>6547</v>
      </c>
      <c r="B1614" s="16">
        <v>2024</v>
      </c>
      <c r="C1614" s="17" t="s">
        <v>6546</v>
      </c>
      <c r="D1614" s="17" t="s">
        <v>292</v>
      </c>
      <c r="E1614" s="17"/>
      <c r="F1614" s="17" t="s">
        <v>844</v>
      </c>
      <c r="G1614" s="17" t="s">
        <v>1013</v>
      </c>
      <c r="H1614" s="17" t="s">
        <v>6551</v>
      </c>
      <c r="I1614" s="17" t="s">
        <v>7731</v>
      </c>
      <c r="J1614" s="17" t="s">
        <v>7126</v>
      </c>
      <c r="K1614" s="17" t="s">
        <v>6548</v>
      </c>
      <c r="L1614" s="17" t="s">
        <v>329</v>
      </c>
      <c r="M1614" s="17" t="s">
        <v>6549</v>
      </c>
      <c r="N1614" s="17" t="s">
        <v>6550</v>
      </c>
      <c r="O1614" s="19"/>
    </row>
    <row r="1615" spans="1:15" ht="52.8" x14ac:dyDescent="0.3">
      <c r="A1615" s="17" t="s">
        <v>8254</v>
      </c>
      <c r="B1615" s="16">
        <v>2025</v>
      </c>
      <c r="C1615" s="17" t="s">
        <v>8253</v>
      </c>
      <c r="D1615" s="17" t="s">
        <v>8255</v>
      </c>
      <c r="E1615" s="17"/>
      <c r="F1615" s="17" t="s">
        <v>486</v>
      </c>
      <c r="G1615" s="17" t="s">
        <v>115</v>
      </c>
      <c r="H1615" s="17" t="s">
        <v>3103</v>
      </c>
      <c r="I1615" s="17" t="s">
        <v>7302</v>
      </c>
      <c r="J1615" s="17" t="s">
        <v>7144</v>
      </c>
      <c r="K1615" s="41" t="s">
        <v>10900</v>
      </c>
      <c r="L1615" s="17" t="s">
        <v>329</v>
      </c>
      <c r="M1615" s="17" t="s">
        <v>60</v>
      </c>
      <c r="N1615" s="17" t="s">
        <v>974</v>
      </c>
      <c r="O1615" s="19"/>
    </row>
    <row r="1616" spans="1:15" ht="66" x14ac:dyDescent="0.3">
      <c r="A1616" s="17" t="s">
        <v>8971</v>
      </c>
      <c r="B1616" s="16">
        <v>2024</v>
      </c>
      <c r="C1616" s="17" t="s">
        <v>8970</v>
      </c>
      <c r="D1616" s="17" t="s">
        <v>1756</v>
      </c>
      <c r="E1616" s="17"/>
      <c r="F1616" s="17" t="s">
        <v>63</v>
      </c>
      <c r="G1616" s="17" t="s">
        <v>1265</v>
      </c>
      <c r="H1616" s="17" t="s">
        <v>3246</v>
      </c>
      <c r="I1616" s="17" t="s">
        <v>7387</v>
      </c>
      <c r="J1616" s="17" t="s">
        <v>7139</v>
      </c>
      <c r="K1616" s="17" t="s">
        <v>8972</v>
      </c>
      <c r="L1616" s="17" t="s">
        <v>8216</v>
      </c>
      <c r="M1616" s="17" t="s">
        <v>8969</v>
      </c>
      <c r="N1616" s="17" t="s">
        <v>5289</v>
      </c>
      <c r="O1616" s="19"/>
    </row>
    <row r="1617" spans="1:15" ht="79.2" x14ac:dyDescent="0.3">
      <c r="A1617" s="17" t="s">
        <v>8966</v>
      </c>
      <c r="B1617" s="16">
        <v>2025</v>
      </c>
      <c r="C1617" s="17" t="s">
        <v>8967</v>
      </c>
      <c r="D1617" s="17" t="s">
        <v>1464</v>
      </c>
      <c r="E1617" s="17"/>
      <c r="F1617" s="17" t="s">
        <v>63</v>
      </c>
      <c r="G1617" s="17" t="s">
        <v>1265</v>
      </c>
      <c r="H1617" s="17" t="s">
        <v>3246</v>
      </c>
      <c r="I1617" s="17" t="s">
        <v>7387</v>
      </c>
      <c r="J1617" s="17" t="s">
        <v>7139</v>
      </c>
      <c r="K1617" s="17" t="s">
        <v>8968</v>
      </c>
      <c r="L1617" s="22" t="s">
        <v>8216</v>
      </c>
      <c r="M1617" s="22" t="s">
        <v>8969</v>
      </c>
      <c r="N1617" s="23" t="s">
        <v>5289</v>
      </c>
      <c r="O1617" s="19"/>
    </row>
    <row r="1618" spans="1:15" ht="132" customHeight="1" x14ac:dyDescent="0.3">
      <c r="A1618" s="15" t="s">
        <v>923</v>
      </c>
      <c r="B1618" s="16">
        <v>2017</v>
      </c>
      <c r="C1618" s="17" t="s">
        <v>922</v>
      </c>
      <c r="D1618" s="17" t="s">
        <v>335</v>
      </c>
      <c r="E1618" s="17"/>
      <c r="F1618" s="17" t="s">
        <v>63</v>
      </c>
      <c r="G1618" s="17" t="s">
        <v>381</v>
      </c>
      <c r="H1618" s="17" t="s">
        <v>3068</v>
      </c>
      <c r="I1618" s="17" t="s">
        <v>7362</v>
      </c>
      <c r="J1618" s="24" t="s">
        <v>7145</v>
      </c>
      <c r="K1618" s="15" t="s">
        <v>11004</v>
      </c>
      <c r="L1618" s="17" t="s">
        <v>48</v>
      </c>
      <c r="M1618" s="17" t="s">
        <v>1724</v>
      </c>
      <c r="N1618" s="18" t="s">
        <v>924</v>
      </c>
      <c r="O1618" s="19"/>
    </row>
    <row r="1619" spans="1:15" ht="79.2" x14ac:dyDescent="0.3">
      <c r="A1619" s="15" t="s">
        <v>6712</v>
      </c>
      <c r="B1619" s="16">
        <v>2024</v>
      </c>
      <c r="C1619" s="17" t="s">
        <v>6711</v>
      </c>
      <c r="D1619" s="17" t="s">
        <v>6710</v>
      </c>
      <c r="E1619" s="17"/>
      <c r="F1619" s="17" t="s">
        <v>63</v>
      </c>
      <c r="G1619" s="17" t="s">
        <v>381</v>
      </c>
      <c r="H1619" s="17" t="s">
        <v>6714</v>
      </c>
      <c r="I1619" s="17" t="s">
        <v>2909</v>
      </c>
      <c r="J1619" s="24" t="s">
        <v>7145</v>
      </c>
      <c r="K1619" s="17" t="s">
        <v>6713</v>
      </c>
      <c r="L1619" s="17" t="s">
        <v>329</v>
      </c>
      <c r="M1619" s="17" t="s">
        <v>6715</v>
      </c>
      <c r="N1619" s="18"/>
      <c r="O1619" s="19"/>
    </row>
    <row r="1620" spans="1:15" ht="237.6" x14ac:dyDescent="0.3">
      <c r="A1620" s="24" t="s">
        <v>3602</v>
      </c>
      <c r="B1620" s="21">
        <v>2022</v>
      </c>
      <c r="C1620" s="22" t="s">
        <v>3603</v>
      </c>
      <c r="D1620" s="22" t="s">
        <v>29</v>
      </c>
      <c r="E1620" s="22"/>
      <c r="F1620" s="22" t="s">
        <v>3826</v>
      </c>
      <c r="G1620" s="22" t="s">
        <v>11315</v>
      </c>
      <c r="H1620" s="22" t="s">
        <v>4116</v>
      </c>
      <c r="I1620" s="22" t="s">
        <v>2909</v>
      </c>
      <c r="J1620" s="24" t="s">
        <v>7145</v>
      </c>
      <c r="K1620" s="24" t="s">
        <v>3604</v>
      </c>
      <c r="L1620" s="22" t="s">
        <v>3605</v>
      </c>
      <c r="M1620" s="22" t="s">
        <v>3605</v>
      </c>
      <c r="N1620" s="23"/>
      <c r="O1620" s="26"/>
    </row>
    <row r="1621" spans="1:15" ht="79.2" x14ac:dyDescent="0.3">
      <c r="A1621" s="15" t="s">
        <v>11294</v>
      </c>
      <c r="B1621" s="16">
        <v>2021</v>
      </c>
      <c r="C1621" s="17" t="s">
        <v>11295</v>
      </c>
      <c r="D1621" s="17" t="s">
        <v>1612</v>
      </c>
      <c r="E1621" s="17"/>
      <c r="F1621" s="17" t="s">
        <v>2477</v>
      </c>
      <c r="G1621" s="17" t="s">
        <v>381</v>
      </c>
      <c r="H1621" s="17" t="s">
        <v>3068</v>
      </c>
      <c r="I1621" s="22" t="s">
        <v>11297</v>
      </c>
      <c r="J1621" s="24" t="s">
        <v>7145</v>
      </c>
      <c r="K1621" s="22" t="s">
        <v>11296</v>
      </c>
      <c r="L1621" s="17"/>
      <c r="M1621" s="17" t="s">
        <v>8703</v>
      </c>
      <c r="N1621" s="18"/>
      <c r="O1621" s="19" t="s">
        <v>1646</v>
      </c>
    </row>
    <row r="1622" spans="1:15" ht="79.2" x14ac:dyDescent="0.3">
      <c r="A1622" s="15" t="s">
        <v>691</v>
      </c>
      <c r="B1622" s="16">
        <v>2019</v>
      </c>
      <c r="C1622" s="17" t="s">
        <v>3406</v>
      </c>
      <c r="D1622" s="17" t="s">
        <v>29</v>
      </c>
      <c r="E1622" s="17"/>
      <c r="F1622" s="17" t="s">
        <v>693</v>
      </c>
      <c r="G1622" s="17" t="s">
        <v>692</v>
      </c>
      <c r="H1622" s="17" t="s">
        <v>3407</v>
      </c>
      <c r="I1622" s="17" t="s">
        <v>7732</v>
      </c>
      <c r="J1622" s="17" t="s">
        <v>7132</v>
      </c>
      <c r="K1622" s="15" t="s">
        <v>11054</v>
      </c>
      <c r="L1622" s="17" t="s">
        <v>48</v>
      </c>
      <c r="M1622" s="17" t="s">
        <v>83</v>
      </c>
      <c r="N1622" s="18" t="s">
        <v>599</v>
      </c>
      <c r="O1622" s="19"/>
    </row>
    <row r="1623" spans="1:15" ht="66" x14ac:dyDescent="0.3">
      <c r="A1623" s="15" t="s">
        <v>10433</v>
      </c>
      <c r="B1623" s="16" t="s">
        <v>10411</v>
      </c>
      <c r="C1623" s="17" t="s">
        <v>10432</v>
      </c>
      <c r="D1623" s="17" t="s">
        <v>1630</v>
      </c>
      <c r="E1623" s="17"/>
      <c r="F1623" s="17" t="s">
        <v>486</v>
      </c>
      <c r="G1623" s="17" t="s">
        <v>115</v>
      </c>
      <c r="H1623" s="17" t="s">
        <v>3183</v>
      </c>
      <c r="I1623" s="17" t="s">
        <v>7194</v>
      </c>
      <c r="J1623" s="17" t="s">
        <v>7182</v>
      </c>
      <c r="K1623" s="17" t="s">
        <v>10434</v>
      </c>
      <c r="L1623" s="17" t="s">
        <v>5166</v>
      </c>
      <c r="M1623" s="17" t="s">
        <v>10435</v>
      </c>
      <c r="N1623" s="18" t="s">
        <v>10436</v>
      </c>
      <c r="O1623" s="19" t="s">
        <v>1646</v>
      </c>
    </row>
    <row r="1624" spans="1:15" ht="92.4" x14ac:dyDescent="0.3">
      <c r="A1624" s="15" t="s">
        <v>5577</v>
      </c>
      <c r="B1624" s="16">
        <v>2023</v>
      </c>
      <c r="C1624" s="17" t="s">
        <v>5576</v>
      </c>
      <c r="D1624" s="17" t="s">
        <v>5575</v>
      </c>
      <c r="E1624" s="17"/>
      <c r="F1624" s="17" t="s">
        <v>486</v>
      </c>
      <c r="G1624" s="17" t="s">
        <v>631</v>
      </c>
      <c r="H1624" s="17" t="s">
        <v>5423</v>
      </c>
      <c r="I1624" s="17" t="s">
        <v>7503</v>
      </c>
      <c r="J1624" s="17" t="s">
        <v>7239</v>
      </c>
      <c r="K1624" s="15" t="s">
        <v>5578</v>
      </c>
      <c r="L1624" s="17" t="s">
        <v>329</v>
      </c>
      <c r="M1624" s="17" t="s">
        <v>5579</v>
      </c>
      <c r="N1624" s="18" t="s">
        <v>5580</v>
      </c>
      <c r="O1624" s="19"/>
    </row>
    <row r="1625" spans="1:15" ht="66" x14ac:dyDescent="0.3">
      <c r="A1625" s="24" t="s">
        <v>12391</v>
      </c>
      <c r="B1625" s="21">
        <v>2026</v>
      </c>
      <c r="C1625" s="22" t="s">
        <v>12390</v>
      </c>
      <c r="D1625" s="22"/>
      <c r="E1625" s="22" t="s">
        <v>2032</v>
      </c>
      <c r="F1625" s="22" t="s">
        <v>2477</v>
      </c>
      <c r="G1625" s="22" t="s">
        <v>381</v>
      </c>
      <c r="H1625" s="22" t="s">
        <v>3068</v>
      </c>
      <c r="I1625" s="17" t="s">
        <v>11396</v>
      </c>
      <c r="J1625" s="38" t="s">
        <v>7282</v>
      </c>
      <c r="K1625" s="17" t="s">
        <v>12392</v>
      </c>
      <c r="L1625" s="17"/>
      <c r="M1625" s="22"/>
      <c r="N1625" s="23"/>
      <c r="O1625" s="26" t="s">
        <v>2999</v>
      </c>
    </row>
    <row r="1626" spans="1:15" ht="66" x14ac:dyDescent="0.3">
      <c r="A1626" s="24" t="s">
        <v>4099</v>
      </c>
      <c r="B1626" s="21">
        <v>2022</v>
      </c>
      <c r="C1626" s="22" t="s">
        <v>4098</v>
      </c>
      <c r="D1626" s="22" t="s">
        <v>1630</v>
      </c>
      <c r="E1626" s="22"/>
      <c r="F1626" s="22" t="s">
        <v>43</v>
      </c>
      <c r="G1626" s="22" t="s">
        <v>2714</v>
      </c>
      <c r="H1626" s="22" t="s">
        <v>4100</v>
      </c>
      <c r="I1626" s="17" t="s">
        <v>7733</v>
      </c>
      <c r="J1626" s="17" t="s">
        <v>7195</v>
      </c>
      <c r="K1626" s="17" t="s">
        <v>11055</v>
      </c>
      <c r="L1626" s="17" t="s">
        <v>329</v>
      </c>
      <c r="M1626" s="22" t="s">
        <v>4101</v>
      </c>
      <c r="N1626" s="23" t="s">
        <v>4102</v>
      </c>
      <c r="O1626" s="26"/>
    </row>
    <row r="1627" spans="1:15" ht="52.8" x14ac:dyDescent="0.3">
      <c r="A1627" s="24" t="s">
        <v>4965</v>
      </c>
      <c r="B1627" s="21">
        <v>2023</v>
      </c>
      <c r="C1627" s="22" t="s">
        <v>4964</v>
      </c>
      <c r="D1627" s="22" t="s">
        <v>99</v>
      </c>
      <c r="E1627" s="22"/>
      <c r="F1627" s="22" t="s">
        <v>122</v>
      </c>
      <c r="G1627" s="22" t="s">
        <v>254</v>
      </c>
      <c r="H1627" s="22" t="s">
        <v>4967</v>
      </c>
      <c r="I1627" s="17" t="s">
        <v>7294</v>
      </c>
      <c r="J1627" s="38" t="s">
        <v>7145</v>
      </c>
      <c r="K1627" s="22" t="s">
        <v>4966</v>
      </c>
      <c r="L1627" s="22" t="s">
        <v>329</v>
      </c>
      <c r="M1627" s="22" t="s">
        <v>1069</v>
      </c>
      <c r="N1627" s="23"/>
      <c r="O1627" s="26"/>
    </row>
    <row r="1628" spans="1:15" ht="66" x14ac:dyDescent="0.3">
      <c r="A1628" s="24" t="s">
        <v>374</v>
      </c>
      <c r="B1628" s="21">
        <v>2015</v>
      </c>
      <c r="C1628" s="22" t="s">
        <v>373</v>
      </c>
      <c r="D1628" s="22" t="s">
        <v>36</v>
      </c>
      <c r="E1628" s="22"/>
      <c r="F1628" s="22" t="s">
        <v>63</v>
      </c>
      <c r="G1628" s="22" t="s">
        <v>189</v>
      </c>
      <c r="H1628" s="22" t="s">
        <v>3408</v>
      </c>
      <c r="I1628" s="17" t="s">
        <v>7734</v>
      </c>
      <c r="J1628" s="38" t="s">
        <v>7160</v>
      </c>
      <c r="K1628" s="24" t="s">
        <v>11391</v>
      </c>
      <c r="L1628" s="22" t="s">
        <v>376</v>
      </c>
      <c r="M1628" s="22" t="s">
        <v>375</v>
      </c>
      <c r="N1628" s="23" t="s">
        <v>1809</v>
      </c>
      <c r="O1628" s="26"/>
    </row>
    <row r="1629" spans="1:15" ht="66" x14ac:dyDescent="0.3">
      <c r="A1629" s="17" t="s">
        <v>11702</v>
      </c>
      <c r="B1629" s="16">
        <v>2023</v>
      </c>
      <c r="C1629" s="17" t="s">
        <v>11701</v>
      </c>
      <c r="D1629" s="17" t="s">
        <v>33</v>
      </c>
      <c r="E1629" s="17"/>
      <c r="F1629" s="17" t="s">
        <v>5192</v>
      </c>
      <c r="G1629" s="17" t="s">
        <v>1243</v>
      </c>
      <c r="H1629" s="17" t="s">
        <v>11707</v>
      </c>
      <c r="I1629" s="17" t="s">
        <v>8620</v>
      </c>
      <c r="J1629" s="17" t="s">
        <v>9560</v>
      </c>
      <c r="K1629" s="17" t="s">
        <v>11704</v>
      </c>
      <c r="L1629" s="17" t="s">
        <v>10613</v>
      </c>
      <c r="M1629" s="17" t="s">
        <v>11705</v>
      </c>
      <c r="N1629" s="17" t="s">
        <v>11706</v>
      </c>
      <c r="O1629" s="19" t="s">
        <v>1646</v>
      </c>
    </row>
    <row r="1630" spans="1:15" ht="52.8" customHeight="1" x14ac:dyDescent="0.3">
      <c r="A1630" s="17" t="s">
        <v>4850</v>
      </c>
      <c r="B1630" s="16">
        <v>2022</v>
      </c>
      <c r="C1630" s="17" t="s">
        <v>4848</v>
      </c>
      <c r="D1630" s="17" t="s">
        <v>4849</v>
      </c>
      <c r="E1630" s="17"/>
      <c r="F1630" s="17" t="s">
        <v>648</v>
      </c>
      <c r="G1630" s="17" t="s">
        <v>11321</v>
      </c>
      <c r="H1630" s="17" t="s">
        <v>4852</v>
      </c>
      <c r="I1630" s="17" t="s">
        <v>7735</v>
      </c>
      <c r="J1630" s="17" t="s">
        <v>7144</v>
      </c>
      <c r="K1630" s="17" t="s">
        <v>4851</v>
      </c>
      <c r="L1630" s="17" t="s">
        <v>48</v>
      </c>
      <c r="M1630" s="17" t="s">
        <v>49</v>
      </c>
      <c r="N1630" s="17" t="s">
        <v>4853</v>
      </c>
      <c r="O1630" s="19"/>
    </row>
    <row r="1631" spans="1:15" ht="66" x14ac:dyDescent="0.3">
      <c r="A1631" s="15" t="s">
        <v>6595</v>
      </c>
      <c r="B1631" s="16">
        <v>2024</v>
      </c>
      <c r="C1631" s="17" t="s">
        <v>6596</v>
      </c>
      <c r="D1631" s="17" t="s">
        <v>125</v>
      </c>
      <c r="E1631" s="17"/>
      <c r="F1631" s="22" t="s">
        <v>2477</v>
      </c>
      <c r="G1631" s="17" t="s">
        <v>134</v>
      </c>
      <c r="H1631" s="17" t="s">
        <v>6598</v>
      </c>
      <c r="I1631" s="17" t="s">
        <v>7736</v>
      </c>
      <c r="J1631" s="17" t="s">
        <v>7303</v>
      </c>
      <c r="K1631" s="17" t="s">
        <v>6597</v>
      </c>
      <c r="L1631" s="17" t="s">
        <v>329</v>
      </c>
      <c r="M1631" s="17" t="s">
        <v>1069</v>
      </c>
      <c r="N1631" s="18" t="s">
        <v>6435</v>
      </c>
      <c r="O1631" s="19"/>
    </row>
    <row r="1632" spans="1:15" ht="39.6" x14ac:dyDescent="0.3">
      <c r="A1632" s="15" t="s">
        <v>6534</v>
      </c>
      <c r="B1632" s="16">
        <v>2021</v>
      </c>
      <c r="C1632" s="17" t="s">
        <v>6532</v>
      </c>
      <c r="D1632" s="17"/>
      <c r="E1632" s="17" t="s">
        <v>5609</v>
      </c>
      <c r="F1632" s="22" t="s">
        <v>1031</v>
      </c>
      <c r="G1632" s="17" t="s">
        <v>10663</v>
      </c>
      <c r="H1632" s="17" t="s">
        <v>6535</v>
      </c>
      <c r="I1632" s="17" t="s">
        <v>7962</v>
      </c>
      <c r="J1632" s="17" t="s">
        <v>7170</v>
      </c>
      <c r="K1632" s="17" t="s">
        <v>6533</v>
      </c>
      <c r="L1632" s="22" t="s">
        <v>48</v>
      </c>
      <c r="M1632" s="17" t="s">
        <v>3938</v>
      </c>
      <c r="N1632" s="18"/>
      <c r="O1632" s="19"/>
    </row>
    <row r="1633" spans="1:15" ht="52.8" x14ac:dyDescent="0.3">
      <c r="A1633" s="24" t="s">
        <v>1503</v>
      </c>
      <c r="B1633" s="21">
        <v>2020</v>
      </c>
      <c r="C1633" s="22" t="s">
        <v>3409</v>
      </c>
      <c r="D1633" s="22" t="s">
        <v>29</v>
      </c>
      <c r="E1633" s="22"/>
      <c r="F1633" s="22" t="s">
        <v>171</v>
      </c>
      <c r="G1633" s="22" t="s">
        <v>1293</v>
      </c>
      <c r="H1633" s="22" t="s">
        <v>3410</v>
      </c>
      <c r="I1633" s="22" t="s">
        <v>7184</v>
      </c>
      <c r="J1633" s="17" t="s">
        <v>7337</v>
      </c>
      <c r="K1633" s="22" t="s">
        <v>11362</v>
      </c>
      <c r="L1633" s="22" t="s">
        <v>329</v>
      </c>
      <c r="M1633" s="22" t="s">
        <v>52</v>
      </c>
      <c r="N1633" s="23" t="s">
        <v>2105</v>
      </c>
      <c r="O1633" s="26"/>
    </row>
    <row r="1634" spans="1:15" ht="39.6" x14ac:dyDescent="0.3">
      <c r="A1634" s="15" t="s">
        <v>862</v>
      </c>
      <c r="B1634" s="16">
        <v>2013</v>
      </c>
      <c r="C1634" s="17" t="s">
        <v>860</v>
      </c>
      <c r="D1634" s="17" t="s">
        <v>861</v>
      </c>
      <c r="E1634" s="17"/>
      <c r="F1634" s="22" t="s">
        <v>43</v>
      </c>
      <c r="G1634" s="17" t="s">
        <v>1814</v>
      </c>
      <c r="H1634" s="17" t="s">
        <v>3411</v>
      </c>
      <c r="I1634" s="17" t="s">
        <v>7318</v>
      </c>
      <c r="J1634" s="17" t="s">
        <v>7171</v>
      </c>
      <c r="K1634" s="17" t="s">
        <v>11363</v>
      </c>
      <c r="L1634" s="17" t="s">
        <v>48</v>
      </c>
      <c r="M1634" s="17" t="s">
        <v>864</v>
      </c>
      <c r="N1634" s="18" t="s">
        <v>863</v>
      </c>
      <c r="O1634" s="19"/>
    </row>
    <row r="1635" spans="1:15" ht="66" x14ac:dyDescent="0.3">
      <c r="A1635" s="15" t="s">
        <v>4834</v>
      </c>
      <c r="B1635" s="16">
        <v>2023</v>
      </c>
      <c r="C1635" s="17" t="s">
        <v>4833</v>
      </c>
      <c r="D1635" s="17" t="s">
        <v>29</v>
      </c>
      <c r="E1635" s="17"/>
      <c r="F1635" s="22" t="s">
        <v>122</v>
      </c>
      <c r="G1635" s="17" t="s">
        <v>413</v>
      </c>
      <c r="H1635" s="17" t="s">
        <v>4836</v>
      </c>
      <c r="I1635" s="17" t="s">
        <v>7737</v>
      </c>
      <c r="J1635" s="17" t="s">
        <v>7180</v>
      </c>
      <c r="K1635" s="15" t="s">
        <v>4835</v>
      </c>
      <c r="L1635" s="17" t="s">
        <v>329</v>
      </c>
      <c r="M1635" s="17" t="s">
        <v>4837</v>
      </c>
      <c r="N1635" s="18" t="s">
        <v>4838</v>
      </c>
      <c r="O1635" s="19"/>
    </row>
    <row r="1636" spans="1:15" ht="66" x14ac:dyDescent="0.3">
      <c r="A1636" s="15" t="s">
        <v>5530</v>
      </c>
      <c r="B1636" s="16">
        <v>2023</v>
      </c>
      <c r="C1636" s="17" t="s">
        <v>5529</v>
      </c>
      <c r="D1636" s="17" t="s">
        <v>29</v>
      </c>
      <c r="E1636" s="17"/>
      <c r="F1636" s="17" t="s">
        <v>122</v>
      </c>
      <c r="G1636" s="17" t="s">
        <v>413</v>
      </c>
      <c r="H1636" s="17" t="s">
        <v>4836</v>
      </c>
      <c r="I1636" s="17" t="s">
        <v>7738</v>
      </c>
      <c r="J1636" s="17" t="s">
        <v>7180</v>
      </c>
      <c r="K1636" s="17" t="s">
        <v>5531</v>
      </c>
      <c r="L1636" s="17"/>
      <c r="M1636" s="17" t="s">
        <v>5532</v>
      </c>
      <c r="N1636" s="18" t="s">
        <v>5533</v>
      </c>
      <c r="O1636" s="19"/>
    </row>
    <row r="1637" spans="1:15" ht="79.2" x14ac:dyDescent="0.3">
      <c r="A1637" s="15" t="s">
        <v>5742</v>
      </c>
      <c r="B1637" s="16">
        <v>2024</v>
      </c>
      <c r="C1637" s="17" t="s">
        <v>5741</v>
      </c>
      <c r="D1637" s="17" t="s">
        <v>29</v>
      </c>
      <c r="E1637" s="17"/>
      <c r="F1637" s="22" t="s">
        <v>122</v>
      </c>
      <c r="G1637" s="17" t="s">
        <v>5744</v>
      </c>
      <c r="H1637" s="17" t="s">
        <v>5745</v>
      </c>
      <c r="I1637" s="17" t="s">
        <v>7374</v>
      </c>
      <c r="J1637" s="17" t="s">
        <v>7180</v>
      </c>
      <c r="K1637" s="17" t="s">
        <v>5743</v>
      </c>
      <c r="L1637" s="17" t="s">
        <v>5166</v>
      </c>
      <c r="M1637" s="17" t="s">
        <v>5746</v>
      </c>
      <c r="N1637" s="18" t="s">
        <v>5533</v>
      </c>
      <c r="O1637" s="19"/>
    </row>
    <row r="1638" spans="1:15" ht="66" customHeight="1" x14ac:dyDescent="0.3">
      <c r="A1638" s="15" t="s">
        <v>4311</v>
      </c>
      <c r="B1638" s="16">
        <v>2022</v>
      </c>
      <c r="C1638" s="17" t="s">
        <v>4310</v>
      </c>
      <c r="D1638" s="17" t="s">
        <v>4312</v>
      </c>
      <c r="E1638" s="17"/>
      <c r="F1638" s="22" t="s">
        <v>43</v>
      </c>
      <c r="G1638" s="17"/>
      <c r="H1638" s="17"/>
      <c r="I1638" s="17" t="s">
        <v>4313</v>
      </c>
      <c r="J1638" s="17" t="s">
        <v>11057</v>
      </c>
      <c r="K1638" s="17" t="s">
        <v>11056</v>
      </c>
      <c r="L1638" s="17" t="s">
        <v>329</v>
      </c>
      <c r="M1638" s="17" t="s">
        <v>1506</v>
      </c>
      <c r="N1638" s="18" t="s">
        <v>11058</v>
      </c>
      <c r="O1638" s="19"/>
    </row>
    <row r="1639" spans="1:15" ht="66" x14ac:dyDescent="0.3">
      <c r="A1639" s="15" t="s">
        <v>383</v>
      </c>
      <c r="B1639" s="16">
        <v>2018</v>
      </c>
      <c r="C1639" s="17" t="s">
        <v>382</v>
      </c>
      <c r="D1639" s="17" t="s">
        <v>384</v>
      </c>
      <c r="E1639" s="17"/>
      <c r="F1639" s="22" t="s">
        <v>43</v>
      </c>
      <c r="G1639" s="17" t="s">
        <v>70</v>
      </c>
      <c r="H1639" s="17" t="s">
        <v>3412</v>
      </c>
      <c r="I1639" s="17" t="s">
        <v>7963</v>
      </c>
      <c r="J1639" s="17" t="s">
        <v>7240</v>
      </c>
      <c r="K1639" s="17" t="s">
        <v>10949</v>
      </c>
      <c r="L1639" s="17" t="s">
        <v>329</v>
      </c>
      <c r="M1639" s="17" t="s">
        <v>385</v>
      </c>
      <c r="N1639" s="18" t="s">
        <v>386</v>
      </c>
      <c r="O1639" s="19"/>
    </row>
    <row r="1640" spans="1:15" ht="166.2" customHeight="1" x14ac:dyDescent="0.3">
      <c r="A1640" s="15" t="s">
        <v>2199</v>
      </c>
      <c r="B1640" s="16">
        <v>2021</v>
      </c>
      <c r="C1640" s="17" t="s">
        <v>2200</v>
      </c>
      <c r="D1640" s="17" t="s">
        <v>164</v>
      </c>
      <c r="E1640" s="17"/>
      <c r="F1640" s="17" t="s">
        <v>844</v>
      </c>
      <c r="G1640" s="17" t="s">
        <v>165</v>
      </c>
      <c r="H1640" s="17" t="s">
        <v>3365</v>
      </c>
      <c r="I1640" s="17" t="s">
        <v>7740</v>
      </c>
      <c r="J1640" s="17" t="s">
        <v>7739</v>
      </c>
      <c r="K1640" s="17" t="s">
        <v>11005</v>
      </c>
      <c r="L1640" s="17" t="s">
        <v>329</v>
      </c>
      <c r="M1640" s="17" t="s">
        <v>593</v>
      </c>
      <c r="N1640" s="18" t="s">
        <v>2201</v>
      </c>
      <c r="O1640" s="19"/>
    </row>
    <row r="1641" spans="1:15" ht="75.599999999999994" customHeight="1" x14ac:dyDescent="0.3">
      <c r="A1641" s="24" t="s">
        <v>5688</v>
      </c>
      <c r="B1641" s="21">
        <v>2023</v>
      </c>
      <c r="C1641" s="22" t="s">
        <v>5690</v>
      </c>
      <c r="D1641" s="22" t="s">
        <v>29</v>
      </c>
      <c r="E1641" s="22"/>
      <c r="F1641" s="22" t="s">
        <v>63</v>
      </c>
      <c r="G1641" s="22" t="s">
        <v>134</v>
      </c>
      <c r="H1641" s="22" t="s">
        <v>5691</v>
      </c>
      <c r="I1641" s="22" t="s">
        <v>7313</v>
      </c>
      <c r="J1641" s="17" t="s">
        <v>7596</v>
      </c>
      <c r="K1641" s="24" t="s">
        <v>5689</v>
      </c>
      <c r="L1641" s="22" t="s">
        <v>329</v>
      </c>
      <c r="M1641" s="22" t="s">
        <v>5692</v>
      </c>
      <c r="N1641" s="23" t="s">
        <v>5289</v>
      </c>
      <c r="O1641" s="26"/>
    </row>
    <row r="1642" spans="1:15" ht="79.2" x14ac:dyDescent="0.3">
      <c r="A1642" s="15" t="s">
        <v>6425</v>
      </c>
      <c r="B1642" s="16">
        <v>2024</v>
      </c>
      <c r="C1642" s="17" t="s">
        <v>6426</v>
      </c>
      <c r="D1642" s="17" t="s">
        <v>1264</v>
      </c>
      <c r="E1642" s="17"/>
      <c r="F1642" s="17" t="s">
        <v>63</v>
      </c>
      <c r="G1642" s="17" t="s">
        <v>688</v>
      </c>
      <c r="H1642" s="17" t="s">
        <v>6428</v>
      </c>
      <c r="I1642" s="17" t="s">
        <v>348</v>
      </c>
      <c r="J1642" s="17" t="s">
        <v>7144</v>
      </c>
      <c r="K1642" s="17" t="s">
        <v>6427</v>
      </c>
      <c r="L1642" s="17" t="s">
        <v>329</v>
      </c>
      <c r="M1642" s="17" t="s">
        <v>6429</v>
      </c>
      <c r="N1642" s="18" t="s">
        <v>936</v>
      </c>
      <c r="O1642" s="19"/>
    </row>
    <row r="1643" spans="1:15" ht="79.2" x14ac:dyDescent="0.3">
      <c r="A1643" s="15" t="s">
        <v>4076</v>
      </c>
      <c r="B1643" s="16">
        <v>2020</v>
      </c>
      <c r="C1643" s="17" t="s">
        <v>4075</v>
      </c>
      <c r="D1643" s="17" t="s">
        <v>105</v>
      </c>
      <c r="E1643" s="17"/>
      <c r="F1643" s="17" t="s">
        <v>2477</v>
      </c>
      <c r="G1643" s="17" t="s">
        <v>1706</v>
      </c>
      <c r="H1643" s="17" t="s">
        <v>4079</v>
      </c>
      <c r="I1643" s="17" t="s">
        <v>2602</v>
      </c>
      <c r="J1643" s="17" t="s">
        <v>7144</v>
      </c>
      <c r="K1643" s="17" t="s">
        <v>4077</v>
      </c>
      <c r="L1643" s="17" t="s">
        <v>329</v>
      </c>
      <c r="M1643" s="17" t="s">
        <v>4078</v>
      </c>
      <c r="N1643" s="18"/>
      <c r="O1643" s="19"/>
    </row>
    <row r="1644" spans="1:15" ht="79.2" x14ac:dyDescent="0.3">
      <c r="A1644" s="15" t="s">
        <v>5229</v>
      </c>
      <c r="B1644" s="16">
        <v>2023</v>
      </c>
      <c r="C1644" s="17" t="s">
        <v>5228</v>
      </c>
      <c r="D1644" s="17" t="s">
        <v>1910</v>
      </c>
      <c r="E1644" s="17"/>
      <c r="F1644" s="17" t="s">
        <v>63</v>
      </c>
      <c r="G1644" s="17" t="s">
        <v>688</v>
      </c>
      <c r="H1644" s="17" t="s">
        <v>5231</v>
      </c>
      <c r="I1644" s="17" t="s">
        <v>2602</v>
      </c>
      <c r="J1644" s="17" t="s">
        <v>7144</v>
      </c>
      <c r="K1644" s="17" t="s">
        <v>5230</v>
      </c>
      <c r="L1644" s="17" t="s">
        <v>329</v>
      </c>
      <c r="M1644" s="17" t="s">
        <v>5232</v>
      </c>
      <c r="N1644" s="18"/>
      <c r="O1644" s="19"/>
    </row>
    <row r="1645" spans="1:15" ht="39.6" x14ac:dyDescent="0.3">
      <c r="A1645" s="15" t="s">
        <v>1408</v>
      </c>
      <c r="B1645" s="16">
        <v>2020</v>
      </c>
      <c r="C1645" s="17" t="s">
        <v>1406</v>
      </c>
      <c r="D1645" s="17" t="s">
        <v>1407</v>
      </c>
      <c r="E1645" s="17"/>
      <c r="F1645" s="17" t="s">
        <v>122</v>
      </c>
      <c r="G1645" s="17" t="s">
        <v>165</v>
      </c>
      <c r="H1645" s="17" t="s">
        <v>3413</v>
      </c>
      <c r="I1645" s="17" t="s">
        <v>1409</v>
      </c>
      <c r="J1645" s="17"/>
      <c r="K1645" s="17" t="s">
        <v>11364</v>
      </c>
      <c r="L1645" s="17"/>
      <c r="M1645" s="17"/>
      <c r="N1645" s="18"/>
      <c r="O1645" s="19"/>
    </row>
    <row r="1646" spans="1:15" ht="66" x14ac:dyDescent="0.3">
      <c r="A1646" s="15" t="s">
        <v>5244</v>
      </c>
      <c r="B1646" s="16">
        <v>2022</v>
      </c>
      <c r="C1646" s="17" t="s">
        <v>4002</v>
      </c>
      <c r="D1646" s="17" t="s">
        <v>1517</v>
      </c>
      <c r="E1646" s="17"/>
      <c r="F1646" s="17" t="s">
        <v>122</v>
      </c>
      <c r="G1646" s="17" t="s">
        <v>165</v>
      </c>
      <c r="H1646" s="17" t="s">
        <v>5248</v>
      </c>
      <c r="I1646" s="17" t="s">
        <v>7741</v>
      </c>
      <c r="J1646" s="17" t="s">
        <v>7171</v>
      </c>
      <c r="K1646" s="17" t="s">
        <v>5245</v>
      </c>
      <c r="L1646" s="17" t="s">
        <v>303</v>
      </c>
      <c r="M1646" s="17" t="s">
        <v>5246</v>
      </c>
      <c r="N1646" s="18" t="s">
        <v>5247</v>
      </c>
      <c r="O1646" s="19"/>
    </row>
    <row r="1647" spans="1:15" ht="66" x14ac:dyDescent="0.3">
      <c r="A1647" s="24" t="s">
        <v>4839</v>
      </c>
      <c r="B1647" s="21">
        <v>2022</v>
      </c>
      <c r="C1647" s="22" t="s">
        <v>4840</v>
      </c>
      <c r="D1647" s="22" t="s">
        <v>491</v>
      </c>
      <c r="E1647" s="22"/>
      <c r="F1647" s="22" t="s">
        <v>1031</v>
      </c>
      <c r="G1647" s="22" t="s">
        <v>227</v>
      </c>
      <c r="H1647" s="22" t="s">
        <v>4841</v>
      </c>
      <c r="I1647" s="22" t="s">
        <v>7742</v>
      </c>
      <c r="J1647" s="17" t="s">
        <v>7131</v>
      </c>
      <c r="K1647" s="22" t="s">
        <v>10499</v>
      </c>
      <c r="L1647" s="22" t="s">
        <v>329</v>
      </c>
      <c r="M1647" s="22" t="s">
        <v>4842</v>
      </c>
      <c r="N1647" s="23" t="s">
        <v>4843</v>
      </c>
      <c r="O1647" s="26"/>
    </row>
    <row r="1648" spans="1:15" ht="39.6" x14ac:dyDescent="0.3">
      <c r="A1648" s="15" t="s">
        <v>10438</v>
      </c>
      <c r="B1648" s="16">
        <v>2025</v>
      </c>
      <c r="C1648" s="17" t="s">
        <v>10437</v>
      </c>
      <c r="D1648" s="17" t="s">
        <v>10439</v>
      </c>
      <c r="E1648" s="17"/>
      <c r="F1648" s="17" t="s">
        <v>1151</v>
      </c>
      <c r="G1648" s="17"/>
      <c r="H1648" s="17"/>
      <c r="I1648" s="17" t="s">
        <v>4883</v>
      </c>
      <c r="J1648" s="17"/>
      <c r="K1648" s="15" t="s">
        <v>10440</v>
      </c>
      <c r="L1648" s="17"/>
      <c r="M1648" s="17"/>
      <c r="N1648" s="18"/>
      <c r="O1648" s="19" t="s">
        <v>1646</v>
      </c>
    </row>
    <row r="1649" spans="1:15" ht="66" x14ac:dyDescent="0.3">
      <c r="A1649" s="15" t="s">
        <v>1609</v>
      </c>
      <c r="B1649" s="16">
        <v>2019</v>
      </c>
      <c r="C1649" s="17" t="s">
        <v>1608</v>
      </c>
      <c r="D1649" s="17" t="s">
        <v>893</v>
      </c>
      <c r="E1649" s="17"/>
      <c r="F1649" s="17" t="s">
        <v>56</v>
      </c>
      <c r="G1649" s="17"/>
      <c r="H1649" s="17"/>
      <c r="I1649" s="17" t="s">
        <v>8439</v>
      </c>
      <c r="J1649" s="17"/>
      <c r="K1649" s="17" t="s">
        <v>1610</v>
      </c>
      <c r="L1649" s="17"/>
      <c r="M1649" s="17"/>
      <c r="N1649" s="18"/>
      <c r="O1649" s="19"/>
    </row>
    <row r="1650" spans="1:15" ht="145.19999999999999" x14ac:dyDescent="0.3">
      <c r="A1650" s="15" t="s">
        <v>5308</v>
      </c>
      <c r="B1650" s="16">
        <v>2023</v>
      </c>
      <c r="C1650" s="17" t="s">
        <v>5306</v>
      </c>
      <c r="D1650" s="17"/>
      <c r="E1650" s="17" t="s">
        <v>5307</v>
      </c>
      <c r="F1650" s="17" t="s">
        <v>56</v>
      </c>
      <c r="G1650" s="17"/>
      <c r="H1650" s="17"/>
      <c r="I1650" s="17" t="s">
        <v>5310</v>
      </c>
      <c r="J1650" s="17"/>
      <c r="K1650" s="17" t="s">
        <v>5309</v>
      </c>
      <c r="L1650" s="17"/>
      <c r="M1650" s="17"/>
      <c r="N1650" s="18"/>
      <c r="O1650" s="19"/>
    </row>
    <row r="1651" spans="1:15" ht="52.8" x14ac:dyDescent="0.3">
      <c r="A1651" s="24" t="s">
        <v>2746</v>
      </c>
      <c r="B1651" s="21">
        <v>2021</v>
      </c>
      <c r="C1651" s="22" t="s">
        <v>2745</v>
      </c>
      <c r="D1651" s="22" t="s">
        <v>2747</v>
      </c>
      <c r="E1651" s="22"/>
      <c r="F1651" s="22" t="s">
        <v>122</v>
      </c>
      <c r="G1651" s="22" t="s">
        <v>413</v>
      </c>
      <c r="H1651" s="22" t="s">
        <v>3165</v>
      </c>
      <c r="I1651" s="22" t="s">
        <v>7743</v>
      </c>
      <c r="J1651" s="17" t="s">
        <v>7182</v>
      </c>
      <c r="K1651" s="22" t="s">
        <v>2748</v>
      </c>
      <c r="L1651" s="17" t="s">
        <v>329</v>
      </c>
      <c r="M1651" s="22" t="s">
        <v>2749</v>
      </c>
      <c r="N1651" s="23" t="s">
        <v>2750</v>
      </c>
      <c r="O1651" s="26"/>
    </row>
    <row r="1652" spans="1:15" ht="66" x14ac:dyDescent="0.3">
      <c r="A1652" s="15" t="s">
        <v>8878</v>
      </c>
      <c r="B1652" s="16">
        <v>2025</v>
      </c>
      <c r="C1652" s="17" t="s">
        <v>8874</v>
      </c>
      <c r="D1652" s="17" t="s">
        <v>8875</v>
      </c>
      <c r="E1652" s="17"/>
      <c r="F1652" s="17" t="s">
        <v>63</v>
      </c>
      <c r="G1652" s="17" t="s">
        <v>3778</v>
      </c>
      <c r="H1652" s="17" t="s">
        <v>3777</v>
      </c>
      <c r="I1652" s="17" t="s">
        <v>8876</v>
      </c>
      <c r="J1652" s="17" t="s">
        <v>7180</v>
      </c>
      <c r="K1652" s="17" t="s">
        <v>8879</v>
      </c>
      <c r="L1652" s="17" t="s">
        <v>5166</v>
      </c>
      <c r="M1652" s="17" t="s">
        <v>8877</v>
      </c>
      <c r="N1652" s="18"/>
      <c r="O1652" s="19"/>
    </row>
    <row r="1653" spans="1:15" ht="92.4" x14ac:dyDescent="0.3">
      <c r="A1653" s="15" t="s">
        <v>4452</v>
      </c>
      <c r="B1653" s="16">
        <v>2022</v>
      </c>
      <c r="C1653" s="17" t="s">
        <v>4451</v>
      </c>
      <c r="D1653" s="17" t="s">
        <v>335</v>
      </c>
      <c r="E1653" s="17"/>
      <c r="F1653" s="17" t="s">
        <v>3826</v>
      </c>
      <c r="G1653" s="17" t="s">
        <v>11316</v>
      </c>
      <c r="H1653" s="17" t="s">
        <v>4454</v>
      </c>
      <c r="I1653" s="17" t="s">
        <v>7964</v>
      </c>
      <c r="J1653" s="17" t="s">
        <v>7145</v>
      </c>
      <c r="K1653" s="15" t="s">
        <v>4453</v>
      </c>
      <c r="L1653" s="17"/>
      <c r="M1653" s="17"/>
      <c r="N1653" s="18"/>
      <c r="O1653" s="19" t="s">
        <v>1646</v>
      </c>
    </row>
    <row r="1654" spans="1:15" ht="52.8" x14ac:dyDescent="0.3">
      <c r="A1654" s="15" t="s">
        <v>3890</v>
      </c>
      <c r="B1654" s="16">
        <v>2014</v>
      </c>
      <c r="C1654" s="17" t="s">
        <v>3889</v>
      </c>
      <c r="D1654" s="17" t="s">
        <v>6816</v>
      </c>
      <c r="E1654" s="17"/>
      <c r="F1654" s="17" t="s">
        <v>43</v>
      </c>
      <c r="G1654" s="17" t="s">
        <v>42</v>
      </c>
      <c r="H1654" s="17" t="s">
        <v>3314</v>
      </c>
      <c r="I1654" s="17" t="s">
        <v>7318</v>
      </c>
      <c r="J1654" s="17" t="s">
        <v>7164</v>
      </c>
      <c r="K1654" s="17" t="s">
        <v>4903</v>
      </c>
      <c r="L1654" s="17" t="s">
        <v>92</v>
      </c>
      <c r="M1654" s="17" t="s">
        <v>3891</v>
      </c>
      <c r="N1654" s="18"/>
      <c r="O1654" s="19" t="s">
        <v>1921</v>
      </c>
    </row>
    <row r="1655" spans="1:15" ht="66" customHeight="1" x14ac:dyDescent="0.3">
      <c r="A1655" s="15" t="s">
        <v>9469</v>
      </c>
      <c r="B1655" s="16">
        <v>2024</v>
      </c>
      <c r="C1655" s="17" t="s">
        <v>9468</v>
      </c>
      <c r="D1655" s="17"/>
      <c r="E1655" s="17" t="s">
        <v>9456</v>
      </c>
      <c r="F1655" s="17" t="s">
        <v>1031</v>
      </c>
      <c r="G1655" s="17" t="s">
        <v>4732</v>
      </c>
      <c r="H1655" s="17" t="s">
        <v>5774</v>
      </c>
      <c r="I1655" s="17" t="s">
        <v>7713</v>
      </c>
      <c r="J1655" s="17" t="s">
        <v>7160</v>
      </c>
      <c r="K1655" s="17" t="s">
        <v>9470</v>
      </c>
      <c r="L1655" s="17" t="s">
        <v>329</v>
      </c>
      <c r="M1655" s="17" t="s">
        <v>8213</v>
      </c>
      <c r="N1655" s="18" t="s">
        <v>936</v>
      </c>
      <c r="O1655" s="19"/>
    </row>
    <row r="1656" spans="1:15" ht="66" x14ac:dyDescent="0.3">
      <c r="A1656" s="24" t="s">
        <v>9454</v>
      </c>
      <c r="B1656" s="21">
        <v>2025</v>
      </c>
      <c r="C1656" s="22" t="s">
        <v>9455</v>
      </c>
      <c r="D1656" s="22"/>
      <c r="E1656" s="22" t="s">
        <v>9456</v>
      </c>
      <c r="F1656" s="22" t="s">
        <v>1031</v>
      </c>
      <c r="G1656" s="17" t="s">
        <v>4732</v>
      </c>
      <c r="H1656" s="22" t="s">
        <v>5774</v>
      </c>
      <c r="I1656" s="22" t="s">
        <v>7713</v>
      </c>
      <c r="J1656" s="17" t="s">
        <v>7160</v>
      </c>
      <c r="K1656" s="22" t="s">
        <v>9457</v>
      </c>
      <c r="L1656" s="17" t="s">
        <v>329</v>
      </c>
      <c r="M1656" s="22" t="s">
        <v>8213</v>
      </c>
      <c r="N1656" s="23" t="s">
        <v>936</v>
      </c>
      <c r="O1656" s="26"/>
    </row>
    <row r="1657" spans="1:15" ht="66" x14ac:dyDescent="0.3">
      <c r="A1657" s="15" t="s">
        <v>9454</v>
      </c>
      <c r="B1657" s="16">
        <v>2025</v>
      </c>
      <c r="C1657" s="17" t="s">
        <v>9458</v>
      </c>
      <c r="D1657" s="17"/>
      <c r="E1657" s="17" t="s">
        <v>9456</v>
      </c>
      <c r="F1657" s="17" t="s">
        <v>1031</v>
      </c>
      <c r="G1657" s="17" t="s">
        <v>4732</v>
      </c>
      <c r="H1657" s="17" t="s">
        <v>5774</v>
      </c>
      <c r="I1657" s="17" t="s">
        <v>7713</v>
      </c>
      <c r="J1657" s="17" t="s">
        <v>7160</v>
      </c>
      <c r="K1657" s="17" t="s">
        <v>9459</v>
      </c>
      <c r="L1657" s="17" t="s">
        <v>329</v>
      </c>
      <c r="M1657" s="17" t="s">
        <v>8213</v>
      </c>
      <c r="N1657" s="18" t="s">
        <v>936</v>
      </c>
      <c r="O1657" s="19"/>
    </row>
    <row r="1658" spans="1:15" ht="66" x14ac:dyDescent="0.3">
      <c r="A1658" s="15" t="s">
        <v>6583</v>
      </c>
      <c r="B1658" s="16">
        <v>2024</v>
      </c>
      <c r="C1658" s="17" t="s">
        <v>6582</v>
      </c>
      <c r="D1658" s="17" t="s">
        <v>4172</v>
      </c>
      <c r="E1658" s="17"/>
      <c r="F1658" s="17" t="s">
        <v>2477</v>
      </c>
      <c r="G1658" s="17" t="s">
        <v>688</v>
      </c>
      <c r="H1658" s="17" t="s">
        <v>3064</v>
      </c>
      <c r="I1658" s="17" t="s">
        <v>7313</v>
      </c>
      <c r="J1658" s="17" t="s">
        <v>7145</v>
      </c>
      <c r="K1658" s="17" t="s">
        <v>6584</v>
      </c>
      <c r="L1658" s="17" t="s">
        <v>329</v>
      </c>
      <c r="M1658" s="17" t="s">
        <v>5850</v>
      </c>
      <c r="N1658" s="18" t="s">
        <v>6435</v>
      </c>
      <c r="O1658" s="19"/>
    </row>
    <row r="1659" spans="1:15" ht="66" x14ac:dyDescent="0.3">
      <c r="A1659" s="15" t="s">
        <v>846</v>
      </c>
      <c r="B1659" s="16">
        <v>2015</v>
      </c>
      <c r="C1659" s="17" t="s">
        <v>847</v>
      </c>
      <c r="D1659" s="17" t="s">
        <v>36</v>
      </c>
      <c r="E1659" s="17"/>
      <c r="F1659" s="17" t="s">
        <v>849</v>
      </c>
      <c r="G1659" s="17" t="s">
        <v>848</v>
      </c>
      <c r="H1659" s="17" t="s">
        <v>3414</v>
      </c>
      <c r="I1659" s="17" t="s">
        <v>7744</v>
      </c>
      <c r="J1659" s="17" t="s">
        <v>7160</v>
      </c>
      <c r="K1659" s="15" t="s">
        <v>11059</v>
      </c>
      <c r="L1659" s="17" t="s">
        <v>123</v>
      </c>
      <c r="M1659" s="17" t="s">
        <v>850</v>
      </c>
      <c r="N1659" s="18" t="s">
        <v>747</v>
      </c>
      <c r="O1659" s="19"/>
    </row>
    <row r="1660" spans="1:15" ht="66" x14ac:dyDescent="0.3">
      <c r="A1660" s="15" t="s">
        <v>10235</v>
      </c>
      <c r="B1660" s="16">
        <v>2023</v>
      </c>
      <c r="C1660" s="17" t="s">
        <v>10234</v>
      </c>
      <c r="D1660" s="17" t="s">
        <v>10236</v>
      </c>
      <c r="E1660" s="17"/>
      <c r="F1660" s="17" t="s">
        <v>844</v>
      </c>
      <c r="G1660" s="17" t="s">
        <v>2686</v>
      </c>
      <c r="H1660" s="17" t="s">
        <v>10237</v>
      </c>
      <c r="I1660" s="17" t="s">
        <v>9403</v>
      </c>
      <c r="J1660" s="17" t="s">
        <v>7161</v>
      </c>
      <c r="K1660" s="17" t="s">
        <v>10238</v>
      </c>
      <c r="L1660" s="17" t="s">
        <v>329</v>
      </c>
      <c r="M1660" s="17" t="s">
        <v>338</v>
      </c>
      <c r="N1660" s="18"/>
      <c r="O1660" s="19" t="s">
        <v>1646</v>
      </c>
    </row>
    <row r="1661" spans="1:15" ht="66" x14ac:dyDescent="0.3">
      <c r="A1661" s="24" t="s">
        <v>11554</v>
      </c>
      <c r="B1661" s="21">
        <v>2026</v>
      </c>
      <c r="C1661" s="22" t="s">
        <v>10223</v>
      </c>
      <c r="D1661" s="22" t="s">
        <v>210</v>
      </c>
      <c r="E1661" s="22"/>
      <c r="F1661" s="22" t="s">
        <v>56</v>
      </c>
      <c r="G1661" s="22"/>
      <c r="H1661" s="22"/>
      <c r="I1661" s="22" t="s">
        <v>8850</v>
      </c>
      <c r="J1661" s="17"/>
      <c r="K1661" s="22" t="s">
        <v>11555</v>
      </c>
      <c r="L1661" s="22"/>
      <c r="M1661" s="22"/>
      <c r="N1661" s="23"/>
      <c r="O1661" s="26"/>
    </row>
    <row r="1662" spans="1:15" ht="66" x14ac:dyDescent="0.3">
      <c r="A1662" s="15" t="s">
        <v>10224</v>
      </c>
      <c r="B1662" s="16">
        <v>2025</v>
      </c>
      <c r="C1662" s="17" t="s">
        <v>10223</v>
      </c>
      <c r="D1662" s="17" t="s">
        <v>210</v>
      </c>
      <c r="E1662" s="17"/>
      <c r="F1662" s="17" t="s">
        <v>56</v>
      </c>
      <c r="G1662" s="17"/>
      <c r="H1662" s="17"/>
      <c r="I1662" s="17" t="s">
        <v>56</v>
      </c>
      <c r="J1662" s="17"/>
      <c r="K1662" s="17" t="s">
        <v>10225</v>
      </c>
      <c r="L1662" s="17"/>
      <c r="M1662" s="17"/>
      <c r="N1662" s="18"/>
      <c r="O1662" s="26" t="s">
        <v>1646</v>
      </c>
    </row>
    <row r="1663" spans="1:15" ht="79.8" customHeight="1" x14ac:dyDescent="0.3">
      <c r="A1663" s="15" t="s">
        <v>10224</v>
      </c>
      <c r="B1663" s="16">
        <v>2026</v>
      </c>
      <c r="C1663" s="17" t="s">
        <v>10223</v>
      </c>
      <c r="D1663" s="17" t="s">
        <v>210</v>
      </c>
      <c r="E1663" s="17"/>
      <c r="F1663" s="17" t="s">
        <v>56</v>
      </c>
      <c r="G1663" s="17"/>
      <c r="H1663" s="17"/>
      <c r="I1663" s="17" t="s">
        <v>11548</v>
      </c>
      <c r="J1663" s="17"/>
      <c r="K1663" s="15" t="s">
        <v>11547</v>
      </c>
      <c r="L1663" s="17"/>
      <c r="M1663" s="17"/>
      <c r="N1663" s="18"/>
      <c r="O1663" s="19"/>
    </row>
    <row r="1664" spans="1:15" ht="52.8" x14ac:dyDescent="0.3">
      <c r="A1664" s="15" t="s">
        <v>5099</v>
      </c>
      <c r="B1664" s="16">
        <v>2023</v>
      </c>
      <c r="C1664" s="17" t="s">
        <v>5098</v>
      </c>
      <c r="D1664" s="17" t="s">
        <v>68</v>
      </c>
      <c r="E1664" s="17"/>
      <c r="F1664" s="17" t="s">
        <v>1644</v>
      </c>
      <c r="G1664" s="17" t="s">
        <v>100</v>
      </c>
      <c r="H1664" s="17" t="s">
        <v>5101</v>
      </c>
      <c r="I1664" s="17" t="s">
        <v>5777</v>
      </c>
      <c r="J1664" s="17"/>
      <c r="K1664" s="15" t="s">
        <v>5100</v>
      </c>
      <c r="L1664" s="17"/>
      <c r="M1664" s="17"/>
      <c r="N1664" s="18"/>
      <c r="O1664" s="19"/>
    </row>
    <row r="1665" spans="1:15" ht="66" x14ac:dyDescent="0.3">
      <c r="A1665" s="15" t="s">
        <v>10274</v>
      </c>
      <c r="B1665" s="16">
        <v>2020</v>
      </c>
      <c r="C1665" s="17" t="s">
        <v>10273</v>
      </c>
      <c r="D1665" s="17" t="s">
        <v>10275</v>
      </c>
      <c r="E1665" s="17"/>
      <c r="F1665" s="17" t="s">
        <v>844</v>
      </c>
      <c r="G1665" s="17" t="s">
        <v>4473</v>
      </c>
      <c r="H1665" s="17" t="s">
        <v>4472</v>
      </c>
      <c r="I1665" s="17" t="s">
        <v>7526</v>
      </c>
      <c r="J1665" s="17" t="s">
        <v>7161</v>
      </c>
      <c r="K1665" s="15" t="s">
        <v>10276</v>
      </c>
      <c r="L1665" s="17" t="s">
        <v>329</v>
      </c>
      <c r="M1665" s="17" t="s">
        <v>2923</v>
      </c>
      <c r="N1665" s="18"/>
      <c r="O1665" s="19" t="s">
        <v>1646</v>
      </c>
    </row>
    <row r="1666" spans="1:15" ht="92.4" customHeight="1" x14ac:dyDescent="0.3">
      <c r="A1666" s="24" t="s">
        <v>4470</v>
      </c>
      <c r="B1666" s="21">
        <v>2020</v>
      </c>
      <c r="C1666" s="22" t="s">
        <v>4469</v>
      </c>
      <c r="D1666" s="22" t="s">
        <v>257</v>
      </c>
      <c r="E1666" s="22"/>
      <c r="F1666" s="17" t="s">
        <v>122</v>
      </c>
      <c r="G1666" s="22" t="s">
        <v>4473</v>
      </c>
      <c r="H1666" s="22" t="s">
        <v>4472</v>
      </c>
      <c r="I1666" s="22" t="s">
        <v>7205</v>
      </c>
      <c r="J1666" s="17" t="s">
        <v>7161</v>
      </c>
      <c r="K1666" s="22" t="s">
        <v>4471</v>
      </c>
      <c r="L1666" s="17" t="s">
        <v>329</v>
      </c>
      <c r="M1666" s="22" t="s">
        <v>2146</v>
      </c>
      <c r="N1666" s="23" t="s">
        <v>4474</v>
      </c>
      <c r="O1666" s="26"/>
    </row>
    <row r="1667" spans="1:15" ht="52.8" x14ac:dyDescent="0.3">
      <c r="A1667" s="17" t="s">
        <v>9139</v>
      </c>
      <c r="B1667" s="16">
        <v>2023</v>
      </c>
      <c r="C1667" s="17" t="s">
        <v>9138</v>
      </c>
      <c r="D1667" s="17" t="s">
        <v>257</v>
      </c>
      <c r="E1667" s="17"/>
      <c r="F1667" s="17" t="s">
        <v>56</v>
      </c>
      <c r="G1667" s="17"/>
      <c r="H1667" s="17"/>
      <c r="I1667" s="17" t="s">
        <v>2855</v>
      </c>
      <c r="J1667" s="17"/>
      <c r="K1667" s="17" t="s">
        <v>9140</v>
      </c>
      <c r="L1667" s="17"/>
      <c r="M1667" s="17"/>
      <c r="N1667" s="17"/>
      <c r="O1667" s="19"/>
    </row>
    <row r="1668" spans="1:15" ht="145.19999999999999" x14ac:dyDescent="0.3">
      <c r="A1668" s="17" t="s">
        <v>12339</v>
      </c>
      <c r="B1668" s="16" t="s">
        <v>4488</v>
      </c>
      <c r="C1668" s="17" t="s">
        <v>12338</v>
      </c>
      <c r="D1668" s="17" t="s">
        <v>10304</v>
      </c>
      <c r="E1668" s="17"/>
      <c r="F1668" s="17" t="s">
        <v>1031</v>
      </c>
      <c r="G1668" s="17" t="s">
        <v>4732</v>
      </c>
      <c r="H1668" s="17" t="s">
        <v>5774</v>
      </c>
      <c r="I1668" s="17" t="s">
        <v>7395</v>
      </c>
      <c r="J1668" s="17" t="s">
        <v>12342</v>
      </c>
      <c r="K1668" s="17" t="s">
        <v>12340</v>
      </c>
      <c r="L1668" s="17" t="s">
        <v>8216</v>
      </c>
      <c r="M1668" s="17" t="s">
        <v>12341</v>
      </c>
      <c r="N1668" s="17"/>
      <c r="O1668" s="26" t="s">
        <v>1646</v>
      </c>
    </row>
    <row r="1669" spans="1:15" ht="39.6" x14ac:dyDescent="0.3">
      <c r="A1669" s="15" t="s">
        <v>5835</v>
      </c>
      <c r="B1669" s="16">
        <v>2023</v>
      </c>
      <c r="C1669" s="17" t="s">
        <v>5834</v>
      </c>
      <c r="D1669" s="17" t="s">
        <v>5836</v>
      </c>
      <c r="E1669" s="17"/>
      <c r="F1669" s="17" t="s">
        <v>56</v>
      </c>
      <c r="G1669" s="17"/>
      <c r="H1669" s="17"/>
      <c r="I1669" s="17" t="s">
        <v>1151</v>
      </c>
      <c r="J1669" s="17"/>
      <c r="K1669" s="17" t="s">
        <v>5837</v>
      </c>
      <c r="L1669" s="17"/>
      <c r="M1669" s="17"/>
      <c r="N1669" s="17"/>
      <c r="O1669" s="19"/>
    </row>
    <row r="1670" spans="1:15" ht="105.6" x14ac:dyDescent="0.3">
      <c r="A1670" s="15" t="s">
        <v>3036</v>
      </c>
      <c r="B1670" s="16">
        <v>2018</v>
      </c>
      <c r="C1670" s="17" t="s">
        <v>3035</v>
      </c>
      <c r="D1670" s="17"/>
      <c r="E1670" s="17" t="s">
        <v>3038</v>
      </c>
      <c r="F1670" s="17" t="s">
        <v>844</v>
      </c>
      <c r="G1670" s="17" t="s">
        <v>510</v>
      </c>
      <c r="H1670" s="17" t="s">
        <v>3415</v>
      </c>
      <c r="I1670" s="17" t="s">
        <v>7965</v>
      </c>
      <c r="J1670" s="17" t="s">
        <v>7191</v>
      </c>
      <c r="K1670" s="17" t="s">
        <v>3037</v>
      </c>
      <c r="L1670" s="17" t="s">
        <v>3040</v>
      </c>
      <c r="M1670" s="17" t="s">
        <v>3039</v>
      </c>
      <c r="N1670" s="17" t="s">
        <v>3041</v>
      </c>
      <c r="O1670" s="19"/>
    </row>
    <row r="1671" spans="1:15" ht="105.6" x14ac:dyDescent="0.3">
      <c r="A1671" s="15" t="s">
        <v>1844</v>
      </c>
      <c r="B1671" s="16">
        <v>2017</v>
      </c>
      <c r="C1671" s="17" t="s">
        <v>1842</v>
      </c>
      <c r="D1671" s="17" t="s">
        <v>1843</v>
      </c>
      <c r="E1671" s="17"/>
      <c r="F1671" s="17" t="s">
        <v>267</v>
      </c>
      <c r="G1671" s="17" t="s">
        <v>11332</v>
      </c>
      <c r="H1671" s="17" t="s">
        <v>3416</v>
      </c>
      <c r="I1671" s="17" t="s">
        <v>1845</v>
      </c>
      <c r="J1671" s="17"/>
      <c r="K1671" s="17" t="s">
        <v>6465</v>
      </c>
      <c r="L1671" s="17" t="s">
        <v>329</v>
      </c>
      <c r="M1671" s="17" t="s">
        <v>1724</v>
      </c>
      <c r="N1671" s="17" t="s">
        <v>1846</v>
      </c>
      <c r="O1671" s="19" t="s">
        <v>1646</v>
      </c>
    </row>
    <row r="1672" spans="1:15" ht="79.2" x14ac:dyDescent="0.3">
      <c r="A1672" s="15" t="s">
        <v>5921</v>
      </c>
      <c r="B1672" s="16">
        <v>2024</v>
      </c>
      <c r="C1672" s="17" t="s">
        <v>5920</v>
      </c>
      <c r="D1672" s="17"/>
      <c r="E1672" s="17" t="s">
        <v>1136</v>
      </c>
      <c r="F1672" s="17" t="s">
        <v>1644</v>
      </c>
      <c r="G1672" s="17"/>
      <c r="H1672" s="17"/>
      <c r="I1672" s="17" t="s">
        <v>5922</v>
      </c>
      <c r="J1672" s="17"/>
      <c r="K1672" s="17" t="s">
        <v>7121</v>
      </c>
      <c r="L1672" s="17"/>
      <c r="M1672" s="17"/>
      <c r="N1672" s="17"/>
      <c r="O1672" s="19"/>
    </row>
    <row r="1673" spans="1:15" ht="52.8" x14ac:dyDescent="0.3">
      <c r="A1673" s="15" t="s">
        <v>7091</v>
      </c>
      <c r="B1673" s="16">
        <v>2024</v>
      </c>
      <c r="C1673" s="17" t="s">
        <v>7090</v>
      </c>
      <c r="D1673" s="17"/>
      <c r="E1673" s="17" t="s">
        <v>1136</v>
      </c>
      <c r="F1673" s="17" t="s">
        <v>122</v>
      </c>
      <c r="G1673" s="17" t="s">
        <v>743</v>
      </c>
      <c r="H1673" s="17" t="s">
        <v>7086</v>
      </c>
      <c r="I1673" s="17" t="s">
        <v>7594</v>
      </c>
      <c r="J1673" s="17" t="s">
        <v>7134</v>
      </c>
      <c r="K1673" s="17" t="s">
        <v>7093</v>
      </c>
      <c r="L1673" s="17"/>
      <c r="M1673" s="17"/>
      <c r="N1673" s="17"/>
      <c r="O1673" s="19"/>
    </row>
    <row r="1674" spans="1:15" ht="147.6" customHeight="1" x14ac:dyDescent="0.3">
      <c r="A1674" s="15" t="s">
        <v>11204</v>
      </c>
      <c r="B1674" s="16">
        <v>2021</v>
      </c>
      <c r="C1674" s="17" t="s">
        <v>11203</v>
      </c>
      <c r="D1674" s="17" t="s">
        <v>11202</v>
      </c>
      <c r="E1674" s="17"/>
      <c r="F1674" s="17" t="s">
        <v>1031</v>
      </c>
      <c r="G1674" s="17" t="s">
        <v>11207</v>
      </c>
      <c r="H1674" s="17" t="s">
        <v>11206</v>
      </c>
      <c r="I1674" s="17" t="s">
        <v>11232</v>
      </c>
      <c r="J1674" s="17" t="s">
        <v>11205</v>
      </c>
      <c r="K1674" s="17" t="s">
        <v>11201</v>
      </c>
      <c r="L1674" s="17"/>
      <c r="M1674" s="17"/>
      <c r="N1674" s="17"/>
      <c r="O1674" s="19"/>
    </row>
    <row r="1675" spans="1:15" ht="52.8" x14ac:dyDescent="0.3">
      <c r="A1675" s="15" t="s">
        <v>6415</v>
      </c>
      <c r="B1675" s="16">
        <v>2024</v>
      </c>
      <c r="C1675" s="17" t="s">
        <v>6416</v>
      </c>
      <c r="D1675" s="17" t="s">
        <v>1843</v>
      </c>
      <c r="E1675" s="17"/>
      <c r="F1675" s="17" t="s">
        <v>844</v>
      </c>
      <c r="G1675" s="17" t="s">
        <v>743</v>
      </c>
      <c r="H1675" s="17" t="s">
        <v>6420</v>
      </c>
      <c r="I1675" s="17" t="s">
        <v>7277</v>
      </c>
      <c r="J1675" s="17" t="s">
        <v>7241</v>
      </c>
      <c r="K1675" s="17" t="s">
        <v>6417</v>
      </c>
      <c r="L1675" s="17" t="s">
        <v>329</v>
      </c>
      <c r="M1675" s="17" t="s">
        <v>6418</v>
      </c>
      <c r="N1675" s="17" t="s">
        <v>6419</v>
      </c>
      <c r="O1675" s="19"/>
    </row>
    <row r="1676" spans="1:15" ht="118.8" x14ac:dyDescent="0.3">
      <c r="A1676" s="15" t="s">
        <v>6216</v>
      </c>
      <c r="B1676" s="16">
        <v>2020</v>
      </c>
      <c r="C1676" s="17" t="s">
        <v>2457</v>
      </c>
      <c r="D1676" s="17"/>
      <c r="E1676" s="17" t="s">
        <v>1843</v>
      </c>
      <c r="F1676" s="17" t="s">
        <v>1570</v>
      </c>
      <c r="G1676" s="17" t="s">
        <v>11333</v>
      </c>
      <c r="H1676" s="17" t="s">
        <v>3417</v>
      </c>
      <c r="I1676" s="17" t="s">
        <v>7746</v>
      </c>
      <c r="J1676" s="17" t="s">
        <v>7226</v>
      </c>
      <c r="K1676" s="17" t="s">
        <v>6217</v>
      </c>
      <c r="L1676" s="17" t="s">
        <v>329</v>
      </c>
      <c r="M1676" s="17" t="s">
        <v>1478</v>
      </c>
      <c r="N1676" s="17" t="s">
        <v>2401</v>
      </c>
      <c r="O1676" s="19"/>
    </row>
    <row r="1677" spans="1:15" ht="66" x14ac:dyDescent="0.3">
      <c r="A1677" s="15" t="s">
        <v>2456</v>
      </c>
      <c r="B1677" s="16">
        <v>2021</v>
      </c>
      <c r="C1677" s="17" t="s">
        <v>2457</v>
      </c>
      <c r="D1677" s="17" t="s">
        <v>2919</v>
      </c>
      <c r="E1677" s="17"/>
      <c r="F1677" s="17" t="s">
        <v>1570</v>
      </c>
      <c r="G1677" s="17" t="s">
        <v>11333</v>
      </c>
      <c r="H1677" s="17" t="s">
        <v>3417</v>
      </c>
      <c r="I1677" s="17" t="s">
        <v>7746</v>
      </c>
      <c r="J1677" s="17" t="s">
        <v>7226</v>
      </c>
      <c r="K1677" s="17" t="s">
        <v>2918</v>
      </c>
      <c r="L1677" s="17" t="s">
        <v>329</v>
      </c>
      <c r="M1677" s="17" t="s">
        <v>1478</v>
      </c>
      <c r="N1677" s="17" t="s">
        <v>2401</v>
      </c>
      <c r="O1677" s="19"/>
    </row>
    <row r="1678" spans="1:15" ht="66" x14ac:dyDescent="0.3">
      <c r="A1678" s="15" t="s">
        <v>2812</v>
      </c>
      <c r="B1678" s="16">
        <v>2020</v>
      </c>
      <c r="C1678" s="17" t="s">
        <v>2811</v>
      </c>
      <c r="D1678" s="17"/>
      <c r="E1678" s="17" t="s">
        <v>2814</v>
      </c>
      <c r="F1678" s="17" t="s">
        <v>122</v>
      </c>
      <c r="G1678" s="17"/>
      <c r="H1678" s="17"/>
      <c r="I1678" s="17" t="s">
        <v>7966</v>
      </c>
      <c r="J1678" s="17" t="s">
        <v>7226</v>
      </c>
      <c r="K1678" s="17" t="s">
        <v>2815</v>
      </c>
      <c r="L1678" s="17" t="s">
        <v>329</v>
      </c>
      <c r="M1678" s="17" t="s">
        <v>1478</v>
      </c>
      <c r="N1678" s="17" t="s">
        <v>2813</v>
      </c>
      <c r="O1678" s="19"/>
    </row>
    <row r="1679" spans="1:15" ht="145.19999999999999" x14ac:dyDescent="0.3">
      <c r="A1679" s="15" t="s">
        <v>2930</v>
      </c>
      <c r="B1679" s="16">
        <v>2022</v>
      </c>
      <c r="C1679" s="17" t="s">
        <v>2929</v>
      </c>
      <c r="D1679" s="17" t="s">
        <v>29</v>
      </c>
      <c r="E1679" s="17"/>
      <c r="F1679" s="17" t="s">
        <v>267</v>
      </c>
      <c r="G1679" s="17" t="s">
        <v>11334</v>
      </c>
      <c r="H1679" s="17" t="s">
        <v>3418</v>
      </c>
      <c r="I1679" s="17" t="s">
        <v>7747</v>
      </c>
      <c r="J1679" s="17" t="s">
        <v>7226</v>
      </c>
      <c r="K1679" s="17" t="s">
        <v>2931</v>
      </c>
      <c r="L1679" s="17" t="s">
        <v>329</v>
      </c>
      <c r="M1679" s="17" t="s">
        <v>2932</v>
      </c>
      <c r="N1679" s="17" t="s">
        <v>2933</v>
      </c>
      <c r="O1679" s="19"/>
    </row>
    <row r="1680" spans="1:15" ht="79.2" x14ac:dyDescent="0.3">
      <c r="A1680" s="15" t="s">
        <v>8200</v>
      </c>
      <c r="B1680" s="16">
        <v>2025</v>
      </c>
      <c r="C1680" s="17" t="s">
        <v>8201</v>
      </c>
      <c r="D1680" s="17" t="s">
        <v>1298</v>
      </c>
      <c r="E1680" s="17"/>
      <c r="F1680" s="17" t="s">
        <v>122</v>
      </c>
      <c r="G1680" s="17" t="s">
        <v>521</v>
      </c>
      <c r="H1680" s="17" t="s">
        <v>8199</v>
      </c>
      <c r="I1680" s="17" t="s">
        <v>8203</v>
      </c>
      <c r="J1680" s="17" t="s">
        <v>7241</v>
      </c>
      <c r="K1680" s="15" t="s">
        <v>8202</v>
      </c>
      <c r="L1680" s="17" t="s">
        <v>329</v>
      </c>
      <c r="M1680" s="17" t="s">
        <v>4390</v>
      </c>
      <c r="N1680" s="17" t="s">
        <v>8204</v>
      </c>
      <c r="O1680" s="19"/>
    </row>
    <row r="1681" spans="1:15" ht="66" x14ac:dyDescent="0.3">
      <c r="A1681" s="15" t="s">
        <v>5661</v>
      </c>
      <c r="B1681" s="16">
        <v>2023</v>
      </c>
      <c r="C1681" s="17" t="s">
        <v>5660</v>
      </c>
      <c r="D1681" s="17" t="s">
        <v>105</v>
      </c>
      <c r="E1681" s="17"/>
      <c r="F1681" s="17" t="s">
        <v>122</v>
      </c>
      <c r="G1681" s="17" t="s">
        <v>743</v>
      </c>
      <c r="H1681" s="17" t="s">
        <v>5664</v>
      </c>
      <c r="I1681" s="17" t="s">
        <v>7748</v>
      </c>
      <c r="J1681" s="17" t="s">
        <v>7226</v>
      </c>
      <c r="K1681" s="17" t="s">
        <v>5662</v>
      </c>
      <c r="L1681" s="17" t="s">
        <v>329</v>
      </c>
      <c r="M1681" s="17" t="s">
        <v>4390</v>
      </c>
      <c r="N1681" s="17" t="s">
        <v>5663</v>
      </c>
      <c r="O1681" s="19"/>
    </row>
    <row r="1682" spans="1:15" ht="52.8" x14ac:dyDescent="0.3">
      <c r="A1682" s="15" t="s">
        <v>12058</v>
      </c>
      <c r="B1682" s="16">
        <v>2026</v>
      </c>
      <c r="C1682" s="17" t="s">
        <v>12057</v>
      </c>
      <c r="D1682" s="17" t="s">
        <v>9146</v>
      </c>
      <c r="E1682" s="17"/>
      <c r="F1682" s="17" t="s">
        <v>844</v>
      </c>
      <c r="G1682" s="17" t="s">
        <v>743</v>
      </c>
      <c r="H1682" s="17" t="s">
        <v>5664</v>
      </c>
      <c r="I1682" s="17" t="s">
        <v>8489</v>
      </c>
      <c r="J1682" s="17" t="s">
        <v>7241</v>
      </c>
      <c r="K1682" s="15" t="s">
        <v>12059</v>
      </c>
      <c r="L1682" s="17" t="s">
        <v>329</v>
      </c>
      <c r="M1682" s="17" t="s">
        <v>4390</v>
      </c>
      <c r="N1682" s="17" t="s">
        <v>12060</v>
      </c>
      <c r="O1682" s="19"/>
    </row>
    <row r="1683" spans="1:15" ht="66" x14ac:dyDescent="0.3">
      <c r="A1683" s="15" t="s">
        <v>2914</v>
      </c>
      <c r="B1683" s="16">
        <v>2021</v>
      </c>
      <c r="C1683" s="17" t="s">
        <v>2913</v>
      </c>
      <c r="D1683" s="17" t="s">
        <v>2915</v>
      </c>
      <c r="E1683" s="17"/>
      <c r="F1683" s="17" t="s">
        <v>122</v>
      </c>
      <c r="G1683" s="17" t="s">
        <v>1413</v>
      </c>
      <c r="H1683" s="17" t="s">
        <v>3419</v>
      </c>
      <c r="I1683" s="17" t="s">
        <v>7749</v>
      </c>
      <c r="J1683" s="17" t="s">
        <v>7226</v>
      </c>
      <c r="K1683" s="15" t="s">
        <v>2916</v>
      </c>
      <c r="L1683" s="17" t="s">
        <v>48</v>
      </c>
      <c r="M1683" s="17" t="s">
        <v>1478</v>
      </c>
      <c r="N1683" s="17" t="s">
        <v>2917</v>
      </c>
      <c r="O1683" s="19"/>
    </row>
    <row r="1684" spans="1:15" ht="79.2" x14ac:dyDescent="0.3">
      <c r="A1684" s="15" t="s">
        <v>1475</v>
      </c>
      <c r="B1684" s="16">
        <v>2020</v>
      </c>
      <c r="C1684" s="17" t="s">
        <v>1474</v>
      </c>
      <c r="D1684" s="17"/>
      <c r="E1684" s="17" t="s">
        <v>1477</v>
      </c>
      <c r="F1684" s="17" t="s">
        <v>122</v>
      </c>
      <c r="G1684" s="17" t="s">
        <v>10662</v>
      </c>
      <c r="H1684" s="17" t="s">
        <v>3420</v>
      </c>
      <c r="I1684" s="17" t="s">
        <v>7277</v>
      </c>
      <c r="J1684" s="17" t="s">
        <v>7226</v>
      </c>
      <c r="K1684" s="17" t="s">
        <v>1476</v>
      </c>
      <c r="L1684" s="17" t="s">
        <v>48</v>
      </c>
      <c r="M1684" s="17" t="s">
        <v>1478</v>
      </c>
      <c r="N1684" s="17" t="s">
        <v>2108</v>
      </c>
      <c r="O1684" s="19"/>
    </row>
    <row r="1685" spans="1:15" ht="66" customHeight="1" x14ac:dyDescent="0.3">
      <c r="A1685" s="15" t="s">
        <v>1965</v>
      </c>
      <c r="B1685" s="16">
        <v>2019</v>
      </c>
      <c r="C1685" s="17" t="s">
        <v>1964</v>
      </c>
      <c r="D1685" s="17" t="s">
        <v>257</v>
      </c>
      <c r="E1685" s="17"/>
      <c r="F1685" s="17" t="s">
        <v>844</v>
      </c>
      <c r="G1685" s="17" t="s">
        <v>364</v>
      </c>
      <c r="H1685" s="17" t="s">
        <v>3078</v>
      </c>
      <c r="I1685" s="17" t="s">
        <v>7750</v>
      </c>
      <c r="J1685" s="17" t="s">
        <v>7276</v>
      </c>
      <c r="K1685" s="17" t="s">
        <v>11365</v>
      </c>
      <c r="L1685" s="17" t="s">
        <v>303</v>
      </c>
      <c r="M1685" s="17" t="s">
        <v>603</v>
      </c>
      <c r="N1685" s="17" t="s">
        <v>1966</v>
      </c>
      <c r="O1685" s="19"/>
    </row>
    <row r="1686" spans="1:15" ht="66" x14ac:dyDescent="0.3">
      <c r="A1686" s="15" t="s">
        <v>10345</v>
      </c>
      <c r="B1686" s="16">
        <v>2018</v>
      </c>
      <c r="C1686" s="17" t="s">
        <v>10346</v>
      </c>
      <c r="D1686" s="17"/>
      <c r="E1686" s="17" t="s">
        <v>10344</v>
      </c>
      <c r="F1686" s="17" t="s">
        <v>1078</v>
      </c>
      <c r="G1686" s="17"/>
      <c r="H1686" s="17"/>
      <c r="I1686" s="17" t="s">
        <v>1078</v>
      </c>
      <c r="J1686" s="17" t="s">
        <v>7134</v>
      </c>
      <c r="K1686" s="17" t="s">
        <v>10347</v>
      </c>
      <c r="L1686" s="17"/>
      <c r="M1686" s="17"/>
      <c r="N1686" s="17"/>
      <c r="O1686" s="19" t="s">
        <v>1646</v>
      </c>
    </row>
    <row r="1687" spans="1:15" ht="39.6" x14ac:dyDescent="0.3">
      <c r="A1687" s="15" t="s">
        <v>7037</v>
      </c>
      <c r="B1687" s="16">
        <v>2024</v>
      </c>
      <c r="C1687" s="17" t="s">
        <v>7036</v>
      </c>
      <c r="D1687" s="17"/>
      <c r="E1687" s="17" t="s">
        <v>1136</v>
      </c>
      <c r="F1687" s="17" t="s">
        <v>2477</v>
      </c>
      <c r="G1687" s="17" t="s">
        <v>308</v>
      </c>
      <c r="H1687" s="17" t="s">
        <v>3154</v>
      </c>
      <c r="I1687" s="17" t="s">
        <v>7277</v>
      </c>
      <c r="J1687" s="17" t="s">
        <v>7134</v>
      </c>
      <c r="K1687" s="17" t="s">
        <v>7084</v>
      </c>
      <c r="L1687" s="17"/>
      <c r="M1687" s="17"/>
      <c r="N1687" s="17"/>
      <c r="O1687" s="19"/>
    </row>
    <row r="1688" spans="1:15" ht="66" x14ac:dyDescent="0.3">
      <c r="A1688" s="15" t="s">
        <v>4316</v>
      </c>
      <c r="B1688" s="16">
        <v>2021</v>
      </c>
      <c r="C1688" s="17" t="s">
        <v>4314</v>
      </c>
      <c r="D1688" s="17" t="s">
        <v>4315</v>
      </c>
      <c r="E1688" s="17"/>
      <c r="F1688" s="17" t="s">
        <v>3826</v>
      </c>
      <c r="G1688" s="17" t="s">
        <v>308</v>
      </c>
      <c r="H1688" s="17" t="s">
        <v>4318</v>
      </c>
      <c r="I1688" s="17" t="s">
        <v>7921</v>
      </c>
      <c r="J1688" s="17" t="s">
        <v>7134</v>
      </c>
      <c r="K1688" s="15" t="s">
        <v>4317</v>
      </c>
      <c r="L1688" s="17" t="s">
        <v>48</v>
      </c>
      <c r="M1688" s="17" t="s">
        <v>1506</v>
      </c>
      <c r="N1688" s="17"/>
      <c r="O1688" s="19"/>
    </row>
    <row r="1689" spans="1:15" ht="52.8" x14ac:dyDescent="0.3">
      <c r="A1689" s="15" t="s">
        <v>2185</v>
      </c>
      <c r="B1689" s="16">
        <v>2016</v>
      </c>
      <c r="C1689" s="17" t="s">
        <v>3421</v>
      </c>
      <c r="D1689" s="17" t="s">
        <v>384</v>
      </c>
      <c r="E1689" s="17"/>
      <c r="F1689" s="17" t="s">
        <v>844</v>
      </c>
      <c r="G1689" s="17" t="s">
        <v>241</v>
      </c>
      <c r="H1689" s="17" t="s">
        <v>3422</v>
      </c>
      <c r="I1689" s="17" t="s">
        <v>7751</v>
      </c>
      <c r="J1689" s="17"/>
      <c r="K1689" s="17" t="s">
        <v>3423</v>
      </c>
      <c r="L1689" s="17"/>
      <c r="M1689" s="17"/>
      <c r="N1689" s="17"/>
      <c r="O1689" s="19"/>
    </row>
    <row r="1690" spans="1:15" ht="52.8" customHeight="1" x14ac:dyDescent="0.3">
      <c r="A1690" s="15" t="s">
        <v>3017</v>
      </c>
      <c r="B1690" s="16">
        <v>2022</v>
      </c>
      <c r="C1690" s="17" t="s">
        <v>3016</v>
      </c>
      <c r="D1690" s="17"/>
      <c r="E1690" s="17" t="s">
        <v>897</v>
      </c>
      <c r="F1690" s="17" t="s">
        <v>2477</v>
      </c>
      <c r="G1690" s="17" t="s">
        <v>380</v>
      </c>
      <c r="H1690" s="17" t="s">
        <v>3424</v>
      </c>
      <c r="I1690" s="17" t="s">
        <v>7752</v>
      </c>
      <c r="J1690" s="17" t="s">
        <v>7228</v>
      </c>
      <c r="K1690" s="17" t="s">
        <v>11366</v>
      </c>
      <c r="L1690" s="17" t="s">
        <v>329</v>
      </c>
      <c r="M1690" s="17" t="s">
        <v>3018</v>
      </c>
      <c r="N1690" s="17"/>
      <c r="O1690" s="19"/>
    </row>
    <row r="1691" spans="1:15" ht="66" x14ac:dyDescent="0.3">
      <c r="A1691" s="24" t="s">
        <v>377</v>
      </c>
      <c r="B1691" s="21">
        <v>2018</v>
      </c>
      <c r="C1691" s="22" t="s">
        <v>378</v>
      </c>
      <c r="D1691" s="22" t="s">
        <v>335</v>
      </c>
      <c r="E1691" s="22"/>
      <c r="F1691" s="22" t="s">
        <v>2477</v>
      </c>
      <c r="G1691" s="22" t="s">
        <v>380</v>
      </c>
      <c r="H1691" s="22" t="s">
        <v>3425</v>
      </c>
      <c r="I1691" s="17" t="s">
        <v>7653</v>
      </c>
      <c r="J1691" s="17" t="s">
        <v>7228</v>
      </c>
      <c r="K1691" s="22" t="s">
        <v>11367</v>
      </c>
      <c r="L1691" s="17" t="s">
        <v>48</v>
      </c>
      <c r="M1691" s="17" t="s">
        <v>379</v>
      </c>
      <c r="N1691" s="17"/>
      <c r="O1691" s="26"/>
    </row>
    <row r="1692" spans="1:15" ht="79.2" x14ac:dyDescent="0.3">
      <c r="A1692" s="15" t="s">
        <v>5880</v>
      </c>
      <c r="B1692" s="16">
        <v>2024</v>
      </c>
      <c r="C1692" s="17" t="s">
        <v>5882</v>
      </c>
      <c r="D1692" s="17" t="s">
        <v>33</v>
      </c>
      <c r="E1692" s="17"/>
      <c r="F1692" s="17" t="s">
        <v>2477</v>
      </c>
      <c r="G1692" s="17" t="s">
        <v>380</v>
      </c>
      <c r="H1692" s="17" t="s">
        <v>3425</v>
      </c>
      <c r="I1692" s="17" t="s">
        <v>7184</v>
      </c>
      <c r="J1692" s="17" t="s">
        <v>7228</v>
      </c>
      <c r="K1692" s="17" t="s">
        <v>5881</v>
      </c>
      <c r="L1692" s="17" t="s">
        <v>329</v>
      </c>
      <c r="M1692" s="17" t="s">
        <v>5883</v>
      </c>
      <c r="N1692" s="17" t="s">
        <v>5289</v>
      </c>
      <c r="O1692" s="19"/>
    </row>
    <row r="1693" spans="1:15" ht="52.8" x14ac:dyDescent="0.3">
      <c r="A1693" s="15" t="s">
        <v>6277</v>
      </c>
      <c r="B1693" s="16">
        <v>2024</v>
      </c>
      <c r="C1693" s="17" t="s">
        <v>6276</v>
      </c>
      <c r="D1693" s="17" t="s">
        <v>6275</v>
      </c>
      <c r="E1693" s="17"/>
      <c r="F1693" s="17" t="s">
        <v>2452</v>
      </c>
      <c r="G1693" s="17" t="s">
        <v>11317</v>
      </c>
      <c r="H1693" s="17" t="s">
        <v>6279</v>
      </c>
      <c r="I1693" s="17" t="s">
        <v>7154</v>
      </c>
      <c r="J1693" s="17" t="s">
        <v>7228</v>
      </c>
      <c r="K1693" s="17" t="s">
        <v>6278</v>
      </c>
      <c r="L1693" s="17" t="s">
        <v>329</v>
      </c>
      <c r="M1693" s="17" t="s">
        <v>1286</v>
      </c>
      <c r="N1693" s="17" t="s">
        <v>5289</v>
      </c>
      <c r="O1693" s="19"/>
    </row>
    <row r="1694" spans="1:15" ht="132" x14ac:dyDescent="0.3">
      <c r="A1694" s="15" t="s">
        <v>5483</v>
      </c>
      <c r="B1694" s="16">
        <v>2023</v>
      </c>
      <c r="C1694" s="17" t="s">
        <v>5482</v>
      </c>
      <c r="D1694" s="17"/>
      <c r="E1694" s="17" t="s">
        <v>5527</v>
      </c>
      <c r="F1694" s="17" t="s">
        <v>2477</v>
      </c>
      <c r="G1694" s="17" t="s">
        <v>10661</v>
      </c>
      <c r="H1694" s="17" t="s">
        <v>5484</v>
      </c>
      <c r="I1694" s="17" t="s">
        <v>7925</v>
      </c>
      <c r="J1694" s="17" t="s">
        <v>7160</v>
      </c>
      <c r="K1694" s="17" t="s">
        <v>5528</v>
      </c>
      <c r="L1694" s="17" t="s">
        <v>329</v>
      </c>
      <c r="M1694" s="17" t="s">
        <v>5485</v>
      </c>
      <c r="N1694" s="17"/>
      <c r="O1694" s="19"/>
    </row>
    <row r="1695" spans="1:15" ht="66" x14ac:dyDescent="0.3">
      <c r="A1695" s="15" t="s">
        <v>4643</v>
      </c>
      <c r="B1695" s="16">
        <v>2021</v>
      </c>
      <c r="C1695" s="17" t="s">
        <v>4642</v>
      </c>
      <c r="D1695" s="17" t="s">
        <v>125</v>
      </c>
      <c r="E1695" s="17"/>
      <c r="F1695" s="17" t="s">
        <v>2477</v>
      </c>
      <c r="G1695" s="17" t="s">
        <v>134</v>
      </c>
      <c r="H1695" s="17" t="s">
        <v>3229</v>
      </c>
      <c r="I1695" s="17" t="s">
        <v>2909</v>
      </c>
      <c r="J1695" s="17" t="s">
        <v>7404</v>
      </c>
      <c r="K1695" s="17" t="s">
        <v>4644</v>
      </c>
      <c r="L1695" s="17"/>
      <c r="M1695" s="17" t="s">
        <v>1551</v>
      </c>
      <c r="N1695" s="17"/>
      <c r="O1695" s="19"/>
    </row>
    <row r="1696" spans="1:15" ht="52.8" x14ac:dyDescent="0.3">
      <c r="A1696" s="15" t="s">
        <v>11087</v>
      </c>
      <c r="B1696" s="16">
        <v>2017</v>
      </c>
      <c r="C1696" s="17" t="s">
        <v>2325</v>
      </c>
      <c r="D1696" s="17" t="s">
        <v>2324</v>
      </c>
      <c r="E1696" s="17"/>
      <c r="F1696" s="17" t="s">
        <v>2477</v>
      </c>
      <c r="G1696" s="17" t="s">
        <v>1586</v>
      </c>
      <c r="H1696" s="17" t="s">
        <v>3426</v>
      </c>
      <c r="I1696" s="17" t="s">
        <v>2909</v>
      </c>
      <c r="J1696" s="17" t="s">
        <v>7404</v>
      </c>
      <c r="K1696" s="17" t="s">
        <v>11086</v>
      </c>
      <c r="L1696" s="17" t="s">
        <v>329</v>
      </c>
      <c r="M1696" s="17" t="s">
        <v>1354</v>
      </c>
      <c r="N1696" s="17"/>
      <c r="O1696" s="19"/>
    </row>
    <row r="1697" spans="1:15" ht="52.8" x14ac:dyDescent="0.3">
      <c r="A1697" s="15" t="s">
        <v>3848</v>
      </c>
      <c r="B1697" s="16">
        <v>2022</v>
      </c>
      <c r="C1697" s="17" t="s">
        <v>3847</v>
      </c>
      <c r="D1697" s="17" t="s">
        <v>3850</v>
      </c>
      <c r="E1697" s="17"/>
      <c r="F1697" s="17" t="s">
        <v>2477</v>
      </c>
      <c r="G1697" s="17" t="s">
        <v>1586</v>
      </c>
      <c r="H1697" s="17" t="s">
        <v>3330</v>
      </c>
      <c r="I1697" s="17" t="s">
        <v>7387</v>
      </c>
      <c r="J1697" s="17" t="s">
        <v>7126</v>
      </c>
      <c r="K1697" s="17" t="s">
        <v>3849</v>
      </c>
      <c r="L1697" s="17" t="s">
        <v>329</v>
      </c>
      <c r="M1697" s="17" t="s">
        <v>3851</v>
      </c>
      <c r="N1697" s="17" t="s">
        <v>3852</v>
      </c>
      <c r="O1697" s="19" t="s">
        <v>1646</v>
      </c>
    </row>
    <row r="1698" spans="1:15" ht="66" customHeight="1" x14ac:dyDescent="0.3">
      <c r="A1698" s="15" t="s">
        <v>6343</v>
      </c>
      <c r="B1698" s="16">
        <v>2024</v>
      </c>
      <c r="C1698" s="17" t="s">
        <v>6344</v>
      </c>
      <c r="D1698" s="17"/>
      <c r="E1698" s="17" t="s">
        <v>265</v>
      </c>
      <c r="F1698" s="17" t="s">
        <v>2477</v>
      </c>
      <c r="G1698" s="17" t="s">
        <v>189</v>
      </c>
      <c r="H1698" s="17" t="s">
        <v>6342</v>
      </c>
      <c r="I1698" s="17" t="s">
        <v>7395</v>
      </c>
      <c r="J1698" s="17" t="s">
        <v>7156</v>
      </c>
      <c r="K1698" s="17" t="s">
        <v>6971</v>
      </c>
      <c r="L1698" s="17" t="s">
        <v>5668</v>
      </c>
      <c r="M1698" s="17" t="s">
        <v>6345</v>
      </c>
      <c r="N1698" s="17" t="s">
        <v>6346</v>
      </c>
      <c r="O1698" s="19"/>
    </row>
    <row r="1699" spans="1:15" ht="66" x14ac:dyDescent="0.3">
      <c r="A1699" s="15" t="s">
        <v>12071</v>
      </c>
      <c r="B1699" s="16">
        <v>2023</v>
      </c>
      <c r="C1699" s="17" t="s">
        <v>12069</v>
      </c>
      <c r="D1699" s="17" t="s">
        <v>12070</v>
      </c>
      <c r="E1699" s="17"/>
      <c r="F1699" s="17" t="s">
        <v>3812</v>
      </c>
      <c r="G1699" s="17"/>
      <c r="H1699" s="17"/>
      <c r="I1699" s="17" t="s">
        <v>6950</v>
      </c>
      <c r="J1699" s="17" t="s">
        <v>12073</v>
      </c>
      <c r="K1699" s="17" t="s">
        <v>12072</v>
      </c>
      <c r="L1699" s="17" t="s">
        <v>12075</v>
      </c>
      <c r="M1699" s="17" t="s">
        <v>12074</v>
      </c>
      <c r="N1699" s="17"/>
      <c r="O1699" s="19"/>
    </row>
    <row r="1700" spans="1:15" ht="66" x14ac:dyDescent="0.3">
      <c r="A1700" s="24" t="s">
        <v>2158</v>
      </c>
      <c r="B1700" s="21">
        <v>2021</v>
      </c>
      <c r="C1700" s="22" t="s">
        <v>2157</v>
      </c>
      <c r="D1700" s="22" t="s">
        <v>487</v>
      </c>
      <c r="E1700" s="22"/>
      <c r="F1700" s="22" t="s">
        <v>2477</v>
      </c>
      <c r="G1700" s="22" t="s">
        <v>381</v>
      </c>
      <c r="H1700" s="17" t="s">
        <v>3427</v>
      </c>
      <c r="I1700" s="17" t="s">
        <v>7753</v>
      </c>
      <c r="J1700" s="17" t="s">
        <v>7272</v>
      </c>
      <c r="K1700" s="22" t="s">
        <v>2448</v>
      </c>
      <c r="L1700" s="17" t="s">
        <v>329</v>
      </c>
      <c r="M1700" s="17" t="s">
        <v>2159</v>
      </c>
      <c r="N1700" s="17" t="s">
        <v>2160</v>
      </c>
      <c r="O1700" s="26"/>
    </row>
    <row r="1701" spans="1:15" ht="66" x14ac:dyDescent="0.3">
      <c r="A1701" s="24" t="s">
        <v>4959</v>
      </c>
      <c r="B1701" s="21">
        <v>2023</v>
      </c>
      <c r="C1701" s="22" t="s">
        <v>4958</v>
      </c>
      <c r="D1701" s="22" t="s">
        <v>29</v>
      </c>
      <c r="E1701" s="22"/>
      <c r="F1701" s="22" t="s">
        <v>122</v>
      </c>
      <c r="G1701" s="22" t="s">
        <v>165</v>
      </c>
      <c r="H1701" s="17"/>
      <c r="I1701" s="17" t="s">
        <v>2602</v>
      </c>
      <c r="J1701" s="17" t="s">
        <v>7242</v>
      </c>
      <c r="K1701" s="22" t="s">
        <v>4960</v>
      </c>
      <c r="L1701" s="17" t="s">
        <v>4962</v>
      </c>
      <c r="M1701" s="17" t="s">
        <v>4961</v>
      </c>
      <c r="N1701" s="17" t="s">
        <v>4963</v>
      </c>
      <c r="O1701" s="26"/>
    </row>
    <row r="1702" spans="1:15" ht="66" x14ac:dyDescent="0.3">
      <c r="A1702" s="24" t="s">
        <v>2098</v>
      </c>
      <c r="B1702" s="21">
        <v>2018</v>
      </c>
      <c r="C1702" s="22" t="s">
        <v>2097</v>
      </c>
      <c r="D1702" s="22" t="s">
        <v>405</v>
      </c>
      <c r="E1702" s="22"/>
      <c r="F1702" s="22" t="s">
        <v>1076</v>
      </c>
      <c r="G1702" s="22"/>
      <c r="H1702" s="22"/>
      <c r="I1702" s="17" t="s">
        <v>2099</v>
      </c>
      <c r="J1702" s="24"/>
      <c r="K1702" s="22" t="s">
        <v>11006</v>
      </c>
      <c r="L1702" s="22" t="s">
        <v>329</v>
      </c>
      <c r="M1702" s="22" t="s">
        <v>2102</v>
      </c>
      <c r="N1702" s="23" t="s">
        <v>2101</v>
      </c>
      <c r="O1702" s="26"/>
    </row>
    <row r="1703" spans="1:15" ht="52.8" x14ac:dyDescent="0.3">
      <c r="A1703" s="15" t="s">
        <v>7049</v>
      </c>
      <c r="B1703" s="16">
        <v>2024</v>
      </c>
      <c r="C1703" s="17" t="s">
        <v>7048</v>
      </c>
      <c r="D1703" s="17" t="s">
        <v>1298</v>
      </c>
      <c r="E1703" s="17"/>
      <c r="F1703" s="17" t="s">
        <v>122</v>
      </c>
      <c r="G1703" s="17" t="s">
        <v>254</v>
      </c>
      <c r="H1703" s="17" t="s">
        <v>7050</v>
      </c>
      <c r="I1703" s="17" t="s">
        <v>7507</v>
      </c>
      <c r="J1703" s="24" t="s">
        <v>7139</v>
      </c>
      <c r="K1703" s="17" t="s">
        <v>8291</v>
      </c>
      <c r="L1703" s="17" t="s">
        <v>329</v>
      </c>
      <c r="M1703" s="17" t="s">
        <v>7051</v>
      </c>
      <c r="N1703" s="18" t="s">
        <v>7052</v>
      </c>
      <c r="O1703" s="26"/>
    </row>
    <row r="1704" spans="1:15" ht="52.8" x14ac:dyDescent="0.3">
      <c r="A1704" s="24" t="s">
        <v>4291</v>
      </c>
      <c r="B1704" s="21">
        <v>2018</v>
      </c>
      <c r="C1704" s="22" t="s">
        <v>4290</v>
      </c>
      <c r="D1704" s="22" t="s">
        <v>1240</v>
      </c>
      <c r="E1704" s="22"/>
      <c r="F1704" s="17" t="s">
        <v>2155</v>
      </c>
      <c r="G1704" s="22" t="s">
        <v>4294</v>
      </c>
      <c r="H1704" s="22" t="s">
        <v>4293</v>
      </c>
      <c r="I1704" s="22" t="s">
        <v>2602</v>
      </c>
      <c r="J1704" s="24" t="s">
        <v>7145</v>
      </c>
      <c r="K1704" s="22" t="s">
        <v>4292</v>
      </c>
      <c r="L1704" s="22" t="s">
        <v>329</v>
      </c>
      <c r="M1704" s="22" t="s">
        <v>49</v>
      </c>
      <c r="N1704" s="17" t="s">
        <v>943</v>
      </c>
      <c r="O1704" s="26"/>
    </row>
    <row r="1705" spans="1:15" ht="79.2" x14ac:dyDescent="0.3">
      <c r="A1705" s="15" t="s">
        <v>1268</v>
      </c>
      <c r="B1705" s="16">
        <v>2020</v>
      </c>
      <c r="C1705" s="17" t="s">
        <v>1267</v>
      </c>
      <c r="D1705" s="17" t="s">
        <v>29</v>
      </c>
      <c r="E1705" s="17"/>
      <c r="F1705" s="17" t="s">
        <v>2477</v>
      </c>
      <c r="G1705" s="17"/>
      <c r="H1705" s="22"/>
      <c r="I1705" s="22" t="s">
        <v>1269</v>
      </c>
      <c r="J1705" s="24"/>
      <c r="K1705" s="22" t="s">
        <v>3662</v>
      </c>
      <c r="L1705" s="22"/>
      <c r="M1705" s="22"/>
      <c r="N1705" s="17"/>
      <c r="O1705" s="26" t="s">
        <v>1646</v>
      </c>
    </row>
    <row r="1706" spans="1:15" ht="52.8" x14ac:dyDescent="0.3">
      <c r="A1706" s="24" t="s">
        <v>9123</v>
      </c>
      <c r="B1706" s="21">
        <v>2025</v>
      </c>
      <c r="C1706" s="22" t="s">
        <v>9124</v>
      </c>
      <c r="D1706" s="22" t="s">
        <v>9125</v>
      </c>
      <c r="E1706" s="22"/>
      <c r="F1706" s="22" t="s">
        <v>2155</v>
      </c>
      <c r="G1706" s="22"/>
      <c r="H1706" s="17"/>
      <c r="I1706" s="17" t="s">
        <v>8625</v>
      </c>
      <c r="J1706" s="17" t="s">
        <v>7145</v>
      </c>
      <c r="K1706" s="17" t="s">
        <v>9126</v>
      </c>
      <c r="L1706" s="22" t="s">
        <v>329</v>
      </c>
      <c r="M1706" s="17" t="s">
        <v>9127</v>
      </c>
      <c r="N1706" s="17" t="s">
        <v>956</v>
      </c>
      <c r="O1706" s="19"/>
    </row>
    <row r="1707" spans="1:15" ht="52.8" x14ac:dyDescent="0.3">
      <c r="A1707" s="15" t="s">
        <v>1307</v>
      </c>
      <c r="B1707" s="16">
        <v>2018</v>
      </c>
      <c r="C1707" s="17" t="s">
        <v>1306</v>
      </c>
      <c r="D1707" s="17" t="s">
        <v>29</v>
      </c>
      <c r="E1707" s="17"/>
      <c r="F1707" s="17" t="s">
        <v>171</v>
      </c>
      <c r="G1707" s="17" t="s">
        <v>1308</v>
      </c>
      <c r="H1707" s="17" t="s">
        <v>3428</v>
      </c>
      <c r="I1707" s="17" t="s">
        <v>7491</v>
      </c>
      <c r="J1707" s="17" t="s">
        <v>7145</v>
      </c>
      <c r="K1707" s="15" t="s">
        <v>11060</v>
      </c>
      <c r="L1707" s="17" t="s">
        <v>48</v>
      </c>
      <c r="M1707" s="17" t="s">
        <v>49</v>
      </c>
      <c r="N1707" s="17" t="s">
        <v>2105</v>
      </c>
      <c r="O1707" s="19"/>
    </row>
    <row r="1708" spans="1:15" ht="52.8" x14ac:dyDescent="0.3">
      <c r="A1708" s="15" t="s">
        <v>838</v>
      </c>
      <c r="B1708" s="16">
        <v>2015</v>
      </c>
      <c r="C1708" s="17" t="s">
        <v>837</v>
      </c>
      <c r="D1708" s="17" t="s">
        <v>36</v>
      </c>
      <c r="E1708" s="17"/>
      <c r="F1708" s="17" t="s">
        <v>43</v>
      </c>
      <c r="G1708" s="17" t="s">
        <v>100</v>
      </c>
      <c r="H1708" s="17" t="s">
        <v>3429</v>
      </c>
      <c r="I1708" s="17" t="s">
        <v>7278</v>
      </c>
      <c r="J1708" s="17" t="s">
        <v>7193</v>
      </c>
      <c r="K1708" s="17" t="s">
        <v>839</v>
      </c>
      <c r="L1708" s="22" t="s">
        <v>123</v>
      </c>
      <c r="M1708" s="17" t="s">
        <v>840</v>
      </c>
      <c r="N1708" s="17" t="s">
        <v>841</v>
      </c>
      <c r="O1708" s="19"/>
    </row>
    <row r="1709" spans="1:15" ht="79.2" x14ac:dyDescent="0.3">
      <c r="A1709" s="15" t="s">
        <v>9834</v>
      </c>
      <c r="B1709" s="16">
        <v>2021</v>
      </c>
      <c r="C1709" s="17" t="s">
        <v>9833</v>
      </c>
      <c r="D1709" s="17" t="s">
        <v>9832</v>
      </c>
      <c r="E1709" s="17"/>
      <c r="F1709" s="17" t="s">
        <v>2477</v>
      </c>
      <c r="G1709" s="17" t="s">
        <v>381</v>
      </c>
      <c r="H1709" s="17" t="s">
        <v>3068</v>
      </c>
      <c r="I1709" s="17" t="s">
        <v>7836</v>
      </c>
      <c r="J1709" s="17" t="s">
        <v>7225</v>
      </c>
      <c r="K1709" s="17" t="s">
        <v>9835</v>
      </c>
      <c r="L1709" s="22" t="s">
        <v>329</v>
      </c>
      <c r="M1709" s="17" t="s">
        <v>289</v>
      </c>
      <c r="N1709" s="17" t="s">
        <v>9836</v>
      </c>
      <c r="O1709" s="19"/>
    </row>
    <row r="1710" spans="1:15" ht="52.8" x14ac:dyDescent="0.3">
      <c r="A1710" s="15" t="s">
        <v>1722</v>
      </c>
      <c r="B1710" s="16">
        <v>2019</v>
      </c>
      <c r="C1710" s="17" t="s">
        <v>1721</v>
      </c>
      <c r="D1710" s="17" t="s">
        <v>65</v>
      </c>
      <c r="E1710" s="17"/>
      <c r="F1710" s="17" t="s">
        <v>2477</v>
      </c>
      <c r="G1710" s="17" t="s">
        <v>134</v>
      </c>
      <c r="H1710" s="17" t="s">
        <v>3430</v>
      </c>
      <c r="I1710" s="17" t="s">
        <v>7362</v>
      </c>
      <c r="J1710" s="17" t="s">
        <v>7145</v>
      </c>
      <c r="K1710" s="17" t="s">
        <v>1723</v>
      </c>
      <c r="L1710" s="17" t="s">
        <v>329</v>
      </c>
      <c r="M1710" s="17" t="s">
        <v>1724</v>
      </c>
      <c r="N1710" s="17"/>
      <c r="O1710" s="19"/>
    </row>
    <row r="1711" spans="1:15" ht="52.8" x14ac:dyDescent="0.3">
      <c r="A1711" s="15" t="s">
        <v>7002</v>
      </c>
      <c r="B1711" s="16">
        <v>2024</v>
      </c>
      <c r="C1711" s="17" t="s">
        <v>7003</v>
      </c>
      <c r="D1711" s="17"/>
      <c r="E1711" s="17" t="s">
        <v>265</v>
      </c>
      <c r="F1711" s="17" t="s">
        <v>1031</v>
      </c>
      <c r="G1711" s="17" t="s">
        <v>7007</v>
      </c>
      <c r="H1711" s="17" t="s">
        <v>7006</v>
      </c>
      <c r="I1711" s="17" t="s">
        <v>7005</v>
      </c>
      <c r="J1711" s="17"/>
      <c r="K1711" s="17" t="s">
        <v>7004</v>
      </c>
      <c r="L1711" s="17"/>
      <c r="M1711" s="17"/>
      <c r="N1711" s="17"/>
      <c r="O1711" s="19"/>
    </row>
    <row r="1712" spans="1:15" ht="66" customHeight="1" x14ac:dyDescent="0.3">
      <c r="A1712" s="15" t="s">
        <v>9999</v>
      </c>
      <c r="B1712" s="16">
        <v>2025</v>
      </c>
      <c r="C1712" s="17" t="s">
        <v>10000</v>
      </c>
      <c r="D1712" s="17" t="s">
        <v>105</v>
      </c>
      <c r="E1712" s="17"/>
      <c r="F1712" s="17" t="s">
        <v>1644</v>
      </c>
      <c r="G1712" s="17"/>
      <c r="H1712" s="17"/>
      <c r="I1712" s="17" t="s">
        <v>10002</v>
      </c>
      <c r="J1712" s="17"/>
      <c r="K1712" s="17" t="s">
        <v>10001</v>
      </c>
      <c r="L1712" s="17"/>
      <c r="M1712" s="17"/>
      <c r="N1712" s="17"/>
      <c r="O1712" s="19"/>
    </row>
    <row r="1713" spans="1:15" ht="79.2" x14ac:dyDescent="0.3">
      <c r="A1713" s="15" t="s">
        <v>481</v>
      </c>
      <c r="B1713" s="16">
        <v>2019</v>
      </c>
      <c r="C1713" s="17" t="s">
        <v>479</v>
      </c>
      <c r="D1713" s="17" t="s">
        <v>480</v>
      </c>
      <c r="E1713" s="17"/>
      <c r="F1713" s="17" t="s">
        <v>3827</v>
      </c>
      <c r="G1713" s="17"/>
      <c r="H1713" s="17"/>
      <c r="I1713" s="17" t="s">
        <v>2987</v>
      </c>
      <c r="J1713" s="17"/>
      <c r="K1713" s="17" t="s">
        <v>10920</v>
      </c>
      <c r="L1713" s="17"/>
      <c r="M1713" s="17"/>
      <c r="N1713" s="17"/>
      <c r="O1713" s="19"/>
    </row>
    <row r="1714" spans="1:15" ht="52.8" x14ac:dyDescent="0.3">
      <c r="A1714" s="24" t="s">
        <v>5858</v>
      </c>
      <c r="B1714" s="21">
        <v>2023</v>
      </c>
      <c r="C1714" s="22" t="s">
        <v>5859</v>
      </c>
      <c r="D1714" s="22"/>
      <c r="E1714" s="22" t="s">
        <v>265</v>
      </c>
      <c r="F1714" s="17" t="s">
        <v>122</v>
      </c>
      <c r="G1714" s="22" t="s">
        <v>254</v>
      </c>
      <c r="H1714" s="22" t="s">
        <v>5860</v>
      </c>
      <c r="I1714" s="22" t="s">
        <v>7754</v>
      </c>
      <c r="J1714" s="24" t="s">
        <v>7151</v>
      </c>
      <c r="K1714" s="22" t="s">
        <v>6972</v>
      </c>
      <c r="L1714" s="17"/>
      <c r="M1714" s="22"/>
      <c r="N1714" s="17"/>
      <c r="O1714" s="26"/>
    </row>
    <row r="1715" spans="1:15" ht="118.8" x14ac:dyDescent="0.3">
      <c r="A1715" s="24" t="s">
        <v>488</v>
      </c>
      <c r="B1715" s="21">
        <v>2018</v>
      </c>
      <c r="C1715" s="22" t="s">
        <v>485</v>
      </c>
      <c r="D1715" s="22" t="s">
        <v>487</v>
      </c>
      <c r="E1715" s="22"/>
      <c r="F1715" s="17" t="s">
        <v>486</v>
      </c>
      <c r="G1715" s="22" t="s">
        <v>1986</v>
      </c>
      <c r="H1715" s="22"/>
      <c r="I1715" s="22" t="s">
        <v>7755</v>
      </c>
      <c r="J1715" s="24"/>
      <c r="K1715" s="22" t="s">
        <v>10901</v>
      </c>
      <c r="L1715" s="17"/>
      <c r="M1715" s="22"/>
      <c r="N1715" s="17"/>
      <c r="O1715" s="26"/>
    </row>
    <row r="1716" spans="1:15" ht="79.2" x14ac:dyDescent="0.3">
      <c r="A1716" s="17" t="s">
        <v>8083</v>
      </c>
      <c r="B1716" s="16">
        <v>2023</v>
      </c>
      <c r="C1716" s="17" t="s">
        <v>8082</v>
      </c>
      <c r="D1716" s="17" t="s">
        <v>630</v>
      </c>
      <c r="E1716" s="17"/>
      <c r="F1716" s="17" t="s">
        <v>486</v>
      </c>
      <c r="G1716" s="17" t="s">
        <v>115</v>
      </c>
      <c r="H1716" s="17" t="s">
        <v>5828</v>
      </c>
      <c r="I1716" s="17" t="s">
        <v>7284</v>
      </c>
      <c r="J1716" s="17" t="s">
        <v>7182</v>
      </c>
      <c r="K1716" s="17" t="s">
        <v>10902</v>
      </c>
      <c r="L1716" s="17" t="s">
        <v>329</v>
      </c>
      <c r="M1716" s="17" t="s">
        <v>52</v>
      </c>
      <c r="N1716" s="17"/>
      <c r="O1716" s="19"/>
    </row>
    <row r="1717" spans="1:15" ht="39.6" x14ac:dyDescent="0.3">
      <c r="A1717" s="17" t="s">
        <v>3055</v>
      </c>
      <c r="B1717" s="16">
        <v>2014</v>
      </c>
      <c r="C1717" s="17" t="s">
        <v>3054</v>
      </c>
      <c r="D1717" s="17" t="s">
        <v>3056</v>
      </c>
      <c r="E1717" s="17"/>
      <c r="F1717" s="17" t="s">
        <v>1078</v>
      </c>
      <c r="G1717" s="17"/>
      <c r="H1717" s="17"/>
      <c r="I1717" s="17" t="s">
        <v>904</v>
      </c>
      <c r="J1717" s="17"/>
      <c r="K1717" s="17" t="s">
        <v>3057</v>
      </c>
      <c r="L1717" s="17"/>
      <c r="M1717" s="17"/>
      <c r="N1717" s="17"/>
      <c r="O1717" s="19"/>
    </row>
    <row r="1718" spans="1:15" ht="66" x14ac:dyDescent="0.3">
      <c r="A1718" s="17" t="s">
        <v>12317</v>
      </c>
      <c r="B1718" s="16">
        <v>2026</v>
      </c>
      <c r="C1718" s="17" t="s">
        <v>12316</v>
      </c>
      <c r="D1718" s="17" t="s">
        <v>893</v>
      </c>
      <c r="E1718" s="17"/>
      <c r="F1718" s="17" t="s">
        <v>844</v>
      </c>
      <c r="G1718" s="17" t="s">
        <v>1413</v>
      </c>
      <c r="H1718" s="17" t="s">
        <v>8837</v>
      </c>
      <c r="I1718" s="17" t="s">
        <v>12319</v>
      </c>
      <c r="J1718" s="17" t="s">
        <v>8839</v>
      </c>
      <c r="K1718" s="17" t="s">
        <v>12318</v>
      </c>
      <c r="L1718" s="17" t="s">
        <v>329</v>
      </c>
      <c r="M1718" s="17" t="s">
        <v>8920</v>
      </c>
      <c r="N1718" s="17" t="s">
        <v>12320</v>
      </c>
      <c r="O1718" s="19" t="s">
        <v>1646</v>
      </c>
    </row>
    <row r="1719" spans="1:15" ht="79.2" x14ac:dyDescent="0.3">
      <c r="A1719" s="17" t="s">
        <v>8835</v>
      </c>
      <c r="B1719" s="16">
        <v>2025</v>
      </c>
      <c r="C1719" s="17" t="s">
        <v>8834</v>
      </c>
      <c r="D1719" s="17" t="s">
        <v>405</v>
      </c>
      <c r="E1719" s="17"/>
      <c r="F1719" s="17" t="s">
        <v>844</v>
      </c>
      <c r="G1719" s="17" t="s">
        <v>1413</v>
      </c>
      <c r="H1719" s="17" t="s">
        <v>8837</v>
      </c>
      <c r="I1719" s="17" t="s">
        <v>8840</v>
      </c>
      <c r="J1719" s="17" t="s">
        <v>8839</v>
      </c>
      <c r="K1719" s="1" t="s">
        <v>8836</v>
      </c>
      <c r="L1719" s="17" t="s">
        <v>329</v>
      </c>
      <c r="M1719" s="17" t="s">
        <v>8250</v>
      </c>
      <c r="N1719" s="17" t="s">
        <v>8838</v>
      </c>
      <c r="O1719" s="19"/>
    </row>
    <row r="1720" spans="1:15" ht="66" x14ac:dyDescent="0.3">
      <c r="A1720" s="17" t="s">
        <v>490</v>
      </c>
      <c r="B1720" s="16">
        <v>2018</v>
      </c>
      <c r="C1720" s="17" t="s">
        <v>489</v>
      </c>
      <c r="D1720" s="17" t="s">
        <v>491</v>
      </c>
      <c r="E1720" s="17"/>
      <c r="F1720" s="17" t="s">
        <v>43</v>
      </c>
      <c r="G1720" s="17" t="s">
        <v>10660</v>
      </c>
      <c r="H1720" s="17" t="s">
        <v>3431</v>
      </c>
      <c r="I1720" s="17" t="s">
        <v>7756</v>
      </c>
      <c r="J1720" s="17" t="s">
        <v>7131</v>
      </c>
      <c r="K1720" s="17" t="s">
        <v>8289</v>
      </c>
      <c r="L1720" s="17" t="s">
        <v>123</v>
      </c>
      <c r="M1720" s="17" t="s">
        <v>492</v>
      </c>
      <c r="N1720" s="17"/>
      <c r="O1720" s="19"/>
    </row>
    <row r="1721" spans="1:15" ht="66" x14ac:dyDescent="0.3">
      <c r="A1721" s="17" t="s">
        <v>8076</v>
      </c>
      <c r="B1721" s="16">
        <v>2018</v>
      </c>
      <c r="C1721" s="17" t="s">
        <v>8077</v>
      </c>
      <c r="D1721" s="17" t="s">
        <v>8075</v>
      </c>
      <c r="E1721" s="17"/>
      <c r="F1721" s="17" t="s">
        <v>486</v>
      </c>
      <c r="G1721" s="17" t="s">
        <v>115</v>
      </c>
      <c r="H1721" s="17" t="s">
        <v>5828</v>
      </c>
      <c r="I1721" s="17" t="s">
        <v>8079</v>
      </c>
      <c r="J1721" s="17" t="s">
        <v>8081</v>
      </c>
      <c r="K1721" s="17" t="s">
        <v>8078</v>
      </c>
      <c r="L1721" s="17" t="s">
        <v>329</v>
      </c>
      <c r="M1721" s="17" t="s">
        <v>3682</v>
      </c>
      <c r="N1721" s="17" t="s">
        <v>8080</v>
      </c>
      <c r="O1721" s="26"/>
    </row>
    <row r="1722" spans="1:15" ht="52.8" x14ac:dyDescent="0.3">
      <c r="A1722" s="17" t="s">
        <v>2924</v>
      </c>
      <c r="B1722" s="16">
        <v>2021</v>
      </c>
      <c r="C1722" s="17" t="s">
        <v>2926</v>
      </c>
      <c r="D1722" s="17" t="s">
        <v>2925</v>
      </c>
      <c r="E1722" s="17"/>
      <c r="F1722" s="17" t="s">
        <v>171</v>
      </c>
      <c r="G1722" s="17"/>
      <c r="H1722" s="17"/>
      <c r="I1722" s="17" t="s">
        <v>1151</v>
      </c>
      <c r="J1722" s="17"/>
      <c r="K1722" s="17" t="s">
        <v>2927</v>
      </c>
      <c r="L1722" s="17"/>
      <c r="M1722" s="17"/>
      <c r="N1722" s="17"/>
      <c r="O1722" s="26"/>
    </row>
    <row r="1723" spans="1:15" ht="66" x14ac:dyDescent="0.3">
      <c r="A1723" s="17" t="s">
        <v>12207</v>
      </c>
      <c r="B1723" s="16">
        <v>2026</v>
      </c>
      <c r="C1723" s="17" t="s">
        <v>12206</v>
      </c>
      <c r="D1723" s="17" t="s">
        <v>1630</v>
      </c>
      <c r="E1723" s="17"/>
      <c r="F1723" s="17" t="s">
        <v>1031</v>
      </c>
      <c r="G1723" s="17" t="s">
        <v>183</v>
      </c>
      <c r="H1723" s="17" t="s">
        <v>12209</v>
      </c>
      <c r="I1723" s="17" t="s">
        <v>8707</v>
      </c>
      <c r="J1723" s="17" t="s">
        <v>7161</v>
      </c>
      <c r="K1723" s="17" t="s">
        <v>12208</v>
      </c>
      <c r="L1723" s="17" t="s">
        <v>329</v>
      </c>
      <c r="M1723" s="17" t="s">
        <v>6539</v>
      </c>
      <c r="N1723" s="17" t="s">
        <v>12210</v>
      </c>
      <c r="O1723" s="19" t="s">
        <v>1646</v>
      </c>
    </row>
    <row r="1724" spans="1:15" ht="66" x14ac:dyDescent="0.3">
      <c r="A1724" s="17" t="s">
        <v>2890</v>
      </c>
      <c r="B1724" s="16">
        <v>2021</v>
      </c>
      <c r="C1724" s="17" t="s">
        <v>3432</v>
      </c>
      <c r="D1724" s="17" t="s">
        <v>1620</v>
      </c>
      <c r="E1724" s="17"/>
      <c r="F1724" s="17" t="s">
        <v>43</v>
      </c>
      <c r="G1724" s="17" t="s">
        <v>183</v>
      </c>
      <c r="H1724" s="17" t="s">
        <v>3350</v>
      </c>
      <c r="I1724" s="17" t="s">
        <v>7720</v>
      </c>
      <c r="J1724" s="17" t="s">
        <v>7757</v>
      </c>
      <c r="K1724" s="17" t="s">
        <v>11061</v>
      </c>
      <c r="L1724" s="17" t="s">
        <v>329</v>
      </c>
      <c r="M1724" s="17" t="s">
        <v>2891</v>
      </c>
      <c r="N1724" s="17" t="s">
        <v>2516</v>
      </c>
      <c r="O1724" s="26"/>
    </row>
    <row r="1725" spans="1:15" ht="52.8" x14ac:dyDescent="0.3">
      <c r="A1725" s="24" t="s">
        <v>5002</v>
      </c>
      <c r="B1725" s="21">
        <v>2023</v>
      </c>
      <c r="C1725" s="22" t="s">
        <v>5001</v>
      </c>
      <c r="D1725" s="22" t="s">
        <v>5003</v>
      </c>
      <c r="E1725" s="22"/>
      <c r="F1725" s="22" t="s">
        <v>486</v>
      </c>
      <c r="G1725" s="22" t="s">
        <v>1310</v>
      </c>
      <c r="H1725" s="22" t="s">
        <v>3508</v>
      </c>
      <c r="I1725" s="17" t="s">
        <v>7173</v>
      </c>
      <c r="J1725" s="17" t="s">
        <v>7183</v>
      </c>
      <c r="K1725" s="22" t="s">
        <v>5004</v>
      </c>
      <c r="L1725" s="17"/>
      <c r="M1725" s="17"/>
      <c r="N1725" s="17"/>
      <c r="O1725" s="26"/>
    </row>
    <row r="1726" spans="1:15" ht="52.8" x14ac:dyDescent="0.3">
      <c r="A1726" s="15" t="s">
        <v>11115</v>
      </c>
      <c r="B1726" s="16">
        <v>2026</v>
      </c>
      <c r="C1726" s="17" t="s">
        <v>11114</v>
      </c>
      <c r="D1726" s="17" t="s">
        <v>11116</v>
      </c>
      <c r="E1726" s="17"/>
      <c r="F1726" s="17"/>
      <c r="G1726" s="17"/>
      <c r="H1726" s="17"/>
      <c r="I1726" s="17" t="s">
        <v>11118</v>
      </c>
      <c r="J1726" s="17"/>
      <c r="K1726" s="15" t="s">
        <v>11117</v>
      </c>
      <c r="L1726" s="17"/>
      <c r="M1726" s="17"/>
      <c r="N1726" s="17"/>
      <c r="O1726" s="19"/>
    </row>
    <row r="1727" spans="1:15" ht="66" x14ac:dyDescent="0.3">
      <c r="A1727" s="24" t="s">
        <v>5189</v>
      </c>
      <c r="B1727" s="21">
        <v>2023</v>
      </c>
      <c r="C1727" s="22" t="s">
        <v>5190</v>
      </c>
      <c r="D1727" s="22" t="s">
        <v>33</v>
      </c>
      <c r="E1727" s="22"/>
      <c r="F1727" s="17" t="s">
        <v>5192</v>
      </c>
      <c r="G1727" s="22" t="s">
        <v>5194</v>
      </c>
      <c r="H1727" s="22" t="s">
        <v>5193</v>
      </c>
      <c r="I1727" s="17" t="s">
        <v>7125</v>
      </c>
      <c r="J1727" s="17" t="s">
        <v>7151</v>
      </c>
      <c r="K1727" s="22" t="s">
        <v>5191</v>
      </c>
      <c r="L1727" s="17" t="s">
        <v>329</v>
      </c>
      <c r="M1727" s="17" t="s">
        <v>4819</v>
      </c>
      <c r="N1727" s="17" t="s">
        <v>5195</v>
      </c>
      <c r="O1727" s="26"/>
    </row>
    <row r="1728" spans="1:15" ht="52.8" x14ac:dyDescent="0.3">
      <c r="A1728" s="15" t="s">
        <v>6653</v>
      </c>
      <c r="B1728" s="16">
        <v>2024</v>
      </c>
      <c r="C1728" s="17" t="s">
        <v>6652</v>
      </c>
      <c r="D1728" s="17" t="s">
        <v>29</v>
      </c>
      <c r="E1728" s="17"/>
      <c r="F1728" s="17" t="s">
        <v>171</v>
      </c>
      <c r="G1728" s="17"/>
      <c r="H1728" s="17" t="s">
        <v>6655</v>
      </c>
      <c r="I1728" s="17" t="s">
        <v>7758</v>
      </c>
      <c r="J1728" s="17" t="s">
        <v>7151</v>
      </c>
      <c r="K1728" s="15" t="s">
        <v>6654</v>
      </c>
      <c r="L1728" s="17" t="s">
        <v>329</v>
      </c>
      <c r="M1728" s="17" t="s">
        <v>4682</v>
      </c>
      <c r="N1728" s="17"/>
      <c r="O1728" s="19"/>
    </row>
    <row r="1729" spans="1:15" ht="66" x14ac:dyDescent="0.3">
      <c r="A1729" s="15" t="s">
        <v>3979</v>
      </c>
      <c r="B1729" s="16">
        <v>2020</v>
      </c>
      <c r="C1729" s="17" t="s">
        <v>3980</v>
      </c>
      <c r="D1729" s="17"/>
      <c r="E1729" s="17" t="s">
        <v>3972</v>
      </c>
      <c r="F1729" s="17" t="s">
        <v>2477</v>
      </c>
      <c r="G1729" s="17" t="s">
        <v>688</v>
      </c>
      <c r="H1729" s="17" t="s">
        <v>3260</v>
      </c>
      <c r="I1729" s="17" t="s">
        <v>7899</v>
      </c>
      <c r="J1729" s="17" t="s">
        <v>7166</v>
      </c>
      <c r="K1729" s="15" t="s">
        <v>3981</v>
      </c>
      <c r="L1729" s="17" t="s">
        <v>329</v>
      </c>
      <c r="M1729" s="17" t="s">
        <v>1506</v>
      </c>
      <c r="N1729" s="17" t="s">
        <v>936</v>
      </c>
      <c r="O1729" s="19"/>
    </row>
    <row r="1730" spans="1:15" ht="132" x14ac:dyDescent="0.3">
      <c r="A1730" s="15" t="s">
        <v>11949</v>
      </c>
      <c r="B1730" s="16">
        <v>2025</v>
      </c>
      <c r="C1730" s="17" t="s">
        <v>11948</v>
      </c>
      <c r="D1730" s="17"/>
      <c r="E1730" s="17" t="s">
        <v>3940</v>
      </c>
      <c r="F1730" s="17" t="s">
        <v>1031</v>
      </c>
      <c r="G1730" s="17" t="s">
        <v>718</v>
      </c>
      <c r="H1730" s="17" t="s">
        <v>11951</v>
      </c>
      <c r="I1730" s="17" t="s">
        <v>11950</v>
      </c>
      <c r="J1730" s="17" t="s">
        <v>7166</v>
      </c>
      <c r="K1730" s="15" t="s">
        <v>11953</v>
      </c>
      <c r="L1730" s="17" t="s">
        <v>329</v>
      </c>
      <c r="M1730" s="17" t="s">
        <v>1506</v>
      </c>
      <c r="N1730" s="17"/>
      <c r="O1730" s="19" t="s">
        <v>1646</v>
      </c>
    </row>
    <row r="1731" spans="1:15" ht="66" x14ac:dyDescent="0.3">
      <c r="A1731" s="15" t="s">
        <v>5995</v>
      </c>
      <c r="B1731" s="16">
        <v>2020</v>
      </c>
      <c r="C1731" s="17" t="s">
        <v>5994</v>
      </c>
      <c r="D1731" s="17"/>
      <c r="E1731" s="17" t="s">
        <v>3972</v>
      </c>
      <c r="F1731" s="17" t="s">
        <v>1031</v>
      </c>
      <c r="G1731" s="17" t="s">
        <v>3978</v>
      </c>
      <c r="H1731" s="17" t="s">
        <v>5997</v>
      </c>
      <c r="I1731" s="17" t="s">
        <v>7713</v>
      </c>
      <c r="J1731" s="17" t="s">
        <v>7166</v>
      </c>
      <c r="K1731" s="15" t="s">
        <v>5996</v>
      </c>
      <c r="L1731" s="17" t="s">
        <v>329</v>
      </c>
      <c r="M1731" s="17" t="s">
        <v>1506</v>
      </c>
      <c r="N1731" s="17"/>
      <c r="O1731" s="19"/>
    </row>
    <row r="1732" spans="1:15" ht="39.6" x14ac:dyDescent="0.3">
      <c r="A1732" s="24" t="s">
        <v>1567</v>
      </c>
      <c r="B1732" s="21">
        <v>2017</v>
      </c>
      <c r="C1732" s="22" t="s">
        <v>833</v>
      </c>
      <c r="D1732" s="22" t="s">
        <v>669</v>
      </c>
      <c r="E1732" s="22"/>
      <c r="F1732" s="17" t="s">
        <v>1570</v>
      </c>
      <c r="G1732" s="22"/>
      <c r="H1732" s="22"/>
      <c r="I1732" s="17" t="s">
        <v>7529</v>
      </c>
      <c r="J1732" s="17" t="s">
        <v>7217</v>
      </c>
      <c r="K1732" s="22" t="s">
        <v>1568</v>
      </c>
      <c r="L1732" s="17" t="s">
        <v>303</v>
      </c>
      <c r="M1732" s="17" t="s">
        <v>603</v>
      </c>
      <c r="N1732" s="17" t="s">
        <v>1569</v>
      </c>
      <c r="O1732" s="26"/>
    </row>
    <row r="1733" spans="1:15" ht="39.6" x14ac:dyDescent="0.3">
      <c r="A1733" s="24" t="s">
        <v>834</v>
      </c>
      <c r="B1733" s="21">
        <v>2017</v>
      </c>
      <c r="C1733" s="22" t="s">
        <v>833</v>
      </c>
      <c r="D1733" s="22" t="s">
        <v>669</v>
      </c>
      <c r="E1733" s="22"/>
      <c r="F1733" s="22" t="s">
        <v>122</v>
      </c>
      <c r="G1733" s="22"/>
      <c r="H1733" s="22"/>
      <c r="I1733" s="22" t="s">
        <v>2909</v>
      </c>
      <c r="J1733" s="24" t="s">
        <v>7217</v>
      </c>
      <c r="K1733" s="22" t="s">
        <v>835</v>
      </c>
      <c r="L1733" s="17" t="s">
        <v>167</v>
      </c>
      <c r="M1733" s="22" t="s">
        <v>172</v>
      </c>
      <c r="N1733" s="23" t="s">
        <v>836</v>
      </c>
      <c r="O1733" s="26"/>
    </row>
    <row r="1734" spans="1:15" ht="66" customHeight="1" x14ac:dyDescent="0.3">
      <c r="A1734" s="15" t="s">
        <v>8612</v>
      </c>
      <c r="B1734" s="16">
        <v>2025</v>
      </c>
      <c r="C1734" s="17" t="s">
        <v>8610</v>
      </c>
      <c r="D1734" s="17" t="s">
        <v>8614</v>
      </c>
      <c r="E1734" s="17"/>
      <c r="F1734" s="17" t="s">
        <v>1644</v>
      </c>
      <c r="G1734" s="17"/>
      <c r="H1734" s="17"/>
      <c r="I1734" s="17" t="s">
        <v>8615</v>
      </c>
      <c r="J1734" s="17"/>
      <c r="K1734" s="17" t="s">
        <v>8613</v>
      </c>
      <c r="L1734" s="17"/>
      <c r="M1734" s="17"/>
      <c r="N1734" s="17"/>
      <c r="O1734" s="19"/>
    </row>
    <row r="1735" spans="1:15" ht="52.8" x14ac:dyDescent="0.3">
      <c r="A1735" s="15" t="s">
        <v>11854</v>
      </c>
      <c r="B1735" s="16">
        <v>2026</v>
      </c>
      <c r="C1735" s="17" t="s">
        <v>11853</v>
      </c>
      <c r="D1735" s="17" t="s">
        <v>65</v>
      </c>
      <c r="E1735" s="17"/>
      <c r="F1735" s="17" t="s">
        <v>5192</v>
      </c>
      <c r="G1735" s="17" t="s">
        <v>4269</v>
      </c>
      <c r="H1735" s="17" t="s">
        <v>4268</v>
      </c>
      <c r="I1735" s="17" t="s">
        <v>11856</v>
      </c>
      <c r="J1735" s="17" t="s">
        <v>11857</v>
      </c>
      <c r="K1735" s="15" t="s">
        <v>11855</v>
      </c>
      <c r="L1735" s="17" t="s">
        <v>329</v>
      </c>
      <c r="M1735" s="17" t="s">
        <v>11858</v>
      </c>
      <c r="N1735" s="17"/>
      <c r="O1735" s="19" t="s">
        <v>1646</v>
      </c>
    </row>
    <row r="1736" spans="1:15" ht="81.599999999999994" x14ac:dyDescent="0.3">
      <c r="A1736" s="15" t="s">
        <v>2283</v>
      </c>
      <c r="B1736" s="16">
        <v>2019</v>
      </c>
      <c r="C1736" s="17" t="s">
        <v>2282</v>
      </c>
      <c r="D1736" s="17"/>
      <c r="E1736" s="17" t="s">
        <v>3433</v>
      </c>
      <c r="F1736" s="17" t="s">
        <v>43</v>
      </c>
      <c r="G1736" s="17" t="s">
        <v>10659</v>
      </c>
      <c r="H1736" s="17" t="s">
        <v>3434</v>
      </c>
      <c r="I1736" s="17" t="s">
        <v>7470</v>
      </c>
      <c r="J1736" s="17" t="s">
        <v>7342</v>
      </c>
      <c r="K1736" s="17" t="s">
        <v>5113</v>
      </c>
      <c r="L1736" s="17"/>
      <c r="M1736" s="17" t="s">
        <v>2284</v>
      </c>
      <c r="N1736" s="17"/>
      <c r="O1736" s="19"/>
    </row>
    <row r="1737" spans="1:15" ht="79.2" x14ac:dyDescent="0.3">
      <c r="A1737" s="15" t="s">
        <v>8433</v>
      </c>
      <c r="B1737" s="16">
        <v>2025</v>
      </c>
      <c r="C1737" s="17" t="s">
        <v>8432</v>
      </c>
      <c r="D1737" s="17" t="s">
        <v>164</v>
      </c>
      <c r="E1737" s="17"/>
      <c r="F1737" s="17" t="s">
        <v>1031</v>
      </c>
      <c r="G1737" s="17" t="s">
        <v>70</v>
      </c>
      <c r="H1737" s="17" t="s">
        <v>8435</v>
      </c>
      <c r="I1737" s="17" t="s">
        <v>8436</v>
      </c>
      <c r="J1737" s="17" t="s">
        <v>7669</v>
      </c>
      <c r="K1737" s="17" t="s">
        <v>8434</v>
      </c>
      <c r="L1737" s="17" t="s">
        <v>5166</v>
      </c>
      <c r="M1737" s="17" t="s">
        <v>8441</v>
      </c>
      <c r="N1737" s="17" t="s">
        <v>8442</v>
      </c>
      <c r="O1737" s="19"/>
    </row>
    <row r="1738" spans="1:15" ht="79.2" x14ac:dyDescent="0.3">
      <c r="A1738" s="15" t="s">
        <v>11860</v>
      </c>
      <c r="B1738" s="16">
        <v>2026</v>
      </c>
      <c r="C1738" s="17" t="s">
        <v>11859</v>
      </c>
      <c r="D1738" s="17" t="s">
        <v>125</v>
      </c>
      <c r="E1738" s="17"/>
      <c r="F1738" s="17" t="s">
        <v>2477</v>
      </c>
      <c r="G1738" s="17" t="s">
        <v>134</v>
      </c>
      <c r="H1738" s="17" t="s">
        <v>3207</v>
      </c>
      <c r="I1738" s="17" t="s">
        <v>9848</v>
      </c>
      <c r="J1738" s="17" t="s">
        <v>11862</v>
      </c>
      <c r="K1738" s="17" t="s">
        <v>11861</v>
      </c>
      <c r="L1738" s="17" t="s">
        <v>10613</v>
      </c>
      <c r="M1738" s="17" t="s">
        <v>11863</v>
      </c>
      <c r="N1738" s="17" t="s">
        <v>1550</v>
      </c>
      <c r="O1738" s="19" t="s">
        <v>1646</v>
      </c>
    </row>
    <row r="1739" spans="1:15" ht="79.2" customHeight="1" x14ac:dyDescent="0.3">
      <c r="A1739" s="15" t="s">
        <v>11236</v>
      </c>
      <c r="B1739" s="16">
        <v>2021</v>
      </c>
      <c r="C1739" s="17" t="s">
        <v>11235</v>
      </c>
      <c r="D1739" s="17"/>
      <c r="E1739" s="17" t="s">
        <v>3940</v>
      </c>
      <c r="F1739" s="17" t="s">
        <v>11312</v>
      </c>
      <c r="G1739" s="22"/>
      <c r="H1739" s="17"/>
      <c r="I1739" s="17" t="s">
        <v>56</v>
      </c>
      <c r="J1739" s="17"/>
      <c r="K1739" s="17" t="s">
        <v>11237</v>
      </c>
      <c r="L1739" s="17"/>
      <c r="M1739" s="17"/>
      <c r="N1739" s="17"/>
      <c r="O1739" s="19" t="s">
        <v>1646</v>
      </c>
    </row>
    <row r="1740" spans="1:15" ht="66" x14ac:dyDescent="0.3">
      <c r="A1740" s="15" t="s">
        <v>3744</v>
      </c>
      <c r="B1740" s="16">
        <v>2017</v>
      </c>
      <c r="C1740" s="17" t="s">
        <v>3743</v>
      </c>
      <c r="D1740" s="17"/>
      <c r="E1740" s="17" t="s">
        <v>3745</v>
      </c>
      <c r="F1740" s="17" t="s">
        <v>2452</v>
      </c>
      <c r="G1740" s="17"/>
      <c r="H1740" s="17"/>
      <c r="I1740" s="17" t="s">
        <v>1151</v>
      </c>
      <c r="J1740" s="17"/>
      <c r="K1740" s="15" t="s">
        <v>3746</v>
      </c>
      <c r="L1740" s="17"/>
      <c r="M1740" s="17"/>
      <c r="N1740" s="17"/>
      <c r="O1740" s="19"/>
    </row>
    <row r="1741" spans="1:15" ht="198" x14ac:dyDescent="0.3">
      <c r="A1741" s="15" t="s">
        <v>11652</v>
      </c>
      <c r="B1741" s="16" t="s">
        <v>4488</v>
      </c>
      <c r="C1741" s="17" t="s">
        <v>11651</v>
      </c>
      <c r="D1741" s="17" t="s">
        <v>3616</v>
      </c>
      <c r="E1741" s="17"/>
      <c r="F1741" s="17" t="s">
        <v>1031</v>
      </c>
      <c r="G1741" s="17" t="s">
        <v>11657</v>
      </c>
      <c r="H1741" s="17" t="s">
        <v>11656</v>
      </c>
      <c r="I1741" s="17" t="s">
        <v>9484</v>
      </c>
      <c r="J1741" s="17" t="s">
        <v>7719</v>
      </c>
      <c r="K1741" s="17" t="s">
        <v>11653</v>
      </c>
      <c r="L1741" s="17" t="s">
        <v>10613</v>
      </c>
      <c r="M1741" s="17" t="s">
        <v>11654</v>
      </c>
      <c r="N1741" s="17" t="s">
        <v>11655</v>
      </c>
      <c r="O1741" s="19"/>
    </row>
    <row r="1742" spans="1:15" ht="66" x14ac:dyDescent="0.3">
      <c r="A1742" s="15" t="s">
        <v>12427</v>
      </c>
      <c r="B1742" s="16">
        <v>2026</v>
      </c>
      <c r="C1742" s="17" t="s">
        <v>12428</v>
      </c>
      <c r="D1742" s="17"/>
      <c r="E1742" s="17" t="s">
        <v>265</v>
      </c>
      <c r="F1742" s="17" t="s">
        <v>844</v>
      </c>
      <c r="G1742" s="17" t="s">
        <v>12431</v>
      </c>
      <c r="H1742" s="17" t="s">
        <v>12430</v>
      </c>
      <c r="I1742" s="17" t="s">
        <v>12433</v>
      </c>
      <c r="J1742" s="17" t="s">
        <v>12432</v>
      </c>
      <c r="K1742" s="15" t="s">
        <v>12429</v>
      </c>
      <c r="L1742" s="17" t="s">
        <v>10613</v>
      </c>
      <c r="M1742" s="17" t="s">
        <v>12435</v>
      </c>
      <c r="N1742" s="18" t="s">
        <v>12434</v>
      </c>
      <c r="O1742" s="19" t="s">
        <v>1646</v>
      </c>
    </row>
    <row r="1743" spans="1:15" ht="39.6" x14ac:dyDescent="0.3">
      <c r="A1743" s="15" t="s">
        <v>1351</v>
      </c>
      <c r="B1743" s="16">
        <v>2020</v>
      </c>
      <c r="C1743" s="17" t="s">
        <v>1350</v>
      </c>
      <c r="D1743" s="17" t="s">
        <v>335</v>
      </c>
      <c r="E1743" s="17"/>
      <c r="F1743" s="17" t="s">
        <v>56</v>
      </c>
      <c r="G1743" s="17"/>
      <c r="H1743" s="17"/>
      <c r="I1743" s="17" t="s">
        <v>2643</v>
      </c>
      <c r="J1743" s="17"/>
      <c r="K1743" s="15" t="s">
        <v>2644</v>
      </c>
      <c r="L1743" s="17"/>
      <c r="M1743" s="17"/>
      <c r="N1743" s="18"/>
      <c r="O1743" s="19"/>
    </row>
    <row r="1744" spans="1:15" ht="79.2" x14ac:dyDescent="0.3">
      <c r="A1744" s="15" t="s">
        <v>5152</v>
      </c>
      <c r="B1744" s="16">
        <v>2023</v>
      </c>
      <c r="C1744" s="17" t="s">
        <v>5151</v>
      </c>
      <c r="D1744" s="17" t="s">
        <v>5150</v>
      </c>
      <c r="E1744" s="17"/>
      <c r="F1744" s="17" t="s">
        <v>122</v>
      </c>
      <c r="G1744" s="17" t="s">
        <v>592</v>
      </c>
      <c r="H1744" s="17" t="s">
        <v>3708</v>
      </c>
      <c r="I1744" s="17" t="s">
        <v>2909</v>
      </c>
      <c r="J1744" s="17" t="s">
        <v>7164</v>
      </c>
      <c r="K1744" s="17" t="s">
        <v>5153</v>
      </c>
      <c r="L1744" s="17" t="s">
        <v>329</v>
      </c>
      <c r="M1744" s="17" t="s">
        <v>2754</v>
      </c>
      <c r="N1744" s="18" t="s">
        <v>5154</v>
      </c>
      <c r="O1744" s="19"/>
    </row>
    <row r="1745" spans="1:15" ht="79.2" x14ac:dyDescent="0.3">
      <c r="A1745" s="15" t="s">
        <v>1291</v>
      </c>
      <c r="B1745" s="16">
        <v>2018</v>
      </c>
      <c r="C1745" s="17" t="s">
        <v>3435</v>
      </c>
      <c r="D1745" s="17" t="s">
        <v>1292</v>
      </c>
      <c r="E1745" s="17"/>
      <c r="F1745" s="17" t="s">
        <v>171</v>
      </c>
      <c r="G1745" s="17" t="s">
        <v>1293</v>
      </c>
      <c r="H1745" s="17" t="s">
        <v>3436</v>
      </c>
      <c r="I1745" s="17" t="s">
        <v>7759</v>
      </c>
      <c r="J1745" s="17" t="s">
        <v>7216</v>
      </c>
      <c r="K1745" s="15" t="s">
        <v>3437</v>
      </c>
      <c r="L1745" s="17" t="s">
        <v>48</v>
      </c>
      <c r="M1745" s="17" t="s">
        <v>1217</v>
      </c>
      <c r="N1745" s="18" t="s">
        <v>1294</v>
      </c>
      <c r="O1745" s="19"/>
    </row>
    <row r="1746" spans="1:15" ht="66" x14ac:dyDescent="0.3">
      <c r="A1746" s="15" t="s">
        <v>6570</v>
      </c>
      <c r="B1746" s="16">
        <v>2024</v>
      </c>
      <c r="C1746" s="17" t="s">
        <v>6569</v>
      </c>
      <c r="D1746" s="17" t="s">
        <v>125</v>
      </c>
      <c r="E1746" s="17"/>
      <c r="F1746" s="17" t="s">
        <v>2477</v>
      </c>
      <c r="G1746" s="17" t="s">
        <v>134</v>
      </c>
      <c r="H1746" s="17" t="s">
        <v>6572</v>
      </c>
      <c r="I1746" s="17" t="s">
        <v>7152</v>
      </c>
      <c r="J1746" s="17" t="s">
        <v>7144</v>
      </c>
      <c r="K1746" s="17" t="s">
        <v>6571</v>
      </c>
      <c r="L1746" s="17" t="s">
        <v>329</v>
      </c>
      <c r="M1746" s="17" t="s">
        <v>4682</v>
      </c>
      <c r="N1746" s="18" t="s">
        <v>6573</v>
      </c>
      <c r="O1746" s="19"/>
    </row>
    <row r="1747" spans="1:15" ht="66" x14ac:dyDescent="0.3">
      <c r="A1747" s="24" t="s">
        <v>9600</v>
      </c>
      <c r="B1747" s="21">
        <v>2025</v>
      </c>
      <c r="C1747" s="22" t="s">
        <v>9599</v>
      </c>
      <c r="D1747" s="22" t="s">
        <v>125</v>
      </c>
      <c r="E1747" s="22"/>
      <c r="F1747" s="17" t="s">
        <v>2477</v>
      </c>
      <c r="G1747" s="22" t="s">
        <v>189</v>
      </c>
      <c r="H1747" s="22" t="s">
        <v>6342</v>
      </c>
      <c r="I1747" s="17" t="s">
        <v>9602</v>
      </c>
      <c r="J1747" s="17" t="s">
        <v>7156</v>
      </c>
      <c r="K1747" s="22" t="s">
        <v>9601</v>
      </c>
      <c r="L1747" s="22" t="s">
        <v>303</v>
      </c>
      <c r="M1747" s="22" t="s">
        <v>6345</v>
      </c>
      <c r="N1747" s="23" t="s">
        <v>6346</v>
      </c>
      <c r="O1747" s="26"/>
    </row>
    <row r="1748" spans="1:15" ht="52.8" x14ac:dyDescent="0.3">
      <c r="A1748" s="15" t="s">
        <v>2426</v>
      </c>
      <c r="B1748" s="16">
        <v>2020</v>
      </c>
      <c r="C1748" s="17" t="s">
        <v>2425</v>
      </c>
      <c r="D1748" s="17" t="s">
        <v>1440</v>
      </c>
      <c r="E1748" s="17"/>
      <c r="F1748" s="17" t="s">
        <v>43</v>
      </c>
      <c r="G1748" s="17" t="s">
        <v>618</v>
      </c>
      <c r="H1748" s="17" t="s">
        <v>3438</v>
      </c>
      <c r="I1748" s="17" t="s">
        <v>7760</v>
      </c>
      <c r="J1748" s="17" t="s">
        <v>7601</v>
      </c>
      <c r="K1748" s="17" t="s">
        <v>2427</v>
      </c>
      <c r="L1748" s="17" t="s">
        <v>329</v>
      </c>
      <c r="M1748" s="17" t="s">
        <v>289</v>
      </c>
      <c r="N1748" s="18" t="s">
        <v>936</v>
      </c>
      <c r="O1748" s="26"/>
    </row>
    <row r="1749" spans="1:15" ht="66" x14ac:dyDescent="0.3">
      <c r="A1749" s="15" t="s">
        <v>10595</v>
      </c>
      <c r="B1749" s="16">
        <v>2025</v>
      </c>
      <c r="C1749" s="17" t="s">
        <v>10596</v>
      </c>
      <c r="D1749" s="17" t="s">
        <v>816</v>
      </c>
      <c r="E1749" s="17"/>
      <c r="F1749" s="17" t="s">
        <v>1031</v>
      </c>
      <c r="G1749" s="17" t="s">
        <v>4732</v>
      </c>
      <c r="H1749" s="17" t="s">
        <v>5972</v>
      </c>
      <c r="I1749" s="17" t="s">
        <v>10598</v>
      </c>
      <c r="J1749" s="17" t="s">
        <v>7222</v>
      </c>
      <c r="K1749" s="17" t="s">
        <v>10597</v>
      </c>
      <c r="L1749" s="17" t="s">
        <v>5668</v>
      </c>
      <c r="M1749" s="17" t="s">
        <v>10599</v>
      </c>
      <c r="N1749" s="18" t="s">
        <v>10600</v>
      </c>
      <c r="O1749" s="26" t="s">
        <v>1646</v>
      </c>
    </row>
    <row r="1750" spans="1:15" ht="52.8" x14ac:dyDescent="0.3">
      <c r="A1750" s="15" t="s">
        <v>843</v>
      </c>
      <c r="B1750" s="16">
        <v>2018</v>
      </c>
      <c r="C1750" s="17" t="s">
        <v>842</v>
      </c>
      <c r="D1750" s="17" t="s">
        <v>292</v>
      </c>
      <c r="E1750" s="17"/>
      <c r="F1750" s="17" t="s">
        <v>122</v>
      </c>
      <c r="G1750" s="17" t="s">
        <v>364</v>
      </c>
      <c r="H1750" s="17" t="s">
        <v>845</v>
      </c>
      <c r="I1750" s="17" t="s">
        <v>2909</v>
      </c>
      <c r="J1750" s="17" t="s">
        <v>7132</v>
      </c>
      <c r="K1750" s="17" t="s">
        <v>11013</v>
      </c>
      <c r="L1750" s="17"/>
      <c r="M1750" s="17"/>
      <c r="N1750" s="18"/>
      <c r="O1750" s="26"/>
    </row>
    <row r="1751" spans="1:15" ht="79.2" x14ac:dyDescent="0.3">
      <c r="A1751" s="15" t="s">
        <v>2938</v>
      </c>
      <c r="B1751" s="16">
        <v>2020</v>
      </c>
      <c r="C1751" s="17" t="s">
        <v>3439</v>
      </c>
      <c r="D1751" s="17" t="s">
        <v>2939</v>
      </c>
      <c r="E1751" s="17"/>
      <c r="F1751" s="17" t="s">
        <v>43</v>
      </c>
      <c r="G1751" s="17" t="s">
        <v>42</v>
      </c>
      <c r="H1751" s="17" t="s">
        <v>3440</v>
      </c>
      <c r="I1751" s="17" t="s">
        <v>7173</v>
      </c>
      <c r="J1751" s="17" t="s">
        <v>7209</v>
      </c>
      <c r="K1751" s="15" t="s">
        <v>3441</v>
      </c>
      <c r="L1751" s="17" t="s">
        <v>1551</v>
      </c>
      <c r="M1751" s="17" t="s">
        <v>1551</v>
      </c>
      <c r="N1751" s="18"/>
      <c r="O1751" s="26"/>
    </row>
    <row r="1752" spans="1:15" ht="66" x14ac:dyDescent="0.3">
      <c r="A1752" s="15" t="s">
        <v>1016</v>
      </c>
      <c r="B1752" s="16">
        <v>2020</v>
      </c>
      <c r="C1752" s="17" t="s">
        <v>1015</v>
      </c>
      <c r="D1752" s="17" t="s">
        <v>210</v>
      </c>
      <c r="E1752" s="17"/>
      <c r="F1752" s="17" t="s">
        <v>122</v>
      </c>
      <c r="G1752" s="17" t="s">
        <v>364</v>
      </c>
      <c r="H1752" s="17" t="s">
        <v>10954</v>
      </c>
      <c r="I1752" s="17" t="s">
        <v>7761</v>
      </c>
      <c r="J1752" s="17"/>
      <c r="K1752" s="17" t="s">
        <v>11253</v>
      </c>
      <c r="L1752" s="17" t="s">
        <v>2231</v>
      </c>
      <c r="M1752" s="17" t="s">
        <v>1017</v>
      </c>
      <c r="N1752" s="18"/>
      <c r="O1752" s="26"/>
    </row>
    <row r="1753" spans="1:15" ht="66" x14ac:dyDescent="0.3">
      <c r="A1753" s="15" t="s">
        <v>8270</v>
      </c>
      <c r="B1753" s="16">
        <v>2025</v>
      </c>
      <c r="C1753" s="17" t="s">
        <v>8269</v>
      </c>
      <c r="D1753" s="17" t="s">
        <v>105</v>
      </c>
      <c r="E1753" s="17"/>
      <c r="F1753" s="17" t="s">
        <v>2477</v>
      </c>
      <c r="G1753" s="12" t="s">
        <v>134</v>
      </c>
      <c r="H1753" s="17" t="s">
        <v>3207</v>
      </c>
      <c r="I1753" s="17" t="s">
        <v>8272</v>
      </c>
      <c r="J1753" s="17" t="s">
        <v>7321</v>
      </c>
      <c r="K1753" s="17" t="s">
        <v>8271</v>
      </c>
      <c r="L1753" s="17" t="s">
        <v>329</v>
      </c>
      <c r="M1753" s="17" t="s">
        <v>338</v>
      </c>
      <c r="N1753" s="18" t="s">
        <v>6035</v>
      </c>
      <c r="O1753" s="19"/>
    </row>
    <row r="1754" spans="1:15" ht="52.8" x14ac:dyDescent="0.3">
      <c r="A1754" s="15" t="s">
        <v>4149</v>
      </c>
      <c r="B1754" s="16">
        <v>2022</v>
      </c>
      <c r="C1754" s="17" t="s">
        <v>4148</v>
      </c>
      <c r="D1754" s="17" t="s">
        <v>210</v>
      </c>
      <c r="E1754" s="17"/>
      <c r="F1754" s="17" t="s">
        <v>56</v>
      </c>
      <c r="G1754" s="12"/>
      <c r="H1754" s="17"/>
      <c r="I1754" s="17" t="s">
        <v>1151</v>
      </c>
      <c r="J1754" s="17"/>
      <c r="K1754" s="15" t="s">
        <v>4150</v>
      </c>
      <c r="L1754" s="17"/>
      <c r="M1754" s="17"/>
      <c r="N1754" s="18"/>
      <c r="O1754" s="19"/>
    </row>
    <row r="1755" spans="1:15" ht="66" x14ac:dyDescent="0.3">
      <c r="A1755" s="15" t="s">
        <v>8514</v>
      </c>
      <c r="B1755" s="16">
        <v>2020</v>
      </c>
      <c r="C1755" s="17" t="s">
        <v>8513</v>
      </c>
      <c r="D1755" s="17" t="s">
        <v>8516</v>
      </c>
      <c r="E1755" s="17"/>
      <c r="F1755" s="17" t="s">
        <v>486</v>
      </c>
      <c r="G1755" s="17" t="s">
        <v>115</v>
      </c>
      <c r="H1755" s="17" t="s">
        <v>3382</v>
      </c>
      <c r="I1755" s="17" t="s">
        <v>8517</v>
      </c>
      <c r="J1755" s="17" t="s">
        <v>7189</v>
      </c>
      <c r="K1755" s="17" t="s">
        <v>8515</v>
      </c>
      <c r="L1755" s="17" t="s">
        <v>329</v>
      </c>
      <c r="M1755" s="17" t="s">
        <v>52</v>
      </c>
      <c r="N1755" s="18"/>
      <c r="O1755" s="19"/>
    </row>
    <row r="1756" spans="1:15" ht="92.4" x14ac:dyDescent="0.3">
      <c r="A1756" s="15" t="s">
        <v>8907</v>
      </c>
      <c r="B1756" s="16">
        <v>2025</v>
      </c>
      <c r="C1756" s="17" t="s">
        <v>8906</v>
      </c>
      <c r="D1756" s="17"/>
      <c r="E1756" s="17" t="s">
        <v>8909</v>
      </c>
      <c r="F1756" s="17" t="s">
        <v>122</v>
      </c>
      <c r="G1756" s="17" t="s">
        <v>165</v>
      </c>
      <c r="H1756" s="17" t="s">
        <v>3965</v>
      </c>
      <c r="I1756" s="17" t="s">
        <v>7837</v>
      </c>
      <c r="J1756" s="17" t="s">
        <v>7159</v>
      </c>
      <c r="K1756" s="17" t="s">
        <v>8908</v>
      </c>
      <c r="L1756" s="17" t="s">
        <v>329</v>
      </c>
      <c r="M1756" s="17" t="s">
        <v>52</v>
      </c>
      <c r="N1756" s="18" t="s">
        <v>936</v>
      </c>
      <c r="O1756" s="19"/>
    </row>
    <row r="1757" spans="1:15" ht="66" x14ac:dyDescent="0.3">
      <c r="A1757" s="24" t="s">
        <v>6896</v>
      </c>
      <c r="B1757" s="21">
        <v>2024</v>
      </c>
      <c r="C1757" s="22" t="s">
        <v>6897</v>
      </c>
      <c r="D1757" s="22"/>
      <c r="E1757" s="22" t="s">
        <v>6895</v>
      </c>
      <c r="F1757" s="17" t="s">
        <v>844</v>
      </c>
      <c r="G1757" s="22" t="s">
        <v>165</v>
      </c>
      <c r="H1757" s="22" t="s">
        <v>6899</v>
      </c>
      <c r="I1757" s="17" t="s">
        <v>7967</v>
      </c>
      <c r="J1757" s="17" t="s">
        <v>7159</v>
      </c>
      <c r="K1757" s="17" t="s">
        <v>6898</v>
      </c>
      <c r="L1757" s="17" t="s">
        <v>6900</v>
      </c>
      <c r="M1757" s="22" t="s">
        <v>6901</v>
      </c>
      <c r="N1757" s="23" t="s">
        <v>6902</v>
      </c>
      <c r="O1757" s="26"/>
    </row>
    <row r="1758" spans="1:15" ht="79.2" x14ac:dyDescent="0.3">
      <c r="A1758" s="15" t="s">
        <v>11466</v>
      </c>
      <c r="B1758" s="21">
        <v>2026</v>
      </c>
      <c r="C1758" s="17" t="s">
        <v>11465</v>
      </c>
      <c r="D1758" s="17"/>
      <c r="E1758" s="17" t="s">
        <v>3940</v>
      </c>
      <c r="F1758" s="17" t="s">
        <v>844</v>
      </c>
      <c r="G1758" s="17" t="s">
        <v>202</v>
      </c>
      <c r="H1758" s="17" t="s">
        <v>3161</v>
      </c>
      <c r="I1758" s="17" t="s">
        <v>11468</v>
      </c>
      <c r="J1758" s="17" t="s">
        <v>8949</v>
      </c>
      <c r="K1758" s="17" t="s">
        <v>11467</v>
      </c>
      <c r="L1758" s="17"/>
      <c r="M1758" s="17"/>
      <c r="N1758" s="18"/>
      <c r="O1758" s="19"/>
    </row>
    <row r="1759" spans="1:15" ht="79.2" x14ac:dyDescent="0.3">
      <c r="A1759" s="15" t="s">
        <v>8164</v>
      </c>
      <c r="B1759" s="16">
        <v>2024</v>
      </c>
      <c r="C1759" s="17" t="s">
        <v>8163</v>
      </c>
      <c r="D1759" s="17" t="s">
        <v>1214</v>
      </c>
      <c r="E1759" s="17"/>
      <c r="F1759" s="17" t="s">
        <v>2477</v>
      </c>
      <c r="G1759" s="17" t="s">
        <v>4096</v>
      </c>
      <c r="H1759" s="17" t="s">
        <v>6227</v>
      </c>
      <c r="I1759" s="17" t="s">
        <v>8166</v>
      </c>
      <c r="J1759" s="17" t="s">
        <v>7256</v>
      </c>
      <c r="K1759" s="17" t="s">
        <v>8165</v>
      </c>
      <c r="L1759" s="17" t="s">
        <v>329</v>
      </c>
      <c r="M1759" s="17" t="s">
        <v>59</v>
      </c>
      <c r="N1759" s="18"/>
      <c r="O1759" s="19"/>
    </row>
    <row r="1760" spans="1:15" ht="52.8" x14ac:dyDescent="0.3">
      <c r="A1760" s="15" t="s">
        <v>10764</v>
      </c>
      <c r="B1760" s="16">
        <v>2021</v>
      </c>
      <c r="C1760" s="17" t="s">
        <v>10763</v>
      </c>
      <c r="D1760" s="17" t="s">
        <v>91</v>
      </c>
      <c r="E1760" s="17"/>
      <c r="F1760" s="17" t="s">
        <v>1468</v>
      </c>
      <c r="G1760" s="17"/>
      <c r="H1760" s="17"/>
      <c r="I1760" s="17" t="s">
        <v>1469</v>
      </c>
      <c r="J1760" s="17"/>
      <c r="K1760" s="17" t="s">
        <v>10765</v>
      </c>
      <c r="L1760" s="17" t="s">
        <v>10762</v>
      </c>
      <c r="M1760" s="17"/>
      <c r="N1760" s="18"/>
      <c r="O1760" s="19"/>
    </row>
    <row r="1761" spans="1:15" ht="52.8" x14ac:dyDescent="0.3">
      <c r="A1761" s="15" t="s">
        <v>6984</v>
      </c>
      <c r="B1761" s="16">
        <v>2024</v>
      </c>
      <c r="C1761" s="17" t="s">
        <v>6985</v>
      </c>
      <c r="D1761" s="17" t="s">
        <v>470</v>
      </c>
      <c r="E1761" s="17"/>
      <c r="F1761" s="17" t="s">
        <v>2477</v>
      </c>
      <c r="G1761" s="17"/>
      <c r="H1761" s="17" t="s">
        <v>3215</v>
      </c>
      <c r="I1761" s="17" t="s">
        <v>7968</v>
      </c>
      <c r="J1761" s="17" t="s">
        <v>7337</v>
      </c>
      <c r="K1761" s="17" t="s">
        <v>6986</v>
      </c>
      <c r="L1761" s="17" t="s">
        <v>329</v>
      </c>
      <c r="M1761" s="17" t="s">
        <v>6987</v>
      </c>
      <c r="N1761" s="18"/>
      <c r="O1761" s="19"/>
    </row>
    <row r="1762" spans="1:15" ht="52.8" x14ac:dyDescent="0.3">
      <c r="A1762" s="24" t="s">
        <v>4048</v>
      </c>
      <c r="B1762" s="21">
        <v>2022</v>
      </c>
      <c r="C1762" s="22" t="s">
        <v>4047</v>
      </c>
      <c r="D1762" s="17" t="s">
        <v>136</v>
      </c>
      <c r="E1762" s="22"/>
      <c r="F1762" s="22" t="s">
        <v>2477</v>
      </c>
      <c r="G1762" s="22"/>
      <c r="H1762" s="22"/>
      <c r="I1762" s="17" t="s">
        <v>1151</v>
      </c>
      <c r="J1762" s="17"/>
      <c r="K1762" s="17" t="s">
        <v>4049</v>
      </c>
      <c r="L1762" s="17"/>
      <c r="M1762" s="22"/>
      <c r="N1762" s="23"/>
      <c r="O1762" s="26"/>
    </row>
    <row r="1763" spans="1:15" ht="79.2" x14ac:dyDescent="0.3">
      <c r="A1763" s="15" t="s">
        <v>915</v>
      </c>
      <c r="B1763" s="16">
        <v>2012</v>
      </c>
      <c r="C1763" s="17" t="s">
        <v>914</v>
      </c>
      <c r="D1763" s="17" t="s">
        <v>33</v>
      </c>
      <c r="E1763" s="17"/>
      <c r="F1763" s="17" t="s">
        <v>43</v>
      </c>
      <c r="G1763" s="17" t="s">
        <v>1813</v>
      </c>
      <c r="H1763" s="17" t="s">
        <v>3442</v>
      </c>
      <c r="I1763" s="17" t="s">
        <v>7762</v>
      </c>
      <c r="J1763" s="17" t="s">
        <v>7132</v>
      </c>
      <c r="K1763" s="17" t="s">
        <v>11368</v>
      </c>
      <c r="L1763" s="17" t="s">
        <v>167</v>
      </c>
      <c r="M1763" s="17" t="s">
        <v>916</v>
      </c>
      <c r="N1763" s="18" t="s">
        <v>975</v>
      </c>
      <c r="O1763" s="26"/>
    </row>
    <row r="1764" spans="1:15" ht="66" x14ac:dyDescent="0.3">
      <c r="A1764" s="43" t="s">
        <v>6674</v>
      </c>
      <c r="B1764" s="16">
        <v>2024</v>
      </c>
      <c r="C1764" s="17" t="s">
        <v>6675</v>
      </c>
      <c r="D1764" s="17" t="s">
        <v>25</v>
      </c>
      <c r="E1764" s="17"/>
      <c r="F1764" s="17" t="s">
        <v>1031</v>
      </c>
      <c r="G1764" s="17" t="s">
        <v>183</v>
      </c>
      <c r="H1764" s="17" t="s">
        <v>3110</v>
      </c>
      <c r="I1764" s="17" t="s">
        <v>7307</v>
      </c>
      <c r="J1764" s="24" t="s">
        <v>7321</v>
      </c>
      <c r="K1764" s="17" t="s">
        <v>6676</v>
      </c>
      <c r="L1764" s="17"/>
      <c r="M1764" s="17" t="s">
        <v>3703</v>
      </c>
      <c r="N1764" s="18"/>
      <c r="O1764" s="29"/>
    </row>
    <row r="1765" spans="1:15" ht="66" x14ac:dyDescent="0.3">
      <c r="A1765" s="15" t="s">
        <v>8821</v>
      </c>
      <c r="B1765" s="16" t="s">
        <v>4488</v>
      </c>
      <c r="C1765" s="17" t="s">
        <v>8820</v>
      </c>
      <c r="D1765" s="17" t="s">
        <v>2854</v>
      </c>
      <c r="E1765" s="17"/>
      <c r="F1765" s="17" t="s">
        <v>43</v>
      </c>
      <c r="G1765" s="17" t="s">
        <v>3978</v>
      </c>
      <c r="H1765" s="17" t="s">
        <v>3977</v>
      </c>
      <c r="I1765" s="17" t="s">
        <v>8822</v>
      </c>
      <c r="J1765" s="24" t="s">
        <v>7166</v>
      </c>
      <c r="K1765" s="15" t="s">
        <v>9721</v>
      </c>
      <c r="L1765" s="17" t="s">
        <v>329</v>
      </c>
      <c r="M1765" s="17" t="s">
        <v>2439</v>
      </c>
      <c r="N1765" s="18" t="s">
        <v>4036</v>
      </c>
      <c r="O1765" s="26"/>
    </row>
    <row r="1766" spans="1:15" ht="105.6" x14ac:dyDescent="0.3">
      <c r="A1766" s="15" t="s">
        <v>8824</v>
      </c>
      <c r="B1766" s="16">
        <v>2025</v>
      </c>
      <c r="C1766" s="17" t="s">
        <v>8823</v>
      </c>
      <c r="D1766" s="17"/>
      <c r="E1766" s="17" t="s">
        <v>8825</v>
      </c>
      <c r="F1766" s="17" t="s">
        <v>844</v>
      </c>
      <c r="G1766" s="17" t="s">
        <v>1599</v>
      </c>
      <c r="H1766" s="17" t="s">
        <v>8827</v>
      </c>
      <c r="I1766" s="17" t="s">
        <v>7461</v>
      </c>
      <c r="J1766" s="24" t="s">
        <v>7207</v>
      </c>
      <c r="K1766" s="17" t="s">
        <v>8826</v>
      </c>
      <c r="L1766" s="17" t="s">
        <v>5166</v>
      </c>
      <c r="M1766" s="17" t="s">
        <v>8828</v>
      </c>
      <c r="N1766" s="18"/>
      <c r="O1766" s="26"/>
    </row>
    <row r="1767" spans="1:15" ht="66" customHeight="1" x14ac:dyDescent="0.3">
      <c r="A1767" s="15" t="s">
        <v>8147</v>
      </c>
      <c r="B1767" s="16">
        <v>2025</v>
      </c>
      <c r="C1767" s="17" t="s">
        <v>8148</v>
      </c>
      <c r="D1767" s="17"/>
      <c r="E1767" s="17" t="s">
        <v>8149</v>
      </c>
      <c r="F1767" s="17"/>
      <c r="G1767" s="17"/>
      <c r="H1767" s="17"/>
      <c r="I1767" s="17" t="s">
        <v>12281</v>
      </c>
      <c r="J1767" s="17"/>
      <c r="K1767" s="17" t="s">
        <v>8150</v>
      </c>
      <c r="L1767" s="17"/>
      <c r="M1767" s="17"/>
      <c r="N1767" s="18"/>
      <c r="O1767" s="26"/>
    </row>
    <row r="1768" spans="1:15" ht="79.2" x14ac:dyDescent="0.3">
      <c r="A1768" s="15" t="s">
        <v>6637</v>
      </c>
      <c r="B1768" s="16">
        <v>2024</v>
      </c>
      <c r="C1768" s="17" t="s">
        <v>6636</v>
      </c>
      <c r="D1768" s="17"/>
      <c r="E1768" s="17" t="s">
        <v>8485</v>
      </c>
      <c r="F1768" s="17" t="s">
        <v>1644</v>
      </c>
      <c r="G1768" s="17"/>
      <c r="H1768" s="17"/>
      <c r="I1768" s="17" t="s">
        <v>12281</v>
      </c>
      <c r="J1768" s="17"/>
      <c r="K1768" s="15" t="s">
        <v>8484</v>
      </c>
      <c r="L1768" s="17"/>
      <c r="M1768" s="17"/>
      <c r="N1768" s="18"/>
      <c r="O1768" s="26"/>
    </row>
    <row r="1769" spans="1:15" ht="79.2" customHeight="1" x14ac:dyDescent="0.25">
      <c r="A1769" s="15" t="s">
        <v>4403</v>
      </c>
      <c r="B1769" s="16">
        <v>2022</v>
      </c>
      <c r="C1769" s="17" t="s">
        <v>4401</v>
      </c>
      <c r="D1769" s="17" t="s">
        <v>4402</v>
      </c>
      <c r="E1769" s="17"/>
      <c r="F1769" s="17" t="s">
        <v>1151</v>
      </c>
      <c r="G1769" s="17"/>
      <c r="H1769" s="17"/>
      <c r="I1769" s="17" t="s">
        <v>4405</v>
      </c>
      <c r="J1769" s="17"/>
      <c r="K1769" s="15" t="s">
        <v>4404</v>
      </c>
      <c r="L1769" s="32"/>
      <c r="M1769" s="17"/>
      <c r="N1769" s="18"/>
      <c r="O1769" s="26"/>
    </row>
    <row r="1770" spans="1:15" ht="79.2" x14ac:dyDescent="0.3">
      <c r="A1770" s="15" t="s">
        <v>5570</v>
      </c>
      <c r="B1770" s="16">
        <v>2023</v>
      </c>
      <c r="C1770" s="17" t="s">
        <v>5569</v>
      </c>
      <c r="D1770" s="17" t="s">
        <v>437</v>
      </c>
      <c r="E1770" s="17"/>
      <c r="F1770" s="17" t="s">
        <v>43</v>
      </c>
      <c r="G1770" s="17" t="s">
        <v>100</v>
      </c>
      <c r="H1770" s="17" t="s">
        <v>5574</v>
      </c>
      <c r="I1770" s="17" t="s">
        <v>7763</v>
      </c>
      <c r="J1770" s="17" t="s">
        <v>5873</v>
      </c>
      <c r="K1770" s="17" t="s">
        <v>5571</v>
      </c>
      <c r="L1770" s="17" t="s">
        <v>3751</v>
      </c>
      <c r="M1770" s="17" t="s">
        <v>5572</v>
      </c>
      <c r="N1770" s="18" t="s">
        <v>5573</v>
      </c>
      <c r="O1770" s="26"/>
    </row>
    <row r="1771" spans="1:15" ht="52.8" x14ac:dyDescent="0.3">
      <c r="A1771" s="15" t="s">
        <v>5871</v>
      </c>
      <c r="B1771" s="16">
        <v>2024</v>
      </c>
      <c r="C1771" s="17" t="s">
        <v>5870</v>
      </c>
      <c r="D1771" s="17" t="s">
        <v>5155</v>
      </c>
      <c r="E1771" s="17"/>
      <c r="F1771" s="17" t="s">
        <v>1031</v>
      </c>
      <c r="G1771" s="17" t="s">
        <v>100</v>
      </c>
      <c r="H1771" s="17" t="s">
        <v>5875</v>
      </c>
      <c r="I1771" s="17" t="s">
        <v>7764</v>
      </c>
      <c r="J1771" s="17" t="s">
        <v>5873</v>
      </c>
      <c r="K1771" s="17" t="s">
        <v>5872</v>
      </c>
      <c r="L1771" s="17" t="s">
        <v>329</v>
      </c>
      <c r="M1771" s="17" t="s">
        <v>5874</v>
      </c>
      <c r="N1771" s="18"/>
      <c r="O1771" s="26"/>
    </row>
    <row r="1772" spans="1:15" ht="79.2" x14ac:dyDescent="0.3">
      <c r="A1772" s="15" t="s">
        <v>4191</v>
      </c>
      <c r="B1772" s="16">
        <v>2022</v>
      </c>
      <c r="C1772" s="17" t="s">
        <v>4190</v>
      </c>
      <c r="D1772" s="17" t="s">
        <v>1155</v>
      </c>
      <c r="E1772" s="17"/>
      <c r="F1772" s="17" t="s">
        <v>43</v>
      </c>
      <c r="G1772" s="17" t="s">
        <v>100</v>
      </c>
      <c r="H1772" s="17" t="s">
        <v>3403</v>
      </c>
      <c r="I1772" s="17" t="s">
        <v>7360</v>
      </c>
      <c r="J1772" s="17" t="s">
        <v>5873</v>
      </c>
      <c r="K1772" s="17" t="s">
        <v>4192</v>
      </c>
      <c r="L1772" s="17" t="s">
        <v>730</v>
      </c>
      <c r="M1772" s="17" t="s">
        <v>4193</v>
      </c>
      <c r="N1772" s="18" t="s">
        <v>4194</v>
      </c>
      <c r="O1772" s="26"/>
    </row>
    <row r="1773" spans="1:15" ht="66" x14ac:dyDescent="0.3">
      <c r="A1773" s="15" t="s">
        <v>10220</v>
      </c>
      <c r="B1773" s="16" t="s">
        <v>4488</v>
      </c>
      <c r="C1773" s="17" t="s">
        <v>10218</v>
      </c>
      <c r="D1773" s="17" t="s">
        <v>10221</v>
      </c>
      <c r="E1773" s="17"/>
      <c r="F1773" s="17" t="s">
        <v>56</v>
      </c>
      <c r="G1773" s="17"/>
      <c r="H1773" s="17"/>
      <c r="I1773" s="17" t="s">
        <v>10219</v>
      </c>
      <c r="J1773" s="17"/>
      <c r="K1773" s="17" t="s">
        <v>10222</v>
      </c>
      <c r="L1773" s="17"/>
      <c r="M1773" s="17"/>
      <c r="N1773" s="18"/>
      <c r="O1773" s="26" t="s">
        <v>1646</v>
      </c>
    </row>
    <row r="1774" spans="1:15" ht="66" x14ac:dyDescent="0.3">
      <c r="A1774" s="15" t="s">
        <v>10470</v>
      </c>
      <c r="B1774" s="16">
        <v>2026</v>
      </c>
      <c r="C1774" s="17" t="s">
        <v>10469</v>
      </c>
      <c r="D1774" s="17" t="s">
        <v>1752</v>
      </c>
      <c r="E1774" s="17"/>
      <c r="F1774" s="17" t="s">
        <v>2155</v>
      </c>
      <c r="G1774" s="17" t="s">
        <v>4552</v>
      </c>
      <c r="H1774" s="17" t="s">
        <v>4551</v>
      </c>
      <c r="I1774" s="17" t="s">
        <v>10472</v>
      </c>
      <c r="J1774" s="17" t="s">
        <v>7132</v>
      </c>
      <c r="K1774" s="15" t="s">
        <v>10471</v>
      </c>
      <c r="L1774" s="17" t="s">
        <v>5166</v>
      </c>
      <c r="M1774" s="17" t="s">
        <v>10474</v>
      </c>
      <c r="N1774" s="18" t="s">
        <v>10473</v>
      </c>
      <c r="O1774" s="26" t="s">
        <v>1646</v>
      </c>
    </row>
    <row r="1775" spans="1:15" ht="52.8" x14ac:dyDescent="0.3">
      <c r="A1775" s="15" t="s">
        <v>1374</v>
      </c>
      <c r="B1775" s="16">
        <v>2019</v>
      </c>
      <c r="C1775" s="17" t="s">
        <v>1373</v>
      </c>
      <c r="D1775" s="17" t="s">
        <v>257</v>
      </c>
      <c r="E1775" s="17"/>
      <c r="F1775" s="17" t="s">
        <v>144</v>
      </c>
      <c r="G1775" s="17" t="s">
        <v>1375</v>
      </c>
      <c r="H1775" s="17" t="s">
        <v>3443</v>
      </c>
      <c r="I1775" s="17" t="s">
        <v>7313</v>
      </c>
      <c r="J1775" s="17" t="s">
        <v>7565</v>
      </c>
      <c r="K1775" s="15" t="s">
        <v>11370</v>
      </c>
      <c r="L1775" s="17" t="s">
        <v>48</v>
      </c>
      <c r="M1775" s="17" t="s">
        <v>229</v>
      </c>
      <c r="N1775" s="18" t="s">
        <v>2105</v>
      </c>
      <c r="O1775" s="19"/>
    </row>
    <row r="1776" spans="1:15" ht="52.8" x14ac:dyDescent="0.3">
      <c r="A1776" s="15" t="s">
        <v>11716</v>
      </c>
      <c r="B1776" s="16">
        <v>2019</v>
      </c>
      <c r="C1776" s="17" t="s">
        <v>11715</v>
      </c>
      <c r="D1776" s="17" t="s">
        <v>1630</v>
      </c>
      <c r="E1776" s="17"/>
      <c r="F1776" s="17" t="s">
        <v>5192</v>
      </c>
      <c r="G1776" s="17" t="s">
        <v>1243</v>
      </c>
      <c r="H1776" s="17" t="s">
        <v>11718</v>
      </c>
      <c r="I1776" s="17" t="s">
        <v>11712</v>
      </c>
      <c r="J1776" s="17" t="s">
        <v>7204</v>
      </c>
      <c r="K1776" s="17" t="s">
        <v>11717</v>
      </c>
      <c r="L1776" s="17" t="s">
        <v>329</v>
      </c>
      <c r="M1776" s="17" t="s">
        <v>49</v>
      </c>
      <c r="N1776" s="18"/>
      <c r="O1776" s="19" t="s">
        <v>1646</v>
      </c>
    </row>
    <row r="1777" spans="1:15" ht="66" x14ac:dyDescent="0.3">
      <c r="A1777" s="15" t="s">
        <v>10767</v>
      </c>
      <c r="B1777" s="16"/>
      <c r="C1777" s="17" t="s">
        <v>10768</v>
      </c>
      <c r="D1777" s="17"/>
      <c r="E1777" s="17" t="s">
        <v>1136</v>
      </c>
      <c r="F1777" s="17" t="s">
        <v>1151</v>
      </c>
      <c r="G1777" s="17"/>
      <c r="H1777" s="17"/>
      <c r="I1777" s="17" t="s">
        <v>56</v>
      </c>
      <c r="J1777" s="17"/>
      <c r="K1777" s="17" t="s">
        <v>10769</v>
      </c>
      <c r="L1777" s="17"/>
      <c r="M1777" s="17"/>
      <c r="N1777" s="18"/>
      <c r="O1777" s="19"/>
    </row>
    <row r="1778" spans="1:15" ht="66" x14ac:dyDescent="0.3">
      <c r="A1778" s="15" t="s">
        <v>6309</v>
      </c>
      <c r="B1778" s="16">
        <v>2024</v>
      </c>
      <c r="C1778" s="17" t="s">
        <v>6310</v>
      </c>
      <c r="D1778" s="17" t="s">
        <v>2375</v>
      </c>
      <c r="E1778" s="17"/>
      <c r="F1778" s="17" t="s">
        <v>2851</v>
      </c>
      <c r="G1778" s="17"/>
      <c r="H1778" s="17"/>
      <c r="I1778" s="17" t="s">
        <v>7765</v>
      </c>
      <c r="J1778" s="17" t="s">
        <v>7204</v>
      </c>
      <c r="K1778" s="17" t="s">
        <v>6311</v>
      </c>
      <c r="L1778" s="17"/>
      <c r="M1778" s="17"/>
      <c r="N1778" s="18"/>
      <c r="O1778" s="19"/>
    </row>
    <row r="1779" spans="1:15" ht="158.4" x14ac:dyDescent="0.3">
      <c r="A1779" s="15" t="s">
        <v>8188</v>
      </c>
      <c r="B1779" s="16">
        <v>2025</v>
      </c>
      <c r="C1779" s="17" t="s">
        <v>8189</v>
      </c>
      <c r="D1779" s="17" t="s">
        <v>180</v>
      </c>
      <c r="E1779" s="17"/>
      <c r="F1779" s="17" t="s">
        <v>122</v>
      </c>
      <c r="G1779" s="17"/>
      <c r="H1779" s="17" t="s">
        <v>8190</v>
      </c>
      <c r="I1779" s="17" t="s">
        <v>8192</v>
      </c>
      <c r="J1779" s="17" t="s">
        <v>7164</v>
      </c>
      <c r="K1779" s="17" t="s">
        <v>8191</v>
      </c>
      <c r="L1779" s="17" t="s">
        <v>12084</v>
      </c>
      <c r="M1779" s="17" t="s">
        <v>12085</v>
      </c>
      <c r="N1779" s="18"/>
      <c r="O1779" s="19"/>
    </row>
    <row r="1780" spans="1:15" ht="66" x14ac:dyDescent="0.3">
      <c r="A1780" s="15" t="s">
        <v>2986</v>
      </c>
      <c r="B1780" s="16">
        <v>2022</v>
      </c>
      <c r="C1780" s="17" t="s">
        <v>3444</v>
      </c>
      <c r="D1780" s="17" t="s">
        <v>33</v>
      </c>
      <c r="E1780" s="17"/>
      <c r="F1780" s="17" t="s">
        <v>2155</v>
      </c>
      <c r="G1780" s="17"/>
      <c r="H1780" s="17" t="s">
        <v>3445</v>
      </c>
      <c r="I1780" s="17" t="s">
        <v>7766</v>
      </c>
      <c r="J1780" s="17" t="s">
        <v>7145</v>
      </c>
      <c r="K1780" s="15" t="s">
        <v>3446</v>
      </c>
      <c r="L1780" s="17" t="s">
        <v>329</v>
      </c>
      <c r="M1780" s="17" t="s">
        <v>52</v>
      </c>
      <c r="N1780" s="18" t="s">
        <v>936</v>
      </c>
      <c r="O1780" s="19"/>
    </row>
    <row r="1781" spans="1:15" ht="66" x14ac:dyDescent="0.3">
      <c r="A1781" s="15" t="s">
        <v>1355</v>
      </c>
      <c r="B1781" s="16">
        <v>2020</v>
      </c>
      <c r="C1781" s="17" t="s">
        <v>3447</v>
      </c>
      <c r="D1781" s="17" t="s">
        <v>33</v>
      </c>
      <c r="E1781" s="17"/>
      <c r="F1781" s="17" t="s">
        <v>2155</v>
      </c>
      <c r="G1781" s="17" t="s">
        <v>1359</v>
      </c>
      <c r="H1781" s="17" t="s">
        <v>10231</v>
      </c>
      <c r="I1781" s="17" t="s">
        <v>10213</v>
      </c>
      <c r="J1781" s="17" t="s">
        <v>8949</v>
      </c>
      <c r="K1781" s="17" t="s">
        <v>10233</v>
      </c>
      <c r="L1781" s="17" t="s">
        <v>48</v>
      </c>
      <c r="M1781" s="17" t="s">
        <v>10232</v>
      </c>
      <c r="N1781" s="18" t="s">
        <v>935</v>
      </c>
      <c r="O1781" s="19"/>
    </row>
    <row r="1782" spans="1:15" ht="79.2" x14ac:dyDescent="0.3">
      <c r="A1782" s="24" t="s">
        <v>493</v>
      </c>
      <c r="B1782" s="21">
        <v>2018</v>
      </c>
      <c r="C1782" s="22" t="s">
        <v>494</v>
      </c>
      <c r="D1782" s="22"/>
      <c r="E1782" s="22" t="s">
        <v>759</v>
      </c>
      <c r="F1782" s="17" t="s">
        <v>43</v>
      </c>
      <c r="G1782" s="22" t="s">
        <v>183</v>
      </c>
      <c r="H1782" s="22" t="s">
        <v>3448</v>
      </c>
      <c r="I1782" s="17" t="s">
        <v>7297</v>
      </c>
      <c r="J1782" s="17" t="s">
        <v>7151</v>
      </c>
      <c r="K1782" s="24" t="s">
        <v>3449</v>
      </c>
      <c r="L1782" s="17"/>
      <c r="M1782" s="22"/>
      <c r="N1782" s="23"/>
      <c r="O1782" s="26"/>
    </row>
    <row r="1783" spans="1:15" ht="39.6" x14ac:dyDescent="0.3">
      <c r="A1783" s="15" t="s">
        <v>2632</v>
      </c>
      <c r="B1783" s="16">
        <v>2007</v>
      </c>
      <c r="C1783" s="17" t="s">
        <v>2631</v>
      </c>
      <c r="D1783" s="17"/>
      <c r="E1783" s="17" t="s">
        <v>2633</v>
      </c>
      <c r="F1783" s="17" t="s">
        <v>43</v>
      </c>
      <c r="G1783" s="22"/>
      <c r="H1783" s="22"/>
      <c r="I1783" s="17" t="s">
        <v>7767</v>
      </c>
      <c r="J1783" s="17"/>
      <c r="K1783" s="15" t="s">
        <v>2634</v>
      </c>
      <c r="L1783" s="17"/>
      <c r="M1783" s="17"/>
      <c r="N1783" s="18"/>
      <c r="O1783" s="26"/>
    </row>
    <row r="1784" spans="1:15" ht="105.6" x14ac:dyDescent="0.3">
      <c r="A1784" s="15" t="s">
        <v>2558</v>
      </c>
      <c r="B1784" s="16">
        <v>2017</v>
      </c>
      <c r="C1784" s="17" t="s">
        <v>2557</v>
      </c>
      <c r="D1784" s="17"/>
      <c r="E1784" s="17" t="s">
        <v>2559</v>
      </c>
      <c r="F1784" s="17" t="s">
        <v>2452</v>
      </c>
      <c r="G1784" s="22" t="s">
        <v>11318</v>
      </c>
      <c r="H1784" s="22" t="s">
        <v>3450</v>
      </c>
      <c r="I1784" s="17" t="s">
        <v>2560</v>
      </c>
      <c r="J1784" s="17"/>
      <c r="K1784" s="15" t="s">
        <v>3451</v>
      </c>
      <c r="L1784" s="17" t="s">
        <v>2561</v>
      </c>
      <c r="M1784" s="17"/>
      <c r="N1784" s="18"/>
      <c r="O1784" s="26"/>
    </row>
    <row r="1785" spans="1:15" ht="69" customHeight="1" x14ac:dyDescent="0.3">
      <c r="A1785" s="15" t="s">
        <v>6773</v>
      </c>
      <c r="B1785" s="16">
        <v>2024</v>
      </c>
      <c r="C1785" s="17" t="s">
        <v>6772</v>
      </c>
      <c r="D1785" s="17" t="s">
        <v>4172</v>
      </c>
      <c r="E1785" s="17"/>
      <c r="F1785" s="17" t="s">
        <v>43</v>
      </c>
      <c r="G1785" s="17" t="s">
        <v>40</v>
      </c>
      <c r="H1785" s="17" t="s">
        <v>6775</v>
      </c>
      <c r="I1785" s="17" t="s">
        <v>7768</v>
      </c>
      <c r="J1785" s="17" t="s">
        <v>5873</v>
      </c>
      <c r="K1785" s="17" t="s">
        <v>6774</v>
      </c>
      <c r="L1785" s="17" t="s">
        <v>5668</v>
      </c>
      <c r="M1785" s="17" t="s">
        <v>4975</v>
      </c>
      <c r="N1785" s="18" t="s">
        <v>6776</v>
      </c>
      <c r="O1785" s="26"/>
    </row>
    <row r="1786" spans="1:15" ht="82.8" customHeight="1" x14ac:dyDescent="0.3">
      <c r="A1786" s="15" t="s">
        <v>2664</v>
      </c>
      <c r="B1786" s="16">
        <v>2021</v>
      </c>
      <c r="C1786" s="17" t="s">
        <v>2660</v>
      </c>
      <c r="D1786" s="17" t="s">
        <v>2658</v>
      </c>
      <c r="E1786" s="17"/>
      <c r="F1786" s="17" t="s">
        <v>43</v>
      </c>
      <c r="G1786" s="22" t="s">
        <v>100</v>
      </c>
      <c r="H1786" s="22" t="s">
        <v>3452</v>
      </c>
      <c r="I1786" s="17" t="s">
        <v>7769</v>
      </c>
      <c r="J1786" s="17" t="s">
        <v>5873</v>
      </c>
      <c r="K1786" s="17" t="s">
        <v>3996</v>
      </c>
      <c r="L1786" s="17" t="s">
        <v>2662</v>
      </c>
      <c r="M1786" s="17" t="s">
        <v>2661</v>
      </c>
      <c r="N1786" s="18"/>
      <c r="O1786" s="26"/>
    </row>
    <row r="1787" spans="1:15" ht="66" x14ac:dyDescent="0.3">
      <c r="A1787" s="15" t="s">
        <v>2663</v>
      </c>
      <c r="B1787" s="16">
        <v>2021</v>
      </c>
      <c r="C1787" s="17" t="s">
        <v>2657</v>
      </c>
      <c r="D1787" s="17" t="s">
        <v>2658</v>
      </c>
      <c r="E1787" s="17"/>
      <c r="F1787" s="17" t="s">
        <v>43</v>
      </c>
      <c r="G1787" s="22" t="s">
        <v>100</v>
      </c>
      <c r="H1787" s="22" t="s">
        <v>3452</v>
      </c>
      <c r="I1787" s="17" t="s">
        <v>7770</v>
      </c>
      <c r="J1787" s="17" t="s">
        <v>5873</v>
      </c>
      <c r="K1787" s="15" t="s">
        <v>2659</v>
      </c>
      <c r="L1787" s="17" t="s">
        <v>329</v>
      </c>
      <c r="M1787" s="17" t="s">
        <v>52</v>
      </c>
      <c r="N1787" s="18"/>
      <c r="O1787" s="26"/>
    </row>
    <row r="1788" spans="1:15" ht="52.8" x14ac:dyDescent="0.3">
      <c r="A1788" s="15" t="s">
        <v>2666</v>
      </c>
      <c r="B1788" s="16">
        <v>2016</v>
      </c>
      <c r="C1788" s="17" t="s">
        <v>392</v>
      </c>
      <c r="D1788" s="17" t="s">
        <v>74</v>
      </c>
      <c r="E1788" s="17"/>
      <c r="F1788" s="17" t="s">
        <v>43</v>
      </c>
      <c r="G1788" s="17" t="s">
        <v>100</v>
      </c>
      <c r="H1788" s="17" t="s">
        <v>3106</v>
      </c>
      <c r="I1788" s="17" t="s">
        <v>7771</v>
      </c>
      <c r="J1788" s="17" t="s">
        <v>5873</v>
      </c>
      <c r="K1788" s="17" t="s">
        <v>8793</v>
      </c>
      <c r="L1788" s="17" t="s">
        <v>92</v>
      </c>
      <c r="M1788" s="17" t="s">
        <v>393</v>
      </c>
      <c r="N1788" s="18" t="s">
        <v>394</v>
      </c>
      <c r="O1788" s="26"/>
    </row>
    <row r="1789" spans="1:15" ht="52.8" x14ac:dyDescent="0.3">
      <c r="A1789" s="15" t="s">
        <v>2665</v>
      </c>
      <c r="B1789" s="16">
        <v>2018</v>
      </c>
      <c r="C1789" s="17" t="s">
        <v>1589</v>
      </c>
      <c r="D1789" s="17" t="s">
        <v>74</v>
      </c>
      <c r="E1789" s="17"/>
      <c r="F1789" s="17" t="s">
        <v>43</v>
      </c>
      <c r="G1789" s="22" t="s">
        <v>100</v>
      </c>
      <c r="H1789" s="22" t="s">
        <v>3453</v>
      </c>
      <c r="I1789" s="17" t="s">
        <v>7772</v>
      </c>
      <c r="J1789" s="17" t="s">
        <v>5873</v>
      </c>
      <c r="K1789" s="15" t="s">
        <v>1590</v>
      </c>
      <c r="L1789" s="17" t="s">
        <v>1591</v>
      </c>
      <c r="M1789" s="17" t="s">
        <v>393</v>
      </c>
      <c r="N1789" s="18"/>
      <c r="O1789" s="26"/>
    </row>
    <row r="1790" spans="1:15" ht="79.2" x14ac:dyDescent="0.3">
      <c r="A1790" s="15" t="s">
        <v>9554</v>
      </c>
      <c r="B1790" s="16">
        <v>2025</v>
      </c>
      <c r="C1790" s="17" t="s">
        <v>9553</v>
      </c>
      <c r="D1790" s="17" t="s">
        <v>4364</v>
      </c>
      <c r="E1790" s="17"/>
      <c r="F1790" s="17" t="s">
        <v>1031</v>
      </c>
      <c r="G1790" s="22" t="s">
        <v>100</v>
      </c>
      <c r="H1790" s="22" t="s">
        <v>3403</v>
      </c>
      <c r="I1790" s="17" t="s">
        <v>2560</v>
      </c>
      <c r="J1790" s="17" t="s">
        <v>5873</v>
      </c>
      <c r="K1790" s="15" t="s">
        <v>9555</v>
      </c>
      <c r="L1790" s="17" t="s">
        <v>329</v>
      </c>
      <c r="M1790" s="17" t="s">
        <v>52</v>
      </c>
      <c r="N1790" s="18"/>
      <c r="O1790" s="26"/>
    </row>
    <row r="1791" spans="1:15" ht="66" x14ac:dyDescent="0.3">
      <c r="A1791" s="15" t="s">
        <v>391</v>
      </c>
      <c r="B1791" s="16">
        <v>2018</v>
      </c>
      <c r="C1791" s="17" t="s">
        <v>390</v>
      </c>
      <c r="D1791" s="17" t="s">
        <v>68</v>
      </c>
      <c r="E1791" s="17"/>
      <c r="F1791" s="17" t="s">
        <v>43</v>
      </c>
      <c r="G1791" s="22" t="s">
        <v>183</v>
      </c>
      <c r="H1791" s="22" t="s">
        <v>3454</v>
      </c>
      <c r="I1791" s="17" t="s">
        <v>7773</v>
      </c>
      <c r="J1791" s="17" t="s">
        <v>7160</v>
      </c>
      <c r="K1791" s="15" t="s">
        <v>11088</v>
      </c>
      <c r="L1791" s="17" t="s">
        <v>48</v>
      </c>
      <c r="M1791" s="17" t="s">
        <v>116</v>
      </c>
      <c r="N1791" s="18" t="s">
        <v>969</v>
      </c>
      <c r="O1791" s="26"/>
    </row>
    <row r="1792" spans="1:15" ht="52.8" x14ac:dyDescent="0.3">
      <c r="A1792" s="15" t="s">
        <v>4485</v>
      </c>
      <c r="B1792" s="16">
        <v>2022</v>
      </c>
      <c r="C1792" s="17" t="s">
        <v>4486</v>
      </c>
      <c r="D1792" s="17" t="s">
        <v>1214</v>
      </c>
      <c r="E1792" s="17"/>
      <c r="F1792" s="17" t="s">
        <v>2477</v>
      </c>
      <c r="G1792" s="22" t="s">
        <v>381</v>
      </c>
      <c r="H1792" s="22" t="s">
        <v>3068</v>
      </c>
      <c r="I1792" s="17" t="s">
        <v>7379</v>
      </c>
      <c r="J1792" s="17" t="s">
        <v>7145</v>
      </c>
      <c r="K1792" s="15" t="s">
        <v>4487</v>
      </c>
      <c r="L1792" s="17" t="s">
        <v>329</v>
      </c>
      <c r="M1792" s="17" t="s">
        <v>52</v>
      </c>
      <c r="N1792" s="18"/>
      <c r="O1792" s="26"/>
    </row>
    <row r="1793" spans="1:15" ht="66" x14ac:dyDescent="0.3">
      <c r="A1793" s="15" t="s">
        <v>8168</v>
      </c>
      <c r="B1793" s="16">
        <v>2024</v>
      </c>
      <c r="C1793" s="17" t="s">
        <v>8167</v>
      </c>
      <c r="D1793" s="17" t="s">
        <v>571</v>
      </c>
      <c r="E1793" s="17"/>
      <c r="F1793" s="17" t="s">
        <v>2477</v>
      </c>
      <c r="G1793" s="22" t="s">
        <v>381</v>
      </c>
      <c r="H1793" s="22" t="s">
        <v>8170</v>
      </c>
      <c r="I1793" s="17" t="s">
        <v>7387</v>
      </c>
      <c r="J1793" s="17" t="s">
        <v>7145</v>
      </c>
      <c r="K1793" s="15" t="s">
        <v>8169</v>
      </c>
      <c r="L1793" s="17" t="s">
        <v>329</v>
      </c>
      <c r="M1793" s="17" t="s">
        <v>52</v>
      </c>
      <c r="N1793" s="18"/>
      <c r="O1793" s="26"/>
    </row>
    <row r="1794" spans="1:15" ht="52.8" x14ac:dyDescent="0.3">
      <c r="A1794" s="15" t="s">
        <v>5430</v>
      </c>
      <c r="B1794" s="16">
        <v>2023</v>
      </c>
      <c r="C1794" s="17" t="s">
        <v>5429</v>
      </c>
      <c r="D1794" s="17" t="s">
        <v>125</v>
      </c>
      <c r="E1794" s="17"/>
      <c r="F1794" s="17" t="s">
        <v>2477</v>
      </c>
      <c r="G1794" s="22" t="s">
        <v>381</v>
      </c>
      <c r="H1794" s="22" t="s">
        <v>3068</v>
      </c>
      <c r="I1794" s="17" t="s">
        <v>7283</v>
      </c>
      <c r="J1794" s="17" t="s">
        <v>7145</v>
      </c>
      <c r="K1794" s="15" t="s">
        <v>5431</v>
      </c>
      <c r="L1794" s="17" t="s">
        <v>329</v>
      </c>
      <c r="M1794" s="17" t="s">
        <v>126</v>
      </c>
      <c r="N1794" s="18" t="s">
        <v>5432</v>
      </c>
      <c r="O1794" s="26"/>
    </row>
    <row r="1795" spans="1:15" ht="66" x14ac:dyDescent="0.3">
      <c r="A1795" s="15" t="s">
        <v>5501</v>
      </c>
      <c r="B1795" s="16">
        <v>2023</v>
      </c>
      <c r="C1795" s="17" t="s">
        <v>5500</v>
      </c>
      <c r="D1795" s="17" t="s">
        <v>99</v>
      </c>
      <c r="E1795" s="17"/>
      <c r="F1795" s="17" t="s">
        <v>2477</v>
      </c>
      <c r="G1795" s="17" t="s">
        <v>381</v>
      </c>
      <c r="H1795" s="17" t="s">
        <v>3068</v>
      </c>
      <c r="I1795" s="17" t="s">
        <v>7283</v>
      </c>
      <c r="J1795" s="17" t="s">
        <v>7145</v>
      </c>
      <c r="K1795" s="15" t="s">
        <v>5502</v>
      </c>
      <c r="L1795" s="17" t="s">
        <v>329</v>
      </c>
      <c r="M1795" s="17" t="s">
        <v>52</v>
      </c>
      <c r="N1795" s="18"/>
      <c r="O1795" s="26"/>
    </row>
    <row r="1796" spans="1:15" ht="66" x14ac:dyDescent="0.3">
      <c r="A1796" s="15" t="s">
        <v>5501</v>
      </c>
      <c r="B1796" s="16">
        <v>2024</v>
      </c>
      <c r="C1796" s="17" t="s">
        <v>5500</v>
      </c>
      <c r="D1796" s="17" t="s">
        <v>99</v>
      </c>
      <c r="E1796" s="17"/>
      <c r="F1796" s="17" t="s">
        <v>2477</v>
      </c>
      <c r="G1796" s="17" t="s">
        <v>381</v>
      </c>
      <c r="H1796" s="17" t="s">
        <v>3068</v>
      </c>
      <c r="I1796" s="17" t="s">
        <v>2909</v>
      </c>
      <c r="J1796" s="17" t="s">
        <v>7145</v>
      </c>
      <c r="K1796" s="15" t="s">
        <v>5791</v>
      </c>
      <c r="L1796" s="17" t="s">
        <v>329</v>
      </c>
      <c r="M1796" s="17" t="s">
        <v>126</v>
      </c>
      <c r="N1796" s="18" t="s">
        <v>5432</v>
      </c>
      <c r="O1796" s="26"/>
    </row>
    <row r="1797" spans="1:15" ht="52.8" x14ac:dyDescent="0.3">
      <c r="A1797" s="15" t="s">
        <v>877</v>
      </c>
      <c r="B1797" s="16">
        <v>2018</v>
      </c>
      <c r="C1797" s="17" t="s">
        <v>876</v>
      </c>
      <c r="D1797" s="17" t="s">
        <v>164</v>
      </c>
      <c r="E1797" s="17"/>
      <c r="F1797" s="17" t="s">
        <v>844</v>
      </c>
      <c r="G1797" s="17" t="s">
        <v>592</v>
      </c>
      <c r="H1797" s="17" t="s">
        <v>3235</v>
      </c>
      <c r="I1797" s="17" t="s">
        <v>2281</v>
      </c>
      <c r="J1797" s="17" t="s">
        <v>7150</v>
      </c>
      <c r="K1797" s="17" t="s">
        <v>10973</v>
      </c>
      <c r="L1797" s="17" t="s">
        <v>48</v>
      </c>
      <c r="M1797" s="17" t="s">
        <v>83</v>
      </c>
      <c r="N1797" s="18" t="s">
        <v>935</v>
      </c>
      <c r="O1797" s="26"/>
    </row>
    <row r="1798" spans="1:15" ht="66" x14ac:dyDescent="0.3">
      <c r="A1798" s="15" t="s">
        <v>8751</v>
      </c>
      <c r="B1798" s="16">
        <v>2025</v>
      </c>
      <c r="C1798" s="17" t="s">
        <v>8752</v>
      </c>
      <c r="D1798" s="17"/>
      <c r="E1798" s="17" t="s">
        <v>897</v>
      </c>
      <c r="F1798" s="17" t="s">
        <v>2477</v>
      </c>
      <c r="G1798" s="17" t="s">
        <v>4399</v>
      </c>
      <c r="H1798" s="17" t="s">
        <v>3619</v>
      </c>
      <c r="I1798" s="17" t="s">
        <v>8754</v>
      </c>
      <c r="J1798" s="17" t="s">
        <v>7293</v>
      </c>
      <c r="K1798" s="17" t="s">
        <v>8753</v>
      </c>
      <c r="L1798" s="17" t="s">
        <v>5166</v>
      </c>
      <c r="M1798" s="17" t="s">
        <v>8755</v>
      </c>
      <c r="N1798" s="18" t="s">
        <v>8662</v>
      </c>
      <c r="O1798" s="26"/>
    </row>
    <row r="1799" spans="1:15" ht="66" x14ac:dyDescent="0.3">
      <c r="A1799" s="15" t="s">
        <v>4397</v>
      </c>
      <c r="B1799" s="16">
        <v>2022</v>
      </c>
      <c r="C1799" s="17" t="s">
        <v>4396</v>
      </c>
      <c r="D1799" s="17" t="s">
        <v>3616</v>
      </c>
      <c r="E1799" s="17"/>
      <c r="F1799" s="17" t="s">
        <v>2477</v>
      </c>
      <c r="G1799" s="17" t="s">
        <v>4399</v>
      </c>
      <c r="H1799" s="17" t="s">
        <v>3619</v>
      </c>
      <c r="I1799" s="17" t="s">
        <v>7165</v>
      </c>
      <c r="J1799" s="17" t="s">
        <v>7293</v>
      </c>
      <c r="K1799" s="15" t="s">
        <v>4398</v>
      </c>
      <c r="L1799" s="17" t="s">
        <v>329</v>
      </c>
      <c r="M1799" s="17" t="s">
        <v>4400</v>
      </c>
      <c r="N1799" s="18"/>
      <c r="O1799" s="19"/>
    </row>
    <row r="1800" spans="1:15" ht="66" x14ac:dyDescent="0.3">
      <c r="A1800" s="15" t="s">
        <v>3617</v>
      </c>
      <c r="B1800" s="16">
        <v>2022</v>
      </c>
      <c r="C1800" s="17" t="s">
        <v>3615</v>
      </c>
      <c r="D1800" s="17" t="s">
        <v>3616</v>
      </c>
      <c r="E1800" s="17"/>
      <c r="F1800" s="17" t="s">
        <v>2477</v>
      </c>
      <c r="G1800" s="17" t="s">
        <v>3621</v>
      </c>
      <c r="H1800" s="17" t="s">
        <v>3619</v>
      </c>
      <c r="I1800" s="17" t="s">
        <v>7939</v>
      </c>
      <c r="J1800" s="17" t="s">
        <v>7293</v>
      </c>
      <c r="K1800" s="15" t="s">
        <v>3618</v>
      </c>
      <c r="L1800" s="17" t="s">
        <v>329</v>
      </c>
      <c r="M1800" s="17" t="s">
        <v>3622</v>
      </c>
      <c r="N1800" s="18"/>
      <c r="O1800" s="19"/>
    </row>
    <row r="1801" spans="1:15" ht="66" x14ac:dyDescent="0.3">
      <c r="A1801" s="15" t="s">
        <v>8962</v>
      </c>
      <c r="B1801" s="16">
        <v>2025</v>
      </c>
      <c r="C1801" s="17" t="s">
        <v>8961</v>
      </c>
      <c r="D1801" s="17" t="s">
        <v>893</v>
      </c>
      <c r="E1801" s="17"/>
      <c r="F1801" s="17" t="s">
        <v>844</v>
      </c>
      <c r="G1801" s="17" t="s">
        <v>202</v>
      </c>
      <c r="H1801" s="17" t="s">
        <v>3161</v>
      </c>
      <c r="I1801" s="17" t="s">
        <v>7664</v>
      </c>
      <c r="J1801" s="17" t="s">
        <v>8956</v>
      </c>
      <c r="K1801" s="17" t="s">
        <v>8963</v>
      </c>
      <c r="L1801" s="17" t="s">
        <v>5166</v>
      </c>
      <c r="M1801" s="17" t="s">
        <v>8964</v>
      </c>
      <c r="N1801" s="18" t="s">
        <v>8965</v>
      </c>
      <c r="O1801" s="19"/>
    </row>
    <row r="1802" spans="1:15" ht="66" x14ac:dyDescent="0.3">
      <c r="A1802" s="15" t="s">
        <v>7989</v>
      </c>
      <c r="B1802" s="16">
        <v>2022</v>
      </c>
      <c r="C1802" s="17" t="s">
        <v>7990</v>
      </c>
      <c r="D1802" s="17"/>
      <c r="E1802" s="17" t="s">
        <v>265</v>
      </c>
      <c r="F1802" s="17" t="s">
        <v>43</v>
      </c>
      <c r="G1802" s="17" t="s">
        <v>70</v>
      </c>
      <c r="H1802" s="17" t="s">
        <v>7993</v>
      </c>
      <c r="I1802" s="17" t="s">
        <v>7992</v>
      </c>
      <c r="J1802" s="17" t="s">
        <v>7463</v>
      </c>
      <c r="K1802" s="17" t="s">
        <v>7991</v>
      </c>
      <c r="L1802" s="17" t="s">
        <v>5481</v>
      </c>
      <c r="M1802" s="17" t="s">
        <v>7994</v>
      </c>
      <c r="N1802" s="18"/>
      <c r="O1802" s="19"/>
    </row>
    <row r="1803" spans="1:15" ht="66" x14ac:dyDescent="0.3">
      <c r="A1803" s="15" t="s">
        <v>2984</v>
      </c>
      <c r="B1803" s="16">
        <v>2022</v>
      </c>
      <c r="C1803" s="17" t="s">
        <v>2983</v>
      </c>
      <c r="D1803" s="17" t="s">
        <v>33</v>
      </c>
      <c r="E1803" s="17"/>
      <c r="F1803" s="17" t="s">
        <v>43</v>
      </c>
      <c r="G1803" s="17" t="s">
        <v>70</v>
      </c>
      <c r="H1803" s="17" t="s">
        <v>3455</v>
      </c>
      <c r="I1803" s="17" t="s">
        <v>7359</v>
      </c>
      <c r="J1803" s="17" t="s">
        <v>7463</v>
      </c>
      <c r="K1803" s="15" t="s">
        <v>2985</v>
      </c>
      <c r="L1803" s="17" t="s">
        <v>329</v>
      </c>
      <c r="M1803" s="17" t="s">
        <v>2754</v>
      </c>
      <c r="N1803" s="18" t="s">
        <v>3696</v>
      </c>
      <c r="O1803" s="19"/>
    </row>
    <row r="1804" spans="1:15" ht="39.6" x14ac:dyDescent="0.3">
      <c r="A1804" s="15" t="s">
        <v>4499</v>
      </c>
      <c r="B1804" s="16">
        <v>2022</v>
      </c>
      <c r="C1804" s="17" t="s">
        <v>4498</v>
      </c>
      <c r="D1804" s="17" t="s">
        <v>4500</v>
      </c>
      <c r="E1804" s="17"/>
      <c r="F1804" s="17" t="s">
        <v>2155</v>
      </c>
      <c r="G1804" s="17"/>
      <c r="H1804" s="17" t="s">
        <v>4502</v>
      </c>
      <c r="I1804" s="17" t="s">
        <v>7611</v>
      </c>
      <c r="J1804" s="17" t="s">
        <v>7617</v>
      </c>
      <c r="K1804" s="17" t="s">
        <v>4501</v>
      </c>
      <c r="L1804" s="17" t="s">
        <v>730</v>
      </c>
      <c r="M1804" s="17" t="s">
        <v>1724</v>
      </c>
      <c r="N1804" s="18"/>
      <c r="O1804" s="19" t="s">
        <v>1646</v>
      </c>
    </row>
    <row r="1805" spans="1:15" ht="66" x14ac:dyDescent="0.3">
      <c r="A1805" s="15" t="s">
        <v>10930</v>
      </c>
      <c r="B1805" s="16">
        <v>2025</v>
      </c>
      <c r="C1805" s="17" t="s">
        <v>10928</v>
      </c>
      <c r="D1805" s="17" t="s">
        <v>10931</v>
      </c>
      <c r="E1805" s="17"/>
      <c r="F1805" s="17" t="s">
        <v>1031</v>
      </c>
      <c r="G1805" s="17" t="s">
        <v>42</v>
      </c>
      <c r="H1805" s="17" t="s">
        <v>10929</v>
      </c>
      <c r="I1805" s="17" t="s">
        <v>2560</v>
      </c>
      <c r="J1805" s="17" t="s">
        <v>10933</v>
      </c>
      <c r="K1805" s="17" t="s">
        <v>10932</v>
      </c>
      <c r="L1805" s="17" t="s">
        <v>329</v>
      </c>
      <c r="M1805" s="17" t="s">
        <v>10934</v>
      </c>
      <c r="N1805" s="18"/>
      <c r="O1805" s="19"/>
    </row>
    <row r="1806" spans="1:15" ht="198" x14ac:dyDescent="0.3">
      <c r="A1806" s="15" t="s">
        <v>8978</v>
      </c>
      <c r="B1806" s="16">
        <v>2025</v>
      </c>
      <c r="C1806" s="17" t="s">
        <v>8977</v>
      </c>
      <c r="D1806" s="17"/>
      <c r="E1806" s="17" t="s">
        <v>265</v>
      </c>
      <c r="F1806" s="17" t="s">
        <v>43</v>
      </c>
      <c r="G1806" s="22" t="s">
        <v>70</v>
      </c>
      <c r="H1806" s="22" t="s">
        <v>8981</v>
      </c>
      <c r="I1806" s="17" t="s">
        <v>7336</v>
      </c>
      <c r="J1806" s="17" t="s">
        <v>7669</v>
      </c>
      <c r="K1806" s="15" t="s">
        <v>8979</v>
      </c>
      <c r="L1806" s="17" t="s">
        <v>329</v>
      </c>
      <c r="M1806" s="17" t="s">
        <v>8980</v>
      </c>
      <c r="N1806" s="18" t="s">
        <v>4957</v>
      </c>
      <c r="O1806" s="19"/>
    </row>
    <row r="1807" spans="1:15" ht="52.8" x14ac:dyDescent="0.3">
      <c r="A1807" s="24" t="s">
        <v>4639</v>
      </c>
      <c r="B1807" s="21">
        <v>2022</v>
      </c>
      <c r="C1807" s="22" t="s">
        <v>4638</v>
      </c>
      <c r="D1807" s="22" t="s">
        <v>4641</v>
      </c>
      <c r="E1807" s="22"/>
      <c r="F1807" s="17" t="s">
        <v>1151</v>
      </c>
      <c r="G1807" s="17"/>
      <c r="H1807" s="22"/>
      <c r="I1807" s="17" t="s">
        <v>1151</v>
      </c>
      <c r="J1807" s="17"/>
      <c r="K1807" s="17" t="s">
        <v>4640</v>
      </c>
      <c r="L1807" s="22"/>
      <c r="M1807" s="22"/>
      <c r="N1807" s="23"/>
      <c r="O1807" s="26"/>
    </row>
    <row r="1808" spans="1:15" ht="66" x14ac:dyDescent="0.3">
      <c r="A1808" s="15" t="s">
        <v>2946</v>
      </c>
      <c r="B1808" s="16">
        <v>2021</v>
      </c>
      <c r="C1808" s="17" t="s">
        <v>2945</v>
      </c>
      <c r="D1808" s="17" t="s">
        <v>2947</v>
      </c>
      <c r="E1808" s="17"/>
      <c r="F1808" s="17" t="s">
        <v>43</v>
      </c>
      <c r="G1808" s="17" t="s">
        <v>2948</v>
      </c>
      <c r="H1808" s="17" t="s">
        <v>3456</v>
      </c>
      <c r="I1808" s="17" t="s">
        <v>2909</v>
      </c>
      <c r="J1808" s="17" t="s">
        <v>7403</v>
      </c>
      <c r="K1808" s="17" t="s">
        <v>11090</v>
      </c>
      <c r="L1808" s="17" t="s">
        <v>329</v>
      </c>
      <c r="M1808" s="17" t="s">
        <v>110</v>
      </c>
      <c r="N1808" s="18" t="s">
        <v>2949</v>
      </c>
      <c r="O1808" s="19"/>
    </row>
    <row r="1809" spans="1:15" ht="66" x14ac:dyDescent="0.3">
      <c r="A1809" s="15" t="s">
        <v>2889</v>
      </c>
      <c r="B1809" s="16">
        <v>2020</v>
      </c>
      <c r="C1809" s="17" t="s">
        <v>2888</v>
      </c>
      <c r="D1809" s="17" t="s">
        <v>3457</v>
      </c>
      <c r="E1809" s="17"/>
      <c r="F1809" s="17" t="s">
        <v>1644</v>
      </c>
      <c r="G1809" s="17"/>
      <c r="H1809" s="17"/>
      <c r="I1809" s="17" t="s">
        <v>2025</v>
      </c>
      <c r="J1809" s="17"/>
      <c r="K1809" s="15" t="s">
        <v>3458</v>
      </c>
      <c r="L1809" s="17"/>
      <c r="M1809" s="17"/>
      <c r="N1809" s="18"/>
      <c r="O1809" s="19"/>
    </row>
    <row r="1810" spans="1:15" ht="84" customHeight="1" x14ac:dyDescent="0.3">
      <c r="A1810" s="15" t="s">
        <v>11667</v>
      </c>
      <c r="B1810" s="16">
        <v>2026</v>
      </c>
      <c r="C1810" s="17" t="s">
        <v>11666</v>
      </c>
      <c r="D1810" s="17" t="s">
        <v>2658</v>
      </c>
      <c r="E1810" s="17"/>
      <c r="F1810" s="17" t="s">
        <v>1031</v>
      </c>
      <c r="G1810" s="17" t="s">
        <v>11670</v>
      </c>
      <c r="H1810" s="17" t="s">
        <v>11669</v>
      </c>
      <c r="I1810" s="17" t="s">
        <v>11662</v>
      </c>
      <c r="J1810" s="17" t="s">
        <v>7132</v>
      </c>
      <c r="K1810" s="15" t="s">
        <v>11668</v>
      </c>
      <c r="L1810" s="17" t="s">
        <v>329</v>
      </c>
      <c r="M1810" s="17" t="s">
        <v>4837</v>
      </c>
      <c r="N1810" s="18" t="s">
        <v>11671</v>
      </c>
      <c r="O1810" s="19"/>
    </row>
    <row r="1811" spans="1:15" ht="52.8" x14ac:dyDescent="0.3">
      <c r="A1811" s="15" t="s">
        <v>12108</v>
      </c>
      <c r="B1811" s="16">
        <v>2026</v>
      </c>
      <c r="C1811" s="17" t="s">
        <v>12109</v>
      </c>
      <c r="D1811" s="17" t="s">
        <v>3914</v>
      </c>
      <c r="E1811" s="17"/>
      <c r="F1811" s="17" t="s">
        <v>1644</v>
      </c>
      <c r="G1811" s="17"/>
      <c r="H1811" s="17"/>
      <c r="I1811" s="17" t="s">
        <v>12111</v>
      </c>
      <c r="J1811" s="17"/>
      <c r="K1811" s="15" t="s">
        <v>12110</v>
      </c>
      <c r="L1811" s="17"/>
      <c r="M1811" s="17"/>
      <c r="N1811" s="18"/>
      <c r="O1811" s="19"/>
    </row>
    <row r="1812" spans="1:15" ht="39.6" x14ac:dyDescent="0.3">
      <c r="A1812" s="24" t="s">
        <v>8511</v>
      </c>
      <c r="B1812" s="21">
        <v>2021</v>
      </c>
      <c r="C1812" s="22" t="s">
        <v>8510</v>
      </c>
      <c r="D1812" s="22" t="s">
        <v>29</v>
      </c>
      <c r="E1812" s="22"/>
      <c r="F1812" s="22" t="s">
        <v>844</v>
      </c>
      <c r="G1812" s="22" t="s">
        <v>1599</v>
      </c>
      <c r="H1812" s="22" t="s">
        <v>3600</v>
      </c>
      <c r="I1812" s="17" t="s">
        <v>348</v>
      </c>
      <c r="J1812" s="17" t="s">
        <v>7153</v>
      </c>
      <c r="K1812" s="24" t="s">
        <v>8512</v>
      </c>
      <c r="L1812" s="17" t="s">
        <v>329</v>
      </c>
      <c r="M1812" s="22" t="s">
        <v>52</v>
      </c>
      <c r="N1812" s="23" t="s">
        <v>2792</v>
      </c>
      <c r="O1812" s="26"/>
    </row>
    <row r="1813" spans="1:15" ht="66" x14ac:dyDescent="0.3">
      <c r="A1813" s="15" t="s">
        <v>6453</v>
      </c>
      <c r="B1813" s="16">
        <v>2024</v>
      </c>
      <c r="C1813" s="17" t="s">
        <v>6454</v>
      </c>
      <c r="D1813" s="17" t="s">
        <v>6452</v>
      </c>
      <c r="E1813" s="17"/>
      <c r="F1813" s="17" t="s">
        <v>4332</v>
      </c>
      <c r="G1813" s="17"/>
      <c r="H1813" s="17"/>
      <c r="I1813" s="17" t="s">
        <v>6456</v>
      </c>
      <c r="J1813" s="17"/>
      <c r="K1813" s="17" t="s">
        <v>6455</v>
      </c>
      <c r="L1813" s="17"/>
      <c r="M1813" s="17"/>
      <c r="N1813" s="17"/>
      <c r="O1813" s="19"/>
    </row>
    <row r="1814" spans="1:15" ht="79.2" x14ac:dyDescent="0.3">
      <c r="A1814" s="15" t="s">
        <v>2137</v>
      </c>
      <c r="B1814" s="16">
        <v>2016</v>
      </c>
      <c r="C1814" s="17" t="s">
        <v>3459</v>
      </c>
      <c r="D1814" s="17" t="s">
        <v>405</v>
      </c>
      <c r="E1814" s="17"/>
      <c r="F1814" s="17" t="s">
        <v>144</v>
      </c>
      <c r="G1814" s="17"/>
      <c r="H1814" s="37" t="s">
        <v>2138</v>
      </c>
      <c r="I1814" s="17" t="s">
        <v>2142</v>
      </c>
      <c r="J1814" s="17" t="s">
        <v>7396</v>
      </c>
      <c r="K1814" s="17" t="s">
        <v>11007</v>
      </c>
      <c r="L1814" s="17"/>
      <c r="M1814" s="17"/>
      <c r="N1814" s="18"/>
      <c r="O1814" s="19"/>
    </row>
    <row r="1815" spans="1:15" ht="66" x14ac:dyDescent="0.3">
      <c r="A1815" s="15" t="s">
        <v>879</v>
      </c>
      <c r="B1815" s="16">
        <v>2018</v>
      </c>
      <c r="C1815" s="17" t="s">
        <v>878</v>
      </c>
      <c r="D1815" s="17" t="s">
        <v>164</v>
      </c>
      <c r="E1815" s="17"/>
      <c r="F1815" s="17" t="s">
        <v>844</v>
      </c>
      <c r="G1815" s="17" t="s">
        <v>592</v>
      </c>
      <c r="H1815" s="17" t="s">
        <v>3235</v>
      </c>
      <c r="I1815" s="17" t="s">
        <v>2281</v>
      </c>
      <c r="J1815" s="17" t="s">
        <v>7342</v>
      </c>
      <c r="K1815" s="15" t="s">
        <v>10974</v>
      </c>
      <c r="L1815" s="17" t="s">
        <v>167</v>
      </c>
      <c r="M1815" s="17" t="s">
        <v>880</v>
      </c>
      <c r="N1815" s="18" t="s">
        <v>970</v>
      </c>
      <c r="O1815" s="19"/>
    </row>
    <row r="1816" spans="1:15" ht="52.8" customHeight="1" x14ac:dyDescent="0.3">
      <c r="A1816" s="24" t="s">
        <v>9280</v>
      </c>
      <c r="B1816" s="21">
        <v>2023</v>
      </c>
      <c r="C1816" s="22" t="s">
        <v>9278</v>
      </c>
      <c r="D1816" s="22"/>
      <c r="E1816" s="22" t="s">
        <v>9279</v>
      </c>
      <c r="F1816" s="22" t="s">
        <v>292</v>
      </c>
      <c r="G1816" s="22"/>
      <c r="H1816" s="22"/>
      <c r="I1816" s="17" t="s">
        <v>8029</v>
      </c>
      <c r="J1816" s="17"/>
      <c r="K1816" s="24" t="s">
        <v>9281</v>
      </c>
      <c r="L1816" s="22"/>
      <c r="M1816" s="22"/>
      <c r="N1816" s="23"/>
      <c r="O1816" s="26"/>
    </row>
    <row r="1817" spans="1:15" ht="66" x14ac:dyDescent="0.3">
      <c r="A1817" s="15" t="s">
        <v>6610</v>
      </c>
      <c r="B1817" s="16">
        <v>2022</v>
      </c>
      <c r="C1817" s="17" t="s">
        <v>6609</v>
      </c>
      <c r="D1817" s="17"/>
      <c r="E1817" s="17" t="s">
        <v>6602</v>
      </c>
      <c r="F1817" s="17" t="s">
        <v>43</v>
      </c>
      <c r="G1817" s="17" t="s">
        <v>497</v>
      </c>
      <c r="H1817" s="17" t="s">
        <v>6611</v>
      </c>
      <c r="I1817" s="17" t="s">
        <v>7774</v>
      </c>
      <c r="J1817" s="17" t="s">
        <v>7457</v>
      </c>
      <c r="K1817" s="15" t="s">
        <v>6612</v>
      </c>
      <c r="L1817" s="17"/>
      <c r="M1817" s="17"/>
      <c r="N1817" s="18"/>
      <c r="O1817" s="19"/>
    </row>
    <row r="1818" spans="1:15" ht="39.6" x14ac:dyDescent="0.3">
      <c r="A1818" s="15" t="s">
        <v>10571</v>
      </c>
      <c r="B1818" s="16">
        <v>2022</v>
      </c>
      <c r="C1818" s="17" t="s">
        <v>10570</v>
      </c>
      <c r="D1818" s="17"/>
      <c r="E1818" s="17" t="s">
        <v>265</v>
      </c>
      <c r="F1818" s="17" t="s">
        <v>1031</v>
      </c>
      <c r="G1818" s="17" t="s">
        <v>10574</v>
      </c>
      <c r="H1818" s="17" t="s">
        <v>10573</v>
      </c>
      <c r="I1818" s="17" t="s">
        <v>10575</v>
      </c>
      <c r="J1818" s="17" t="s">
        <v>7457</v>
      </c>
      <c r="K1818" s="17" t="s">
        <v>10572</v>
      </c>
      <c r="L1818" s="17" t="s">
        <v>329</v>
      </c>
      <c r="M1818" s="17" t="s">
        <v>289</v>
      </c>
      <c r="N1818" s="18"/>
      <c r="O1818" s="19" t="s">
        <v>1646</v>
      </c>
    </row>
    <row r="1819" spans="1:15" ht="92.4" x14ac:dyDescent="0.3">
      <c r="A1819" s="17" t="s">
        <v>9345</v>
      </c>
      <c r="B1819" s="16">
        <v>2025</v>
      </c>
      <c r="C1819" s="17" t="s">
        <v>9346</v>
      </c>
      <c r="D1819" s="17" t="s">
        <v>4266</v>
      </c>
      <c r="E1819" s="17"/>
      <c r="F1819" s="17" t="s">
        <v>3826</v>
      </c>
      <c r="G1819" s="17" t="s">
        <v>11324</v>
      </c>
      <c r="H1819" s="17" t="s">
        <v>9349</v>
      </c>
      <c r="I1819" s="17" t="s">
        <v>9350</v>
      </c>
      <c r="J1819" s="17" t="s">
        <v>7222</v>
      </c>
      <c r="K1819" s="17" t="s">
        <v>9347</v>
      </c>
      <c r="L1819" s="17" t="s">
        <v>329</v>
      </c>
      <c r="M1819" s="17" t="s">
        <v>52</v>
      </c>
      <c r="N1819" s="18" t="s">
        <v>9348</v>
      </c>
      <c r="O1819" s="19"/>
    </row>
    <row r="1820" spans="1:15" ht="66" x14ac:dyDescent="0.3">
      <c r="A1820" s="15" t="s">
        <v>8715</v>
      </c>
      <c r="B1820" s="16">
        <v>2025</v>
      </c>
      <c r="C1820" s="17" t="s">
        <v>8716</v>
      </c>
      <c r="D1820" s="17" t="s">
        <v>29</v>
      </c>
      <c r="E1820" s="17"/>
      <c r="F1820" s="17" t="s">
        <v>2477</v>
      </c>
      <c r="G1820" s="17" t="s">
        <v>1586</v>
      </c>
      <c r="H1820" s="17" t="s">
        <v>8718</v>
      </c>
      <c r="I1820" s="17" t="s">
        <v>7837</v>
      </c>
      <c r="J1820" s="17" t="s">
        <v>7227</v>
      </c>
      <c r="K1820" s="17" t="s">
        <v>8717</v>
      </c>
      <c r="L1820" s="17" t="s">
        <v>5166</v>
      </c>
      <c r="M1820" s="17" t="s">
        <v>8719</v>
      </c>
      <c r="N1820" s="18" t="s">
        <v>8720</v>
      </c>
      <c r="O1820" s="19"/>
    </row>
    <row r="1821" spans="1:15" ht="115.2" customHeight="1" x14ac:dyDescent="0.3">
      <c r="A1821" s="15" t="s">
        <v>1104</v>
      </c>
      <c r="B1821" s="16">
        <v>2015</v>
      </c>
      <c r="C1821" s="17" t="s">
        <v>1103</v>
      </c>
      <c r="D1821" s="17" t="s">
        <v>1105</v>
      </c>
      <c r="E1821" s="17"/>
      <c r="F1821" s="17" t="s">
        <v>56</v>
      </c>
      <c r="G1821" s="17"/>
      <c r="H1821" s="17"/>
      <c r="I1821" s="17" t="s">
        <v>1107</v>
      </c>
      <c r="J1821" s="17"/>
      <c r="K1821" s="17" t="s">
        <v>1106</v>
      </c>
      <c r="L1821" s="17"/>
      <c r="M1821" s="17"/>
      <c r="N1821" s="18"/>
      <c r="O1821" s="19"/>
    </row>
    <row r="1822" spans="1:15" ht="66" x14ac:dyDescent="0.3">
      <c r="A1822" s="15" t="s">
        <v>2346</v>
      </c>
      <c r="B1822" s="16">
        <v>2021</v>
      </c>
      <c r="C1822" s="17" t="s">
        <v>2347</v>
      </c>
      <c r="D1822" s="17" t="s">
        <v>2245</v>
      </c>
      <c r="E1822" s="17"/>
      <c r="F1822" s="17" t="s">
        <v>56</v>
      </c>
      <c r="G1822" s="17"/>
      <c r="H1822" s="17"/>
      <c r="I1822" s="17" t="s">
        <v>2640</v>
      </c>
      <c r="J1822" s="17"/>
      <c r="K1822" s="15" t="s">
        <v>2348</v>
      </c>
      <c r="L1822" s="17"/>
      <c r="M1822" s="17"/>
      <c r="N1822" s="18"/>
      <c r="O1822" s="19"/>
    </row>
    <row r="1823" spans="1:15" ht="79.2" x14ac:dyDescent="0.3">
      <c r="A1823" s="15" t="s">
        <v>4906</v>
      </c>
      <c r="B1823" s="16">
        <v>2023</v>
      </c>
      <c r="C1823" s="17" t="s">
        <v>4907</v>
      </c>
      <c r="D1823" s="17" t="s">
        <v>816</v>
      </c>
      <c r="E1823" s="17"/>
      <c r="F1823" s="17" t="s">
        <v>2218</v>
      </c>
      <c r="G1823" s="17"/>
      <c r="H1823" s="17"/>
      <c r="I1823" s="17" t="s">
        <v>2639</v>
      </c>
      <c r="J1823" s="17"/>
      <c r="K1823" s="17" t="s">
        <v>4908</v>
      </c>
      <c r="L1823" s="17"/>
      <c r="M1823" s="17"/>
      <c r="N1823" s="18"/>
      <c r="O1823" s="19"/>
    </row>
    <row r="1824" spans="1:15" ht="52.8" x14ac:dyDescent="0.3">
      <c r="A1824" s="15" t="s">
        <v>783</v>
      </c>
      <c r="B1824" s="16">
        <v>2018</v>
      </c>
      <c r="C1824" s="17" t="s">
        <v>782</v>
      </c>
      <c r="D1824" s="17" t="s">
        <v>292</v>
      </c>
      <c r="E1824" s="17"/>
      <c r="F1824" s="17" t="s">
        <v>144</v>
      </c>
      <c r="G1824" s="17"/>
      <c r="H1824" s="17" t="s">
        <v>3460</v>
      </c>
      <c r="I1824" s="17" t="s">
        <v>7775</v>
      </c>
      <c r="J1824" s="17" t="s">
        <v>7145</v>
      </c>
      <c r="K1824" s="17" t="s">
        <v>11008</v>
      </c>
      <c r="L1824" s="17" t="s">
        <v>123</v>
      </c>
      <c r="M1824" s="17" t="s">
        <v>784</v>
      </c>
      <c r="N1824" s="18" t="s">
        <v>971</v>
      </c>
      <c r="O1824" s="19"/>
    </row>
    <row r="1825" spans="1:15" ht="92.4" x14ac:dyDescent="0.3">
      <c r="A1825" s="15" t="s">
        <v>8743</v>
      </c>
      <c r="B1825" s="16">
        <v>2025</v>
      </c>
      <c r="C1825" s="17" t="s">
        <v>8742</v>
      </c>
      <c r="D1825" s="17" t="s">
        <v>4172</v>
      </c>
      <c r="E1825" s="17"/>
      <c r="F1825" s="17"/>
      <c r="G1825" s="17"/>
      <c r="H1825" s="17"/>
      <c r="I1825" s="17" t="s">
        <v>8745</v>
      </c>
      <c r="J1825" s="17"/>
      <c r="K1825" s="17" t="s">
        <v>8744</v>
      </c>
      <c r="L1825" s="17"/>
      <c r="M1825" s="17"/>
      <c r="N1825" s="18"/>
      <c r="O1825" s="19"/>
    </row>
    <row r="1826" spans="1:15" ht="66" x14ac:dyDescent="0.3">
      <c r="A1826" s="24" t="s">
        <v>9169</v>
      </c>
      <c r="B1826" s="21">
        <v>2024</v>
      </c>
      <c r="C1826" s="22" t="s">
        <v>8131</v>
      </c>
      <c r="D1826" s="17" t="s">
        <v>3914</v>
      </c>
      <c r="E1826" s="22"/>
      <c r="F1826" s="17" t="s">
        <v>122</v>
      </c>
      <c r="G1826" s="17"/>
      <c r="H1826" s="22"/>
      <c r="I1826" s="17" t="s">
        <v>8132</v>
      </c>
      <c r="J1826" s="17" t="s">
        <v>7134</v>
      </c>
      <c r="K1826" s="24" t="s">
        <v>9170</v>
      </c>
      <c r="L1826" s="17" t="s">
        <v>730</v>
      </c>
      <c r="M1826" s="22" t="s">
        <v>1724</v>
      </c>
      <c r="N1826" s="23"/>
      <c r="O1826" s="26"/>
    </row>
    <row r="1827" spans="1:15" ht="39.6" x14ac:dyDescent="0.3">
      <c r="A1827" s="15" t="s">
        <v>6721</v>
      </c>
      <c r="B1827" s="16" t="s">
        <v>4488</v>
      </c>
      <c r="C1827" s="17" t="s">
        <v>6722</v>
      </c>
      <c r="D1827" s="17"/>
      <c r="E1827" s="17"/>
      <c r="F1827" s="17" t="s">
        <v>267</v>
      </c>
      <c r="G1827" s="17"/>
      <c r="H1827" s="17" t="s">
        <v>6723</v>
      </c>
      <c r="I1827" s="17" t="s">
        <v>7969</v>
      </c>
      <c r="J1827" s="17"/>
      <c r="K1827" s="17" t="s">
        <v>6724</v>
      </c>
      <c r="L1827" s="17"/>
      <c r="M1827" s="17"/>
      <c r="N1827" s="18"/>
      <c r="O1827" s="19"/>
    </row>
    <row r="1828" spans="1:15" ht="26.4" customHeight="1" x14ac:dyDescent="0.3">
      <c r="A1828" s="15" t="s">
        <v>1003</v>
      </c>
      <c r="B1828" s="16">
        <v>2017</v>
      </c>
      <c r="C1828" s="17" t="s">
        <v>1002</v>
      </c>
      <c r="D1828" s="17" t="s">
        <v>669</v>
      </c>
      <c r="E1828" s="17"/>
      <c r="F1828" s="17" t="s">
        <v>144</v>
      </c>
      <c r="G1828" s="17"/>
      <c r="H1828" s="17"/>
      <c r="I1828" s="17" t="s">
        <v>7776</v>
      </c>
      <c r="J1828" s="17" t="s">
        <v>7716</v>
      </c>
      <c r="K1828" s="17" t="s">
        <v>1004</v>
      </c>
      <c r="L1828" s="17" t="s">
        <v>1005</v>
      </c>
      <c r="M1828" s="17" t="s">
        <v>1789</v>
      </c>
      <c r="N1828" s="18" t="s">
        <v>1006</v>
      </c>
      <c r="O1828" s="19"/>
    </row>
    <row r="1829" spans="1:15" ht="52.8" x14ac:dyDescent="0.3">
      <c r="A1829" s="15" t="s">
        <v>11255</v>
      </c>
      <c r="B1829" s="16">
        <v>2023</v>
      </c>
      <c r="C1829" s="17" t="s">
        <v>10239</v>
      </c>
      <c r="D1829" s="17" t="s">
        <v>5824</v>
      </c>
      <c r="E1829" s="17"/>
      <c r="F1829" s="17" t="s">
        <v>1031</v>
      </c>
      <c r="G1829" s="17" t="s">
        <v>10241</v>
      </c>
      <c r="H1829" s="17" t="s">
        <v>10240</v>
      </c>
      <c r="I1829" s="17" t="s">
        <v>7526</v>
      </c>
      <c r="J1829" s="17" t="s">
        <v>5873</v>
      </c>
      <c r="K1829" s="17" t="s">
        <v>11254</v>
      </c>
      <c r="L1829" s="17" t="s">
        <v>329</v>
      </c>
      <c r="M1829" s="17" t="s">
        <v>1506</v>
      </c>
      <c r="N1829" s="18" t="s">
        <v>10242</v>
      </c>
      <c r="O1829" s="19"/>
    </row>
    <row r="1830" spans="1:15" ht="96" customHeight="1" x14ac:dyDescent="0.3">
      <c r="A1830" s="15" t="s">
        <v>873</v>
      </c>
      <c r="B1830" s="16">
        <v>2020</v>
      </c>
      <c r="C1830" s="17" t="s">
        <v>874</v>
      </c>
      <c r="D1830" s="17" t="s">
        <v>105</v>
      </c>
      <c r="E1830" s="17"/>
      <c r="F1830" s="17" t="s">
        <v>43</v>
      </c>
      <c r="G1830" s="17" t="s">
        <v>341</v>
      </c>
      <c r="H1830" s="17" t="s">
        <v>3300</v>
      </c>
      <c r="I1830" s="17" t="s">
        <v>7777</v>
      </c>
      <c r="J1830" s="17" t="s">
        <v>7240</v>
      </c>
      <c r="K1830" s="17" t="s">
        <v>11091</v>
      </c>
      <c r="L1830" s="17" t="s">
        <v>48</v>
      </c>
      <c r="M1830" s="17" t="s">
        <v>83</v>
      </c>
      <c r="N1830" s="18" t="s">
        <v>875</v>
      </c>
      <c r="O1830" s="19"/>
    </row>
    <row r="1831" spans="1:15" ht="66" x14ac:dyDescent="0.3">
      <c r="A1831" s="15" t="s">
        <v>9546</v>
      </c>
      <c r="B1831" s="16">
        <v>2024</v>
      </c>
      <c r="C1831" s="17" t="s">
        <v>9545</v>
      </c>
      <c r="D1831" s="17" t="s">
        <v>3914</v>
      </c>
      <c r="E1831" s="17"/>
      <c r="F1831" s="17" t="s">
        <v>1468</v>
      </c>
      <c r="G1831" s="17"/>
      <c r="H1831" s="17"/>
      <c r="I1831" s="17" t="s">
        <v>1469</v>
      </c>
      <c r="J1831" s="17" t="s">
        <v>7164</v>
      </c>
      <c r="K1831" s="15" t="s">
        <v>9547</v>
      </c>
      <c r="L1831" s="17" t="s">
        <v>329</v>
      </c>
      <c r="M1831" s="17" t="s">
        <v>4754</v>
      </c>
      <c r="N1831" s="18"/>
      <c r="O1831" s="19"/>
    </row>
    <row r="1832" spans="1:15" ht="52.8" customHeight="1" x14ac:dyDescent="0.3">
      <c r="A1832" s="15" t="s">
        <v>4948</v>
      </c>
      <c r="B1832" s="16">
        <v>2023</v>
      </c>
      <c r="C1832" s="17" t="s">
        <v>4947</v>
      </c>
      <c r="D1832" s="17" t="s">
        <v>4946</v>
      </c>
      <c r="E1832" s="17"/>
      <c r="F1832" s="17" t="s">
        <v>122</v>
      </c>
      <c r="G1832" s="17" t="s">
        <v>4952</v>
      </c>
      <c r="H1832" s="17" t="s">
        <v>4951</v>
      </c>
      <c r="I1832" s="17" t="s">
        <v>7907</v>
      </c>
      <c r="J1832" s="17" t="s">
        <v>7144</v>
      </c>
      <c r="K1832" s="15" t="s">
        <v>4949</v>
      </c>
      <c r="L1832" s="17" t="s">
        <v>329</v>
      </c>
      <c r="M1832" s="17" t="s">
        <v>4837</v>
      </c>
      <c r="N1832" s="18" t="s">
        <v>4950</v>
      </c>
      <c r="O1832" s="19"/>
    </row>
    <row r="1833" spans="1:15" ht="66" x14ac:dyDescent="0.3">
      <c r="A1833" s="15" t="s">
        <v>9150</v>
      </c>
      <c r="B1833" s="16">
        <v>2024</v>
      </c>
      <c r="C1833" s="17" t="s">
        <v>9149</v>
      </c>
      <c r="D1833" s="17" t="s">
        <v>1630</v>
      </c>
      <c r="E1833" s="17"/>
      <c r="F1833" s="17" t="s">
        <v>56</v>
      </c>
      <c r="G1833" s="17"/>
      <c r="H1833" s="17"/>
      <c r="I1833" s="17" t="s">
        <v>9110</v>
      </c>
      <c r="J1833" s="17"/>
      <c r="K1833" s="15" t="s">
        <v>9151</v>
      </c>
      <c r="L1833" s="17"/>
      <c r="M1833" s="17"/>
      <c r="N1833" s="18"/>
      <c r="O1833" s="19"/>
    </row>
    <row r="1834" spans="1:15" ht="92.4" x14ac:dyDescent="0.3">
      <c r="A1834" s="15" t="s">
        <v>1759</v>
      </c>
      <c r="B1834" s="16">
        <v>2018</v>
      </c>
      <c r="C1834" s="17" t="s">
        <v>2226</v>
      </c>
      <c r="D1834" s="17"/>
      <c r="E1834" s="17" t="s">
        <v>1760</v>
      </c>
      <c r="F1834" s="17" t="s">
        <v>56</v>
      </c>
      <c r="G1834" s="17"/>
      <c r="H1834" s="17"/>
      <c r="I1834" s="17" t="s">
        <v>1761</v>
      </c>
      <c r="J1834" s="17"/>
      <c r="K1834" s="15" t="s">
        <v>11009</v>
      </c>
      <c r="L1834" s="17"/>
      <c r="M1834" s="17"/>
      <c r="N1834" s="18"/>
      <c r="O1834" s="19"/>
    </row>
    <row r="1835" spans="1:15" ht="66" x14ac:dyDescent="0.3">
      <c r="A1835" s="15" t="s">
        <v>388</v>
      </c>
      <c r="B1835" s="16">
        <v>2012</v>
      </c>
      <c r="C1835" s="17" t="s">
        <v>387</v>
      </c>
      <c r="D1835" s="17" t="s">
        <v>389</v>
      </c>
      <c r="E1835" s="17"/>
      <c r="F1835" s="17" t="s">
        <v>43</v>
      </c>
      <c r="G1835" s="17" t="s">
        <v>183</v>
      </c>
      <c r="H1835" s="17" t="s">
        <v>3461</v>
      </c>
      <c r="I1835" s="17" t="s">
        <v>7297</v>
      </c>
      <c r="J1835" s="17" t="s">
        <v>7132</v>
      </c>
      <c r="K1835" s="15" t="s">
        <v>8794</v>
      </c>
      <c r="L1835" s="17" t="s">
        <v>167</v>
      </c>
      <c r="M1835" s="17" t="s">
        <v>395</v>
      </c>
      <c r="N1835" s="18" t="s">
        <v>972</v>
      </c>
      <c r="O1835" s="19"/>
    </row>
    <row r="1836" spans="1:15" ht="52.8" x14ac:dyDescent="0.3">
      <c r="A1836" s="15" t="s">
        <v>4599</v>
      </c>
      <c r="B1836" s="16">
        <v>2018</v>
      </c>
      <c r="C1836" s="17" t="s">
        <v>4598</v>
      </c>
      <c r="D1836" s="17" t="s">
        <v>209</v>
      </c>
      <c r="E1836" s="17"/>
      <c r="F1836" s="17" t="s">
        <v>43</v>
      </c>
      <c r="G1836" s="17" t="s">
        <v>183</v>
      </c>
      <c r="H1836" s="17" t="s">
        <v>3461</v>
      </c>
      <c r="I1836" s="17" t="s">
        <v>4600</v>
      </c>
      <c r="J1836" s="17"/>
      <c r="K1836" s="17" t="s">
        <v>5034</v>
      </c>
      <c r="L1836" s="17"/>
      <c r="M1836" s="17"/>
      <c r="N1836" s="18"/>
      <c r="O1836" s="19"/>
    </row>
    <row r="1837" spans="1:15" ht="66" x14ac:dyDescent="0.3">
      <c r="A1837" s="15" t="s">
        <v>212</v>
      </c>
      <c r="B1837" s="16">
        <v>2017</v>
      </c>
      <c r="C1837" s="17" t="s">
        <v>211</v>
      </c>
      <c r="D1837" s="17" t="s">
        <v>209</v>
      </c>
      <c r="E1837" s="17"/>
      <c r="F1837" s="17" t="s">
        <v>43</v>
      </c>
      <c r="G1837" s="17" t="s">
        <v>183</v>
      </c>
      <c r="H1837" s="17" t="s">
        <v>3461</v>
      </c>
      <c r="I1837" s="17" t="s">
        <v>7318</v>
      </c>
      <c r="J1837" s="17" t="s">
        <v>7132</v>
      </c>
      <c r="K1837" s="17" t="s">
        <v>213</v>
      </c>
      <c r="L1837" s="17" t="s">
        <v>167</v>
      </c>
      <c r="M1837" s="17" t="s">
        <v>214</v>
      </c>
      <c r="N1837" s="18" t="s">
        <v>972</v>
      </c>
      <c r="O1837" s="19"/>
    </row>
    <row r="1838" spans="1:15" ht="52.8" x14ac:dyDescent="0.3">
      <c r="A1838" s="15" t="s">
        <v>8205</v>
      </c>
      <c r="B1838" s="16">
        <v>2025</v>
      </c>
      <c r="C1838" s="17" t="s">
        <v>8206</v>
      </c>
      <c r="D1838" s="17" t="s">
        <v>4172</v>
      </c>
      <c r="E1838" s="17"/>
      <c r="F1838" s="17" t="s">
        <v>122</v>
      </c>
      <c r="G1838" s="17" t="s">
        <v>274</v>
      </c>
      <c r="H1838" s="17" t="s">
        <v>8208</v>
      </c>
      <c r="I1838" s="17" t="s">
        <v>5015</v>
      </c>
      <c r="J1838" s="17" t="s">
        <v>7430</v>
      </c>
      <c r="K1838" s="17" t="s">
        <v>8207</v>
      </c>
      <c r="L1838" s="17" t="s">
        <v>329</v>
      </c>
      <c r="M1838" s="17" t="s">
        <v>8209</v>
      </c>
      <c r="N1838" s="18" t="s">
        <v>4957</v>
      </c>
      <c r="O1838" s="19"/>
    </row>
    <row r="1839" spans="1:15" ht="52.8" x14ac:dyDescent="0.3">
      <c r="A1839" s="15" t="s">
        <v>11889</v>
      </c>
      <c r="B1839" s="16">
        <v>2026</v>
      </c>
      <c r="C1839" s="17" t="s">
        <v>11888</v>
      </c>
      <c r="D1839" s="17" t="s">
        <v>11887</v>
      </c>
      <c r="E1839" s="17"/>
      <c r="F1839" s="17" t="s">
        <v>56</v>
      </c>
      <c r="G1839" s="17"/>
      <c r="H1839" s="17"/>
      <c r="I1839" s="17" t="s">
        <v>11891</v>
      </c>
      <c r="J1839" s="17"/>
      <c r="K1839" s="17" t="s">
        <v>11890</v>
      </c>
      <c r="L1839" s="17"/>
      <c r="M1839" s="17"/>
      <c r="N1839" s="18"/>
      <c r="O1839" s="19" t="s">
        <v>1646</v>
      </c>
    </row>
    <row r="1840" spans="1:15" ht="52.8" x14ac:dyDescent="0.3">
      <c r="A1840" s="15" t="s">
        <v>9656</v>
      </c>
      <c r="B1840" s="16">
        <v>2025</v>
      </c>
      <c r="C1840" s="17" t="s">
        <v>9657</v>
      </c>
      <c r="D1840" s="17"/>
      <c r="E1840" s="17" t="s">
        <v>265</v>
      </c>
      <c r="F1840" s="17" t="s">
        <v>2477</v>
      </c>
      <c r="G1840" s="17" t="s">
        <v>189</v>
      </c>
      <c r="H1840" s="17" t="s">
        <v>6342</v>
      </c>
      <c r="I1840" s="17" t="s">
        <v>9659</v>
      </c>
      <c r="J1840" s="17" t="s">
        <v>7156</v>
      </c>
      <c r="K1840" s="15" t="s">
        <v>9658</v>
      </c>
      <c r="L1840" s="17" t="s">
        <v>329</v>
      </c>
      <c r="M1840" s="17" t="s">
        <v>289</v>
      </c>
      <c r="N1840" s="18" t="s">
        <v>9660</v>
      </c>
      <c r="O1840" s="19"/>
    </row>
    <row r="1841" spans="1:15" ht="66" x14ac:dyDescent="0.3">
      <c r="A1841" s="15" t="s">
        <v>5216</v>
      </c>
      <c r="B1841" s="16">
        <v>2023</v>
      </c>
      <c r="C1841" s="17" t="s">
        <v>5215</v>
      </c>
      <c r="D1841" s="17" t="s">
        <v>5206</v>
      </c>
      <c r="E1841" s="17"/>
      <c r="F1841" s="17" t="s">
        <v>56</v>
      </c>
      <c r="G1841" s="17"/>
      <c r="H1841" s="17"/>
      <c r="I1841" s="17" t="s">
        <v>2640</v>
      </c>
      <c r="J1841" s="17"/>
      <c r="K1841" s="15" t="s">
        <v>5217</v>
      </c>
      <c r="L1841" s="17"/>
      <c r="M1841" s="17"/>
      <c r="N1841" s="18"/>
      <c r="O1841" s="19"/>
    </row>
    <row r="1842" spans="1:15" ht="66" x14ac:dyDescent="0.3">
      <c r="A1842" s="15" t="s">
        <v>3004</v>
      </c>
      <c r="B1842" s="16">
        <v>2022</v>
      </c>
      <c r="C1842" s="17" t="s">
        <v>3003</v>
      </c>
      <c r="D1842" s="17" t="s">
        <v>99</v>
      </c>
      <c r="E1842" s="17"/>
      <c r="F1842" s="17" t="s">
        <v>267</v>
      </c>
      <c r="G1842" s="17" t="s">
        <v>11335</v>
      </c>
      <c r="H1842" s="17" t="s">
        <v>3462</v>
      </c>
      <c r="I1842" s="17" t="s">
        <v>5626</v>
      </c>
      <c r="J1842" s="17" t="s">
        <v>7779</v>
      </c>
      <c r="K1842" s="17" t="s">
        <v>3005</v>
      </c>
      <c r="L1842" s="17"/>
      <c r="M1842" s="17"/>
      <c r="N1842" s="18"/>
      <c r="O1842" s="19" t="s">
        <v>1646</v>
      </c>
    </row>
    <row r="1843" spans="1:15" ht="66" x14ac:dyDescent="0.3">
      <c r="A1843" s="15" t="s">
        <v>4127</v>
      </c>
      <c r="B1843" s="16">
        <v>2022</v>
      </c>
      <c r="C1843" s="17" t="s">
        <v>4128</v>
      </c>
      <c r="D1843" s="17"/>
      <c r="E1843" s="17" t="s">
        <v>4129</v>
      </c>
      <c r="F1843" s="17" t="s">
        <v>56</v>
      </c>
      <c r="G1843" s="17"/>
      <c r="H1843" s="17"/>
      <c r="I1843" s="17" t="s">
        <v>7778</v>
      </c>
      <c r="J1843" s="17" t="s">
        <v>7145</v>
      </c>
      <c r="K1843" s="15" t="s">
        <v>4143</v>
      </c>
      <c r="L1843" s="17"/>
      <c r="M1843" s="17"/>
      <c r="N1843" s="18"/>
      <c r="O1843" s="19"/>
    </row>
    <row r="1844" spans="1:15" ht="99" customHeight="1" x14ac:dyDescent="0.3">
      <c r="A1844" s="15" t="s">
        <v>4972</v>
      </c>
      <c r="B1844" s="16">
        <v>2023</v>
      </c>
      <c r="C1844" s="17" t="s">
        <v>4971</v>
      </c>
      <c r="D1844" s="17" t="s">
        <v>4973</v>
      </c>
      <c r="E1844" s="17"/>
      <c r="F1844" s="17" t="s">
        <v>486</v>
      </c>
      <c r="G1844" s="17" t="s">
        <v>4562</v>
      </c>
      <c r="H1844" s="17" t="s">
        <v>4978</v>
      </c>
      <c r="I1844" s="17" t="s">
        <v>2602</v>
      </c>
      <c r="J1844" s="17" t="s">
        <v>7134</v>
      </c>
      <c r="K1844" s="17" t="s">
        <v>4974</v>
      </c>
      <c r="L1844" s="17" t="s">
        <v>4976</v>
      </c>
      <c r="M1844" s="17" t="s">
        <v>4975</v>
      </c>
      <c r="N1844" s="18" t="s">
        <v>4977</v>
      </c>
      <c r="O1844" s="19"/>
    </row>
    <row r="1845" spans="1:15" ht="52.8" x14ac:dyDescent="0.3">
      <c r="A1845" s="15" t="s">
        <v>12045</v>
      </c>
      <c r="B1845" s="16">
        <v>2015</v>
      </c>
      <c r="C1845" s="17" t="s">
        <v>12044</v>
      </c>
      <c r="D1845" s="17"/>
      <c r="E1845" s="17" t="s">
        <v>12046</v>
      </c>
      <c r="F1845" s="17" t="s">
        <v>56</v>
      </c>
      <c r="G1845" s="17"/>
      <c r="H1845" s="17"/>
      <c r="I1845" s="17" t="s">
        <v>4994</v>
      </c>
      <c r="J1845" s="17"/>
      <c r="K1845" s="17" t="s">
        <v>12047</v>
      </c>
      <c r="L1845" s="17"/>
      <c r="M1845" s="17"/>
      <c r="N1845" s="18"/>
      <c r="O1845" s="19" t="s">
        <v>1921</v>
      </c>
    </row>
    <row r="1846" spans="1:15" ht="52.8" x14ac:dyDescent="0.3">
      <c r="A1846" s="15" t="s">
        <v>4356</v>
      </c>
      <c r="B1846" s="16">
        <v>2019</v>
      </c>
      <c r="C1846" s="17" t="s">
        <v>1627</v>
      </c>
      <c r="D1846" s="17" t="s">
        <v>893</v>
      </c>
      <c r="E1846" s="17"/>
      <c r="F1846" s="17" t="s">
        <v>486</v>
      </c>
      <c r="G1846" s="17" t="s">
        <v>1202</v>
      </c>
      <c r="H1846" s="17" t="s">
        <v>3463</v>
      </c>
      <c r="I1846" s="17" t="s">
        <v>7783</v>
      </c>
      <c r="J1846" s="17" t="s">
        <v>7159</v>
      </c>
      <c r="K1846" s="15" t="s">
        <v>4357</v>
      </c>
      <c r="L1846" s="17" t="s">
        <v>329</v>
      </c>
      <c r="M1846" s="17" t="s">
        <v>52</v>
      </c>
      <c r="N1846" s="18"/>
      <c r="O1846" s="19"/>
    </row>
    <row r="1847" spans="1:15" ht="66" x14ac:dyDescent="0.3">
      <c r="A1847" s="24" t="s">
        <v>1318</v>
      </c>
      <c r="B1847" s="21">
        <v>2020</v>
      </c>
      <c r="C1847" s="22" t="s">
        <v>3466</v>
      </c>
      <c r="D1847" s="22" t="s">
        <v>1849</v>
      </c>
      <c r="E1847" s="22"/>
      <c r="F1847" s="17" t="s">
        <v>43</v>
      </c>
      <c r="G1847" s="22" t="s">
        <v>183</v>
      </c>
      <c r="H1847" s="22" t="s">
        <v>3467</v>
      </c>
      <c r="I1847" s="17" t="s">
        <v>7318</v>
      </c>
      <c r="J1847" s="17" t="s">
        <v>7191</v>
      </c>
      <c r="K1847" s="22" t="s">
        <v>8798</v>
      </c>
      <c r="L1847" s="22" t="s">
        <v>329</v>
      </c>
      <c r="M1847" s="22" t="s">
        <v>60</v>
      </c>
      <c r="N1847" s="23"/>
      <c r="O1847" s="26"/>
    </row>
    <row r="1848" spans="1:15" ht="66" x14ac:dyDescent="0.3">
      <c r="A1848" s="15" t="s">
        <v>1318</v>
      </c>
      <c r="B1848" s="16">
        <v>2022</v>
      </c>
      <c r="C1848" s="17" t="s">
        <v>4577</v>
      </c>
      <c r="D1848" s="22" t="s">
        <v>4576</v>
      </c>
      <c r="E1848" s="17"/>
      <c r="F1848" s="17" t="s">
        <v>43</v>
      </c>
      <c r="G1848" s="17" t="s">
        <v>183</v>
      </c>
      <c r="H1848" s="17" t="s">
        <v>3461</v>
      </c>
      <c r="I1848" s="17" t="s">
        <v>7780</v>
      </c>
      <c r="J1848" s="17" t="s">
        <v>7191</v>
      </c>
      <c r="K1848" s="17" t="s">
        <v>4578</v>
      </c>
      <c r="L1848" s="22" t="s">
        <v>48</v>
      </c>
      <c r="M1848" s="17" t="s">
        <v>1315</v>
      </c>
      <c r="N1848" s="18"/>
      <c r="O1848" s="19" t="s">
        <v>1646</v>
      </c>
    </row>
    <row r="1849" spans="1:15" ht="92.4" x14ac:dyDescent="0.3">
      <c r="A1849" s="15" t="s">
        <v>1318</v>
      </c>
      <c r="B1849" s="16">
        <v>2020</v>
      </c>
      <c r="C1849" s="17" t="s">
        <v>3464</v>
      </c>
      <c r="D1849" s="22" t="s">
        <v>3577</v>
      </c>
      <c r="E1849" s="17"/>
      <c r="F1849" s="17" t="s">
        <v>43</v>
      </c>
      <c r="G1849" s="17" t="s">
        <v>1314</v>
      </c>
      <c r="H1849" s="17" t="s">
        <v>3465</v>
      </c>
      <c r="I1849" s="17" t="s">
        <v>7782</v>
      </c>
      <c r="J1849" s="17" t="s">
        <v>7191</v>
      </c>
      <c r="K1849" s="17" t="s">
        <v>11092</v>
      </c>
      <c r="L1849" s="22" t="s">
        <v>48</v>
      </c>
      <c r="M1849" s="17" t="s">
        <v>60</v>
      </c>
      <c r="N1849" s="18"/>
      <c r="O1849" s="19"/>
    </row>
    <row r="1850" spans="1:15" ht="72" customHeight="1" x14ac:dyDescent="0.3">
      <c r="A1850" s="15" t="s">
        <v>1318</v>
      </c>
      <c r="B1850" s="16">
        <v>2023</v>
      </c>
      <c r="C1850" s="17" t="s">
        <v>4968</v>
      </c>
      <c r="D1850" s="17" t="s">
        <v>3577</v>
      </c>
      <c r="E1850" s="17"/>
      <c r="F1850" s="17" t="s">
        <v>1031</v>
      </c>
      <c r="G1850" s="17" t="s">
        <v>38</v>
      </c>
      <c r="H1850" s="17" t="s">
        <v>4969</v>
      </c>
      <c r="I1850" s="17" t="s">
        <v>7781</v>
      </c>
      <c r="J1850" s="17" t="s">
        <v>7191</v>
      </c>
      <c r="K1850" s="17" t="s">
        <v>11093</v>
      </c>
      <c r="L1850" s="22" t="s">
        <v>329</v>
      </c>
      <c r="M1850" s="17" t="s">
        <v>4970</v>
      </c>
      <c r="N1850" s="18"/>
      <c r="O1850" s="19"/>
    </row>
    <row r="1851" spans="1:15" ht="66" x14ac:dyDescent="0.3">
      <c r="A1851" s="15" t="s">
        <v>2333</v>
      </c>
      <c r="B1851" s="16">
        <v>2021</v>
      </c>
      <c r="C1851" s="17" t="s">
        <v>3468</v>
      </c>
      <c r="D1851" s="17" t="s">
        <v>1849</v>
      </c>
      <c r="E1851" s="17"/>
      <c r="F1851" s="17" t="s">
        <v>43</v>
      </c>
      <c r="G1851" s="17" t="s">
        <v>38</v>
      </c>
      <c r="H1851" s="17" t="s">
        <v>3469</v>
      </c>
      <c r="I1851" s="17" t="s">
        <v>7970</v>
      </c>
      <c r="J1851" s="17" t="s">
        <v>7191</v>
      </c>
      <c r="K1851" s="17" t="s">
        <v>7784</v>
      </c>
      <c r="L1851" s="17"/>
      <c r="M1851" s="17"/>
      <c r="N1851" s="18"/>
      <c r="O1851" s="19"/>
    </row>
    <row r="1852" spans="1:15" ht="52.8" x14ac:dyDescent="0.3">
      <c r="A1852" s="15" t="s">
        <v>4111</v>
      </c>
      <c r="B1852" s="16">
        <v>2022</v>
      </c>
      <c r="C1852" s="17" t="s">
        <v>4110</v>
      </c>
      <c r="D1852" s="17" t="s">
        <v>210</v>
      </c>
      <c r="E1852" s="17"/>
      <c r="F1852" s="17" t="s">
        <v>56</v>
      </c>
      <c r="G1852" s="17"/>
      <c r="H1852" s="17"/>
      <c r="I1852" s="17" t="s">
        <v>4369</v>
      </c>
      <c r="J1852" s="17"/>
      <c r="K1852" s="17" t="s">
        <v>4370</v>
      </c>
      <c r="L1852" s="22" t="s">
        <v>730</v>
      </c>
      <c r="M1852" s="17" t="s">
        <v>4374</v>
      </c>
      <c r="N1852" s="18" t="s">
        <v>4375</v>
      </c>
      <c r="O1852" s="19" t="s">
        <v>1646</v>
      </c>
    </row>
    <row r="1853" spans="1:15" ht="66" x14ac:dyDescent="0.3">
      <c r="A1853" s="15" t="s">
        <v>8304</v>
      </c>
      <c r="B1853" s="16">
        <v>2021</v>
      </c>
      <c r="C1853" s="17" t="s">
        <v>8303</v>
      </c>
      <c r="D1853" s="17" t="s">
        <v>2504</v>
      </c>
      <c r="E1853" s="17"/>
      <c r="F1853" s="17" t="s">
        <v>56</v>
      </c>
      <c r="G1853" s="17"/>
      <c r="H1853" s="17"/>
      <c r="I1853" s="17" t="s">
        <v>8306</v>
      </c>
      <c r="J1853" s="17"/>
      <c r="K1853" s="17" t="s">
        <v>8305</v>
      </c>
      <c r="L1853" s="17"/>
      <c r="M1853" s="17"/>
      <c r="N1853" s="18"/>
      <c r="O1853" s="19"/>
    </row>
    <row r="1854" spans="1:15" ht="52.8" x14ac:dyDescent="0.3">
      <c r="A1854" s="15" t="s">
        <v>1738</v>
      </c>
      <c r="B1854" s="16">
        <v>2018</v>
      </c>
      <c r="C1854" s="17" t="s">
        <v>1737</v>
      </c>
      <c r="D1854" s="17" t="s">
        <v>1214</v>
      </c>
      <c r="E1854" s="17"/>
      <c r="F1854" s="17" t="s">
        <v>2155</v>
      </c>
      <c r="G1854" s="22" t="s">
        <v>1740</v>
      </c>
      <c r="H1854" s="17" t="s">
        <v>3470</v>
      </c>
      <c r="I1854" s="17" t="s">
        <v>2602</v>
      </c>
      <c r="J1854" s="17" t="s">
        <v>7321</v>
      </c>
      <c r="K1854" s="17" t="s">
        <v>1739</v>
      </c>
      <c r="L1854" s="22" t="s">
        <v>329</v>
      </c>
      <c r="M1854" s="17" t="s">
        <v>49</v>
      </c>
      <c r="N1854" s="18" t="s">
        <v>935</v>
      </c>
      <c r="O1854" s="19"/>
    </row>
    <row r="1855" spans="1:15" ht="39.6" x14ac:dyDescent="0.3">
      <c r="A1855" s="15" t="s">
        <v>4514</v>
      </c>
      <c r="B1855" s="16">
        <v>2020</v>
      </c>
      <c r="C1855" s="17" t="s">
        <v>4515</v>
      </c>
      <c r="D1855" s="17" t="s">
        <v>105</v>
      </c>
      <c r="E1855" s="17"/>
      <c r="F1855" s="17" t="s">
        <v>43</v>
      </c>
      <c r="G1855" s="12" t="s">
        <v>227</v>
      </c>
      <c r="H1855" s="17" t="s">
        <v>4519</v>
      </c>
      <c r="I1855" s="17" t="s">
        <v>7970</v>
      </c>
      <c r="J1855" s="17" t="s">
        <v>7197</v>
      </c>
      <c r="K1855" s="17" t="s">
        <v>4516</v>
      </c>
      <c r="L1855" s="22" t="s">
        <v>1591</v>
      </c>
      <c r="M1855" s="17" t="s">
        <v>4517</v>
      </c>
      <c r="N1855" s="18" t="s">
        <v>4518</v>
      </c>
      <c r="O1855" s="19"/>
    </row>
    <row r="1856" spans="1:15" ht="52.8" x14ac:dyDescent="0.3">
      <c r="A1856" s="15" t="s">
        <v>3913</v>
      </c>
      <c r="B1856" s="16">
        <v>2021</v>
      </c>
      <c r="C1856" s="17" t="s">
        <v>3912</v>
      </c>
      <c r="D1856" s="17" t="s">
        <v>3914</v>
      </c>
      <c r="E1856" s="17"/>
      <c r="F1856" s="17" t="s">
        <v>43</v>
      </c>
      <c r="G1856" s="17" t="s">
        <v>3917</v>
      </c>
      <c r="H1856" s="17" t="s">
        <v>3916</v>
      </c>
      <c r="I1856" s="17" t="s">
        <v>7785</v>
      </c>
      <c r="J1856" s="17" t="s">
        <v>7204</v>
      </c>
      <c r="K1856" s="17" t="s">
        <v>3915</v>
      </c>
      <c r="L1856" s="22" t="s">
        <v>1551</v>
      </c>
      <c r="M1856" s="17" t="s">
        <v>1551</v>
      </c>
      <c r="N1856" s="18" t="s">
        <v>1551</v>
      </c>
      <c r="O1856" s="19"/>
    </row>
    <row r="1857" spans="1:15" ht="79.2" customHeight="1" x14ac:dyDescent="0.3">
      <c r="A1857" s="15" t="s">
        <v>5728</v>
      </c>
      <c r="B1857" s="16">
        <v>2024</v>
      </c>
      <c r="C1857" s="17" t="s">
        <v>5727</v>
      </c>
      <c r="D1857" s="17" t="s">
        <v>349</v>
      </c>
      <c r="E1857" s="17"/>
      <c r="F1857" s="17" t="s">
        <v>5730</v>
      </c>
      <c r="G1857" s="17" t="s">
        <v>11322</v>
      </c>
      <c r="H1857" s="17" t="s">
        <v>5731</v>
      </c>
      <c r="I1857" s="17" t="s">
        <v>7277</v>
      </c>
      <c r="J1857" s="17" t="s">
        <v>7243</v>
      </c>
      <c r="K1857" s="17" t="s">
        <v>6373</v>
      </c>
      <c r="L1857" s="17" t="s">
        <v>303</v>
      </c>
      <c r="M1857" s="17" t="s">
        <v>1724</v>
      </c>
      <c r="N1857" s="18" t="s">
        <v>5729</v>
      </c>
      <c r="O1857" s="19"/>
    </row>
    <row r="1858" spans="1:15" ht="26.4" x14ac:dyDescent="0.3">
      <c r="A1858" s="15" t="s">
        <v>4009</v>
      </c>
      <c r="B1858" s="16">
        <v>2014</v>
      </c>
      <c r="C1858" s="17" t="s">
        <v>4011</v>
      </c>
      <c r="D1858" s="17" t="s">
        <v>4010</v>
      </c>
      <c r="E1858" s="17"/>
      <c r="F1858" s="17" t="s">
        <v>56</v>
      </c>
      <c r="G1858" s="17"/>
      <c r="H1858" s="17"/>
      <c r="I1858" s="17" t="s">
        <v>56</v>
      </c>
      <c r="J1858" s="17"/>
      <c r="K1858" s="17" t="s">
        <v>4012</v>
      </c>
      <c r="L1858" s="22"/>
      <c r="M1858" s="17"/>
      <c r="N1858" s="18"/>
      <c r="O1858" s="19"/>
    </row>
    <row r="1859" spans="1:15" ht="92.4" x14ac:dyDescent="0.3">
      <c r="A1859" s="15" t="s">
        <v>9112</v>
      </c>
      <c r="B1859" s="16" t="s">
        <v>4488</v>
      </c>
      <c r="C1859" s="17" t="s">
        <v>9113</v>
      </c>
      <c r="D1859" s="17"/>
      <c r="E1859" s="17"/>
      <c r="F1859" s="17" t="s">
        <v>844</v>
      </c>
      <c r="G1859" s="17" t="s">
        <v>202</v>
      </c>
      <c r="H1859" s="17" t="s">
        <v>3161</v>
      </c>
      <c r="I1859" s="17" t="s">
        <v>7284</v>
      </c>
      <c r="J1859" s="17"/>
      <c r="K1859" s="15" t="s">
        <v>9114</v>
      </c>
      <c r="L1859" s="22" t="s">
        <v>329</v>
      </c>
      <c r="M1859" s="17" t="s">
        <v>9115</v>
      </c>
      <c r="N1859" s="18" t="s">
        <v>4957</v>
      </c>
      <c r="O1859" s="19"/>
    </row>
    <row r="1860" spans="1:15" ht="66" x14ac:dyDescent="0.3">
      <c r="A1860" s="15" t="s">
        <v>6133</v>
      </c>
      <c r="B1860" s="16">
        <v>2024</v>
      </c>
      <c r="C1860" s="17" t="s">
        <v>6132</v>
      </c>
      <c r="D1860" s="17" t="s">
        <v>335</v>
      </c>
      <c r="E1860" s="17"/>
      <c r="F1860" s="17" t="s">
        <v>2155</v>
      </c>
      <c r="G1860" s="17"/>
      <c r="H1860" s="17" t="s">
        <v>6135</v>
      </c>
      <c r="I1860" s="17" t="s">
        <v>7165</v>
      </c>
      <c r="J1860" s="17" t="s">
        <v>7164</v>
      </c>
      <c r="K1860" s="15" t="s">
        <v>6134</v>
      </c>
      <c r="L1860" s="17" t="s">
        <v>303</v>
      </c>
      <c r="M1860" s="17" t="s">
        <v>6136</v>
      </c>
      <c r="N1860" s="18" t="s">
        <v>6137</v>
      </c>
      <c r="O1860" s="19"/>
    </row>
    <row r="1861" spans="1:15" ht="66" x14ac:dyDescent="0.3">
      <c r="A1861" s="15" t="s">
        <v>8066</v>
      </c>
      <c r="B1861" s="16">
        <v>2022</v>
      </c>
      <c r="C1861" s="17" t="s">
        <v>8065</v>
      </c>
      <c r="D1861" s="17" t="s">
        <v>1253</v>
      </c>
      <c r="E1861" s="17"/>
      <c r="F1861" s="17" t="s">
        <v>486</v>
      </c>
      <c r="G1861" s="17" t="s">
        <v>115</v>
      </c>
      <c r="H1861" s="17" t="s">
        <v>5828</v>
      </c>
      <c r="I1861" s="17" t="s">
        <v>8068</v>
      </c>
      <c r="J1861" s="17" t="s">
        <v>7182</v>
      </c>
      <c r="K1861" s="17" t="s">
        <v>8067</v>
      </c>
      <c r="L1861" s="17" t="s">
        <v>48</v>
      </c>
      <c r="M1861" s="17" t="s">
        <v>49</v>
      </c>
      <c r="N1861" s="18"/>
      <c r="O1861" s="19"/>
    </row>
    <row r="1862" spans="1:15" ht="66" x14ac:dyDescent="0.3">
      <c r="A1862" s="15" t="s">
        <v>1296</v>
      </c>
      <c r="B1862" s="16">
        <v>2017</v>
      </c>
      <c r="C1862" s="17" t="s">
        <v>1295</v>
      </c>
      <c r="D1862" s="17" t="s">
        <v>1214</v>
      </c>
      <c r="E1862" s="17"/>
      <c r="F1862" s="17" t="s">
        <v>486</v>
      </c>
      <c r="G1862" s="17" t="s">
        <v>115</v>
      </c>
      <c r="H1862" s="17" t="s">
        <v>5828</v>
      </c>
      <c r="I1862" s="17" t="s">
        <v>7971</v>
      </c>
      <c r="J1862" s="17" t="s">
        <v>7182</v>
      </c>
      <c r="K1862" s="15" t="s">
        <v>10903</v>
      </c>
      <c r="L1862" s="17" t="s">
        <v>48</v>
      </c>
      <c r="M1862" s="17" t="s">
        <v>49</v>
      </c>
      <c r="N1862" s="18"/>
      <c r="O1862" s="19"/>
    </row>
    <row r="1863" spans="1:15" ht="66" x14ac:dyDescent="0.3">
      <c r="A1863" s="15" t="s">
        <v>769</v>
      </c>
      <c r="B1863" s="16">
        <v>2017</v>
      </c>
      <c r="C1863" s="17" t="s">
        <v>768</v>
      </c>
      <c r="D1863" s="17" t="s">
        <v>767</v>
      </c>
      <c r="E1863" s="17"/>
      <c r="F1863" s="17" t="s">
        <v>486</v>
      </c>
      <c r="G1863" s="22" t="s">
        <v>115</v>
      </c>
      <c r="H1863" s="17" t="s">
        <v>3183</v>
      </c>
      <c r="I1863" s="17" t="s">
        <v>7786</v>
      </c>
      <c r="J1863" s="17" t="s">
        <v>7182</v>
      </c>
      <c r="K1863" s="17" t="s">
        <v>10904</v>
      </c>
      <c r="L1863" s="17" t="s">
        <v>48</v>
      </c>
      <c r="M1863" s="17" t="s">
        <v>49</v>
      </c>
      <c r="N1863" s="18" t="s">
        <v>2105</v>
      </c>
      <c r="O1863" s="19"/>
    </row>
    <row r="1864" spans="1:15" ht="66" x14ac:dyDescent="0.3">
      <c r="A1864" s="15" t="s">
        <v>8057</v>
      </c>
      <c r="B1864" s="16">
        <v>2021</v>
      </c>
      <c r="C1864" s="17" t="s">
        <v>8058</v>
      </c>
      <c r="D1864" s="17" t="s">
        <v>8059</v>
      </c>
      <c r="E1864" s="17"/>
      <c r="F1864" s="17" t="s">
        <v>486</v>
      </c>
      <c r="G1864" s="17" t="s">
        <v>115</v>
      </c>
      <c r="H1864" s="17" t="s">
        <v>3183</v>
      </c>
      <c r="I1864" s="17" t="s">
        <v>7284</v>
      </c>
      <c r="J1864" s="17" t="s">
        <v>7182</v>
      </c>
      <c r="K1864" s="17" t="s">
        <v>8060</v>
      </c>
      <c r="L1864" s="17" t="s">
        <v>329</v>
      </c>
      <c r="M1864" s="17" t="s">
        <v>2923</v>
      </c>
      <c r="N1864" s="18"/>
      <c r="O1864" s="19"/>
    </row>
    <row r="1865" spans="1:15" ht="79.2" customHeight="1" x14ac:dyDescent="0.3">
      <c r="A1865" s="15" t="s">
        <v>1271</v>
      </c>
      <c r="B1865" s="16">
        <v>2019</v>
      </c>
      <c r="C1865" s="17" t="s">
        <v>1270</v>
      </c>
      <c r="D1865" s="17" t="s">
        <v>893</v>
      </c>
      <c r="E1865" s="17"/>
      <c r="F1865" s="17" t="s">
        <v>3826</v>
      </c>
      <c r="G1865" s="17"/>
      <c r="H1865" s="17"/>
      <c r="I1865" s="17" t="s">
        <v>1272</v>
      </c>
      <c r="J1865" s="17"/>
      <c r="K1865" s="17" t="s">
        <v>10905</v>
      </c>
      <c r="L1865" s="17"/>
      <c r="M1865" s="17"/>
      <c r="N1865" s="18"/>
      <c r="O1865" s="19"/>
    </row>
    <row r="1866" spans="1:15" ht="66" x14ac:dyDescent="0.3">
      <c r="A1866" s="15" t="s">
        <v>1575</v>
      </c>
      <c r="B1866" s="16">
        <v>2020</v>
      </c>
      <c r="C1866" s="17" t="s">
        <v>1574</v>
      </c>
      <c r="D1866" s="17" t="s">
        <v>1576</v>
      </c>
      <c r="E1866" s="17"/>
      <c r="F1866" s="17" t="s">
        <v>43</v>
      </c>
      <c r="G1866" s="17" t="s">
        <v>1578</v>
      </c>
      <c r="H1866" s="17" t="s">
        <v>3471</v>
      </c>
      <c r="I1866" s="17" t="s">
        <v>7787</v>
      </c>
      <c r="J1866" s="17" t="s">
        <v>7390</v>
      </c>
      <c r="K1866" s="17" t="s">
        <v>1577</v>
      </c>
      <c r="L1866" s="17" t="s">
        <v>329</v>
      </c>
      <c r="M1866" s="17" t="s">
        <v>116</v>
      </c>
      <c r="N1866" s="18"/>
      <c r="O1866" s="19"/>
    </row>
    <row r="1867" spans="1:15" ht="92.4" x14ac:dyDescent="0.3">
      <c r="A1867" s="15" t="s">
        <v>1007</v>
      </c>
      <c r="B1867" s="16">
        <v>2019</v>
      </c>
      <c r="C1867" s="17" t="s">
        <v>1008</v>
      </c>
      <c r="D1867" s="17" t="s">
        <v>893</v>
      </c>
      <c r="E1867" s="17"/>
      <c r="F1867" s="17" t="s">
        <v>43</v>
      </c>
      <c r="G1867" s="17" t="s">
        <v>1009</v>
      </c>
      <c r="H1867" s="17" t="s">
        <v>3472</v>
      </c>
      <c r="I1867" s="17" t="s">
        <v>7788</v>
      </c>
      <c r="J1867" s="17" t="s">
        <v>7390</v>
      </c>
      <c r="K1867" s="17" t="s">
        <v>10921</v>
      </c>
      <c r="L1867" s="17" t="s">
        <v>48</v>
      </c>
      <c r="M1867" s="17" t="s">
        <v>116</v>
      </c>
      <c r="N1867" s="18" t="s">
        <v>1010</v>
      </c>
      <c r="O1867" s="19"/>
    </row>
    <row r="1868" spans="1:15" ht="66" x14ac:dyDescent="0.3">
      <c r="A1868" s="15" t="s">
        <v>6889</v>
      </c>
      <c r="B1868" s="16">
        <v>2024</v>
      </c>
      <c r="C1868" s="17" t="s">
        <v>6888</v>
      </c>
      <c r="D1868" s="17" t="s">
        <v>29</v>
      </c>
      <c r="E1868" s="17"/>
      <c r="F1868" s="17" t="s">
        <v>43</v>
      </c>
      <c r="G1868" s="17"/>
      <c r="H1868" s="17"/>
      <c r="I1868" s="17" t="s">
        <v>7789</v>
      </c>
      <c r="J1868" s="17" t="s">
        <v>7180</v>
      </c>
      <c r="K1868" s="17" t="s">
        <v>6890</v>
      </c>
      <c r="L1868" s="17"/>
      <c r="M1868" s="17"/>
      <c r="N1868" s="18"/>
      <c r="O1868" s="19"/>
    </row>
    <row r="1869" spans="1:15" ht="52.8" x14ac:dyDescent="0.3">
      <c r="A1869" s="15" t="s">
        <v>2837</v>
      </c>
      <c r="B1869" s="16">
        <v>2021</v>
      </c>
      <c r="C1869" s="17" t="s">
        <v>2836</v>
      </c>
      <c r="D1869" s="17" t="s">
        <v>105</v>
      </c>
      <c r="E1869" s="17"/>
      <c r="F1869" s="17" t="s">
        <v>122</v>
      </c>
      <c r="G1869" s="17" t="s">
        <v>2839</v>
      </c>
      <c r="H1869" s="17" t="s">
        <v>3473</v>
      </c>
      <c r="I1869" s="17" t="s">
        <v>7790</v>
      </c>
      <c r="J1869" s="17" t="s">
        <v>7159</v>
      </c>
      <c r="K1869" s="15" t="s">
        <v>2838</v>
      </c>
      <c r="L1869" s="17" t="s">
        <v>329</v>
      </c>
      <c r="M1869" s="17" t="s">
        <v>1444</v>
      </c>
      <c r="N1869" s="18" t="s">
        <v>936</v>
      </c>
      <c r="O1869" s="19"/>
    </row>
    <row r="1870" spans="1:15" ht="66" x14ac:dyDescent="0.3">
      <c r="A1870" s="15" t="s">
        <v>1508</v>
      </c>
      <c r="B1870" s="16">
        <v>2020</v>
      </c>
      <c r="C1870" s="17" t="s">
        <v>1507</v>
      </c>
      <c r="D1870" s="17" t="s">
        <v>1509</v>
      </c>
      <c r="E1870" s="17"/>
      <c r="F1870" s="17" t="s">
        <v>122</v>
      </c>
      <c r="G1870" s="17"/>
      <c r="H1870" s="17" t="s">
        <v>3473</v>
      </c>
      <c r="I1870" s="17" t="s">
        <v>7355</v>
      </c>
      <c r="J1870" s="17" t="s">
        <v>7159</v>
      </c>
      <c r="K1870" s="15" t="s">
        <v>1510</v>
      </c>
      <c r="L1870" s="17" t="s">
        <v>329</v>
      </c>
      <c r="M1870" s="17" t="s">
        <v>1511</v>
      </c>
      <c r="N1870" s="18" t="s">
        <v>2106</v>
      </c>
      <c r="O1870" s="19"/>
    </row>
    <row r="1871" spans="1:15" ht="52.8" x14ac:dyDescent="0.3">
      <c r="A1871" s="15" t="s">
        <v>6100</v>
      </c>
      <c r="B1871" s="16">
        <v>2024</v>
      </c>
      <c r="C1871" s="17" t="s">
        <v>6101</v>
      </c>
      <c r="D1871" s="17" t="s">
        <v>68</v>
      </c>
      <c r="E1871" s="17"/>
      <c r="F1871" s="17" t="s">
        <v>1076</v>
      </c>
      <c r="G1871" s="17"/>
      <c r="H1871" s="17"/>
      <c r="I1871" s="17" t="s">
        <v>12282</v>
      </c>
      <c r="J1871" s="17"/>
      <c r="K1871" s="17" t="s">
        <v>6642</v>
      </c>
      <c r="L1871" s="17"/>
      <c r="M1871" s="17"/>
      <c r="N1871" s="18"/>
      <c r="O1871" s="19"/>
    </row>
    <row r="1872" spans="1:15" ht="66" x14ac:dyDescent="0.3">
      <c r="A1872" s="15" t="s">
        <v>8995</v>
      </c>
      <c r="B1872" s="16">
        <v>2025</v>
      </c>
      <c r="C1872" s="17" t="s">
        <v>8994</v>
      </c>
      <c r="D1872" s="17" t="s">
        <v>8993</v>
      </c>
      <c r="E1872" s="17"/>
      <c r="F1872" s="17" t="s">
        <v>844</v>
      </c>
      <c r="G1872" s="17"/>
      <c r="H1872" s="17" t="s">
        <v>8998</v>
      </c>
      <c r="I1872" s="17" t="s">
        <v>8996</v>
      </c>
      <c r="J1872" s="17"/>
      <c r="K1872" s="17" t="s">
        <v>8997</v>
      </c>
      <c r="L1872" s="17"/>
      <c r="M1872" s="17"/>
      <c r="N1872" s="18"/>
      <c r="O1872" s="19"/>
    </row>
    <row r="1873" spans="1:15" ht="52.8" x14ac:dyDescent="0.3">
      <c r="A1873" s="15" t="s">
        <v>8760</v>
      </c>
      <c r="B1873" s="16">
        <v>2024</v>
      </c>
      <c r="C1873" s="17" t="s">
        <v>8759</v>
      </c>
      <c r="D1873" s="17"/>
      <c r="E1873" s="17" t="s">
        <v>265</v>
      </c>
      <c r="F1873" s="17" t="s">
        <v>43</v>
      </c>
      <c r="G1873" s="17" t="s">
        <v>10658</v>
      </c>
      <c r="H1873" s="17" t="s">
        <v>8762</v>
      </c>
      <c r="I1873" s="17" t="s">
        <v>8763</v>
      </c>
      <c r="J1873" s="17" t="s">
        <v>7276</v>
      </c>
      <c r="K1873" s="17" t="s">
        <v>8761</v>
      </c>
      <c r="L1873" s="17" t="s">
        <v>329</v>
      </c>
      <c r="M1873" s="17" t="s">
        <v>338</v>
      </c>
      <c r="N1873" s="18" t="s">
        <v>3902</v>
      </c>
      <c r="O1873" s="19"/>
    </row>
    <row r="1874" spans="1:15" ht="66" x14ac:dyDescent="0.3">
      <c r="A1874" s="15" t="s">
        <v>10568</v>
      </c>
      <c r="B1874" s="16">
        <v>2025</v>
      </c>
      <c r="C1874" s="17" t="s">
        <v>10211</v>
      </c>
      <c r="D1874" s="17" t="s">
        <v>164</v>
      </c>
      <c r="E1874" s="17"/>
      <c r="F1874" s="17" t="s">
        <v>1031</v>
      </c>
      <c r="G1874" s="17" t="s">
        <v>618</v>
      </c>
      <c r="H1874" s="17" t="s">
        <v>10212</v>
      </c>
      <c r="I1874" s="17" t="s">
        <v>10213</v>
      </c>
      <c r="J1874" s="17" t="s">
        <v>7276</v>
      </c>
      <c r="K1874" s="17" t="s">
        <v>10567</v>
      </c>
      <c r="L1874" s="17" t="s">
        <v>329</v>
      </c>
      <c r="M1874" s="17" t="s">
        <v>338</v>
      </c>
      <c r="N1874" s="18" t="s">
        <v>1556</v>
      </c>
      <c r="O1874" s="19"/>
    </row>
    <row r="1875" spans="1:15" ht="66" x14ac:dyDescent="0.3">
      <c r="A1875" s="15" t="s">
        <v>4038</v>
      </c>
      <c r="B1875" s="16">
        <v>2017</v>
      </c>
      <c r="C1875" s="17" t="s">
        <v>4037</v>
      </c>
      <c r="D1875" s="17"/>
      <c r="E1875" s="17" t="s">
        <v>4039</v>
      </c>
      <c r="F1875" s="17" t="s">
        <v>2452</v>
      </c>
      <c r="G1875" s="17"/>
      <c r="H1875" s="17"/>
      <c r="I1875" s="17" t="s">
        <v>300</v>
      </c>
      <c r="J1875" s="17" t="s">
        <v>5873</v>
      </c>
      <c r="K1875" s="15" t="s">
        <v>4040</v>
      </c>
      <c r="L1875" s="17"/>
      <c r="M1875" s="17"/>
      <c r="N1875" s="18"/>
      <c r="O1875" s="19"/>
    </row>
    <row r="1876" spans="1:15" ht="52.8" x14ac:dyDescent="0.3">
      <c r="A1876" s="15" t="s">
        <v>1024</v>
      </c>
      <c r="B1876" s="16">
        <v>2016</v>
      </c>
      <c r="C1876" s="17" t="s">
        <v>1023</v>
      </c>
      <c r="D1876" s="17" t="s">
        <v>164</v>
      </c>
      <c r="E1876" s="17"/>
      <c r="F1876" s="17" t="s">
        <v>3812</v>
      </c>
      <c r="G1876" s="17"/>
      <c r="H1876" s="17"/>
      <c r="I1876" s="17" t="s">
        <v>7792</v>
      </c>
      <c r="J1876" s="17" t="s">
        <v>7791</v>
      </c>
      <c r="K1876" s="17" t="s">
        <v>8290</v>
      </c>
      <c r="L1876" s="17" t="s">
        <v>1025</v>
      </c>
      <c r="M1876" s="17" t="s">
        <v>1790</v>
      </c>
      <c r="N1876" s="18"/>
      <c r="O1876" s="19"/>
    </row>
    <row r="1877" spans="1:15" ht="66" customHeight="1" x14ac:dyDescent="0.3">
      <c r="A1877" s="15" t="s">
        <v>6678</v>
      </c>
      <c r="B1877" s="16">
        <v>2024</v>
      </c>
      <c r="C1877" s="17" t="s">
        <v>6677</v>
      </c>
      <c r="D1877" s="17"/>
      <c r="E1877" s="17" t="s">
        <v>5609</v>
      </c>
      <c r="F1877" s="17" t="s">
        <v>56</v>
      </c>
      <c r="G1877" s="17"/>
      <c r="H1877" s="17"/>
      <c r="I1877" s="17" t="s">
        <v>1151</v>
      </c>
      <c r="J1877" s="17"/>
      <c r="K1877" s="17" t="s">
        <v>6679</v>
      </c>
      <c r="L1877" s="17"/>
      <c r="M1877" s="17"/>
      <c r="N1877" s="18"/>
      <c r="O1877" s="19"/>
    </row>
    <row r="1878" spans="1:15" ht="92.4" x14ac:dyDescent="0.3">
      <c r="A1878" s="15" t="s">
        <v>8153</v>
      </c>
      <c r="B1878" s="16">
        <v>2024</v>
      </c>
      <c r="C1878" s="17" t="s">
        <v>8152</v>
      </c>
      <c r="D1878" s="17" t="s">
        <v>1694</v>
      </c>
      <c r="E1878" s="17"/>
      <c r="F1878" s="17" t="s">
        <v>5192</v>
      </c>
      <c r="G1878" s="17" t="s">
        <v>8155</v>
      </c>
      <c r="H1878" s="17" t="s">
        <v>8156</v>
      </c>
      <c r="I1878" s="17" t="s">
        <v>7284</v>
      </c>
      <c r="J1878" s="17" t="s">
        <v>7145</v>
      </c>
      <c r="K1878" s="17" t="s">
        <v>8154</v>
      </c>
      <c r="L1878" s="17" t="s">
        <v>329</v>
      </c>
      <c r="M1878" s="17" t="s">
        <v>8157</v>
      </c>
      <c r="N1878" s="18" t="s">
        <v>936</v>
      </c>
      <c r="O1878" s="19"/>
    </row>
    <row r="1879" spans="1:15" ht="52.8" x14ac:dyDescent="0.3">
      <c r="A1879" s="15" t="s">
        <v>5026</v>
      </c>
      <c r="B1879" s="16">
        <v>2023</v>
      </c>
      <c r="C1879" s="17" t="s">
        <v>5027</v>
      </c>
      <c r="D1879" s="17" t="s">
        <v>125</v>
      </c>
      <c r="E1879" s="17"/>
      <c r="F1879" s="17" t="s">
        <v>2477</v>
      </c>
      <c r="G1879" s="17" t="s">
        <v>189</v>
      </c>
      <c r="H1879" s="17" t="s">
        <v>5029</v>
      </c>
      <c r="I1879" s="17" t="s">
        <v>7713</v>
      </c>
      <c r="J1879" s="17" t="s">
        <v>7180</v>
      </c>
      <c r="K1879" s="17" t="s">
        <v>5028</v>
      </c>
      <c r="L1879" s="17" t="s">
        <v>329</v>
      </c>
      <c r="M1879" s="17" t="s">
        <v>53</v>
      </c>
      <c r="N1879" s="18"/>
      <c r="O1879" s="19"/>
    </row>
    <row r="1880" spans="1:15" ht="132" x14ac:dyDescent="0.3">
      <c r="A1880" s="15" t="s">
        <v>11105</v>
      </c>
      <c r="B1880" s="16">
        <v>2022</v>
      </c>
      <c r="C1880" s="17" t="s">
        <v>11104</v>
      </c>
      <c r="D1880" s="17"/>
      <c r="E1880" s="17" t="s">
        <v>3940</v>
      </c>
      <c r="F1880" s="17" t="s">
        <v>1031</v>
      </c>
      <c r="G1880" s="17" t="s">
        <v>38</v>
      </c>
      <c r="H1880" s="17" t="s">
        <v>11108</v>
      </c>
      <c r="I1880" s="17" t="s">
        <v>11107</v>
      </c>
      <c r="J1880" s="17" t="s">
        <v>10175</v>
      </c>
      <c r="K1880" s="15" t="s">
        <v>11106</v>
      </c>
      <c r="L1880" s="17" t="s">
        <v>329</v>
      </c>
      <c r="M1880" s="17" t="s">
        <v>11109</v>
      </c>
      <c r="N1880" s="18" t="s">
        <v>11110</v>
      </c>
      <c r="O1880" s="19" t="s">
        <v>1646</v>
      </c>
    </row>
    <row r="1881" spans="1:15" ht="39.6" x14ac:dyDescent="0.3">
      <c r="A1881" s="15" t="s">
        <v>8764</v>
      </c>
      <c r="B1881" s="16">
        <v>2025</v>
      </c>
      <c r="C1881" s="17" t="s">
        <v>8765</v>
      </c>
      <c r="D1881" s="17" t="s">
        <v>125</v>
      </c>
      <c r="E1881" s="17"/>
      <c r="F1881" s="17" t="s">
        <v>1468</v>
      </c>
      <c r="G1881" s="17"/>
      <c r="H1881" s="17"/>
      <c r="I1881" s="17" t="s">
        <v>8767</v>
      </c>
      <c r="J1881" s="17"/>
      <c r="K1881" s="17" t="s">
        <v>8766</v>
      </c>
      <c r="L1881" s="17"/>
      <c r="M1881" s="17"/>
      <c r="N1881" s="18"/>
      <c r="O1881" s="19"/>
    </row>
    <row r="1882" spans="1:15" ht="66" x14ac:dyDescent="0.3">
      <c r="A1882" s="15" t="s">
        <v>2883</v>
      </c>
      <c r="B1882" s="16">
        <v>2021</v>
      </c>
      <c r="C1882" s="17" t="s">
        <v>2882</v>
      </c>
      <c r="D1882" s="17" t="s">
        <v>2551</v>
      </c>
      <c r="E1882" s="17"/>
      <c r="F1882" s="17" t="s">
        <v>56</v>
      </c>
      <c r="G1882" s="17"/>
      <c r="H1882" s="17"/>
      <c r="I1882" s="17" t="s">
        <v>2560</v>
      </c>
      <c r="J1882" s="17"/>
      <c r="K1882" s="15" t="s">
        <v>2884</v>
      </c>
      <c r="L1882" s="17"/>
      <c r="M1882" s="17"/>
      <c r="N1882" s="18"/>
      <c r="O1882" s="19"/>
    </row>
    <row r="1883" spans="1:15" ht="79.2" x14ac:dyDescent="0.3">
      <c r="A1883" s="15" t="s">
        <v>9989</v>
      </c>
      <c r="B1883" s="16">
        <v>2025</v>
      </c>
      <c r="C1883" s="17" t="s">
        <v>9988</v>
      </c>
      <c r="D1883" s="17" t="s">
        <v>1549</v>
      </c>
      <c r="E1883" s="17"/>
      <c r="F1883" s="17" t="s">
        <v>2477</v>
      </c>
      <c r="G1883" s="17" t="s">
        <v>381</v>
      </c>
      <c r="H1883" s="17" t="s">
        <v>3068</v>
      </c>
      <c r="I1883" s="17" t="s">
        <v>9991</v>
      </c>
      <c r="J1883" s="17" t="s">
        <v>7153</v>
      </c>
      <c r="K1883" s="17" t="s">
        <v>9990</v>
      </c>
      <c r="L1883" s="17" t="s">
        <v>5166</v>
      </c>
      <c r="M1883" s="17" t="s">
        <v>9992</v>
      </c>
      <c r="N1883" s="18"/>
      <c r="O1883" s="19"/>
    </row>
    <row r="1884" spans="1:15" ht="66" x14ac:dyDescent="0.3">
      <c r="A1884" s="15" t="s">
        <v>4171</v>
      </c>
      <c r="B1884" s="16">
        <v>2022</v>
      </c>
      <c r="C1884" s="17" t="s">
        <v>4170</v>
      </c>
      <c r="D1884" s="17" t="s">
        <v>4172</v>
      </c>
      <c r="E1884" s="17"/>
      <c r="F1884" s="17" t="s">
        <v>486</v>
      </c>
      <c r="G1884" s="17" t="s">
        <v>115</v>
      </c>
      <c r="H1884" s="17" t="s">
        <v>4174</v>
      </c>
      <c r="I1884" s="17" t="s">
        <v>7173</v>
      </c>
      <c r="J1884" s="17" t="s">
        <v>7219</v>
      </c>
      <c r="K1884" s="17" t="s">
        <v>4173</v>
      </c>
      <c r="L1884" s="17" t="s">
        <v>329</v>
      </c>
      <c r="M1884" s="17" t="s">
        <v>4175</v>
      </c>
      <c r="N1884" s="18" t="s">
        <v>4176</v>
      </c>
      <c r="O1884" s="19"/>
    </row>
    <row r="1885" spans="1:15" ht="66" x14ac:dyDescent="0.3">
      <c r="A1885" s="15" t="s">
        <v>2517</v>
      </c>
      <c r="B1885" s="16">
        <v>2020</v>
      </c>
      <c r="C1885" s="17" t="s">
        <v>2519</v>
      </c>
      <c r="D1885" s="17" t="s">
        <v>2518</v>
      </c>
      <c r="E1885" s="17"/>
      <c r="F1885" s="17" t="s">
        <v>122</v>
      </c>
      <c r="G1885" s="17" t="s">
        <v>2522</v>
      </c>
      <c r="H1885" s="17" t="s">
        <v>3474</v>
      </c>
      <c r="I1885" s="17" t="s">
        <v>7269</v>
      </c>
      <c r="J1885" s="17" t="s">
        <v>7225</v>
      </c>
      <c r="K1885" s="17" t="s">
        <v>2520</v>
      </c>
      <c r="L1885" s="17" t="s">
        <v>329</v>
      </c>
      <c r="M1885" s="17" t="s">
        <v>194</v>
      </c>
      <c r="N1885" s="18" t="s">
        <v>2521</v>
      </c>
      <c r="O1885" s="19"/>
    </row>
    <row r="1886" spans="1:15" ht="52.8" x14ac:dyDescent="0.3">
      <c r="A1886" s="15" t="s">
        <v>4300</v>
      </c>
      <c r="B1886" s="16">
        <v>2022</v>
      </c>
      <c r="C1886" s="17" t="s">
        <v>4299</v>
      </c>
      <c r="D1886" s="17" t="s">
        <v>4301</v>
      </c>
      <c r="E1886" s="17"/>
      <c r="F1886" s="17" t="s">
        <v>56</v>
      </c>
      <c r="G1886" s="17"/>
      <c r="H1886" s="17"/>
      <c r="I1886" s="17" t="s">
        <v>1151</v>
      </c>
      <c r="J1886" s="17"/>
      <c r="K1886" s="17" t="s">
        <v>4302</v>
      </c>
      <c r="L1886" s="17"/>
      <c r="M1886" s="17"/>
      <c r="N1886" s="18"/>
      <c r="O1886" s="19"/>
    </row>
    <row r="1887" spans="1:15" ht="79.2" x14ac:dyDescent="0.3">
      <c r="A1887" s="15" t="s">
        <v>9501</v>
      </c>
      <c r="B1887" s="16">
        <v>2025</v>
      </c>
      <c r="C1887" s="17" t="s">
        <v>9500</v>
      </c>
      <c r="D1887" s="17" t="s">
        <v>9499</v>
      </c>
      <c r="E1887" s="17"/>
      <c r="F1887" s="17" t="s">
        <v>2155</v>
      </c>
      <c r="G1887" s="17" t="s">
        <v>10657</v>
      </c>
      <c r="H1887" s="17" t="s">
        <v>9503</v>
      </c>
      <c r="I1887" s="17" t="s">
        <v>9504</v>
      </c>
      <c r="J1887" s="17" t="s">
        <v>9184</v>
      </c>
      <c r="K1887" s="17" t="s">
        <v>9502</v>
      </c>
      <c r="L1887" s="17" t="s">
        <v>329</v>
      </c>
      <c r="M1887" s="17" t="s">
        <v>4754</v>
      </c>
      <c r="N1887" s="18" t="s">
        <v>9505</v>
      </c>
      <c r="O1887" s="19"/>
    </row>
    <row r="1888" spans="1:15" ht="52.8" x14ac:dyDescent="0.3">
      <c r="A1888" s="15" t="s">
        <v>5592</v>
      </c>
      <c r="B1888" s="16">
        <v>2021</v>
      </c>
      <c r="C1888" s="17" t="s">
        <v>5593</v>
      </c>
      <c r="D1888" s="17" t="s">
        <v>4701</v>
      </c>
      <c r="E1888" s="17"/>
      <c r="F1888" s="17" t="s">
        <v>2477</v>
      </c>
      <c r="G1888" s="17" t="s">
        <v>688</v>
      </c>
      <c r="H1888" s="17" t="s">
        <v>5594</v>
      </c>
      <c r="I1888" s="17" t="s">
        <v>7745</v>
      </c>
      <c r="J1888" s="17" t="s">
        <v>7209</v>
      </c>
      <c r="K1888" s="17" t="s">
        <v>5597</v>
      </c>
      <c r="L1888" s="17" t="s">
        <v>329</v>
      </c>
      <c r="M1888" s="17" t="s">
        <v>5595</v>
      </c>
      <c r="N1888" s="18" t="s">
        <v>5596</v>
      </c>
      <c r="O1888" s="19"/>
    </row>
    <row r="1889" spans="1:15" ht="79.2" x14ac:dyDescent="0.3">
      <c r="A1889" s="15" t="s">
        <v>9647</v>
      </c>
      <c r="B1889" s="16">
        <v>2025</v>
      </c>
      <c r="C1889" s="17" t="s">
        <v>9646</v>
      </c>
      <c r="D1889" s="17" t="s">
        <v>9648</v>
      </c>
      <c r="E1889" s="17"/>
      <c r="F1889" s="17" t="s">
        <v>56</v>
      </c>
      <c r="G1889" s="17"/>
      <c r="H1889" s="17"/>
      <c r="I1889" s="17" t="s">
        <v>56</v>
      </c>
      <c r="J1889" s="17"/>
      <c r="K1889" s="17" t="s">
        <v>9649</v>
      </c>
      <c r="L1889" s="17"/>
      <c r="M1889" s="17"/>
      <c r="N1889" s="18"/>
      <c r="O1889" s="19"/>
    </row>
    <row r="1890" spans="1:15" ht="118.8" x14ac:dyDescent="0.3">
      <c r="A1890" s="15" t="s">
        <v>4187</v>
      </c>
      <c r="B1890" s="16">
        <v>2022</v>
      </c>
      <c r="C1890" s="17" t="s">
        <v>4186</v>
      </c>
      <c r="D1890" s="17"/>
      <c r="E1890" s="17" t="s">
        <v>4185</v>
      </c>
      <c r="F1890" s="17" t="s">
        <v>56</v>
      </c>
      <c r="G1890" s="17"/>
      <c r="H1890" s="17"/>
      <c r="I1890" s="17" t="s">
        <v>4188</v>
      </c>
      <c r="J1890" s="17"/>
      <c r="K1890" s="17" t="s">
        <v>4189</v>
      </c>
      <c r="L1890" s="17"/>
      <c r="M1890" s="17"/>
      <c r="N1890" s="18"/>
      <c r="O1890" s="19"/>
    </row>
    <row r="1891" spans="1:15" ht="66" x14ac:dyDescent="0.3">
      <c r="A1891" s="15" t="s">
        <v>5591</v>
      </c>
      <c r="B1891" s="16">
        <v>2024</v>
      </c>
      <c r="C1891" s="17" t="s">
        <v>5927</v>
      </c>
      <c r="D1891" s="17" t="s">
        <v>5494</v>
      </c>
      <c r="E1891" s="17"/>
      <c r="F1891" s="17" t="s">
        <v>2477</v>
      </c>
      <c r="G1891" s="17" t="s">
        <v>134</v>
      </c>
      <c r="H1891" s="17" t="s">
        <v>5929</v>
      </c>
      <c r="I1891" s="17" t="s">
        <v>5015</v>
      </c>
      <c r="J1891" s="17" t="s">
        <v>7144</v>
      </c>
      <c r="K1891" s="17" t="s">
        <v>5928</v>
      </c>
      <c r="L1891" s="17" t="s">
        <v>730</v>
      </c>
      <c r="M1891" s="17" t="s">
        <v>5930</v>
      </c>
      <c r="N1891" s="18"/>
      <c r="O1891" s="19"/>
    </row>
    <row r="1892" spans="1:15" ht="66" x14ac:dyDescent="0.3">
      <c r="A1892" s="15" t="s">
        <v>5813</v>
      </c>
      <c r="B1892" s="16">
        <v>2024</v>
      </c>
      <c r="C1892" s="17" t="s">
        <v>5814</v>
      </c>
      <c r="D1892" s="17" t="s">
        <v>2763</v>
      </c>
      <c r="E1892" s="17"/>
      <c r="F1892" s="17" t="s">
        <v>2477</v>
      </c>
      <c r="G1892" s="17" t="s">
        <v>134</v>
      </c>
      <c r="H1892" s="17" t="s">
        <v>3961</v>
      </c>
      <c r="I1892" s="17" t="s">
        <v>7793</v>
      </c>
      <c r="J1892" s="17" t="s">
        <v>7161</v>
      </c>
      <c r="K1892" s="15" t="s">
        <v>5815</v>
      </c>
      <c r="L1892" s="17" t="s">
        <v>329</v>
      </c>
      <c r="M1892" s="17" t="s">
        <v>1069</v>
      </c>
      <c r="N1892" s="18" t="s">
        <v>5816</v>
      </c>
      <c r="O1892" s="19"/>
    </row>
    <row r="1893" spans="1:15" ht="118.8" x14ac:dyDescent="0.3">
      <c r="A1893" s="15" t="s">
        <v>8893</v>
      </c>
      <c r="B1893" s="16">
        <v>2025</v>
      </c>
      <c r="C1893" s="17" t="s">
        <v>8892</v>
      </c>
      <c r="D1893" s="17" t="s">
        <v>1769</v>
      </c>
      <c r="E1893" s="17"/>
      <c r="F1893" s="17" t="s">
        <v>56</v>
      </c>
      <c r="G1893" s="17"/>
      <c r="H1893" s="17"/>
      <c r="I1893" s="17" t="s">
        <v>8895</v>
      </c>
      <c r="J1893" s="17"/>
      <c r="K1893" s="17" t="s">
        <v>8894</v>
      </c>
      <c r="L1893" s="17"/>
      <c r="M1893" s="17"/>
      <c r="N1893" s="18"/>
      <c r="O1893" s="19"/>
    </row>
    <row r="1894" spans="1:15" ht="66" x14ac:dyDescent="0.3">
      <c r="A1894" s="15" t="s">
        <v>3580</v>
      </c>
      <c r="B1894" s="16">
        <v>2022</v>
      </c>
      <c r="C1894" s="17" t="s">
        <v>3579</v>
      </c>
      <c r="D1894" s="17" t="s">
        <v>29</v>
      </c>
      <c r="E1894" s="17"/>
      <c r="F1894" s="17" t="s">
        <v>171</v>
      </c>
      <c r="G1894" s="17" t="s">
        <v>3583</v>
      </c>
      <c r="H1894" s="17" t="s">
        <v>3582</v>
      </c>
      <c r="I1894" s="17" t="s">
        <v>7794</v>
      </c>
      <c r="J1894" s="17" t="s">
        <v>7226</v>
      </c>
      <c r="K1894" s="17" t="s">
        <v>3581</v>
      </c>
      <c r="L1894" s="17" t="s">
        <v>329</v>
      </c>
      <c r="M1894" s="17" t="s">
        <v>1506</v>
      </c>
      <c r="N1894" s="18"/>
      <c r="O1894" s="19"/>
    </row>
    <row r="1895" spans="1:15" ht="79.2" x14ac:dyDescent="0.3">
      <c r="A1895" s="15" t="s">
        <v>11892</v>
      </c>
      <c r="B1895" s="16">
        <v>2026</v>
      </c>
      <c r="C1895" s="17" t="s">
        <v>11893</v>
      </c>
      <c r="D1895" s="17"/>
      <c r="E1895" s="17" t="s">
        <v>11894</v>
      </c>
      <c r="F1895" s="17" t="s">
        <v>844</v>
      </c>
      <c r="G1895" s="17" t="s">
        <v>1599</v>
      </c>
      <c r="H1895" s="17" t="s">
        <v>4115</v>
      </c>
      <c r="I1895" s="17" t="s">
        <v>7837</v>
      </c>
      <c r="J1895" s="17" t="s">
        <v>7565</v>
      </c>
      <c r="K1895" s="17" t="s">
        <v>11895</v>
      </c>
      <c r="L1895" s="17"/>
      <c r="M1895" s="17"/>
      <c r="N1895" s="18"/>
      <c r="O1895" s="19" t="s">
        <v>1921</v>
      </c>
    </row>
    <row r="1896" spans="1:15" ht="66" x14ac:dyDescent="0.3">
      <c r="A1896" s="15" t="s">
        <v>10620</v>
      </c>
      <c r="B1896" s="16" t="s">
        <v>9310</v>
      </c>
      <c r="C1896" s="17" t="s">
        <v>10619</v>
      </c>
      <c r="D1896" s="17" t="s">
        <v>105</v>
      </c>
      <c r="E1896" s="17"/>
      <c r="F1896" s="17" t="s">
        <v>5192</v>
      </c>
      <c r="G1896" s="17" t="s">
        <v>5194</v>
      </c>
      <c r="H1896" s="17" t="s">
        <v>10622</v>
      </c>
      <c r="I1896" s="17" t="s">
        <v>10626</v>
      </c>
      <c r="J1896" s="17" t="s">
        <v>7419</v>
      </c>
      <c r="K1896" s="17" t="s">
        <v>10621</v>
      </c>
      <c r="L1896" s="17" t="s">
        <v>329</v>
      </c>
      <c r="M1896" s="17" t="s">
        <v>2862</v>
      </c>
      <c r="N1896" s="18"/>
      <c r="O1896" s="19"/>
    </row>
    <row r="1897" spans="1:15" ht="66" x14ac:dyDescent="0.3">
      <c r="A1897" s="15" t="s">
        <v>1484</v>
      </c>
      <c r="B1897" s="16">
        <v>2017</v>
      </c>
      <c r="C1897" s="17" t="s">
        <v>1485</v>
      </c>
      <c r="D1897" s="17" t="s">
        <v>105</v>
      </c>
      <c r="E1897" s="17"/>
      <c r="F1897" s="17" t="s">
        <v>2477</v>
      </c>
      <c r="G1897" s="17" t="s">
        <v>189</v>
      </c>
      <c r="H1897" s="17" t="s">
        <v>3271</v>
      </c>
      <c r="I1897" s="17" t="s">
        <v>2909</v>
      </c>
      <c r="J1897" s="17" t="s">
        <v>7262</v>
      </c>
      <c r="K1897" s="17" t="s">
        <v>11392</v>
      </c>
      <c r="L1897" s="17" t="s">
        <v>303</v>
      </c>
      <c r="M1897" s="17" t="s">
        <v>172</v>
      </c>
      <c r="N1897" s="18" t="s">
        <v>1486</v>
      </c>
      <c r="O1897" s="19"/>
    </row>
    <row r="1898" spans="1:15" ht="52.8" x14ac:dyDescent="0.3">
      <c r="A1898" s="15" t="s">
        <v>724</v>
      </c>
      <c r="B1898" s="16">
        <v>2019</v>
      </c>
      <c r="C1898" s="17" t="s">
        <v>723</v>
      </c>
      <c r="D1898" s="17" t="s">
        <v>210</v>
      </c>
      <c r="E1898" s="17"/>
      <c r="F1898" s="17" t="s">
        <v>1080</v>
      </c>
      <c r="G1898" s="17"/>
      <c r="H1898" s="17"/>
      <c r="I1898" s="17" t="s">
        <v>5626</v>
      </c>
      <c r="J1898" s="17" t="s">
        <v>7716</v>
      </c>
      <c r="K1898" s="17" t="s">
        <v>11256</v>
      </c>
      <c r="L1898" s="17" t="s">
        <v>123</v>
      </c>
      <c r="M1898" s="17" t="s">
        <v>725</v>
      </c>
      <c r="N1898" s="18"/>
      <c r="O1898" s="19"/>
    </row>
    <row r="1899" spans="1:15" ht="66" x14ac:dyDescent="0.3">
      <c r="A1899" s="15" t="s">
        <v>12035</v>
      </c>
      <c r="B1899" s="16">
        <v>2016</v>
      </c>
      <c r="C1899" s="17" t="s">
        <v>12034</v>
      </c>
      <c r="D1899" s="17" t="s">
        <v>1056</v>
      </c>
      <c r="E1899" s="17"/>
      <c r="F1899" s="17" t="s">
        <v>11923</v>
      </c>
      <c r="G1899" s="17" t="s">
        <v>743</v>
      </c>
      <c r="H1899" s="17" t="s">
        <v>3270</v>
      </c>
      <c r="I1899" s="17" t="s">
        <v>5015</v>
      </c>
      <c r="J1899" s="17" t="s">
        <v>7207</v>
      </c>
      <c r="K1899" s="17" t="s">
        <v>12036</v>
      </c>
      <c r="L1899" s="17" t="s">
        <v>303</v>
      </c>
      <c r="M1899" s="17" t="s">
        <v>12038</v>
      </c>
      <c r="N1899" s="18" t="s">
        <v>12037</v>
      </c>
      <c r="O1899" s="19" t="s">
        <v>1646</v>
      </c>
    </row>
    <row r="1900" spans="1:15" ht="52.8" x14ac:dyDescent="0.3">
      <c r="A1900" s="15" t="s">
        <v>1663</v>
      </c>
      <c r="B1900" s="16">
        <v>2020</v>
      </c>
      <c r="C1900" s="17" t="s">
        <v>1662</v>
      </c>
      <c r="D1900" s="17" t="s">
        <v>91</v>
      </c>
      <c r="E1900" s="17"/>
      <c r="F1900" s="17" t="s">
        <v>43</v>
      </c>
      <c r="G1900" s="17" t="s">
        <v>100</v>
      </c>
      <c r="H1900" s="17" t="s">
        <v>3316</v>
      </c>
      <c r="I1900" s="17" t="s">
        <v>7330</v>
      </c>
      <c r="J1900" s="17" t="s">
        <v>5873</v>
      </c>
      <c r="K1900" s="15" t="s">
        <v>11010</v>
      </c>
      <c r="L1900" s="17" t="s">
        <v>329</v>
      </c>
      <c r="M1900" s="17" t="s">
        <v>1092</v>
      </c>
      <c r="N1900" s="18" t="s">
        <v>1664</v>
      </c>
      <c r="O1900" s="19" t="s">
        <v>1646</v>
      </c>
    </row>
    <row r="1901" spans="1:15" ht="39.6" x14ac:dyDescent="0.3">
      <c r="A1901" s="15" t="s">
        <v>1156</v>
      </c>
      <c r="B1901" s="16">
        <v>2014</v>
      </c>
      <c r="C1901" s="17" t="s">
        <v>1154</v>
      </c>
      <c r="D1901" s="17" t="s">
        <v>1155</v>
      </c>
      <c r="E1901" s="17"/>
      <c r="F1901" s="17" t="s">
        <v>56</v>
      </c>
      <c r="G1901" s="17"/>
      <c r="H1901" s="17"/>
      <c r="I1901" s="17" t="s">
        <v>1151</v>
      </c>
      <c r="J1901" s="17"/>
      <c r="K1901" s="17" t="s">
        <v>1157</v>
      </c>
      <c r="L1901" s="17"/>
      <c r="M1901" s="17"/>
      <c r="N1901" s="18"/>
      <c r="O1901" s="19"/>
    </row>
    <row r="1902" spans="1:15" ht="66" x14ac:dyDescent="0.3">
      <c r="A1902" s="15" t="s">
        <v>11678</v>
      </c>
      <c r="B1902" s="16">
        <v>2023</v>
      </c>
      <c r="C1902" s="17" t="s">
        <v>11679</v>
      </c>
      <c r="D1902" s="17" t="s">
        <v>11677</v>
      </c>
      <c r="E1902" s="17"/>
      <c r="F1902" s="17" t="s">
        <v>1031</v>
      </c>
      <c r="G1902" s="17"/>
      <c r="H1902" s="17"/>
      <c r="I1902" s="17" t="s">
        <v>11681</v>
      </c>
      <c r="J1902" s="17"/>
      <c r="K1902" s="15" t="s">
        <v>11680</v>
      </c>
      <c r="L1902" s="17"/>
      <c r="M1902" s="17"/>
      <c r="N1902" s="18"/>
      <c r="O1902" s="19" t="s">
        <v>1646</v>
      </c>
    </row>
    <row r="1903" spans="1:15" ht="52.8" customHeight="1" x14ac:dyDescent="0.3">
      <c r="A1903" s="15" t="s">
        <v>1961</v>
      </c>
      <c r="B1903" s="16">
        <v>2020</v>
      </c>
      <c r="C1903" s="17" t="s">
        <v>1962</v>
      </c>
      <c r="D1903" s="17" t="s">
        <v>405</v>
      </c>
      <c r="E1903" s="17"/>
      <c r="F1903" s="17" t="s">
        <v>844</v>
      </c>
      <c r="G1903" s="17" t="s">
        <v>364</v>
      </c>
      <c r="H1903" s="17" t="s">
        <v>3078</v>
      </c>
      <c r="I1903" s="17" t="s">
        <v>7750</v>
      </c>
      <c r="J1903" s="17" t="s">
        <v>7153</v>
      </c>
      <c r="K1903" s="15" t="s">
        <v>1963</v>
      </c>
      <c r="L1903" s="17"/>
      <c r="M1903" s="17" t="s">
        <v>289</v>
      </c>
      <c r="N1903" s="18" t="s">
        <v>943</v>
      </c>
      <c r="O1903" s="19"/>
    </row>
    <row r="1904" spans="1:15" ht="105.6" x14ac:dyDescent="0.3">
      <c r="A1904" s="15" t="s">
        <v>12225</v>
      </c>
      <c r="B1904" s="16">
        <v>2026</v>
      </c>
      <c r="C1904" s="17" t="s">
        <v>12224</v>
      </c>
      <c r="D1904" s="17"/>
      <c r="E1904" s="17" t="s">
        <v>12226</v>
      </c>
      <c r="F1904" s="17" t="s">
        <v>5015</v>
      </c>
      <c r="G1904" s="17"/>
      <c r="H1904" s="17"/>
      <c r="I1904" s="17" t="s">
        <v>12228</v>
      </c>
      <c r="J1904" s="17"/>
      <c r="K1904" s="17" t="s">
        <v>12227</v>
      </c>
      <c r="L1904" s="17"/>
      <c r="M1904" s="17"/>
      <c r="N1904" s="18"/>
      <c r="O1904" s="19"/>
    </row>
    <row r="1905" spans="1:15" ht="39.6" x14ac:dyDescent="0.3">
      <c r="A1905" s="15" t="s">
        <v>2133</v>
      </c>
      <c r="B1905" s="16">
        <v>2019</v>
      </c>
      <c r="C1905" s="17" t="s">
        <v>2129</v>
      </c>
      <c r="D1905" s="17"/>
      <c r="E1905" s="17" t="s">
        <v>2134</v>
      </c>
      <c r="F1905" s="17" t="s">
        <v>56</v>
      </c>
      <c r="G1905" s="17"/>
      <c r="H1905" s="17"/>
      <c r="I1905" s="17" t="s">
        <v>1151</v>
      </c>
      <c r="J1905" s="17"/>
      <c r="K1905" s="17" t="s">
        <v>2130</v>
      </c>
      <c r="L1905" s="17"/>
      <c r="M1905" s="17"/>
      <c r="N1905" s="18"/>
      <c r="O1905" s="19"/>
    </row>
    <row r="1906" spans="1:15" ht="66" x14ac:dyDescent="0.3">
      <c r="A1906" s="15" t="s">
        <v>11265</v>
      </c>
      <c r="B1906" s="16">
        <v>2025</v>
      </c>
      <c r="C1906" s="17" t="s">
        <v>11264</v>
      </c>
      <c r="D1906" s="17" t="s">
        <v>11266</v>
      </c>
      <c r="E1906" s="17"/>
      <c r="F1906" s="17" t="s">
        <v>56</v>
      </c>
      <c r="G1906" s="17"/>
      <c r="H1906" s="17"/>
      <c r="I1906" s="17" t="s">
        <v>5568</v>
      </c>
      <c r="J1906" s="17"/>
      <c r="K1906" s="17" t="s">
        <v>11267</v>
      </c>
      <c r="L1906" s="17"/>
      <c r="M1906" s="17"/>
      <c r="N1906" s="18"/>
      <c r="O1906" s="19"/>
    </row>
    <row r="1907" spans="1:15" ht="26.4" x14ac:dyDescent="0.3">
      <c r="A1907" s="24" t="s">
        <v>4804</v>
      </c>
      <c r="B1907" s="21">
        <v>2022</v>
      </c>
      <c r="C1907" s="22" t="s">
        <v>4803</v>
      </c>
      <c r="D1907" s="22"/>
      <c r="E1907" s="22" t="s">
        <v>4805</v>
      </c>
      <c r="F1907" s="17" t="s">
        <v>1031</v>
      </c>
      <c r="G1907" s="17" t="s">
        <v>42</v>
      </c>
      <c r="H1907" s="22" t="s">
        <v>4806</v>
      </c>
      <c r="I1907" s="17" t="s">
        <v>348</v>
      </c>
      <c r="J1907" s="17"/>
      <c r="K1907" s="22" t="s">
        <v>4807</v>
      </c>
      <c r="L1907" s="17"/>
      <c r="M1907" s="22"/>
      <c r="N1907" s="23"/>
      <c r="O1907" s="26"/>
    </row>
    <row r="1908" spans="1:15" ht="66" x14ac:dyDescent="0.3">
      <c r="A1908" s="15" t="s">
        <v>2817</v>
      </c>
      <c r="B1908" s="16">
        <v>2021</v>
      </c>
      <c r="C1908" s="17" t="s">
        <v>2816</v>
      </c>
      <c r="D1908" s="17" t="s">
        <v>210</v>
      </c>
      <c r="E1908" s="17"/>
      <c r="F1908" s="17" t="s">
        <v>2477</v>
      </c>
      <c r="G1908" s="17" t="s">
        <v>189</v>
      </c>
      <c r="H1908" s="22" t="s">
        <v>3271</v>
      </c>
      <c r="I1908" s="17" t="s">
        <v>7795</v>
      </c>
      <c r="J1908" s="17" t="s">
        <v>7262</v>
      </c>
      <c r="K1908" s="15" t="s">
        <v>2818</v>
      </c>
      <c r="L1908" s="17" t="s">
        <v>730</v>
      </c>
      <c r="M1908" s="22" t="s">
        <v>2819</v>
      </c>
      <c r="N1908" s="18" t="s">
        <v>6337</v>
      </c>
      <c r="O1908" s="26"/>
    </row>
    <row r="1909" spans="1:15" ht="92.4" x14ac:dyDescent="0.3">
      <c r="A1909" s="15" t="s">
        <v>6128</v>
      </c>
      <c r="B1909" s="16">
        <v>2024</v>
      </c>
      <c r="C1909" s="17" t="s">
        <v>6127</v>
      </c>
      <c r="D1909" s="17" t="s">
        <v>335</v>
      </c>
      <c r="E1909" s="17"/>
      <c r="F1909" s="17" t="s">
        <v>2477</v>
      </c>
      <c r="G1909" s="17" t="s">
        <v>4399</v>
      </c>
      <c r="H1909" s="17" t="s">
        <v>3619</v>
      </c>
      <c r="I1909" s="17" t="s">
        <v>7796</v>
      </c>
      <c r="J1909" s="17" t="s">
        <v>7272</v>
      </c>
      <c r="K1909" s="17" t="s">
        <v>6129</v>
      </c>
      <c r="L1909" s="17" t="s">
        <v>329</v>
      </c>
      <c r="M1909" s="17" t="s">
        <v>6130</v>
      </c>
      <c r="N1909" s="18" t="s">
        <v>6131</v>
      </c>
      <c r="O1909" s="26"/>
    </row>
    <row r="1910" spans="1:15" ht="92.4" x14ac:dyDescent="0.3">
      <c r="A1910" s="15" t="s">
        <v>2377</v>
      </c>
      <c r="B1910" s="16">
        <v>2021</v>
      </c>
      <c r="C1910" s="17" t="s">
        <v>2376</v>
      </c>
      <c r="D1910" s="17" t="s">
        <v>2375</v>
      </c>
      <c r="E1910" s="17"/>
      <c r="F1910" s="17" t="s">
        <v>43</v>
      </c>
      <c r="G1910" s="17" t="s">
        <v>2378</v>
      </c>
      <c r="H1910" s="17" t="s">
        <v>3476</v>
      </c>
      <c r="I1910" s="17" t="s">
        <v>7503</v>
      </c>
      <c r="J1910" s="17" t="s">
        <v>7160</v>
      </c>
      <c r="K1910" s="15" t="s">
        <v>2383</v>
      </c>
      <c r="L1910" s="17" t="s">
        <v>2382</v>
      </c>
      <c r="M1910" s="17" t="s">
        <v>2379</v>
      </c>
      <c r="N1910" s="18" t="s">
        <v>2380</v>
      </c>
      <c r="O1910" s="26"/>
    </row>
    <row r="1911" spans="1:15" ht="66" x14ac:dyDescent="0.3">
      <c r="A1911" s="15" t="s">
        <v>12028</v>
      </c>
      <c r="B1911" s="16">
        <v>2026</v>
      </c>
      <c r="C1911" s="17" t="s">
        <v>12027</v>
      </c>
      <c r="D1911" s="17" t="s">
        <v>9734</v>
      </c>
      <c r="E1911" s="17"/>
      <c r="F1911" s="17" t="s">
        <v>2477</v>
      </c>
      <c r="G1911" s="17" t="s">
        <v>3778</v>
      </c>
      <c r="H1911" s="17" t="s">
        <v>4067</v>
      </c>
      <c r="I1911" s="17" t="s">
        <v>7245</v>
      </c>
      <c r="J1911" s="17" t="s">
        <v>7153</v>
      </c>
      <c r="K1911" s="17" t="s">
        <v>12029</v>
      </c>
      <c r="L1911" s="17" t="s">
        <v>329</v>
      </c>
      <c r="M1911" s="17" t="s">
        <v>4682</v>
      </c>
      <c r="N1911" s="18"/>
      <c r="O1911" s="26" t="s">
        <v>1646</v>
      </c>
    </row>
    <row r="1912" spans="1:15" ht="52.8" x14ac:dyDescent="0.3">
      <c r="A1912" s="15" t="s">
        <v>6927</v>
      </c>
      <c r="B1912" s="16">
        <v>2021</v>
      </c>
      <c r="C1912" s="17" t="s">
        <v>6926</v>
      </c>
      <c r="D1912" s="17" t="s">
        <v>6928</v>
      </c>
      <c r="E1912" s="17"/>
      <c r="F1912" s="17" t="s">
        <v>43</v>
      </c>
      <c r="G1912" s="22" t="s">
        <v>6930</v>
      </c>
      <c r="H1912" s="17" t="s">
        <v>10656</v>
      </c>
      <c r="I1912" s="17" t="s">
        <v>10575</v>
      </c>
      <c r="J1912" s="17" t="s">
        <v>7457</v>
      </c>
      <c r="K1912" s="17" t="s">
        <v>6929</v>
      </c>
      <c r="L1912" s="17"/>
      <c r="M1912" s="17"/>
      <c r="N1912" s="18"/>
      <c r="O1912" s="26"/>
    </row>
    <row r="1913" spans="1:15" ht="66" x14ac:dyDescent="0.3">
      <c r="A1913" s="15" t="s">
        <v>2495</v>
      </c>
      <c r="B1913" s="16">
        <v>2019</v>
      </c>
      <c r="C1913" s="17" t="s">
        <v>2496</v>
      </c>
      <c r="D1913" s="17" t="s">
        <v>65</v>
      </c>
      <c r="E1913" s="17"/>
      <c r="F1913" s="17" t="s">
        <v>648</v>
      </c>
      <c r="G1913" s="17" t="s">
        <v>2497</v>
      </c>
      <c r="H1913" s="17" t="s">
        <v>3477</v>
      </c>
      <c r="I1913" s="17" t="s">
        <v>10575</v>
      </c>
      <c r="J1913" s="17" t="s">
        <v>7151</v>
      </c>
      <c r="K1913" s="17" t="s">
        <v>10550</v>
      </c>
      <c r="L1913" s="17" t="s">
        <v>329</v>
      </c>
      <c r="M1913" s="17" t="s">
        <v>289</v>
      </c>
      <c r="N1913" s="18"/>
      <c r="O1913" s="26"/>
    </row>
    <row r="1914" spans="1:15" ht="66" x14ac:dyDescent="0.3">
      <c r="A1914" s="15" t="s">
        <v>4855</v>
      </c>
      <c r="B1914" s="16">
        <v>2022</v>
      </c>
      <c r="C1914" s="17" t="s">
        <v>4854</v>
      </c>
      <c r="D1914" s="17"/>
      <c r="E1914" s="17" t="s">
        <v>4856</v>
      </c>
      <c r="F1914" s="17" t="s">
        <v>844</v>
      </c>
      <c r="G1914" s="17" t="s">
        <v>3870</v>
      </c>
      <c r="H1914" s="17" t="s">
        <v>4858</v>
      </c>
      <c r="I1914" s="17" t="s">
        <v>7797</v>
      </c>
      <c r="J1914" s="17" t="s">
        <v>7464</v>
      </c>
      <c r="K1914" s="17" t="s">
        <v>4857</v>
      </c>
      <c r="L1914" s="17" t="s">
        <v>329</v>
      </c>
      <c r="M1914" s="17" t="s">
        <v>4859</v>
      </c>
      <c r="N1914" s="18" t="s">
        <v>4860</v>
      </c>
      <c r="O1914" s="26"/>
    </row>
    <row r="1915" spans="1:15" ht="66" x14ac:dyDescent="0.3">
      <c r="A1915" s="15" t="s">
        <v>8364</v>
      </c>
      <c r="B1915" s="16">
        <v>2025</v>
      </c>
      <c r="C1915" s="17" t="s">
        <v>8365</v>
      </c>
      <c r="D1915" s="17" t="s">
        <v>164</v>
      </c>
      <c r="E1915" s="17"/>
      <c r="F1915" s="17" t="s">
        <v>844</v>
      </c>
      <c r="G1915" s="17"/>
      <c r="H1915" s="17"/>
      <c r="I1915" s="17" t="s">
        <v>8367</v>
      </c>
      <c r="J1915" s="17"/>
      <c r="K1915" s="17" t="s">
        <v>8366</v>
      </c>
      <c r="L1915" s="17"/>
      <c r="M1915" s="17"/>
      <c r="N1915" s="18"/>
      <c r="O1915" s="26"/>
    </row>
    <row r="1916" spans="1:15" ht="66" x14ac:dyDescent="0.3">
      <c r="A1916" s="15" t="s">
        <v>2541</v>
      </c>
      <c r="B1916" s="16">
        <v>2016</v>
      </c>
      <c r="C1916" s="17" t="s">
        <v>3733</v>
      </c>
      <c r="D1916" s="17" t="s">
        <v>2542</v>
      </c>
      <c r="E1916" s="17"/>
      <c r="F1916" s="17" t="s">
        <v>43</v>
      </c>
      <c r="G1916" s="17" t="s">
        <v>70</v>
      </c>
      <c r="H1916" s="17" t="s">
        <v>3478</v>
      </c>
      <c r="I1916" s="17" t="s">
        <v>2560</v>
      </c>
      <c r="J1916" s="17" t="s">
        <v>7153</v>
      </c>
      <c r="K1916" s="17" t="s">
        <v>3734</v>
      </c>
      <c r="L1916" s="17" t="s">
        <v>329</v>
      </c>
      <c r="M1916" s="17" t="s">
        <v>83</v>
      </c>
      <c r="N1916" s="18"/>
      <c r="O1916" s="26"/>
    </row>
    <row r="1917" spans="1:15" ht="52.8" x14ac:dyDescent="0.3">
      <c r="A1917" s="15" t="s">
        <v>2911</v>
      </c>
      <c r="B1917" s="16">
        <v>2021</v>
      </c>
      <c r="C1917" s="17" t="s">
        <v>2910</v>
      </c>
      <c r="D1917" s="17" t="s">
        <v>164</v>
      </c>
      <c r="E1917" s="17"/>
      <c r="F1917" s="17" t="s">
        <v>43</v>
      </c>
      <c r="G1917" s="17" t="s">
        <v>618</v>
      </c>
      <c r="H1917" s="17" t="s">
        <v>3479</v>
      </c>
      <c r="I1917" s="17" t="s">
        <v>2909</v>
      </c>
      <c r="J1917" s="17" t="s">
        <v>7798</v>
      </c>
      <c r="K1917" s="17" t="s">
        <v>2912</v>
      </c>
      <c r="L1917" s="17" t="s">
        <v>329</v>
      </c>
      <c r="M1917" s="17" t="s">
        <v>2754</v>
      </c>
      <c r="N1917" s="18" t="s">
        <v>3697</v>
      </c>
      <c r="O1917" s="26"/>
    </row>
    <row r="1918" spans="1:15" ht="79.2" x14ac:dyDescent="0.3">
      <c r="A1918" s="15" t="s">
        <v>4650</v>
      </c>
      <c r="B1918" s="16">
        <v>2022</v>
      </c>
      <c r="C1918" s="17" t="s">
        <v>4649</v>
      </c>
      <c r="D1918" s="17" t="s">
        <v>669</v>
      </c>
      <c r="E1918" s="17"/>
      <c r="F1918" s="17" t="s">
        <v>43</v>
      </c>
      <c r="G1918" s="17"/>
      <c r="H1918" s="17"/>
      <c r="I1918" s="17" t="s">
        <v>7799</v>
      </c>
      <c r="J1918" s="17" t="s">
        <v>7145</v>
      </c>
      <c r="K1918" s="15" t="s">
        <v>4651</v>
      </c>
      <c r="L1918" s="17" t="s">
        <v>329</v>
      </c>
      <c r="M1918" s="17"/>
      <c r="N1918" s="18" t="s">
        <v>4652</v>
      </c>
      <c r="O1918" s="26"/>
    </row>
    <row r="1919" spans="1:15" ht="52.8" x14ac:dyDescent="0.3">
      <c r="A1919" s="15" t="s">
        <v>2492</v>
      </c>
      <c r="B1919" s="16">
        <v>2018</v>
      </c>
      <c r="C1919" s="17" t="s">
        <v>2491</v>
      </c>
      <c r="D1919" s="17" t="s">
        <v>2493</v>
      </c>
      <c r="E1919" s="17"/>
      <c r="F1919" s="17" t="s">
        <v>56</v>
      </c>
      <c r="G1919" s="17"/>
      <c r="H1919" s="17"/>
      <c r="I1919" s="17" t="s">
        <v>7800</v>
      </c>
      <c r="J1919" s="17" t="s">
        <v>7233</v>
      </c>
      <c r="K1919" s="15" t="s">
        <v>2494</v>
      </c>
      <c r="L1919" s="17"/>
      <c r="M1919" s="17"/>
      <c r="N1919" s="18"/>
      <c r="O1919" s="26"/>
    </row>
    <row r="1920" spans="1:15" ht="52.8" x14ac:dyDescent="0.3">
      <c r="A1920" s="15" t="s">
        <v>12159</v>
      </c>
      <c r="B1920" s="16">
        <v>2026</v>
      </c>
      <c r="C1920" s="17" t="s">
        <v>12158</v>
      </c>
      <c r="D1920" s="17" t="s">
        <v>2854</v>
      </c>
      <c r="E1920" s="17"/>
      <c r="F1920" s="17" t="s">
        <v>844</v>
      </c>
      <c r="G1920" s="17" t="s">
        <v>12162</v>
      </c>
      <c r="H1920" s="17" t="s">
        <v>12161</v>
      </c>
      <c r="I1920" s="17" t="s">
        <v>7944</v>
      </c>
      <c r="J1920" s="17" t="s">
        <v>7207</v>
      </c>
      <c r="K1920" s="15" t="s">
        <v>12160</v>
      </c>
      <c r="L1920" s="17" t="s">
        <v>329</v>
      </c>
      <c r="M1920" s="17" t="s">
        <v>9329</v>
      </c>
      <c r="N1920" s="18" t="s">
        <v>2792</v>
      </c>
      <c r="O1920" s="26"/>
    </row>
    <row r="1921" spans="1:15" ht="92.4" x14ac:dyDescent="0.3">
      <c r="A1921" s="15" t="s">
        <v>6769</v>
      </c>
      <c r="B1921" s="16">
        <v>2024</v>
      </c>
      <c r="C1921" s="17" t="s">
        <v>6768</v>
      </c>
      <c r="D1921" s="17"/>
      <c r="E1921" s="17" t="s">
        <v>684</v>
      </c>
      <c r="F1921" s="17" t="s">
        <v>122</v>
      </c>
      <c r="G1921" s="17" t="s">
        <v>1599</v>
      </c>
      <c r="H1921" s="17" t="s">
        <v>6770</v>
      </c>
      <c r="I1921" s="17" t="s">
        <v>7801</v>
      </c>
      <c r="J1921" s="17" t="s">
        <v>7207</v>
      </c>
      <c r="K1921" s="17" t="s">
        <v>6771</v>
      </c>
      <c r="L1921" s="17" t="s">
        <v>329</v>
      </c>
      <c r="M1921" s="17" t="s">
        <v>6539</v>
      </c>
      <c r="N1921" s="18"/>
      <c r="O1921" s="26"/>
    </row>
    <row r="1922" spans="1:15" ht="79.2" x14ac:dyDescent="0.3">
      <c r="A1922" s="15" t="s">
        <v>6639</v>
      </c>
      <c r="B1922" s="16">
        <v>2024</v>
      </c>
      <c r="C1922" s="17" t="s">
        <v>6640</v>
      </c>
      <c r="D1922" s="17"/>
      <c r="E1922" s="17" t="s">
        <v>6633</v>
      </c>
      <c r="F1922" s="17" t="s">
        <v>1644</v>
      </c>
      <c r="G1922" s="17"/>
      <c r="H1922" s="17"/>
      <c r="I1922" s="17" t="s">
        <v>12283</v>
      </c>
      <c r="J1922" s="17" t="s">
        <v>7207</v>
      </c>
      <c r="K1922" s="17" t="s">
        <v>6641</v>
      </c>
      <c r="L1922" s="17"/>
      <c r="M1922" s="17"/>
      <c r="N1922" s="18"/>
      <c r="O1922" s="26"/>
    </row>
    <row r="1923" spans="1:15" ht="52.8" x14ac:dyDescent="0.3">
      <c r="A1923" s="15" t="s">
        <v>8769</v>
      </c>
      <c r="B1923" s="16">
        <v>2025</v>
      </c>
      <c r="C1923" s="17" t="s">
        <v>8768</v>
      </c>
      <c r="D1923" s="17"/>
      <c r="E1923" s="17" t="s">
        <v>265</v>
      </c>
      <c r="F1923" s="17" t="s">
        <v>122</v>
      </c>
      <c r="G1923" s="17" t="s">
        <v>743</v>
      </c>
      <c r="H1923" s="17" t="s">
        <v>8773</v>
      </c>
      <c r="I1923" s="17" t="s">
        <v>348</v>
      </c>
      <c r="J1923" s="17" t="s">
        <v>8771</v>
      </c>
      <c r="K1923" s="17" t="s">
        <v>8770</v>
      </c>
      <c r="L1923" s="17" t="s">
        <v>329</v>
      </c>
      <c r="M1923" s="17" t="s">
        <v>8772</v>
      </c>
      <c r="N1923" s="18"/>
      <c r="O1923" s="26"/>
    </row>
    <row r="1924" spans="1:15" ht="52.8" x14ac:dyDescent="0.3">
      <c r="A1924" s="15" t="s">
        <v>2807</v>
      </c>
      <c r="B1924" s="16">
        <v>2021</v>
      </c>
      <c r="C1924" s="17" t="s">
        <v>2806</v>
      </c>
      <c r="D1924" s="17" t="s">
        <v>105</v>
      </c>
      <c r="E1924" s="17"/>
      <c r="F1924" s="17" t="s">
        <v>122</v>
      </c>
      <c r="G1924" s="17" t="s">
        <v>2810</v>
      </c>
      <c r="H1924" s="17" t="s">
        <v>3480</v>
      </c>
      <c r="I1924" s="17" t="s">
        <v>7802</v>
      </c>
      <c r="J1924" s="17" t="s">
        <v>7155</v>
      </c>
      <c r="K1924" s="17" t="s">
        <v>2808</v>
      </c>
      <c r="L1924" s="17" t="s">
        <v>303</v>
      </c>
      <c r="M1924" s="17" t="s">
        <v>172</v>
      </c>
      <c r="N1924" s="18" t="s">
        <v>2809</v>
      </c>
      <c r="O1924" s="26"/>
    </row>
    <row r="1925" spans="1:15" ht="158.4" x14ac:dyDescent="0.3">
      <c r="A1925" s="15" t="s">
        <v>4571</v>
      </c>
      <c r="B1925" s="16">
        <v>2022</v>
      </c>
      <c r="C1925" s="17" t="s">
        <v>4570</v>
      </c>
      <c r="D1925" s="17" t="s">
        <v>4572</v>
      </c>
      <c r="E1925" s="17"/>
      <c r="F1925" s="17" t="s">
        <v>1031</v>
      </c>
      <c r="G1925" s="17" t="s">
        <v>4574</v>
      </c>
      <c r="H1925" s="17" t="s">
        <v>4575</v>
      </c>
      <c r="I1925" s="17" t="s">
        <v>7908</v>
      </c>
      <c r="J1925" s="17" t="s">
        <v>7191</v>
      </c>
      <c r="K1925" s="15" t="s">
        <v>4573</v>
      </c>
      <c r="L1925" s="17"/>
      <c r="M1925" s="17"/>
      <c r="N1925" s="18"/>
      <c r="O1925" s="26"/>
    </row>
    <row r="1926" spans="1:15" ht="52.8" x14ac:dyDescent="0.3">
      <c r="A1926" s="15" t="s">
        <v>4926</v>
      </c>
      <c r="B1926" s="16">
        <v>2023</v>
      </c>
      <c r="C1926" s="17" t="s">
        <v>4924</v>
      </c>
      <c r="D1926" s="17" t="s">
        <v>4927</v>
      </c>
      <c r="E1926" s="17"/>
      <c r="F1926" s="17" t="s">
        <v>43</v>
      </c>
      <c r="G1926" s="17" t="s">
        <v>70</v>
      </c>
      <c r="H1926" s="17" t="s">
        <v>4923</v>
      </c>
      <c r="I1926" s="17" t="s">
        <v>7803</v>
      </c>
      <c r="J1926" s="17" t="s">
        <v>7158</v>
      </c>
      <c r="K1926" s="15" t="s">
        <v>4925</v>
      </c>
      <c r="L1926" s="17" t="s">
        <v>329</v>
      </c>
      <c r="M1926" s="17" t="s">
        <v>2862</v>
      </c>
      <c r="N1926" s="18" t="s">
        <v>936</v>
      </c>
      <c r="O1926" s="26"/>
    </row>
    <row r="1927" spans="1:15" ht="52.8" x14ac:dyDescent="0.3">
      <c r="A1927" s="15" t="s">
        <v>4926</v>
      </c>
      <c r="B1927" s="16">
        <v>2023</v>
      </c>
      <c r="C1927" s="17" t="s">
        <v>4924</v>
      </c>
      <c r="D1927" s="17" t="s">
        <v>4927</v>
      </c>
      <c r="E1927" s="17"/>
      <c r="F1927" s="17" t="s">
        <v>43</v>
      </c>
      <c r="G1927" s="17" t="s">
        <v>70</v>
      </c>
      <c r="H1927" s="17" t="s">
        <v>4923</v>
      </c>
      <c r="I1927" s="17" t="s">
        <v>5253</v>
      </c>
      <c r="J1927" s="17" t="s">
        <v>7158</v>
      </c>
      <c r="K1927" s="15" t="s">
        <v>5252</v>
      </c>
      <c r="L1927" s="17" t="s">
        <v>329</v>
      </c>
      <c r="M1927" s="17" t="s">
        <v>2862</v>
      </c>
      <c r="N1927" s="18" t="s">
        <v>936</v>
      </c>
      <c r="O1927" s="26"/>
    </row>
    <row r="1928" spans="1:15" ht="52.8" x14ac:dyDescent="0.3">
      <c r="A1928" s="17" t="s">
        <v>8852</v>
      </c>
      <c r="B1928" s="16">
        <v>2025</v>
      </c>
      <c r="C1928" s="17" t="s">
        <v>8851</v>
      </c>
      <c r="D1928" s="17" t="s">
        <v>5135</v>
      </c>
      <c r="E1928" s="17"/>
      <c r="F1928" s="17" t="s">
        <v>122</v>
      </c>
      <c r="G1928" s="17" t="s">
        <v>1013</v>
      </c>
      <c r="H1928" s="17" t="s">
        <v>8802</v>
      </c>
      <c r="I1928" s="17" t="s">
        <v>8244</v>
      </c>
      <c r="J1928" s="17" t="s">
        <v>7144</v>
      </c>
      <c r="K1928" s="17" t="s">
        <v>8853</v>
      </c>
      <c r="L1928" s="17" t="s">
        <v>5166</v>
      </c>
      <c r="M1928" s="17" t="s">
        <v>8854</v>
      </c>
      <c r="N1928" s="17" t="s">
        <v>8838</v>
      </c>
      <c r="O1928" s="19"/>
    </row>
    <row r="1929" spans="1:15" ht="66" x14ac:dyDescent="0.3">
      <c r="A1929" s="17" t="s">
        <v>9593</v>
      </c>
      <c r="B1929" s="16">
        <v>2025</v>
      </c>
      <c r="C1929" s="17" t="s">
        <v>9592</v>
      </c>
      <c r="D1929" s="17" t="s">
        <v>349</v>
      </c>
      <c r="E1929" s="17"/>
      <c r="F1929" s="17" t="s">
        <v>1031</v>
      </c>
      <c r="G1929" s="17" t="s">
        <v>10655</v>
      </c>
      <c r="H1929" s="17" t="s">
        <v>9596</v>
      </c>
      <c r="I1929" s="17" t="s">
        <v>7203</v>
      </c>
      <c r="J1929" s="17" t="s">
        <v>9595</v>
      </c>
      <c r="K1929" s="17" t="s">
        <v>9594</v>
      </c>
      <c r="L1929" s="17" t="s">
        <v>303</v>
      </c>
      <c r="M1929" s="17" t="s">
        <v>9597</v>
      </c>
      <c r="N1929" s="17" t="s">
        <v>9598</v>
      </c>
      <c r="O1929" s="19"/>
    </row>
    <row r="1930" spans="1:15" ht="66" x14ac:dyDescent="0.3">
      <c r="A1930" s="17" t="s">
        <v>9593</v>
      </c>
      <c r="B1930" s="16">
        <v>2026</v>
      </c>
      <c r="C1930" s="17" t="s">
        <v>9592</v>
      </c>
      <c r="D1930" s="17" t="s">
        <v>349</v>
      </c>
      <c r="E1930" s="17"/>
      <c r="F1930" s="17" t="s">
        <v>1031</v>
      </c>
      <c r="G1930" s="17" t="s">
        <v>10655</v>
      </c>
      <c r="H1930" s="17" t="s">
        <v>12147</v>
      </c>
      <c r="I1930" s="17" t="s">
        <v>12148</v>
      </c>
      <c r="J1930" s="17" t="s">
        <v>9595</v>
      </c>
      <c r="K1930" s="17" t="s">
        <v>12146</v>
      </c>
      <c r="L1930" s="17" t="s">
        <v>303</v>
      </c>
      <c r="M1930" s="17" t="s">
        <v>172</v>
      </c>
      <c r="N1930" s="17" t="s">
        <v>12149</v>
      </c>
      <c r="O1930" s="19"/>
    </row>
    <row r="1931" spans="1:15" ht="118.8" x14ac:dyDescent="0.3">
      <c r="A1931" s="17" t="s">
        <v>737</v>
      </c>
      <c r="B1931" s="16">
        <v>2017</v>
      </c>
      <c r="C1931" s="17" t="s">
        <v>735</v>
      </c>
      <c r="D1931" s="17"/>
      <c r="E1931" s="17" t="s">
        <v>736</v>
      </c>
      <c r="F1931" s="17" t="s">
        <v>56</v>
      </c>
      <c r="G1931" s="17"/>
      <c r="H1931" s="17"/>
      <c r="I1931" s="17" t="s">
        <v>7286</v>
      </c>
      <c r="J1931" s="17" t="s">
        <v>7195</v>
      </c>
      <c r="K1931" s="17" t="s">
        <v>3481</v>
      </c>
      <c r="L1931" s="17" t="s">
        <v>730</v>
      </c>
      <c r="M1931" s="17" t="s">
        <v>738</v>
      </c>
      <c r="N1931" s="17" t="s">
        <v>739</v>
      </c>
      <c r="O1931" s="19"/>
    </row>
    <row r="1932" spans="1:15" ht="79.2" x14ac:dyDescent="0.3">
      <c r="A1932" s="17" t="s">
        <v>8548</v>
      </c>
      <c r="B1932" s="16">
        <v>2022</v>
      </c>
      <c r="C1932" s="17" t="s">
        <v>8549</v>
      </c>
      <c r="D1932" s="17" t="s">
        <v>8550</v>
      </c>
      <c r="E1932" s="17"/>
      <c r="F1932" s="17" t="s">
        <v>267</v>
      </c>
      <c r="G1932" s="17" t="s">
        <v>2197</v>
      </c>
      <c r="H1932" s="17" t="s">
        <v>8552</v>
      </c>
      <c r="I1932" s="17" t="s">
        <v>8553</v>
      </c>
      <c r="J1932" s="17" t="s">
        <v>7293</v>
      </c>
      <c r="K1932" s="17" t="s">
        <v>8551</v>
      </c>
      <c r="L1932" s="17" t="s">
        <v>5166</v>
      </c>
      <c r="M1932" s="17" t="s">
        <v>8561</v>
      </c>
      <c r="N1932" s="17"/>
      <c r="O1932" s="19"/>
    </row>
    <row r="1933" spans="1:15" ht="52.8" x14ac:dyDescent="0.3">
      <c r="A1933" s="17" t="s">
        <v>1520</v>
      </c>
      <c r="B1933" s="16">
        <v>2018</v>
      </c>
      <c r="C1933" s="17" t="s">
        <v>1519</v>
      </c>
      <c r="D1933" s="17" t="s">
        <v>405</v>
      </c>
      <c r="E1933" s="17"/>
      <c r="F1933" s="17" t="s">
        <v>56</v>
      </c>
      <c r="G1933" s="17"/>
      <c r="H1933" s="17"/>
      <c r="I1933" s="17" t="s">
        <v>1522</v>
      </c>
      <c r="J1933" s="17"/>
      <c r="K1933" s="17" t="s">
        <v>1521</v>
      </c>
      <c r="L1933" s="17"/>
      <c r="M1933" s="17"/>
      <c r="N1933" s="17"/>
      <c r="O1933" s="19"/>
    </row>
    <row r="1934" spans="1:15" ht="79.2" x14ac:dyDescent="0.3">
      <c r="A1934" s="17" t="s">
        <v>2678</v>
      </c>
      <c r="B1934" s="16">
        <v>2021</v>
      </c>
      <c r="C1934" s="17" t="s">
        <v>2677</v>
      </c>
      <c r="D1934" s="17"/>
      <c r="E1934" s="17" t="s">
        <v>2122</v>
      </c>
      <c r="F1934" s="17" t="s">
        <v>1031</v>
      </c>
      <c r="G1934" s="17" t="s">
        <v>183</v>
      </c>
      <c r="H1934" s="17" t="s">
        <v>3482</v>
      </c>
      <c r="I1934" s="17" t="s">
        <v>2602</v>
      </c>
      <c r="J1934" s="17" t="s">
        <v>7145</v>
      </c>
      <c r="K1934" s="17" t="s">
        <v>3483</v>
      </c>
      <c r="L1934" s="17" t="s">
        <v>329</v>
      </c>
      <c r="M1934" s="17" t="s">
        <v>320</v>
      </c>
      <c r="N1934" s="17" t="s">
        <v>2679</v>
      </c>
      <c r="O1934" s="19"/>
    </row>
    <row r="1935" spans="1:15" ht="66" x14ac:dyDescent="0.3">
      <c r="A1935" s="17" t="s">
        <v>12287</v>
      </c>
      <c r="B1935" s="16">
        <v>2024</v>
      </c>
      <c r="C1935" s="17" t="s">
        <v>12286</v>
      </c>
      <c r="D1935" s="17" t="s">
        <v>210</v>
      </c>
      <c r="E1935" s="17"/>
      <c r="F1935" s="17" t="s">
        <v>2141</v>
      </c>
      <c r="G1935" s="17"/>
      <c r="H1935" s="17"/>
      <c r="I1935" s="17" t="s">
        <v>1269</v>
      </c>
      <c r="J1935" s="17"/>
      <c r="K1935" s="17" t="s">
        <v>12288</v>
      </c>
      <c r="L1935" s="17"/>
      <c r="M1935" s="17"/>
      <c r="N1935" s="17"/>
      <c r="O1935" s="19"/>
    </row>
    <row r="1936" spans="1:15" ht="66" x14ac:dyDescent="0.3">
      <c r="A1936" s="17" t="s">
        <v>9969</v>
      </c>
      <c r="B1936" s="16">
        <v>2025</v>
      </c>
      <c r="C1936" s="17" t="s">
        <v>9966</v>
      </c>
      <c r="D1936" s="17" t="s">
        <v>1440</v>
      </c>
      <c r="E1936" s="17"/>
      <c r="F1936" s="17" t="s">
        <v>844</v>
      </c>
      <c r="G1936" s="17" t="s">
        <v>413</v>
      </c>
      <c r="H1936" s="17" t="s">
        <v>9967</v>
      </c>
      <c r="I1936" s="17" t="s">
        <v>7203</v>
      </c>
      <c r="J1936" s="17" t="s">
        <v>9968</v>
      </c>
      <c r="K1936" s="17" t="s">
        <v>9970</v>
      </c>
      <c r="L1936" s="17"/>
      <c r="M1936" s="17" t="s">
        <v>8703</v>
      </c>
      <c r="N1936" s="17" t="s">
        <v>9971</v>
      </c>
      <c r="O1936" s="19"/>
    </row>
    <row r="1937" spans="1:15" ht="66" x14ac:dyDescent="0.3">
      <c r="A1937" s="17" t="s">
        <v>11907</v>
      </c>
      <c r="B1937" s="16">
        <v>2023</v>
      </c>
      <c r="C1937" s="17" t="s">
        <v>11908</v>
      </c>
      <c r="D1937" s="17"/>
      <c r="E1937" s="17" t="s">
        <v>11910</v>
      </c>
      <c r="F1937" s="17" t="s">
        <v>1644</v>
      </c>
      <c r="G1937" s="17"/>
      <c r="H1937" s="17"/>
      <c r="I1937" s="17" t="s">
        <v>11919</v>
      </c>
      <c r="J1937" s="17"/>
      <c r="K1937" s="17" t="s">
        <v>11912</v>
      </c>
      <c r="L1937" s="17" t="s">
        <v>329</v>
      </c>
      <c r="M1937" s="17" t="s">
        <v>4754</v>
      </c>
      <c r="N1937" s="17" t="s">
        <v>11918</v>
      </c>
      <c r="O1937" s="19" t="s">
        <v>1646</v>
      </c>
    </row>
    <row r="1938" spans="1:15" ht="92.4" x14ac:dyDescent="0.3">
      <c r="A1938" s="17" t="s">
        <v>11906</v>
      </c>
      <c r="B1938" s="16">
        <v>2023</v>
      </c>
      <c r="C1938" s="17" t="s">
        <v>11905</v>
      </c>
      <c r="D1938" s="17"/>
      <c r="E1938" s="17" t="s">
        <v>11910</v>
      </c>
      <c r="F1938" s="17" t="s">
        <v>1644</v>
      </c>
      <c r="G1938" s="17"/>
      <c r="H1938" s="17"/>
      <c r="I1938" s="17" t="s">
        <v>11914</v>
      </c>
      <c r="J1938" s="17"/>
      <c r="K1938" s="17" t="s">
        <v>11911</v>
      </c>
      <c r="L1938" s="17" t="s">
        <v>329</v>
      </c>
      <c r="M1938" s="17" t="s">
        <v>4754</v>
      </c>
      <c r="N1938" s="17" t="s">
        <v>11915</v>
      </c>
      <c r="O1938" s="19" t="s">
        <v>1646</v>
      </c>
    </row>
    <row r="1939" spans="1:15" ht="79.2" x14ac:dyDescent="0.3">
      <c r="A1939" s="17" t="s">
        <v>11906</v>
      </c>
      <c r="B1939" s="16">
        <v>2023</v>
      </c>
      <c r="C1939" s="17" t="s">
        <v>11909</v>
      </c>
      <c r="D1939" s="17"/>
      <c r="E1939" s="17" t="s">
        <v>11910</v>
      </c>
      <c r="F1939" s="17" t="s">
        <v>4883</v>
      </c>
      <c r="G1939" s="17"/>
      <c r="H1939" s="17"/>
      <c r="I1939" s="17" t="s">
        <v>11917</v>
      </c>
      <c r="J1939" s="17"/>
      <c r="K1939" s="17" t="s">
        <v>11913</v>
      </c>
      <c r="L1939" s="17" t="s">
        <v>329</v>
      </c>
      <c r="M1939" s="17" t="s">
        <v>4754</v>
      </c>
      <c r="N1939" s="17" t="s">
        <v>11916</v>
      </c>
      <c r="O1939" s="19" t="s">
        <v>1646</v>
      </c>
    </row>
    <row r="1940" spans="1:15" ht="79.2" x14ac:dyDescent="0.3">
      <c r="A1940" s="17" t="s">
        <v>2128</v>
      </c>
      <c r="B1940" s="16">
        <v>2019</v>
      </c>
      <c r="C1940" s="17" t="s">
        <v>2127</v>
      </c>
      <c r="D1940" s="17"/>
      <c r="E1940" s="17" t="s">
        <v>2122</v>
      </c>
      <c r="F1940" s="17" t="s">
        <v>1076</v>
      </c>
      <c r="G1940" s="17"/>
      <c r="H1940" s="17"/>
      <c r="I1940" s="17" t="s">
        <v>2099</v>
      </c>
      <c r="J1940" s="17"/>
      <c r="K1940" s="17" t="s">
        <v>3484</v>
      </c>
      <c r="L1940" s="22"/>
      <c r="M1940" s="22"/>
      <c r="N1940" s="23"/>
      <c r="O1940" s="19"/>
    </row>
    <row r="1941" spans="1:15" ht="79.2" x14ac:dyDescent="0.3">
      <c r="A1941" s="17" t="s">
        <v>5912</v>
      </c>
      <c r="B1941" s="16">
        <v>1978</v>
      </c>
      <c r="C1941" s="17" t="s">
        <v>5911</v>
      </c>
      <c r="D1941" s="17"/>
      <c r="E1941" s="17" t="s">
        <v>5913</v>
      </c>
      <c r="F1941" s="17" t="s">
        <v>2477</v>
      </c>
      <c r="G1941" s="17" t="s">
        <v>4399</v>
      </c>
      <c r="H1941" s="17" t="s">
        <v>3619</v>
      </c>
      <c r="I1941" s="17" t="s">
        <v>7129</v>
      </c>
      <c r="J1941" s="17" t="s">
        <v>7272</v>
      </c>
      <c r="K1941" s="17" t="s">
        <v>5914</v>
      </c>
      <c r="L1941" s="17" t="s">
        <v>303</v>
      </c>
      <c r="M1941" s="17" t="s">
        <v>5915</v>
      </c>
      <c r="N1941" s="17" t="s">
        <v>5916</v>
      </c>
      <c r="O1941" s="19"/>
    </row>
    <row r="1942" spans="1:15" ht="79.2" x14ac:dyDescent="0.3">
      <c r="A1942" s="17" t="s">
        <v>3782</v>
      </c>
      <c r="B1942" s="16">
        <v>2022</v>
      </c>
      <c r="C1942" s="17" t="s">
        <v>3781</v>
      </c>
      <c r="D1942" s="17" t="s">
        <v>335</v>
      </c>
      <c r="E1942" s="17"/>
      <c r="F1942" s="17" t="s">
        <v>43</v>
      </c>
      <c r="G1942" s="17" t="s">
        <v>3784</v>
      </c>
      <c r="H1942" s="17" t="s">
        <v>3785</v>
      </c>
      <c r="I1942" s="17" t="s">
        <v>7972</v>
      </c>
      <c r="J1942" s="17" t="s">
        <v>7160</v>
      </c>
      <c r="K1942" s="17" t="s">
        <v>3783</v>
      </c>
      <c r="L1942" s="17" t="s">
        <v>329</v>
      </c>
      <c r="M1942" s="17" t="s">
        <v>3786</v>
      </c>
      <c r="N1942" s="17" t="s">
        <v>936</v>
      </c>
      <c r="O1942" s="19"/>
    </row>
    <row r="1943" spans="1:15" ht="79.2" x14ac:dyDescent="0.3">
      <c r="A1943" s="17" t="s">
        <v>11509</v>
      </c>
      <c r="B1943" s="16">
        <v>2026</v>
      </c>
      <c r="C1943" s="17" t="s">
        <v>11508</v>
      </c>
      <c r="D1943" s="17" t="s">
        <v>11507</v>
      </c>
      <c r="E1943" s="17"/>
      <c r="F1943" s="17" t="s">
        <v>2155</v>
      </c>
      <c r="G1943" s="17"/>
      <c r="H1943" s="17"/>
      <c r="I1943" s="17" t="s">
        <v>56</v>
      </c>
      <c r="J1943" s="17"/>
      <c r="K1943" s="17" t="s">
        <v>11510</v>
      </c>
      <c r="L1943" s="17"/>
      <c r="M1943" s="17"/>
      <c r="N1943" s="17"/>
      <c r="O1943" s="19" t="s">
        <v>1646</v>
      </c>
    </row>
    <row r="1944" spans="1:15" ht="52.8" x14ac:dyDescent="0.3">
      <c r="A1944" s="15" t="s">
        <v>1941</v>
      </c>
      <c r="B1944" s="16">
        <v>2016</v>
      </c>
      <c r="C1944" s="17" t="s">
        <v>1940</v>
      </c>
      <c r="D1944" s="17"/>
      <c r="E1944" s="17" t="s">
        <v>265</v>
      </c>
      <c r="F1944" s="17" t="s">
        <v>122</v>
      </c>
      <c r="G1944" s="17" t="s">
        <v>364</v>
      </c>
      <c r="H1944" s="17" t="s">
        <v>3078</v>
      </c>
      <c r="I1944" s="17" t="s">
        <v>7973</v>
      </c>
      <c r="J1944" s="17"/>
      <c r="K1944" s="17" t="s">
        <v>1942</v>
      </c>
      <c r="L1944" s="17" t="s">
        <v>329</v>
      </c>
      <c r="M1944" s="17" t="s">
        <v>83</v>
      </c>
      <c r="N1944" s="18" t="s">
        <v>2109</v>
      </c>
      <c r="O1944" s="19"/>
    </row>
    <row r="1945" spans="1:15" ht="79.2" x14ac:dyDescent="0.3">
      <c r="A1945" s="15" t="s">
        <v>220</v>
      </c>
      <c r="B1945" s="16">
        <v>2016</v>
      </c>
      <c r="C1945" s="17" t="s">
        <v>219</v>
      </c>
      <c r="D1945" s="17" t="s">
        <v>36</v>
      </c>
      <c r="E1945" s="17"/>
      <c r="F1945" s="17" t="s">
        <v>2477</v>
      </c>
      <c r="G1945" s="17"/>
      <c r="H1945" s="17"/>
      <c r="I1945" s="17" t="s">
        <v>300</v>
      </c>
      <c r="J1945" s="17"/>
      <c r="K1945" s="17" t="s">
        <v>221</v>
      </c>
      <c r="L1945" s="17"/>
      <c r="M1945" s="17"/>
      <c r="N1945" s="18"/>
      <c r="O1945" s="19"/>
    </row>
    <row r="1946" spans="1:15" ht="52.8" x14ac:dyDescent="0.3">
      <c r="A1946" s="15" t="s">
        <v>9620</v>
      </c>
      <c r="B1946" s="16">
        <v>2025</v>
      </c>
      <c r="C1946" s="17" t="s">
        <v>9619</v>
      </c>
      <c r="D1946" s="17" t="s">
        <v>2245</v>
      </c>
      <c r="E1946" s="17"/>
      <c r="F1946" s="17" t="s">
        <v>2141</v>
      </c>
      <c r="G1946" s="17"/>
      <c r="H1946" s="17" t="s">
        <v>9621</v>
      </c>
      <c r="I1946" s="17" t="s">
        <v>7525</v>
      </c>
      <c r="J1946" s="17"/>
      <c r="K1946" s="17" t="s">
        <v>9622</v>
      </c>
      <c r="L1946" s="17"/>
      <c r="M1946" s="17"/>
      <c r="N1946" s="18"/>
      <c r="O1946" s="19"/>
    </row>
    <row r="1947" spans="1:15" ht="52.8" x14ac:dyDescent="0.3">
      <c r="A1947" s="24" t="s">
        <v>9883</v>
      </c>
      <c r="B1947" s="21">
        <v>2025</v>
      </c>
      <c r="C1947" s="22" t="s">
        <v>9885</v>
      </c>
      <c r="D1947" s="22"/>
      <c r="E1947" s="22" t="s">
        <v>9884</v>
      </c>
      <c r="F1947" s="17" t="s">
        <v>56</v>
      </c>
      <c r="G1947" s="22"/>
      <c r="H1947" s="22"/>
      <c r="I1947" s="17" t="s">
        <v>56</v>
      </c>
      <c r="J1947" s="17"/>
      <c r="K1947" s="24" t="s">
        <v>9886</v>
      </c>
      <c r="L1947" s="17"/>
      <c r="M1947" s="22"/>
      <c r="N1947" s="23"/>
      <c r="O1947" s="26"/>
    </row>
    <row r="1948" spans="1:15" ht="66" x14ac:dyDescent="0.3">
      <c r="A1948" s="15" t="s">
        <v>1463</v>
      </c>
      <c r="B1948" s="16">
        <v>2020</v>
      </c>
      <c r="C1948" s="17" t="s">
        <v>1462</v>
      </c>
      <c r="D1948" s="17" t="s">
        <v>1464</v>
      </c>
      <c r="E1948" s="17"/>
      <c r="F1948" s="17" t="s">
        <v>56</v>
      </c>
      <c r="G1948" s="17"/>
      <c r="H1948" s="17"/>
      <c r="I1948" s="17" t="s">
        <v>1151</v>
      </c>
      <c r="J1948" s="17"/>
      <c r="K1948" s="17" t="s">
        <v>11011</v>
      </c>
      <c r="L1948" s="17"/>
      <c r="M1948" s="17"/>
      <c r="N1948" s="18"/>
      <c r="O1948" s="19"/>
    </row>
    <row r="1949" spans="1:15" ht="52.8" x14ac:dyDescent="0.3">
      <c r="A1949" s="15" t="s">
        <v>8696</v>
      </c>
      <c r="B1949" s="16">
        <v>2025</v>
      </c>
      <c r="C1949" s="17" t="s">
        <v>8695</v>
      </c>
      <c r="D1949" s="17" t="s">
        <v>589</v>
      </c>
      <c r="E1949" s="17"/>
      <c r="F1949" s="17" t="s">
        <v>844</v>
      </c>
      <c r="G1949" s="17" t="s">
        <v>592</v>
      </c>
      <c r="H1949" s="17" t="s">
        <v>3235</v>
      </c>
      <c r="I1949" s="17" t="s">
        <v>7454</v>
      </c>
      <c r="J1949" s="17" t="s">
        <v>7645</v>
      </c>
      <c r="K1949" s="17" t="s">
        <v>8697</v>
      </c>
      <c r="L1949" s="17" t="s">
        <v>329</v>
      </c>
      <c r="M1949" s="17" t="s">
        <v>8698</v>
      </c>
      <c r="N1949" s="18" t="s">
        <v>8699</v>
      </c>
      <c r="O1949" s="19"/>
    </row>
    <row r="1950" spans="1:15" ht="79.2" x14ac:dyDescent="0.3">
      <c r="A1950" s="15" t="s">
        <v>8172</v>
      </c>
      <c r="B1950" s="16">
        <v>2025</v>
      </c>
      <c r="C1950" s="17" t="s">
        <v>8171</v>
      </c>
      <c r="D1950" s="17" t="s">
        <v>6730</v>
      </c>
      <c r="E1950" s="17"/>
      <c r="F1950" s="17" t="s">
        <v>43</v>
      </c>
      <c r="G1950" s="17" t="s">
        <v>42</v>
      </c>
      <c r="H1950" s="17" t="s">
        <v>3633</v>
      </c>
      <c r="I1950" s="17" t="s">
        <v>8175</v>
      </c>
      <c r="J1950" s="17" t="s">
        <v>8174</v>
      </c>
      <c r="K1950" s="17" t="s">
        <v>8173</v>
      </c>
      <c r="L1950" s="17" t="s">
        <v>303</v>
      </c>
      <c r="M1950" s="17" t="s">
        <v>1724</v>
      </c>
      <c r="N1950" s="18"/>
      <c r="O1950" s="19"/>
    </row>
    <row r="1951" spans="1:15" ht="105.6" x14ac:dyDescent="0.3">
      <c r="A1951" s="15" t="s">
        <v>11281</v>
      </c>
      <c r="B1951" s="16">
        <v>2026</v>
      </c>
      <c r="C1951" s="17" t="s">
        <v>11280</v>
      </c>
      <c r="D1951" s="17" t="s">
        <v>1745</v>
      </c>
      <c r="E1951" s="17"/>
      <c r="F1951" s="17" t="s">
        <v>2477</v>
      </c>
      <c r="G1951" s="17" t="s">
        <v>3778</v>
      </c>
      <c r="H1951" s="17" t="s">
        <v>3777</v>
      </c>
      <c r="I1951" s="17" t="s">
        <v>11283</v>
      </c>
      <c r="J1951" s="17" t="s">
        <v>7160</v>
      </c>
      <c r="K1951" s="17" t="s">
        <v>11282</v>
      </c>
      <c r="L1951" s="17" t="s">
        <v>10610</v>
      </c>
      <c r="M1951" s="17" t="s">
        <v>11284</v>
      </c>
      <c r="N1951" s="18" t="s">
        <v>11285</v>
      </c>
      <c r="O1951" s="19" t="s">
        <v>1646</v>
      </c>
    </row>
    <row r="1952" spans="1:15" ht="66" x14ac:dyDescent="0.3">
      <c r="A1952" s="15" t="s">
        <v>2412</v>
      </c>
      <c r="B1952" s="16">
        <v>2021</v>
      </c>
      <c r="C1952" s="17" t="s">
        <v>2413</v>
      </c>
      <c r="D1952" s="17" t="s">
        <v>2414</v>
      </c>
      <c r="E1952" s="17"/>
      <c r="F1952" s="17" t="s">
        <v>1151</v>
      </c>
      <c r="G1952" s="17"/>
      <c r="H1952" s="17"/>
      <c r="I1952" s="17" t="s">
        <v>7804</v>
      </c>
      <c r="J1952" s="17" t="s">
        <v>7448</v>
      </c>
      <c r="K1952" s="17" t="s">
        <v>2415</v>
      </c>
      <c r="L1952" s="17"/>
      <c r="M1952" s="17"/>
      <c r="N1952" s="18"/>
      <c r="O1952" s="19"/>
    </row>
    <row r="1953" spans="1:15" ht="66" x14ac:dyDescent="0.3">
      <c r="A1953" s="15" t="s">
        <v>11732</v>
      </c>
      <c r="B1953" s="16">
        <v>2020</v>
      </c>
      <c r="C1953" s="17" t="s">
        <v>11731</v>
      </c>
      <c r="D1953" s="17" t="s">
        <v>1843</v>
      </c>
      <c r="E1953" s="17"/>
      <c r="F1953" s="17" t="s">
        <v>2155</v>
      </c>
      <c r="G1953" s="17" t="s">
        <v>6302</v>
      </c>
      <c r="H1953" s="37" t="s">
        <v>11734</v>
      </c>
      <c r="I1953" s="17" t="s">
        <v>2038</v>
      </c>
      <c r="J1953" s="17" t="s">
        <v>7161</v>
      </c>
      <c r="K1953" s="17" t="s">
        <v>11733</v>
      </c>
      <c r="L1953" s="17" t="s">
        <v>329</v>
      </c>
      <c r="M1953" s="17" t="s">
        <v>289</v>
      </c>
      <c r="N1953" s="18" t="s">
        <v>11553</v>
      </c>
      <c r="O1953" s="19" t="s">
        <v>1646</v>
      </c>
    </row>
    <row r="1954" spans="1:15" ht="118.8" x14ac:dyDescent="0.3">
      <c r="A1954" s="15" t="s">
        <v>5346</v>
      </c>
      <c r="B1954" s="16">
        <v>2023</v>
      </c>
      <c r="C1954" s="17" t="s">
        <v>5345</v>
      </c>
      <c r="D1954" s="17" t="s">
        <v>29</v>
      </c>
      <c r="E1954" s="17"/>
      <c r="F1954" s="17" t="s">
        <v>1031</v>
      </c>
      <c r="G1954" s="17" t="s">
        <v>10654</v>
      </c>
      <c r="H1954" s="17" t="s">
        <v>5349</v>
      </c>
      <c r="I1954" s="17" t="s">
        <v>2560</v>
      </c>
      <c r="J1954" s="17" t="s">
        <v>7145</v>
      </c>
      <c r="K1954" s="15" t="s">
        <v>5347</v>
      </c>
      <c r="L1954" s="17" t="s">
        <v>329</v>
      </c>
      <c r="M1954" s="17" t="s">
        <v>5348</v>
      </c>
      <c r="N1954" s="18"/>
      <c r="O1954" s="19"/>
    </row>
    <row r="1955" spans="1:15" ht="66" x14ac:dyDescent="0.3">
      <c r="A1955" s="15" t="s">
        <v>1573</v>
      </c>
      <c r="B1955" s="16">
        <v>2019</v>
      </c>
      <c r="C1955" s="17" t="s">
        <v>1572</v>
      </c>
      <c r="D1955" s="17" t="s">
        <v>65</v>
      </c>
      <c r="E1955" s="17"/>
      <c r="F1955" s="17" t="s">
        <v>2477</v>
      </c>
      <c r="G1955" s="17" t="s">
        <v>688</v>
      </c>
      <c r="H1955" s="17" t="s">
        <v>3485</v>
      </c>
      <c r="I1955" s="17" t="s">
        <v>7805</v>
      </c>
      <c r="J1955" s="17" t="s">
        <v>7145</v>
      </c>
      <c r="K1955" s="17" t="s">
        <v>11393</v>
      </c>
      <c r="L1955" s="17" t="s">
        <v>329</v>
      </c>
      <c r="M1955" s="17" t="s">
        <v>52</v>
      </c>
      <c r="N1955" s="18" t="s">
        <v>2106</v>
      </c>
      <c r="O1955" s="19"/>
    </row>
    <row r="1956" spans="1:15" ht="66" x14ac:dyDescent="0.3">
      <c r="A1956" s="15" t="s">
        <v>5455</v>
      </c>
      <c r="B1956" s="16">
        <v>2023</v>
      </c>
      <c r="C1956" s="17" t="s">
        <v>5454</v>
      </c>
      <c r="D1956" s="17"/>
      <c r="E1956" s="17" t="s">
        <v>5456</v>
      </c>
      <c r="F1956" s="17" t="s">
        <v>56</v>
      </c>
      <c r="G1956" s="17"/>
      <c r="H1956" s="17"/>
      <c r="I1956" s="17" t="s">
        <v>2242</v>
      </c>
      <c r="J1956" s="17"/>
      <c r="K1956" s="17" t="s">
        <v>5457</v>
      </c>
      <c r="L1956" s="17"/>
      <c r="M1956" s="17"/>
      <c r="N1956" s="18"/>
      <c r="O1956" s="19"/>
    </row>
    <row r="1957" spans="1:15" ht="79.2" x14ac:dyDescent="0.3">
      <c r="A1957" s="24" t="s">
        <v>9588</v>
      </c>
      <c r="B1957" s="16">
        <v>2025</v>
      </c>
      <c r="C1957" s="22" t="s">
        <v>9587</v>
      </c>
      <c r="D1957" s="22" t="s">
        <v>9586</v>
      </c>
      <c r="E1957" s="22"/>
      <c r="F1957" s="17" t="s">
        <v>649</v>
      </c>
      <c r="G1957" s="22" t="s">
        <v>115</v>
      </c>
      <c r="H1957" s="22" t="s">
        <v>5828</v>
      </c>
      <c r="I1957" s="17" t="s">
        <v>9591</v>
      </c>
      <c r="J1957" s="17" t="s">
        <v>9590</v>
      </c>
      <c r="K1957" s="22" t="s">
        <v>9589</v>
      </c>
      <c r="L1957" s="22" t="s">
        <v>329</v>
      </c>
      <c r="M1957" s="22" t="s">
        <v>3986</v>
      </c>
      <c r="N1957" s="23"/>
      <c r="O1957" s="26"/>
    </row>
    <row r="1958" spans="1:15" ht="79.2" x14ac:dyDescent="0.3">
      <c r="A1958" s="15" t="s">
        <v>9528</v>
      </c>
      <c r="B1958" s="16">
        <v>2024</v>
      </c>
      <c r="C1958" s="17" t="s">
        <v>9527</v>
      </c>
      <c r="D1958" s="22" t="s">
        <v>1509</v>
      </c>
      <c r="E1958" s="17"/>
      <c r="F1958" s="17" t="s">
        <v>2477</v>
      </c>
      <c r="G1958" s="17" t="s">
        <v>134</v>
      </c>
      <c r="H1958" s="17" t="s">
        <v>9530</v>
      </c>
      <c r="I1958" s="17" t="s">
        <v>7294</v>
      </c>
      <c r="J1958" s="17" t="s">
        <v>7151</v>
      </c>
      <c r="K1958" s="17" t="s">
        <v>9529</v>
      </c>
      <c r="L1958" s="17" t="s">
        <v>92</v>
      </c>
      <c r="M1958" s="17" t="s">
        <v>1724</v>
      </c>
      <c r="N1958" s="18" t="s">
        <v>3881</v>
      </c>
      <c r="O1958" s="19" t="s">
        <v>1646</v>
      </c>
    </row>
    <row r="1959" spans="1:15" ht="66" x14ac:dyDescent="0.3">
      <c r="A1959" s="15" t="s">
        <v>10044</v>
      </c>
      <c r="B1959" s="16">
        <v>2024</v>
      </c>
      <c r="C1959" s="17" t="s">
        <v>10043</v>
      </c>
      <c r="D1959" s="17"/>
      <c r="E1959" s="17" t="s">
        <v>2032</v>
      </c>
      <c r="F1959" s="17" t="s">
        <v>486</v>
      </c>
      <c r="G1959" s="17" t="s">
        <v>1986</v>
      </c>
      <c r="H1959" s="17" t="s">
        <v>10046</v>
      </c>
      <c r="I1959" s="17" t="s">
        <v>9745</v>
      </c>
      <c r="J1959" s="17" t="s">
        <v>10047</v>
      </c>
      <c r="K1959" s="15" t="s">
        <v>10045</v>
      </c>
      <c r="L1959" s="22"/>
      <c r="M1959" s="17"/>
      <c r="N1959" s="18"/>
      <c r="O1959" s="19" t="s">
        <v>1646</v>
      </c>
    </row>
    <row r="1960" spans="1:15" ht="66" x14ac:dyDescent="0.3">
      <c r="A1960" s="15" t="s">
        <v>4523</v>
      </c>
      <c r="B1960" s="16">
        <v>2022</v>
      </c>
      <c r="C1960" s="17" t="s">
        <v>4522</v>
      </c>
      <c r="D1960" s="17" t="s">
        <v>4480</v>
      </c>
      <c r="E1960" s="17"/>
      <c r="F1960" s="17" t="s">
        <v>844</v>
      </c>
      <c r="G1960" s="17" t="s">
        <v>1013</v>
      </c>
      <c r="H1960" s="17" t="s">
        <v>4526</v>
      </c>
      <c r="I1960" s="17" t="s">
        <v>2909</v>
      </c>
      <c r="J1960" s="17" t="s">
        <v>7126</v>
      </c>
      <c r="K1960" s="17" t="s">
        <v>4524</v>
      </c>
      <c r="L1960" s="22" t="s">
        <v>329</v>
      </c>
      <c r="M1960" s="17" t="s">
        <v>1506</v>
      </c>
      <c r="N1960" s="18" t="s">
        <v>4525</v>
      </c>
      <c r="O1960" s="19" t="s">
        <v>1646</v>
      </c>
    </row>
    <row r="1961" spans="1:15" ht="78.599999999999994" customHeight="1" x14ac:dyDescent="0.3">
      <c r="A1961" s="15" t="s">
        <v>1012</v>
      </c>
      <c r="B1961" s="16">
        <v>2019</v>
      </c>
      <c r="C1961" s="17" t="s">
        <v>1011</v>
      </c>
      <c r="D1961" s="17" t="s">
        <v>29</v>
      </c>
      <c r="E1961" s="17"/>
      <c r="F1961" s="17" t="s">
        <v>122</v>
      </c>
      <c r="G1961" s="17" t="s">
        <v>1013</v>
      </c>
      <c r="H1961" s="17" t="s">
        <v>3486</v>
      </c>
      <c r="I1961" s="17" t="s">
        <v>7806</v>
      </c>
      <c r="J1961" s="17" t="s">
        <v>7126</v>
      </c>
      <c r="K1961" s="15" t="s">
        <v>11371</v>
      </c>
      <c r="L1961" s="22" t="s">
        <v>48</v>
      </c>
      <c r="M1961" s="17" t="s">
        <v>1724</v>
      </c>
      <c r="N1961" s="18" t="s">
        <v>1014</v>
      </c>
      <c r="O1961" s="19"/>
    </row>
    <row r="1962" spans="1:15" ht="79.8" customHeight="1" x14ac:dyDescent="0.3">
      <c r="A1962" s="15" t="s">
        <v>3714</v>
      </c>
      <c r="B1962" s="16">
        <v>2018</v>
      </c>
      <c r="C1962" s="17" t="s">
        <v>3718</v>
      </c>
      <c r="D1962" s="17" t="s">
        <v>3715</v>
      </c>
      <c r="E1962" s="17"/>
      <c r="F1962" s="17" t="s">
        <v>43</v>
      </c>
      <c r="G1962" s="17" t="s">
        <v>10653</v>
      </c>
      <c r="H1962" s="17" t="s">
        <v>3716</v>
      </c>
      <c r="I1962" s="17" t="s">
        <v>7355</v>
      </c>
      <c r="J1962" s="17" t="s">
        <v>7162</v>
      </c>
      <c r="K1962" s="17" t="s">
        <v>3717</v>
      </c>
      <c r="L1962" s="22" t="s">
        <v>329</v>
      </c>
      <c r="M1962" s="17" t="s">
        <v>3709</v>
      </c>
      <c r="N1962" s="18"/>
      <c r="O1962" s="19" t="s">
        <v>1646</v>
      </c>
    </row>
    <row r="1963" spans="1:15" ht="39.6" x14ac:dyDescent="0.3">
      <c r="A1963" s="15" t="s">
        <v>6729</v>
      </c>
      <c r="B1963" s="16">
        <v>2024</v>
      </c>
      <c r="C1963" s="17" t="s">
        <v>6728</v>
      </c>
      <c r="D1963" s="17" t="s">
        <v>6730</v>
      </c>
      <c r="E1963" s="17"/>
      <c r="F1963" s="17" t="s">
        <v>1031</v>
      </c>
      <c r="G1963" s="17" t="s">
        <v>2642</v>
      </c>
      <c r="H1963" s="17"/>
      <c r="I1963" s="17" t="s">
        <v>300</v>
      </c>
      <c r="J1963" s="17"/>
      <c r="K1963" s="17" t="s">
        <v>6731</v>
      </c>
      <c r="L1963" s="17"/>
      <c r="M1963" s="17"/>
      <c r="N1963" s="18"/>
      <c r="O1963" s="19"/>
    </row>
    <row r="1964" spans="1:15" ht="66" x14ac:dyDescent="0.3">
      <c r="A1964" s="15" t="s">
        <v>11269</v>
      </c>
      <c r="B1964" s="16">
        <v>2021</v>
      </c>
      <c r="C1964" s="17" t="s">
        <v>11270</v>
      </c>
      <c r="D1964" s="17" t="s">
        <v>11268</v>
      </c>
      <c r="E1964" s="17"/>
      <c r="F1964" s="17" t="s">
        <v>56</v>
      </c>
      <c r="G1964" s="17"/>
      <c r="H1964" s="17"/>
      <c r="I1964" s="17" t="s">
        <v>1337</v>
      </c>
      <c r="J1964" s="17"/>
      <c r="K1964" s="17" t="s">
        <v>11271</v>
      </c>
      <c r="L1964" s="17"/>
      <c r="M1964" s="17"/>
      <c r="N1964" s="18"/>
      <c r="O1964" s="19"/>
    </row>
    <row r="1965" spans="1:15" ht="66" customHeight="1" x14ac:dyDescent="0.3">
      <c r="A1965" s="15" t="s">
        <v>6348</v>
      </c>
      <c r="B1965" s="16">
        <v>2024</v>
      </c>
      <c r="C1965" s="17" t="s">
        <v>6347</v>
      </c>
      <c r="D1965" s="17" t="s">
        <v>5494</v>
      </c>
      <c r="E1965" s="17"/>
      <c r="F1965" s="17" t="s">
        <v>2477</v>
      </c>
      <c r="G1965" s="17" t="s">
        <v>134</v>
      </c>
      <c r="H1965" s="17" t="s">
        <v>3207</v>
      </c>
      <c r="I1965" s="17" t="s">
        <v>7279</v>
      </c>
      <c r="J1965" s="17" t="s">
        <v>7268</v>
      </c>
      <c r="K1965" s="17" t="s">
        <v>6349</v>
      </c>
      <c r="L1965" s="17" t="s">
        <v>329</v>
      </c>
      <c r="M1965" s="17" t="s">
        <v>5988</v>
      </c>
      <c r="N1965" s="18"/>
      <c r="O1965" s="19"/>
    </row>
    <row r="1966" spans="1:15" ht="79.2" x14ac:dyDescent="0.3">
      <c r="A1966" s="15" t="s">
        <v>11153</v>
      </c>
      <c r="B1966" s="16">
        <v>2019</v>
      </c>
      <c r="C1966" s="17" t="s">
        <v>11155</v>
      </c>
      <c r="D1966" s="17" t="s">
        <v>11154</v>
      </c>
      <c r="E1966" s="22"/>
      <c r="F1966" s="17" t="s">
        <v>844</v>
      </c>
      <c r="G1966" s="22"/>
      <c r="H1966" s="22"/>
      <c r="I1966" s="22" t="s">
        <v>7454</v>
      </c>
      <c r="J1966" s="22" t="s">
        <v>11156</v>
      </c>
      <c r="K1966" s="15" t="s">
        <v>11152</v>
      </c>
      <c r="L1966" s="17" t="s">
        <v>329</v>
      </c>
      <c r="M1966" s="17" t="s">
        <v>52</v>
      </c>
      <c r="N1966" s="18" t="s">
        <v>4690</v>
      </c>
      <c r="O1966" s="19"/>
    </row>
    <row r="1967" spans="1:15" ht="52.8" x14ac:dyDescent="0.3">
      <c r="A1967" s="15" t="s">
        <v>10173</v>
      </c>
      <c r="B1967" s="16">
        <v>2023</v>
      </c>
      <c r="C1967" s="17" t="s">
        <v>10172</v>
      </c>
      <c r="D1967" s="17" t="s">
        <v>1910</v>
      </c>
      <c r="E1967" s="17"/>
      <c r="F1967" s="17" t="s">
        <v>2477</v>
      </c>
      <c r="G1967" s="17" t="s">
        <v>127</v>
      </c>
      <c r="H1967" s="17" t="s">
        <v>3147</v>
      </c>
      <c r="I1967" s="17" t="s">
        <v>10176</v>
      </c>
      <c r="J1967" s="17" t="s">
        <v>10175</v>
      </c>
      <c r="K1967" s="17" t="s">
        <v>10174</v>
      </c>
      <c r="L1967" s="17" t="s">
        <v>329</v>
      </c>
      <c r="M1967" s="17" t="s">
        <v>1444</v>
      </c>
      <c r="N1967" s="18" t="s">
        <v>5289</v>
      </c>
      <c r="O1967" s="19" t="s">
        <v>1646</v>
      </c>
    </row>
    <row r="1968" spans="1:15" ht="52.8" x14ac:dyDescent="0.3">
      <c r="A1968" s="15" t="s">
        <v>1637</v>
      </c>
      <c r="B1968" s="16">
        <v>2020</v>
      </c>
      <c r="C1968" s="17" t="s">
        <v>1636</v>
      </c>
      <c r="D1968" s="17" t="s">
        <v>1638</v>
      </c>
      <c r="E1968" s="17"/>
      <c r="F1968" s="17" t="s">
        <v>2477</v>
      </c>
      <c r="G1968" s="17" t="s">
        <v>381</v>
      </c>
      <c r="H1968" s="17" t="s">
        <v>3068</v>
      </c>
      <c r="I1968" s="22" t="s">
        <v>7807</v>
      </c>
      <c r="J1968" s="17" t="s">
        <v>7145</v>
      </c>
      <c r="K1968" s="17" t="s">
        <v>11012</v>
      </c>
      <c r="L1968" s="17" t="s">
        <v>329</v>
      </c>
      <c r="M1968" s="17" t="s">
        <v>1444</v>
      </c>
      <c r="N1968" s="18"/>
      <c r="O1968" s="19"/>
    </row>
    <row r="1969" spans="1:15" ht="66" x14ac:dyDescent="0.3">
      <c r="A1969" s="15" t="s">
        <v>10845</v>
      </c>
      <c r="B1969" s="16">
        <v>2026</v>
      </c>
      <c r="C1969" s="17" t="s">
        <v>10846</v>
      </c>
      <c r="D1969" s="17" t="s">
        <v>10848</v>
      </c>
      <c r="E1969" s="17"/>
      <c r="F1969" s="17" t="s">
        <v>844</v>
      </c>
      <c r="G1969" s="17" t="s">
        <v>10849</v>
      </c>
      <c r="H1969" s="17" t="s">
        <v>10850</v>
      </c>
      <c r="I1969" s="17" t="s">
        <v>10059</v>
      </c>
      <c r="J1969" s="17" t="s">
        <v>7199</v>
      </c>
      <c r="K1969" s="15" t="s">
        <v>10847</v>
      </c>
      <c r="L1969" s="17"/>
      <c r="M1969" s="17"/>
      <c r="N1969" s="18"/>
      <c r="O1969" s="19" t="s">
        <v>1646</v>
      </c>
    </row>
    <row r="1970" spans="1:15" ht="52.8" x14ac:dyDescent="0.3">
      <c r="A1970" s="15" t="s">
        <v>7075</v>
      </c>
      <c r="B1970" s="16">
        <v>2024</v>
      </c>
      <c r="C1970" s="17" t="s">
        <v>7074</v>
      </c>
      <c r="D1970" s="17"/>
      <c r="E1970" s="17" t="s">
        <v>1136</v>
      </c>
      <c r="F1970" s="17" t="s">
        <v>122</v>
      </c>
      <c r="G1970" s="17" t="s">
        <v>7077</v>
      </c>
      <c r="H1970" s="17" t="s">
        <v>7076</v>
      </c>
      <c r="I1970" s="17" t="s">
        <v>7284</v>
      </c>
      <c r="J1970" s="17" t="s">
        <v>7134</v>
      </c>
      <c r="K1970" s="15" t="s">
        <v>7080</v>
      </c>
      <c r="L1970" s="17"/>
      <c r="M1970" s="17"/>
      <c r="N1970" s="18"/>
      <c r="O1970" s="19"/>
    </row>
    <row r="1971" spans="1:15" ht="66" x14ac:dyDescent="0.3">
      <c r="A1971" s="15" t="s">
        <v>4542</v>
      </c>
      <c r="B1971" s="16">
        <v>2022</v>
      </c>
      <c r="C1971" s="17" t="s">
        <v>4541</v>
      </c>
      <c r="D1971" s="17" t="s">
        <v>4266</v>
      </c>
      <c r="E1971" s="17"/>
      <c r="F1971" s="17" t="s">
        <v>486</v>
      </c>
      <c r="G1971" s="17" t="s">
        <v>115</v>
      </c>
      <c r="H1971" s="17" t="s">
        <v>4544</v>
      </c>
      <c r="I1971" s="17" t="s">
        <v>7974</v>
      </c>
      <c r="J1971" s="17" t="s">
        <v>7145</v>
      </c>
      <c r="K1971" s="17" t="s">
        <v>4543</v>
      </c>
      <c r="L1971" s="17" t="s">
        <v>329</v>
      </c>
      <c r="M1971" s="17" t="s">
        <v>52</v>
      </c>
      <c r="N1971" s="18"/>
      <c r="O1971" s="19"/>
    </row>
    <row r="1972" spans="1:15" ht="118.8" x14ac:dyDescent="0.3">
      <c r="A1972" s="15" t="s">
        <v>5258</v>
      </c>
      <c r="B1972" s="16">
        <v>2023</v>
      </c>
      <c r="C1972" s="17" t="s">
        <v>5257</v>
      </c>
      <c r="D1972" s="17"/>
      <c r="E1972" s="17" t="s">
        <v>265</v>
      </c>
      <c r="F1972" s="17" t="s">
        <v>1031</v>
      </c>
      <c r="G1972" s="17" t="s">
        <v>10652</v>
      </c>
      <c r="H1972" s="17" t="s">
        <v>5259</v>
      </c>
      <c r="I1972" s="17" t="s">
        <v>7809</v>
      </c>
      <c r="J1972" s="17" t="s">
        <v>7808</v>
      </c>
      <c r="K1972" s="15" t="s">
        <v>11094</v>
      </c>
      <c r="L1972" s="17" t="s">
        <v>329</v>
      </c>
      <c r="M1972" s="17" t="s">
        <v>2734</v>
      </c>
      <c r="N1972" s="18" t="s">
        <v>3902</v>
      </c>
      <c r="O1972" s="19"/>
    </row>
    <row r="1973" spans="1:15" ht="118.8" x14ac:dyDescent="0.3">
      <c r="A1973" s="15" t="s">
        <v>2732</v>
      </c>
      <c r="B1973" s="16">
        <v>2021</v>
      </c>
      <c r="C1973" s="17" t="s">
        <v>2731</v>
      </c>
      <c r="D1973" s="17" t="s">
        <v>164</v>
      </c>
      <c r="E1973" s="17"/>
      <c r="F1973" s="17" t="s">
        <v>43</v>
      </c>
      <c r="G1973" s="17" t="s">
        <v>10651</v>
      </c>
      <c r="H1973" s="17" t="s">
        <v>3487</v>
      </c>
      <c r="I1973" s="17" t="s">
        <v>7810</v>
      </c>
      <c r="J1973" s="17" t="s">
        <v>7808</v>
      </c>
      <c r="K1973" s="17" t="s">
        <v>2733</v>
      </c>
      <c r="L1973" s="17" t="s">
        <v>329</v>
      </c>
      <c r="M1973" s="17" t="s">
        <v>2734</v>
      </c>
      <c r="N1973" s="18" t="s">
        <v>3698</v>
      </c>
      <c r="O1973" s="19"/>
    </row>
    <row r="1974" spans="1:15" ht="66" x14ac:dyDescent="0.3">
      <c r="A1974" s="15" t="s">
        <v>6014</v>
      </c>
      <c r="B1974" s="16">
        <v>2022</v>
      </c>
      <c r="C1974" s="17" t="s">
        <v>6015</v>
      </c>
      <c r="D1974" s="17"/>
      <c r="E1974" s="17" t="s">
        <v>6016</v>
      </c>
      <c r="F1974" s="17" t="s">
        <v>1031</v>
      </c>
      <c r="G1974" s="17" t="s">
        <v>10650</v>
      </c>
      <c r="H1974" s="17" t="s">
        <v>6019</v>
      </c>
      <c r="I1974" s="17" t="s">
        <v>7415</v>
      </c>
      <c r="J1974" s="17" t="s">
        <v>7193</v>
      </c>
      <c r="K1974" s="17" t="s">
        <v>6017</v>
      </c>
      <c r="L1974" s="17" t="s">
        <v>329</v>
      </c>
      <c r="M1974" s="17" t="s">
        <v>289</v>
      </c>
      <c r="N1974" s="18" t="s">
        <v>6018</v>
      </c>
      <c r="O1974" s="19"/>
    </row>
    <row r="1975" spans="1:15" ht="52.8" x14ac:dyDescent="0.3">
      <c r="A1975" s="15" t="s">
        <v>6065</v>
      </c>
      <c r="B1975" s="16">
        <v>2020</v>
      </c>
      <c r="C1975" s="17" t="s">
        <v>6064</v>
      </c>
      <c r="D1975" s="17"/>
      <c r="E1975" s="17" t="s">
        <v>3940</v>
      </c>
      <c r="F1975" s="17" t="s">
        <v>1031</v>
      </c>
      <c r="G1975" s="17"/>
      <c r="H1975" s="17" t="s">
        <v>3250</v>
      </c>
      <c r="I1975" s="17" t="s">
        <v>7173</v>
      </c>
      <c r="J1975" s="17" t="s">
        <v>7193</v>
      </c>
      <c r="K1975" s="15" t="s">
        <v>6069</v>
      </c>
      <c r="L1975" s="17"/>
      <c r="M1975" s="17"/>
      <c r="N1975" s="18"/>
      <c r="O1975" s="19"/>
    </row>
    <row r="1976" spans="1:15" ht="52.8" customHeight="1" x14ac:dyDescent="0.3">
      <c r="A1976" s="15" t="s">
        <v>6066</v>
      </c>
      <c r="B1976" s="16">
        <v>2017</v>
      </c>
      <c r="C1976" s="17" t="s">
        <v>6067</v>
      </c>
      <c r="D1976" s="17"/>
      <c r="E1976" s="17" t="s">
        <v>3940</v>
      </c>
      <c r="F1976" s="17" t="s">
        <v>2452</v>
      </c>
      <c r="G1976" s="17" t="s">
        <v>10649</v>
      </c>
      <c r="H1976" s="17" t="s">
        <v>6070</v>
      </c>
      <c r="I1976" s="17" t="s">
        <v>7173</v>
      </c>
      <c r="J1976" s="17" t="s">
        <v>7193</v>
      </c>
      <c r="K1976" s="15" t="s">
        <v>6068</v>
      </c>
      <c r="L1976" s="17"/>
      <c r="M1976" s="17"/>
      <c r="N1976" s="18"/>
      <c r="O1976" s="19"/>
    </row>
    <row r="1977" spans="1:15" ht="92.4" x14ac:dyDescent="0.3">
      <c r="A1977" s="15" t="s">
        <v>2523</v>
      </c>
      <c r="B1977" s="16">
        <v>2017</v>
      </c>
      <c r="C1977" s="17" t="s">
        <v>2524</v>
      </c>
      <c r="D1977" s="17"/>
      <c r="E1977" s="17" t="s">
        <v>2526</v>
      </c>
      <c r="F1977" s="17" t="s">
        <v>43</v>
      </c>
      <c r="G1977" s="17" t="s">
        <v>1227</v>
      </c>
      <c r="H1977" s="17" t="s">
        <v>3488</v>
      </c>
      <c r="I1977" s="17" t="s">
        <v>7811</v>
      </c>
      <c r="J1977" s="17" t="s">
        <v>7151</v>
      </c>
      <c r="K1977" s="17" t="s">
        <v>11095</v>
      </c>
      <c r="L1977" s="17" t="s">
        <v>303</v>
      </c>
      <c r="M1977" s="17" t="s">
        <v>1724</v>
      </c>
      <c r="N1977" s="18" t="s">
        <v>2525</v>
      </c>
      <c r="O1977" s="19"/>
    </row>
    <row r="1978" spans="1:15" ht="66" x14ac:dyDescent="0.3">
      <c r="A1978" s="15" t="s">
        <v>1411</v>
      </c>
      <c r="B1978" s="16">
        <v>2018</v>
      </c>
      <c r="C1978" s="17" t="s">
        <v>1410</v>
      </c>
      <c r="D1978" s="17" t="s">
        <v>349</v>
      </c>
      <c r="E1978" s="17"/>
      <c r="F1978" s="17" t="s">
        <v>122</v>
      </c>
      <c r="G1978" s="17" t="s">
        <v>1413</v>
      </c>
      <c r="H1978" s="17" t="s">
        <v>3489</v>
      </c>
      <c r="I1978" s="17" t="s">
        <v>7812</v>
      </c>
      <c r="J1978" s="17" t="s">
        <v>7213</v>
      </c>
      <c r="K1978" s="17" t="s">
        <v>1412</v>
      </c>
      <c r="L1978" s="17" t="s">
        <v>303</v>
      </c>
      <c r="M1978" s="17" t="s">
        <v>1414</v>
      </c>
      <c r="N1978" s="18" t="s">
        <v>747</v>
      </c>
      <c r="O1978" s="19"/>
    </row>
    <row r="1979" spans="1:15" ht="52.8" x14ac:dyDescent="0.3">
      <c r="A1979" s="15" t="s">
        <v>10169</v>
      </c>
      <c r="B1979" s="16">
        <v>2024</v>
      </c>
      <c r="C1979" s="17" t="s">
        <v>10168</v>
      </c>
      <c r="D1979" s="17" t="s">
        <v>68</v>
      </c>
      <c r="E1979" s="17"/>
      <c r="F1979" s="17" t="s">
        <v>2477</v>
      </c>
      <c r="G1979" s="17" t="s">
        <v>3778</v>
      </c>
      <c r="H1979" s="17" t="s">
        <v>3777</v>
      </c>
      <c r="I1979" s="17" t="s">
        <v>7154</v>
      </c>
      <c r="J1979" s="17" t="s">
        <v>7180</v>
      </c>
      <c r="K1979" s="15" t="s">
        <v>10170</v>
      </c>
      <c r="L1979" s="17" t="s">
        <v>9259</v>
      </c>
      <c r="M1979" s="17" t="s">
        <v>10171</v>
      </c>
      <c r="N1979" s="18"/>
      <c r="O1979" s="19" t="s">
        <v>1646</v>
      </c>
    </row>
    <row r="1980" spans="1:15" ht="66" x14ac:dyDescent="0.3">
      <c r="A1980" s="15" t="s">
        <v>6764</v>
      </c>
      <c r="B1980" s="16">
        <v>2019</v>
      </c>
      <c r="C1980" s="17" t="s">
        <v>6765</v>
      </c>
      <c r="D1980" s="17"/>
      <c r="E1980" s="17" t="s">
        <v>265</v>
      </c>
      <c r="F1980" s="17" t="s">
        <v>43</v>
      </c>
      <c r="G1980" s="17" t="s">
        <v>6767</v>
      </c>
      <c r="H1980" s="17" t="s">
        <v>6766</v>
      </c>
      <c r="I1980" s="17" t="s">
        <v>7813</v>
      </c>
      <c r="J1980" s="17" t="s">
        <v>7275</v>
      </c>
      <c r="K1980" s="17" t="s">
        <v>6965</v>
      </c>
      <c r="L1980" s="17" t="s">
        <v>329</v>
      </c>
      <c r="M1980" s="17" t="s">
        <v>52</v>
      </c>
      <c r="N1980" s="18" t="s">
        <v>4690</v>
      </c>
      <c r="O1980" s="19"/>
    </row>
    <row r="1981" spans="1:15" ht="92.4" x14ac:dyDescent="0.3">
      <c r="A1981" s="15" t="s">
        <v>8194</v>
      </c>
      <c r="B1981" s="16">
        <v>2025</v>
      </c>
      <c r="C1981" s="17" t="s">
        <v>8193</v>
      </c>
      <c r="D1981" s="17" t="s">
        <v>1440</v>
      </c>
      <c r="E1981" s="17"/>
      <c r="F1981" s="17" t="s">
        <v>122</v>
      </c>
      <c r="G1981" s="17" t="s">
        <v>165</v>
      </c>
      <c r="H1981" s="17" t="s">
        <v>3166</v>
      </c>
      <c r="I1981" s="17" t="s">
        <v>7300</v>
      </c>
      <c r="J1981" s="17" t="s">
        <v>7164</v>
      </c>
      <c r="K1981" s="17" t="s">
        <v>8195</v>
      </c>
      <c r="L1981" s="17" t="s">
        <v>8198</v>
      </c>
      <c r="M1981" s="17" t="s">
        <v>8197</v>
      </c>
      <c r="N1981" s="18" t="s">
        <v>8196</v>
      </c>
      <c r="O1981" s="19"/>
    </row>
    <row r="1982" spans="1:15" ht="66" x14ac:dyDescent="0.3">
      <c r="A1982" s="15" t="s">
        <v>6409</v>
      </c>
      <c r="B1982" s="16">
        <v>2024</v>
      </c>
      <c r="C1982" s="17" t="s">
        <v>6410</v>
      </c>
      <c r="D1982" s="17" t="s">
        <v>68</v>
      </c>
      <c r="E1982" s="17"/>
      <c r="F1982" s="17" t="s">
        <v>486</v>
      </c>
      <c r="G1982" s="17" t="s">
        <v>6412</v>
      </c>
      <c r="H1982" s="17" t="s">
        <v>6411</v>
      </c>
      <c r="I1982" s="17" t="s">
        <v>7165</v>
      </c>
      <c r="J1982" s="17" t="s">
        <v>7337</v>
      </c>
      <c r="K1982" s="15" t="s">
        <v>6934</v>
      </c>
      <c r="L1982" s="17" t="s">
        <v>329</v>
      </c>
      <c r="M1982" s="17" t="s">
        <v>52</v>
      </c>
      <c r="N1982" s="18"/>
      <c r="O1982" s="19"/>
    </row>
    <row r="1983" spans="1:15" ht="66" x14ac:dyDescent="0.3">
      <c r="A1983" s="15" t="s">
        <v>11842</v>
      </c>
      <c r="B1983" s="16">
        <v>2021</v>
      </c>
      <c r="C1983" s="17" t="s">
        <v>11841</v>
      </c>
      <c r="D1983" s="17" t="s">
        <v>1214</v>
      </c>
      <c r="E1983" s="17"/>
      <c r="F1983" s="17" t="s">
        <v>2477</v>
      </c>
      <c r="G1983" s="17" t="s">
        <v>381</v>
      </c>
      <c r="H1983" s="17" t="s">
        <v>3068</v>
      </c>
      <c r="I1983" s="17" t="s">
        <v>11844</v>
      </c>
      <c r="J1983" s="17" t="s">
        <v>7839</v>
      </c>
      <c r="K1983" s="17" t="s">
        <v>11843</v>
      </c>
      <c r="L1983" s="17" t="s">
        <v>329</v>
      </c>
      <c r="M1983" s="17" t="s">
        <v>4087</v>
      </c>
      <c r="N1983" s="18"/>
      <c r="O1983" s="19" t="s">
        <v>1646</v>
      </c>
    </row>
    <row r="1984" spans="1:15" ht="52.8" x14ac:dyDescent="0.3">
      <c r="A1984" s="15" t="s">
        <v>6526</v>
      </c>
      <c r="B1984" s="16">
        <v>2024</v>
      </c>
      <c r="C1984" s="17" t="s">
        <v>6527</v>
      </c>
      <c r="D1984" s="17" t="s">
        <v>335</v>
      </c>
      <c r="E1984" s="17"/>
      <c r="F1984" s="17" t="s">
        <v>2477</v>
      </c>
      <c r="G1984" s="17" t="s">
        <v>189</v>
      </c>
      <c r="H1984" s="17" t="s">
        <v>6529</v>
      </c>
      <c r="I1984" s="17" t="s">
        <v>7814</v>
      </c>
      <c r="J1984" s="17" t="s">
        <v>7180</v>
      </c>
      <c r="K1984" s="17" t="s">
        <v>6528</v>
      </c>
      <c r="L1984" s="17" t="s">
        <v>48</v>
      </c>
      <c r="M1984" s="17" t="s">
        <v>6530</v>
      </c>
      <c r="N1984" s="18"/>
      <c r="O1984" s="19"/>
    </row>
    <row r="1985" spans="1:15" ht="79.2" x14ac:dyDescent="0.3">
      <c r="A1985" s="15" t="s">
        <v>3776</v>
      </c>
      <c r="B1985" s="16">
        <v>2019</v>
      </c>
      <c r="C1985" s="17" t="s">
        <v>3774</v>
      </c>
      <c r="D1985" s="17"/>
      <c r="E1985" s="17" t="s">
        <v>3779</v>
      </c>
      <c r="F1985" s="17" t="s">
        <v>2477</v>
      </c>
      <c r="G1985" s="17" t="s">
        <v>3778</v>
      </c>
      <c r="H1985" s="17" t="s">
        <v>3777</v>
      </c>
      <c r="I1985" s="17" t="s">
        <v>7152</v>
      </c>
      <c r="J1985" s="17" t="s">
        <v>7180</v>
      </c>
      <c r="K1985" s="17" t="s">
        <v>3780</v>
      </c>
      <c r="L1985" s="17"/>
      <c r="M1985" s="17"/>
      <c r="N1985" s="18"/>
      <c r="O1985" s="19"/>
    </row>
    <row r="1986" spans="1:15" ht="66" x14ac:dyDescent="0.3">
      <c r="A1986" s="15" t="s">
        <v>12041</v>
      </c>
      <c r="B1986" s="16">
        <v>2021</v>
      </c>
      <c r="C1986" s="17" t="s">
        <v>12039</v>
      </c>
      <c r="D1986" s="17" t="s">
        <v>12040</v>
      </c>
      <c r="E1986" s="17"/>
      <c r="F1986" s="17" t="s">
        <v>5192</v>
      </c>
      <c r="G1986" s="17" t="s">
        <v>5194</v>
      </c>
      <c r="H1986" s="17" t="s">
        <v>9087</v>
      </c>
      <c r="I1986" s="17" t="s">
        <v>12043</v>
      </c>
      <c r="J1986" s="17" t="s">
        <v>7151</v>
      </c>
      <c r="K1986" s="15" t="s">
        <v>12042</v>
      </c>
      <c r="L1986" s="17"/>
      <c r="M1986" s="17" t="s">
        <v>8703</v>
      </c>
      <c r="N1986" s="18"/>
      <c r="O1986" s="19" t="s">
        <v>1646</v>
      </c>
    </row>
    <row r="1987" spans="1:15" ht="66" x14ac:dyDescent="0.3">
      <c r="A1987" s="15" t="s">
        <v>6157</v>
      </c>
      <c r="B1987" s="16">
        <v>2024</v>
      </c>
      <c r="C1987" s="17" t="s">
        <v>6156</v>
      </c>
      <c r="D1987" s="17" t="s">
        <v>349</v>
      </c>
      <c r="E1987" s="17"/>
      <c r="F1987" s="17" t="s">
        <v>2477</v>
      </c>
      <c r="G1987" s="17" t="s">
        <v>4399</v>
      </c>
      <c r="H1987" s="17" t="s">
        <v>3619</v>
      </c>
      <c r="I1987" s="17" t="s">
        <v>2602</v>
      </c>
      <c r="J1987" s="17" t="s">
        <v>7289</v>
      </c>
      <c r="K1987" s="15" t="s">
        <v>6158</v>
      </c>
      <c r="L1987" s="17" t="s">
        <v>329</v>
      </c>
      <c r="M1987" s="17" t="s">
        <v>6159</v>
      </c>
      <c r="N1987" s="18" t="s">
        <v>6035</v>
      </c>
      <c r="O1987" s="19"/>
    </row>
    <row r="1988" spans="1:15" ht="66" x14ac:dyDescent="0.3">
      <c r="A1988" s="15" t="s">
        <v>9830</v>
      </c>
      <c r="B1988" s="16">
        <v>2021</v>
      </c>
      <c r="C1988" s="17" t="s">
        <v>9829</v>
      </c>
      <c r="D1988" s="17" t="s">
        <v>272</v>
      </c>
      <c r="E1988" s="17"/>
      <c r="F1988" s="17" t="s">
        <v>2477</v>
      </c>
      <c r="G1988" s="17" t="s">
        <v>127</v>
      </c>
      <c r="H1988" s="17" t="s">
        <v>4604</v>
      </c>
      <c r="I1988" s="17" t="s">
        <v>9211</v>
      </c>
      <c r="J1988" s="17" t="s">
        <v>7419</v>
      </c>
      <c r="K1988" s="15" t="s">
        <v>9831</v>
      </c>
      <c r="L1988" s="17" t="s">
        <v>730</v>
      </c>
      <c r="M1988" s="17" t="s">
        <v>1535</v>
      </c>
      <c r="N1988" s="18" t="s">
        <v>2656</v>
      </c>
      <c r="O1988" s="19"/>
    </row>
    <row r="1989" spans="1:15" ht="66" x14ac:dyDescent="0.3">
      <c r="A1989" s="15" t="s">
        <v>2728</v>
      </c>
      <c r="B1989" s="16">
        <v>2021</v>
      </c>
      <c r="C1989" s="17" t="s">
        <v>2729</v>
      </c>
      <c r="D1989" s="17" t="s">
        <v>65</v>
      </c>
      <c r="E1989" s="17"/>
      <c r="F1989" s="17" t="s">
        <v>2477</v>
      </c>
      <c r="G1989" s="17" t="s">
        <v>134</v>
      </c>
      <c r="H1989" s="17" t="s">
        <v>3207</v>
      </c>
      <c r="I1989" s="17" t="s">
        <v>7815</v>
      </c>
      <c r="J1989" s="17" t="s">
        <v>7268</v>
      </c>
      <c r="K1989" s="15" t="s">
        <v>2730</v>
      </c>
      <c r="L1989" s="17" t="s">
        <v>123</v>
      </c>
      <c r="M1989" s="17" t="s">
        <v>1535</v>
      </c>
      <c r="N1989" s="18" t="s">
        <v>2192</v>
      </c>
      <c r="O1989" s="19"/>
    </row>
    <row r="1990" spans="1:15" ht="52.8" customHeight="1" x14ac:dyDescent="0.3">
      <c r="A1990" s="15" t="s">
        <v>1095</v>
      </c>
      <c r="B1990" s="16">
        <v>2017</v>
      </c>
      <c r="C1990" s="17" t="s">
        <v>1094</v>
      </c>
      <c r="D1990" s="17" t="s">
        <v>257</v>
      </c>
      <c r="E1990" s="17"/>
      <c r="F1990" s="17" t="s">
        <v>1078</v>
      </c>
      <c r="G1990" s="17"/>
      <c r="H1990" s="17"/>
      <c r="I1990" s="17" t="s">
        <v>904</v>
      </c>
      <c r="J1990" s="17"/>
      <c r="K1990" s="17" t="s">
        <v>11372</v>
      </c>
      <c r="L1990" s="17"/>
      <c r="M1990" s="17"/>
      <c r="N1990" s="18"/>
      <c r="O1990" s="19"/>
    </row>
    <row r="1991" spans="1:15" ht="66" x14ac:dyDescent="0.3">
      <c r="A1991" s="15" t="s">
        <v>1911</v>
      </c>
      <c r="B1991" s="16">
        <v>2020</v>
      </c>
      <c r="C1991" s="17" t="s">
        <v>1912</v>
      </c>
      <c r="D1991" s="17" t="s">
        <v>1910</v>
      </c>
      <c r="E1991" s="17"/>
      <c r="F1991" s="17" t="s">
        <v>171</v>
      </c>
      <c r="G1991" s="17"/>
      <c r="H1991" s="17"/>
      <c r="I1991" s="17" t="s">
        <v>5015</v>
      </c>
      <c r="J1991" s="17" t="s">
        <v>7145</v>
      </c>
      <c r="K1991" s="15" t="s">
        <v>11062</v>
      </c>
      <c r="L1991" s="17"/>
      <c r="M1991" s="17"/>
      <c r="N1991" s="18"/>
      <c r="O1991" s="19" t="s">
        <v>1646</v>
      </c>
    </row>
    <row r="1992" spans="1:15" ht="52.8" x14ac:dyDescent="0.3">
      <c r="A1992" s="15" t="s">
        <v>4941</v>
      </c>
      <c r="B1992" s="16">
        <v>2023</v>
      </c>
      <c r="C1992" s="17" t="s">
        <v>4942</v>
      </c>
      <c r="D1992" s="17" t="s">
        <v>65</v>
      </c>
      <c r="E1992" s="17"/>
      <c r="F1992" s="17" t="s">
        <v>486</v>
      </c>
      <c r="G1992" s="17" t="s">
        <v>115</v>
      </c>
      <c r="H1992" s="17" t="s">
        <v>4944</v>
      </c>
      <c r="I1992" s="17" t="s">
        <v>7816</v>
      </c>
      <c r="J1992" s="17" t="s">
        <v>7244</v>
      </c>
      <c r="K1992" s="17" t="s">
        <v>4943</v>
      </c>
      <c r="L1992" s="17" t="s">
        <v>329</v>
      </c>
      <c r="M1992" s="17" t="s">
        <v>4945</v>
      </c>
      <c r="N1992" s="18"/>
      <c r="O1992" s="19"/>
    </row>
    <row r="1993" spans="1:15" ht="52.8" x14ac:dyDescent="0.3">
      <c r="A1993" s="15" t="s">
        <v>8622</v>
      </c>
      <c r="B1993" s="16">
        <v>2025</v>
      </c>
      <c r="C1993" s="17" t="s">
        <v>8621</v>
      </c>
      <c r="D1993" s="17" t="s">
        <v>349</v>
      </c>
      <c r="E1993" s="17"/>
      <c r="F1993" s="17" t="s">
        <v>2155</v>
      </c>
      <c r="G1993" s="17"/>
      <c r="H1993" s="17" t="s">
        <v>8623</v>
      </c>
      <c r="I1993" s="17" t="s">
        <v>8625</v>
      </c>
      <c r="J1993" s="17" t="s">
        <v>7145</v>
      </c>
      <c r="K1993" s="17" t="s">
        <v>8624</v>
      </c>
      <c r="L1993" s="17" t="s">
        <v>329</v>
      </c>
      <c r="M1993" s="17" t="s">
        <v>1444</v>
      </c>
      <c r="N1993" s="18" t="s">
        <v>8626</v>
      </c>
      <c r="O1993" s="19"/>
    </row>
    <row r="1994" spans="1:15" ht="52.8" x14ac:dyDescent="0.3">
      <c r="A1994" s="15" t="s">
        <v>6937</v>
      </c>
      <c r="B1994" s="16">
        <v>2025</v>
      </c>
      <c r="C1994" s="17" t="s">
        <v>6936</v>
      </c>
      <c r="D1994" s="17" t="s">
        <v>210</v>
      </c>
      <c r="E1994" s="17"/>
      <c r="F1994" s="17" t="s">
        <v>63</v>
      </c>
      <c r="G1994" s="17" t="s">
        <v>189</v>
      </c>
      <c r="H1994" s="17" t="s">
        <v>3271</v>
      </c>
      <c r="I1994" s="17" t="s">
        <v>7817</v>
      </c>
      <c r="J1994" s="17" t="s">
        <v>7160</v>
      </c>
      <c r="K1994" s="17" t="s">
        <v>12586</v>
      </c>
      <c r="L1994" s="17" t="s">
        <v>5166</v>
      </c>
      <c r="M1994" s="17" t="s">
        <v>6938</v>
      </c>
      <c r="N1994" s="18"/>
      <c r="O1994" s="19"/>
    </row>
    <row r="1995" spans="1:15" ht="52.8" x14ac:dyDescent="0.3">
      <c r="A1995" s="15" t="s">
        <v>10520</v>
      </c>
      <c r="B1995" s="16">
        <v>2025</v>
      </c>
      <c r="C1995" s="17" t="s">
        <v>10519</v>
      </c>
      <c r="D1995" s="17" t="s">
        <v>1235</v>
      </c>
      <c r="E1995" s="17"/>
      <c r="F1995" s="17" t="s">
        <v>1031</v>
      </c>
      <c r="G1995" s="17" t="s">
        <v>6545</v>
      </c>
      <c r="H1995" s="17" t="s">
        <v>10522</v>
      </c>
      <c r="I1995" s="17" t="s">
        <v>10523</v>
      </c>
      <c r="J1995" s="17" t="s">
        <v>7166</v>
      </c>
      <c r="K1995" s="15" t="s">
        <v>10521</v>
      </c>
      <c r="L1995" s="17" t="s">
        <v>329</v>
      </c>
      <c r="M1995" s="17" t="s">
        <v>338</v>
      </c>
      <c r="N1995" s="18" t="s">
        <v>10524</v>
      </c>
      <c r="O1995" s="19" t="s">
        <v>1646</v>
      </c>
    </row>
    <row r="1996" spans="1:15" ht="409.6" x14ac:dyDescent="0.3">
      <c r="A1996" s="15" t="s">
        <v>4107</v>
      </c>
      <c r="B1996" s="16">
        <v>2022</v>
      </c>
      <c r="C1996" s="17" t="s">
        <v>4106</v>
      </c>
      <c r="D1996" s="17" t="s">
        <v>1868</v>
      </c>
      <c r="E1996" s="17"/>
      <c r="F1996" s="17" t="s">
        <v>43</v>
      </c>
      <c r="G1996" s="17" t="s">
        <v>10648</v>
      </c>
      <c r="H1996" s="17" t="s">
        <v>4109</v>
      </c>
      <c r="I1996" s="17" t="s">
        <v>7818</v>
      </c>
      <c r="J1996" s="17" t="s">
        <v>7166</v>
      </c>
      <c r="K1996" s="17" t="s">
        <v>4108</v>
      </c>
      <c r="L1996" s="17" t="s">
        <v>329</v>
      </c>
      <c r="M1996" s="17" t="s">
        <v>338</v>
      </c>
      <c r="N1996" s="18" t="s">
        <v>8440</v>
      </c>
      <c r="O1996" s="19"/>
    </row>
    <row r="1997" spans="1:15" ht="66" x14ac:dyDescent="0.3">
      <c r="A1997" s="15" t="s">
        <v>6542</v>
      </c>
      <c r="B1997" s="16">
        <v>2024</v>
      </c>
      <c r="C1997" s="17" t="s">
        <v>6541</v>
      </c>
      <c r="D1997" s="17" t="s">
        <v>82</v>
      </c>
      <c r="E1997" s="17"/>
      <c r="F1997" s="17" t="s">
        <v>1031</v>
      </c>
      <c r="G1997" s="17" t="s">
        <v>6545</v>
      </c>
      <c r="H1997" s="17" t="s">
        <v>6544</v>
      </c>
      <c r="I1997" s="17" t="s">
        <v>1096</v>
      </c>
      <c r="J1997" s="17" t="s">
        <v>7166</v>
      </c>
      <c r="K1997" s="17" t="s">
        <v>6543</v>
      </c>
      <c r="L1997" s="17" t="s">
        <v>329</v>
      </c>
      <c r="M1997" s="17" t="s">
        <v>338</v>
      </c>
      <c r="N1997" s="18"/>
      <c r="O1997" s="19"/>
    </row>
    <row r="1998" spans="1:15" ht="92.4" x14ac:dyDescent="0.3">
      <c r="A1998" s="15" t="s">
        <v>5535</v>
      </c>
      <c r="B1998" s="16">
        <v>2023</v>
      </c>
      <c r="C1998" s="17" t="s">
        <v>5534</v>
      </c>
      <c r="D1998" s="17"/>
      <c r="E1998" s="17" t="s">
        <v>897</v>
      </c>
      <c r="F1998" s="17" t="s">
        <v>43</v>
      </c>
      <c r="G1998" s="17" t="s">
        <v>10647</v>
      </c>
      <c r="H1998" s="17" t="s">
        <v>5538</v>
      </c>
      <c r="I1998" s="17" t="s">
        <v>7470</v>
      </c>
      <c r="J1998" s="17" t="s">
        <v>7162</v>
      </c>
      <c r="K1998" s="17" t="s">
        <v>5536</v>
      </c>
      <c r="L1998" s="17" t="s">
        <v>5481</v>
      </c>
      <c r="M1998" s="17" t="s">
        <v>5537</v>
      </c>
      <c r="N1998" s="18"/>
      <c r="O1998" s="19"/>
    </row>
    <row r="1999" spans="1:15" ht="52.8" x14ac:dyDescent="0.3">
      <c r="A1999" s="15" t="s">
        <v>8496</v>
      </c>
      <c r="B1999" s="16">
        <v>2022</v>
      </c>
      <c r="C1999" s="17" t="s">
        <v>8495</v>
      </c>
      <c r="D1999" s="17" t="s">
        <v>8490</v>
      </c>
      <c r="E1999" s="17"/>
      <c r="F1999" s="17"/>
      <c r="G1999" s="17"/>
      <c r="H1999" s="17"/>
      <c r="I1999" s="17" t="s">
        <v>8498</v>
      </c>
      <c r="J1999" s="17" t="s">
        <v>7162</v>
      </c>
      <c r="K1999" s="17" t="s">
        <v>8497</v>
      </c>
      <c r="L1999" s="17" t="s">
        <v>5481</v>
      </c>
      <c r="M1999" s="17" t="s">
        <v>5537</v>
      </c>
      <c r="N1999" s="18"/>
      <c r="O1999" s="19"/>
    </row>
    <row r="2000" spans="1:15" ht="66" x14ac:dyDescent="0.3">
      <c r="A2000" s="15" t="s">
        <v>8491</v>
      </c>
      <c r="B2000" s="16">
        <v>2024</v>
      </c>
      <c r="C2000" s="17" t="s">
        <v>8492</v>
      </c>
      <c r="D2000" s="17" t="s">
        <v>8490</v>
      </c>
      <c r="E2000" s="17"/>
      <c r="F2000" s="17" t="s">
        <v>1031</v>
      </c>
      <c r="G2000" s="17"/>
      <c r="H2000" s="17"/>
      <c r="I2000" s="17" t="s">
        <v>8494</v>
      </c>
      <c r="J2000" s="17" t="s">
        <v>7162</v>
      </c>
      <c r="K2000" s="17" t="s">
        <v>8493</v>
      </c>
      <c r="L2000" s="17" t="s">
        <v>5481</v>
      </c>
      <c r="M2000" s="17" t="s">
        <v>5537</v>
      </c>
      <c r="N2000" s="18"/>
      <c r="O2000" s="19"/>
    </row>
    <row r="2001" spans="1:15" ht="66" x14ac:dyDescent="0.3">
      <c r="A2001" s="15" t="s">
        <v>8473</v>
      </c>
      <c r="B2001" s="16">
        <v>2017</v>
      </c>
      <c r="C2001" s="17" t="s">
        <v>8474</v>
      </c>
      <c r="D2001" s="17" t="s">
        <v>1638</v>
      </c>
      <c r="E2001" s="17"/>
      <c r="F2001" s="17" t="s">
        <v>844</v>
      </c>
      <c r="G2001" s="17" t="s">
        <v>1413</v>
      </c>
      <c r="H2001" s="17" t="s">
        <v>7009</v>
      </c>
      <c r="I2001" s="17" t="s">
        <v>7184</v>
      </c>
      <c r="J2001" s="17" t="s">
        <v>7207</v>
      </c>
      <c r="K2001" s="17" t="s">
        <v>8475</v>
      </c>
      <c r="L2001" s="17" t="s">
        <v>303</v>
      </c>
      <c r="M2001" s="17" t="s">
        <v>8476</v>
      </c>
      <c r="N2001" s="18"/>
      <c r="O2001" s="19"/>
    </row>
    <row r="2002" spans="1:15" ht="52.8" x14ac:dyDescent="0.3">
      <c r="A2002" s="15" t="s">
        <v>8300</v>
      </c>
      <c r="B2002" s="16">
        <v>2025</v>
      </c>
      <c r="C2002" s="17" t="s">
        <v>8299</v>
      </c>
      <c r="D2002" s="17" t="s">
        <v>74</v>
      </c>
      <c r="E2002" s="17"/>
      <c r="F2002" s="17" t="s">
        <v>1031</v>
      </c>
      <c r="G2002" s="17" t="s">
        <v>100</v>
      </c>
      <c r="H2002" s="17" t="s">
        <v>3316</v>
      </c>
      <c r="I2002" s="17" t="s">
        <v>8302</v>
      </c>
      <c r="J2002" s="17" t="s">
        <v>5873</v>
      </c>
      <c r="K2002" s="17" t="s">
        <v>8301</v>
      </c>
      <c r="L2002" s="17"/>
      <c r="M2002" s="17"/>
      <c r="N2002" s="18"/>
      <c r="O2002" s="19"/>
    </row>
    <row r="2003" spans="1:15" ht="105.6" x14ac:dyDescent="0.3">
      <c r="A2003" s="15" t="s">
        <v>3653</v>
      </c>
      <c r="B2003" s="16">
        <v>2016</v>
      </c>
      <c r="C2003" s="17" t="s">
        <v>3652</v>
      </c>
      <c r="D2003" s="17" t="s">
        <v>3654</v>
      </c>
      <c r="E2003" s="17"/>
      <c r="F2003" s="17" t="s">
        <v>43</v>
      </c>
      <c r="G2003" s="17"/>
      <c r="H2003" s="17"/>
      <c r="I2003" s="17" t="s">
        <v>306</v>
      </c>
      <c r="J2003" s="17"/>
      <c r="K2003" s="17" t="s">
        <v>4708</v>
      </c>
      <c r="L2003" s="17"/>
      <c r="M2003" s="17"/>
      <c r="N2003" s="18"/>
      <c r="O2003" s="19"/>
    </row>
    <row r="2004" spans="1:15" ht="52.8" x14ac:dyDescent="0.3">
      <c r="A2004" s="15" t="s">
        <v>1229</v>
      </c>
      <c r="B2004" s="16">
        <v>2016</v>
      </c>
      <c r="C2004" s="17" t="s">
        <v>3490</v>
      </c>
      <c r="D2004" s="17" t="s">
        <v>1236</v>
      </c>
      <c r="E2004" s="17"/>
      <c r="F2004" s="17" t="s">
        <v>43</v>
      </c>
      <c r="G2004" s="17" t="s">
        <v>1231</v>
      </c>
      <c r="H2004" s="17" t="s">
        <v>3491</v>
      </c>
      <c r="I2004" s="17" t="s">
        <v>2560</v>
      </c>
      <c r="J2004" s="17" t="s">
        <v>7164</v>
      </c>
      <c r="K2004" s="17" t="s">
        <v>3492</v>
      </c>
      <c r="L2004" s="17" t="s">
        <v>303</v>
      </c>
      <c r="M2004" s="17" t="s">
        <v>1230</v>
      </c>
      <c r="N2004" s="18"/>
      <c r="O2004" s="19"/>
    </row>
    <row r="2005" spans="1:15" ht="66" x14ac:dyDescent="0.3">
      <c r="A2005" s="15" t="s">
        <v>5789</v>
      </c>
      <c r="B2005" s="16">
        <v>2020</v>
      </c>
      <c r="C2005" s="17" t="s">
        <v>5787</v>
      </c>
      <c r="D2005" s="17" t="s">
        <v>105</v>
      </c>
      <c r="E2005" s="17"/>
      <c r="F2005" s="17" t="s">
        <v>1031</v>
      </c>
      <c r="G2005" s="17" t="s">
        <v>100</v>
      </c>
      <c r="H2005" s="17" t="s">
        <v>5788</v>
      </c>
      <c r="I2005" s="17" t="s">
        <v>2909</v>
      </c>
      <c r="J2005" s="17" t="s">
        <v>5873</v>
      </c>
      <c r="K2005" s="17" t="s">
        <v>5790</v>
      </c>
      <c r="L2005" s="17"/>
      <c r="M2005" s="17"/>
      <c r="N2005" s="18"/>
      <c r="O2005" s="19"/>
    </row>
    <row r="2006" spans="1:15" ht="52.8" x14ac:dyDescent="0.3">
      <c r="A2006" s="15" t="s">
        <v>5736</v>
      </c>
      <c r="B2006" s="16">
        <v>2024</v>
      </c>
      <c r="C2006" s="17" t="s">
        <v>5735</v>
      </c>
      <c r="D2006" s="17" t="s">
        <v>164</v>
      </c>
      <c r="E2006" s="17"/>
      <c r="F2006" s="17" t="s">
        <v>122</v>
      </c>
      <c r="G2006" s="17" t="s">
        <v>5739</v>
      </c>
      <c r="H2006" s="17" t="s">
        <v>5738</v>
      </c>
      <c r="I2006" s="17" t="s">
        <v>7819</v>
      </c>
      <c r="J2006" s="17" t="s">
        <v>7276</v>
      </c>
      <c r="K2006" s="17" t="s">
        <v>5737</v>
      </c>
      <c r="L2006" s="17" t="s">
        <v>48</v>
      </c>
      <c r="M2006" s="17" t="s">
        <v>52</v>
      </c>
      <c r="N2006" s="18" t="s">
        <v>5740</v>
      </c>
      <c r="O2006" s="19"/>
    </row>
    <row r="2007" spans="1:15" ht="52.8" x14ac:dyDescent="0.3">
      <c r="A2007" s="15" t="s">
        <v>732</v>
      </c>
      <c r="B2007" s="16">
        <v>2018</v>
      </c>
      <c r="C2007" s="17" t="s">
        <v>731</v>
      </c>
      <c r="D2007" s="17" t="s">
        <v>405</v>
      </c>
      <c r="E2007" s="17"/>
      <c r="F2007" s="17" t="s">
        <v>122</v>
      </c>
      <c r="G2007" s="17" t="s">
        <v>364</v>
      </c>
      <c r="H2007" s="17" t="s">
        <v>3493</v>
      </c>
      <c r="I2007" s="17" t="s">
        <v>7820</v>
      </c>
      <c r="J2007" s="17" t="s">
        <v>7161</v>
      </c>
      <c r="K2007" s="15" t="s">
        <v>733</v>
      </c>
      <c r="L2007" s="17" t="s">
        <v>303</v>
      </c>
      <c r="M2007" s="17" t="s">
        <v>1724</v>
      </c>
      <c r="N2007" s="18" t="s">
        <v>734</v>
      </c>
      <c r="O2007" s="19"/>
    </row>
    <row r="2008" spans="1:15" ht="105.6" x14ac:dyDescent="0.3">
      <c r="A2008" s="15" t="s">
        <v>1171</v>
      </c>
      <c r="B2008" s="16">
        <v>2019</v>
      </c>
      <c r="C2008" s="17" t="s">
        <v>1170</v>
      </c>
      <c r="D2008" s="17" t="s">
        <v>1173</v>
      </c>
      <c r="E2008" s="17"/>
      <c r="F2008" s="17" t="s">
        <v>63</v>
      </c>
      <c r="G2008" s="17" t="s">
        <v>134</v>
      </c>
      <c r="H2008" s="17" t="s">
        <v>3229</v>
      </c>
      <c r="I2008" s="17" t="s">
        <v>2602</v>
      </c>
      <c r="J2008" s="17" t="s">
        <v>7226</v>
      </c>
      <c r="K2008" s="15" t="s">
        <v>11373</v>
      </c>
      <c r="L2008" s="17" t="s">
        <v>48</v>
      </c>
      <c r="M2008" s="17" t="s">
        <v>1172</v>
      </c>
      <c r="N2008" s="18"/>
      <c r="O2008" s="19"/>
    </row>
    <row r="2009" spans="1:15" ht="66" x14ac:dyDescent="0.3">
      <c r="A2009" s="15" t="s">
        <v>2875</v>
      </c>
      <c r="B2009" s="16">
        <v>2021</v>
      </c>
      <c r="C2009" s="15" t="s">
        <v>3494</v>
      </c>
      <c r="D2009" s="17" t="s">
        <v>99</v>
      </c>
      <c r="E2009" s="17"/>
      <c r="F2009" s="17" t="s">
        <v>122</v>
      </c>
      <c r="G2009" s="17" t="s">
        <v>165</v>
      </c>
      <c r="H2009" s="17" t="s">
        <v>3495</v>
      </c>
      <c r="I2009" s="17" t="s">
        <v>2909</v>
      </c>
      <c r="J2009" s="17" t="s">
        <v>7145</v>
      </c>
      <c r="K2009" s="15" t="s">
        <v>3496</v>
      </c>
      <c r="L2009" s="17" t="s">
        <v>329</v>
      </c>
      <c r="M2009" s="17" t="s">
        <v>2876</v>
      </c>
      <c r="N2009" s="18" t="s">
        <v>2877</v>
      </c>
      <c r="O2009" s="19"/>
    </row>
    <row r="2010" spans="1:15" ht="92.4" x14ac:dyDescent="0.3">
      <c r="A2010" s="24" t="s">
        <v>8863</v>
      </c>
      <c r="B2010" s="21">
        <v>2024</v>
      </c>
      <c r="C2010" s="22" t="s">
        <v>8864</v>
      </c>
      <c r="D2010" s="22" t="s">
        <v>8857</v>
      </c>
      <c r="E2010" s="22"/>
      <c r="F2010" s="22" t="s">
        <v>844</v>
      </c>
      <c r="G2010" s="22" t="s">
        <v>241</v>
      </c>
      <c r="H2010" s="22" t="s">
        <v>3307</v>
      </c>
      <c r="I2010" s="17" t="s">
        <v>7751</v>
      </c>
      <c r="J2010" s="17" t="s">
        <v>7282</v>
      </c>
      <c r="K2010" s="22" t="s">
        <v>8865</v>
      </c>
      <c r="L2010" s="22" t="s">
        <v>329</v>
      </c>
      <c r="M2010" s="17" t="s">
        <v>289</v>
      </c>
      <c r="N2010" s="23" t="s">
        <v>8866</v>
      </c>
      <c r="O2010" s="26" t="s">
        <v>1646</v>
      </c>
    </row>
    <row r="2011" spans="1:15" ht="66" customHeight="1" x14ac:dyDescent="0.3">
      <c r="A2011" s="24" t="s">
        <v>5512</v>
      </c>
      <c r="B2011" s="21">
        <v>2023</v>
      </c>
      <c r="C2011" s="22" t="s">
        <v>5511</v>
      </c>
      <c r="D2011" s="22" t="s">
        <v>125</v>
      </c>
      <c r="E2011" s="22"/>
      <c r="F2011" s="22" t="s">
        <v>63</v>
      </c>
      <c r="G2011" s="22" t="s">
        <v>1265</v>
      </c>
      <c r="H2011" s="22" t="s">
        <v>3246</v>
      </c>
      <c r="I2011" s="22" t="s">
        <v>7822</v>
      </c>
      <c r="J2011" s="24" t="s">
        <v>7821</v>
      </c>
      <c r="K2011" s="22" t="s">
        <v>5513</v>
      </c>
      <c r="L2011" s="22" t="s">
        <v>329</v>
      </c>
      <c r="M2011" s="22" t="s">
        <v>5514</v>
      </c>
      <c r="N2011" s="23" t="s">
        <v>5289</v>
      </c>
      <c r="O2011" s="26"/>
    </row>
    <row r="2012" spans="1:15" ht="52.8" x14ac:dyDescent="0.3">
      <c r="A2012" s="24" t="s">
        <v>5017</v>
      </c>
      <c r="B2012" s="21">
        <v>2023</v>
      </c>
      <c r="C2012" s="22" t="s">
        <v>5016</v>
      </c>
      <c r="D2012" s="22" t="s">
        <v>5018</v>
      </c>
      <c r="E2012" s="22"/>
      <c r="F2012" s="22" t="s">
        <v>56</v>
      </c>
      <c r="G2012" s="22"/>
      <c r="H2012" s="22"/>
      <c r="I2012" s="22" t="s">
        <v>5020</v>
      </c>
      <c r="J2012" s="24"/>
      <c r="K2012" s="22" t="s">
        <v>5019</v>
      </c>
      <c r="L2012" s="22"/>
      <c r="M2012" s="22"/>
      <c r="N2012" s="23"/>
      <c r="O2012" s="26"/>
    </row>
    <row r="2013" spans="1:15" ht="66" x14ac:dyDescent="0.3">
      <c r="A2013" s="24" t="s">
        <v>5297</v>
      </c>
      <c r="B2013" s="21">
        <v>2023</v>
      </c>
      <c r="C2013" s="22" t="s">
        <v>5298</v>
      </c>
      <c r="D2013" s="22" t="s">
        <v>2354</v>
      </c>
      <c r="E2013" s="22"/>
      <c r="F2013" s="17" t="s">
        <v>56</v>
      </c>
      <c r="G2013" s="22"/>
      <c r="H2013" s="22"/>
      <c r="I2013" s="22" t="s">
        <v>5300</v>
      </c>
      <c r="J2013" s="24"/>
      <c r="K2013" s="24" t="s">
        <v>5299</v>
      </c>
      <c r="L2013" s="22"/>
      <c r="M2013" s="22"/>
      <c r="N2013" s="23"/>
      <c r="O2013" s="26"/>
    </row>
    <row r="2014" spans="1:15" ht="79.2" x14ac:dyDescent="0.3">
      <c r="A2014" s="24" t="s">
        <v>11183</v>
      </c>
      <c r="B2014" s="21">
        <v>2024</v>
      </c>
      <c r="C2014" s="22" t="s">
        <v>11182</v>
      </c>
      <c r="D2014" s="22" t="s">
        <v>11181</v>
      </c>
      <c r="E2014" s="22"/>
      <c r="F2014" s="22" t="s">
        <v>2155</v>
      </c>
      <c r="G2014" s="22" t="s">
        <v>11185</v>
      </c>
      <c r="H2014" s="22" t="s">
        <v>11184</v>
      </c>
      <c r="I2014" s="22" t="s">
        <v>11186</v>
      </c>
      <c r="J2014" s="24" t="s">
        <v>7155</v>
      </c>
      <c r="K2014" s="22" t="s">
        <v>11180</v>
      </c>
      <c r="L2014" s="22"/>
      <c r="M2014" s="22"/>
      <c r="N2014" s="23"/>
      <c r="O2014" s="26"/>
    </row>
    <row r="2015" spans="1:15" ht="52.8" x14ac:dyDescent="0.3">
      <c r="A2015" s="15" t="s">
        <v>10466</v>
      </c>
      <c r="B2015" s="16">
        <v>2025</v>
      </c>
      <c r="C2015" s="17" t="s">
        <v>10465</v>
      </c>
      <c r="D2015" s="17"/>
      <c r="E2015" s="17" t="s">
        <v>3940</v>
      </c>
      <c r="F2015" s="17" t="s">
        <v>844</v>
      </c>
      <c r="G2015" s="17" t="s">
        <v>165</v>
      </c>
      <c r="H2015" s="17" t="s">
        <v>10467</v>
      </c>
      <c r="I2015" s="17" t="s">
        <v>10457</v>
      </c>
      <c r="J2015" s="17" t="s">
        <v>7289</v>
      </c>
      <c r="K2015" s="17" t="s">
        <v>10468</v>
      </c>
      <c r="L2015" s="17" t="s">
        <v>303</v>
      </c>
      <c r="M2015" s="17" t="s">
        <v>10454</v>
      </c>
      <c r="N2015" s="18" t="s">
        <v>10455</v>
      </c>
      <c r="O2015" s="19" t="s">
        <v>1921</v>
      </c>
    </row>
    <row r="2016" spans="1:15" ht="52.8" x14ac:dyDescent="0.3">
      <c r="A2016" s="15" t="s">
        <v>8355</v>
      </c>
      <c r="B2016" s="16">
        <v>2025</v>
      </c>
      <c r="C2016" s="17" t="s">
        <v>8354</v>
      </c>
      <c r="D2016" s="17" t="s">
        <v>459</v>
      </c>
      <c r="E2016" s="17"/>
      <c r="F2016" s="22" t="s">
        <v>1151</v>
      </c>
      <c r="G2016" s="17"/>
      <c r="H2016" s="17"/>
      <c r="I2016" s="17" t="s">
        <v>8357</v>
      </c>
      <c r="J2016" s="17"/>
      <c r="K2016" s="17" t="s">
        <v>8356</v>
      </c>
      <c r="L2016" s="17"/>
      <c r="M2016" s="17"/>
      <c r="N2016" s="18"/>
      <c r="O2016" s="19"/>
    </row>
    <row r="2017" spans="1:15" ht="66" x14ac:dyDescent="0.3">
      <c r="A2017" s="15" t="s">
        <v>3641</v>
      </c>
      <c r="B2017" s="16">
        <v>2021</v>
      </c>
      <c r="C2017" s="17" t="s">
        <v>3640</v>
      </c>
      <c r="D2017" s="17"/>
      <c r="E2017" s="17" t="s">
        <v>3642</v>
      </c>
      <c r="F2017" s="17" t="s">
        <v>43</v>
      </c>
      <c r="G2017" s="17" t="s">
        <v>42</v>
      </c>
      <c r="H2017" s="17" t="s">
        <v>3633</v>
      </c>
      <c r="I2017" s="17" t="s">
        <v>7678</v>
      </c>
      <c r="J2017" s="17" t="s">
        <v>7565</v>
      </c>
      <c r="K2017" s="15" t="s">
        <v>3643</v>
      </c>
      <c r="L2017" s="17" t="s">
        <v>329</v>
      </c>
      <c r="M2017" s="17" t="s">
        <v>3635</v>
      </c>
      <c r="N2017" s="18"/>
      <c r="O2017" s="19"/>
    </row>
    <row r="2018" spans="1:15" ht="79.2" x14ac:dyDescent="0.3">
      <c r="A2018" s="15" t="s">
        <v>8809</v>
      </c>
      <c r="B2018" s="16">
        <v>2025</v>
      </c>
      <c r="C2018" s="17" t="s">
        <v>8810</v>
      </c>
      <c r="D2018" s="17"/>
      <c r="E2018" s="17" t="s">
        <v>2032</v>
      </c>
      <c r="F2018" s="17" t="s">
        <v>3812</v>
      </c>
      <c r="G2018" s="17"/>
      <c r="H2018" s="17"/>
      <c r="I2018" s="17" t="s">
        <v>5780</v>
      </c>
      <c r="J2018" s="17"/>
      <c r="K2018" s="17" t="s">
        <v>8811</v>
      </c>
      <c r="L2018" s="17"/>
      <c r="M2018" s="17"/>
      <c r="N2018" s="18"/>
      <c r="O2018" s="19"/>
    </row>
    <row r="2019" spans="1:15" ht="52.8" x14ac:dyDescent="0.3">
      <c r="A2019" s="15" t="s">
        <v>8809</v>
      </c>
      <c r="B2019" s="16">
        <v>2025</v>
      </c>
      <c r="C2019" s="17" t="s">
        <v>8812</v>
      </c>
      <c r="D2019" s="17"/>
      <c r="E2019" s="17" t="s">
        <v>2032</v>
      </c>
      <c r="F2019" s="17" t="s">
        <v>43</v>
      </c>
      <c r="G2019" s="17"/>
      <c r="H2019" s="17"/>
      <c r="I2019" s="17" t="s">
        <v>5780</v>
      </c>
      <c r="J2019" s="17"/>
      <c r="K2019" s="17" t="s">
        <v>8813</v>
      </c>
      <c r="L2019" s="17"/>
      <c r="M2019" s="17"/>
      <c r="N2019" s="18"/>
      <c r="O2019" s="19"/>
    </row>
    <row r="2020" spans="1:15" ht="52.8" x14ac:dyDescent="0.3">
      <c r="A2020" s="15" t="s">
        <v>2374</v>
      </c>
      <c r="B2020" s="16">
        <v>2021</v>
      </c>
      <c r="C2020" s="17" t="s">
        <v>2373</v>
      </c>
      <c r="D2020" s="17" t="s">
        <v>2372</v>
      </c>
      <c r="E2020" s="17"/>
      <c r="F2020" s="17" t="s">
        <v>43</v>
      </c>
      <c r="G2020" s="17" t="s">
        <v>227</v>
      </c>
      <c r="H2020" s="17" t="s">
        <v>3497</v>
      </c>
      <c r="I2020" s="17" t="s">
        <v>7823</v>
      </c>
      <c r="J2020" s="17" t="s">
        <v>7153</v>
      </c>
      <c r="K2020" s="17" t="s">
        <v>3719</v>
      </c>
      <c r="L2020" s="17" t="s">
        <v>329</v>
      </c>
      <c r="M2020" s="17" t="s">
        <v>52</v>
      </c>
      <c r="N2020" s="18"/>
      <c r="O2020" s="19"/>
    </row>
    <row r="2021" spans="1:15" ht="66" x14ac:dyDescent="0.3">
      <c r="A2021" s="15" t="s">
        <v>11710</v>
      </c>
      <c r="B2021" s="16">
        <v>2022</v>
      </c>
      <c r="C2021" s="17" t="s">
        <v>11709</v>
      </c>
      <c r="D2021" s="17" t="s">
        <v>11708</v>
      </c>
      <c r="E2021" s="17"/>
      <c r="F2021" s="17" t="s">
        <v>5192</v>
      </c>
      <c r="G2021" s="17" t="s">
        <v>1243</v>
      </c>
      <c r="H2021" s="17" t="s">
        <v>11714</v>
      </c>
      <c r="I2021" s="17" t="s">
        <v>11712</v>
      </c>
      <c r="J2021" s="17" t="s">
        <v>7171</v>
      </c>
      <c r="K2021" s="17" t="s">
        <v>11711</v>
      </c>
      <c r="L2021" s="17" t="s">
        <v>10610</v>
      </c>
      <c r="M2021" s="17" t="s">
        <v>11713</v>
      </c>
      <c r="N2021" s="18"/>
      <c r="O2021" s="19" t="s">
        <v>1646</v>
      </c>
    </row>
    <row r="2022" spans="1:15" ht="105.6" x14ac:dyDescent="0.3">
      <c r="A2022" s="15" t="s">
        <v>11727</v>
      </c>
      <c r="B2022" s="16">
        <v>2022</v>
      </c>
      <c r="C2022" s="17" t="s">
        <v>11729</v>
      </c>
      <c r="D2022" s="17" t="s">
        <v>11728</v>
      </c>
      <c r="E2022" s="17"/>
      <c r="F2022" s="22" t="s">
        <v>5192</v>
      </c>
      <c r="G2022" s="17" t="s">
        <v>1243</v>
      </c>
      <c r="H2022" s="17" t="s">
        <v>11714</v>
      </c>
      <c r="I2022" s="17" t="s">
        <v>11712</v>
      </c>
      <c r="J2022" s="17" t="s">
        <v>7171</v>
      </c>
      <c r="K2022" s="17" t="s">
        <v>11730</v>
      </c>
      <c r="L2022" s="17"/>
      <c r="M2022" s="17"/>
      <c r="N2022" s="18"/>
      <c r="O2022" s="19"/>
    </row>
    <row r="2023" spans="1:15" ht="79.2" x14ac:dyDescent="0.3">
      <c r="A2023" s="15" t="s">
        <v>11727</v>
      </c>
      <c r="B2023" s="16">
        <v>2022</v>
      </c>
      <c r="C2023" s="17" t="s">
        <v>12242</v>
      </c>
      <c r="D2023" s="17" t="s">
        <v>12229</v>
      </c>
      <c r="E2023" s="17"/>
      <c r="F2023" s="17" t="s">
        <v>5192</v>
      </c>
      <c r="G2023" s="17" t="s">
        <v>1243</v>
      </c>
      <c r="H2023" s="17" t="s">
        <v>12230</v>
      </c>
      <c r="I2023" s="17" t="s">
        <v>7395</v>
      </c>
      <c r="J2023" s="17" t="s">
        <v>7171</v>
      </c>
      <c r="K2023" s="17" t="s">
        <v>12241</v>
      </c>
      <c r="L2023" s="17" t="s">
        <v>12233</v>
      </c>
      <c r="M2023" s="17" t="s">
        <v>12232</v>
      </c>
      <c r="N2023" s="18" t="s">
        <v>12231</v>
      </c>
      <c r="O2023" s="19"/>
    </row>
    <row r="2024" spans="1:15" ht="52.8" x14ac:dyDescent="0.3">
      <c r="A2024" s="24" t="s">
        <v>2009</v>
      </c>
      <c r="B2024" s="16">
        <v>2019</v>
      </c>
      <c r="C2024" s="22" t="s">
        <v>2008</v>
      </c>
      <c r="D2024" s="22"/>
      <c r="E2024" s="22" t="s">
        <v>2005</v>
      </c>
      <c r="F2024" s="17" t="s">
        <v>63</v>
      </c>
      <c r="G2024" s="17" t="s">
        <v>688</v>
      </c>
      <c r="H2024" s="22" t="s">
        <v>3498</v>
      </c>
      <c r="I2024" s="17" t="s">
        <v>2602</v>
      </c>
      <c r="J2024" s="17" t="s">
        <v>7256</v>
      </c>
      <c r="K2024" s="22" t="s">
        <v>2013</v>
      </c>
      <c r="L2024" s="17" t="s">
        <v>2011</v>
      </c>
      <c r="M2024" s="22" t="s">
        <v>2012</v>
      </c>
      <c r="N2024" s="23" t="s">
        <v>2010</v>
      </c>
      <c r="O2024" s="26"/>
    </row>
    <row r="2025" spans="1:15" ht="105.6" x14ac:dyDescent="0.3">
      <c r="A2025" s="24" t="s">
        <v>12343</v>
      </c>
      <c r="B2025" s="21">
        <v>2026</v>
      </c>
      <c r="C2025" s="22" t="s">
        <v>12344</v>
      </c>
      <c r="D2025" s="22"/>
      <c r="E2025" s="22" t="s">
        <v>9391</v>
      </c>
      <c r="F2025" s="17" t="s">
        <v>2477</v>
      </c>
      <c r="G2025" s="22" t="s">
        <v>688</v>
      </c>
      <c r="H2025" s="22" t="s">
        <v>3500</v>
      </c>
      <c r="I2025" s="22" t="s">
        <v>7395</v>
      </c>
      <c r="J2025" s="24" t="s">
        <v>7256</v>
      </c>
      <c r="K2025" s="22" t="s">
        <v>12345</v>
      </c>
      <c r="L2025" s="17" t="s">
        <v>12347</v>
      </c>
      <c r="M2025" s="22" t="s">
        <v>12346</v>
      </c>
      <c r="N2025" s="23" t="s">
        <v>12348</v>
      </c>
      <c r="O2025" s="26" t="s">
        <v>1646</v>
      </c>
    </row>
    <row r="2026" spans="1:15" ht="92.4" x14ac:dyDescent="0.3">
      <c r="A2026" s="24" t="s">
        <v>729</v>
      </c>
      <c r="B2026" s="21">
        <v>2016</v>
      </c>
      <c r="C2026" s="22" t="s">
        <v>3499</v>
      </c>
      <c r="D2026" s="22" t="s">
        <v>36</v>
      </c>
      <c r="E2026" s="22"/>
      <c r="F2026" s="22" t="s">
        <v>63</v>
      </c>
      <c r="G2026" s="22" t="s">
        <v>688</v>
      </c>
      <c r="H2026" s="22" t="s">
        <v>3500</v>
      </c>
      <c r="I2026" s="22" t="s">
        <v>7824</v>
      </c>
      <c r="J2026" s="17" t="s">
        <v>7256</v>
      </c>
      <c r="K2026" s="22" t="s">
        <v>10907</v>
      </c>
      <c r="L2026" s="17" t="s">
        <v>730</v>
      </c>
      <c r="M2026" s="22" t="s">
        <v>443</v>
      </c>
      <c r="N2026" s="23" t="s">
        <v>937</v>
      </c>
      <c r="O2026" s="26"/>
    </row>
    <row r="2027" spans="1:15" ht="39.6" x14ac:dyDescent="0.3">
      <c r="A2027" s="15" t="s">
        <v>5180</v>
      </c>
      <c r="B2027" s="30">
        <v>2023</v>
      </c>
      <c r="C2027" s="17" t="s">
        <v>5182</v>
      </c>
      <c r="D2027" s="17"/>
      <c r="E2027" s="17" t="s">
        <v>265</v>
      </c>
      <c r="F2027" s="22" t="s">
        <v>844</v>
      </c>
      <c r="G2027" s="17" t="s">
        <v>592</v>
      </c>
      <c r="H2027" s="17" t="s">
        <v>5181</v>
      </c>
      <c r="I2027" s="17" t="s">
        <v>2281</v>
      </c>
      <c r="J2027" s="17" t="s">
        <v>7276</v>
      </c>
      <c r="K2027" s="17" t="s">
        <v>10908</v>
      </c>
      <c r="L2027" s="17"/>
      <c r="M2027" s="17"/>
      <c r="N2027" s="18"/>
      <c r="O2027" s="19"/>
    </row>
    <row r="2028" spans="1:15" ht="66" x14ac:dyDescent="0.3">
      <c r="A2028" s="24" t="s">
        <v>727</v>
      </c>
      <c r="B2028" s="21">
        <v>2017</v>
      </c>
      <c r="C2028" s="22" t="s">
        <v>726</v>
      </c>
      <c r="D2028" s="22" t="s">
        <v>105</v>
      </c>
      <c r="E2028" s="22"/>
      <c r="F2028" s="22" t="s">
        <v>486</v>
      </c>
      <c r="G2028" s="22" t="s">
        <v>115</v>
      </c>
      <c r="H2028" s="22" t="s">
        <v>3263</v>
      </c>
      <c r="I2028" s="22" t="s">
        <v>2602</v>
      </c>
      <c r="J2028" s="17" t="s">
        <v>7219</v>
      </c>
      <c r="K2028" s="22" t="s">
        <v>10906</v>
      </c>
      <c r="L2028" s="22" t="s">
        <v>167</v>
      </c>
      <c r="M2028" s="22" t="s">
        <v>172</v>
      </c>
      <c r="N2028" s="23" t="s">
        <v>728</v>
      </c>
      <c r="O2028" s="26"/>
    </row>
    <row r="2029" spans="1:15" ht="79.2" x14ac:dyDescent="0.3">
      <c r="A2029" s="15" t="s">
        <v>9214</v>
      </c>
      <c r="B2029" s="16">
        <v>2024</v>
      </c>
      <c r="C2029" s="17" t="s">
        <v>9213</v>
      </c>
      <c r="D2029" s="17" t="s">
        <v>1509</v>
      </c>
      <c r="E2029" s="17"/>
      <c r="F2029" s="17" t="s">
        <v>63</v>
      </c>
      <c r="G2029" s="17" t="s">
        <v>381</v>
      </c>
      <c r="H2029" s="17" t="s">
        <v>3068</v>
      </c>
      <c r="I2029" s="17" t="s">
        <v>9216</v>
      </c>
      <c r="J2029" s="17" t="s">
        <v>7256</v>
      </c>
      <c r="K2029" s="17" t="s">
        <v>9215</v>
      </c>
      <c r="L2029" s="17" t="s">
        <v>329</v>
      </c>
      <c r="M2029" s="17" t="s">
        <v>9217</v>
      </c>
      <c r="N2029" s="18" t="s">
        <v>3911</v>
      </c>
      <c r="O2029" s="26"/>
    </row>
    <row r="2030" spans="1:15" ht="66" x14ac:dyDescent="0.3">
      <c r="A2030" s="15" t="s">
        <v>2080</v>
      </c>
      <c r="B2030" s="16">
        <v>2017</v>
      </c>
      <c r="C2030" s="17" t="s">
        <v>2079</v>
      </c>
      <c r="D2030" s="17" t="s">
        <v>405</v>
      </c>
      <c r="E2030" s="17"/>
      <c r="F2030" s="17" t="s">
        <v>844</v>
      </c>
      <c r="G2030" s="17" t="s">
        <v>521</v>
      </c>
      <c r="H2030" s="17" t="s">
        <v>3501</v>
      </c>
      <c r="I2030" s="17" t="s">
        <v>11498</v>
      </c>
      <c r="J2030" s="17" t="s">
        <v>7226</v>
      </c>
      <c r="K2030" s="17" t="s">
        <v>2081</v>
      </c>
      <c r="L2030" s="17" t="s">
        <v>303</v>
      </c>
      <c r="M2030" s="17" t="s">
        <v>2083</v>
      </c>
      <c r="N2030" s="18" t="s">
        <v>2082</v>
      </c>
      <c r="O2030" s="26"/>
    </row>
    <row r="2031" spans="1:15" ht="66" x14ac:dyDescent="0.3">
      <c r="A2031" s="15" t="s">
        <v>6358</v>
      </c>
      <c r="B2031" s="16">
        <v>2024</v>
      </c>
      <c r="C2031" s="17" t="s">
        <v>6359</v>
      </c>
      <c r="D2031" s="17" t="s">
        <v>6362</v>
      </c>
      <c r="E2031" s="17"/>
      <c r="F2031" s="17" t="s">
        <v>1031</v>
      </c>
      <c r="G2031" s="17" t="s">
        <v>70</v>
      </c>
      <c r="H2031" s="17" t="s">
        <v>6360</v>
      </c>
      <c r="I2031" s="17" t="s">
        <v>7825</v>
      </c>
      <c r="J2031" s="17" t="s">
        <v>7158</v>
      </c>
      <c r="K2031" s="17" t="s">
        <v>6361</v>
      </c>
      <c r="L2031" s="17" t="s">
        <v>329</v>
      </c>
      <c r="M2031" s="17" t="s">
        <v>6363</v>
      </c>
      <c r="N2031" s="18"/>
      <c r="O2031" s="26"/>
    </row>
    <row r="2032" spans="1:15" ht="54.6" customHeight="1" x14ac:dyDescent="0.3">
      <c r="A2032" s="15" t="s">
        <v>4765</v>
      </c>
      <c r="B2032" s="16">
        <v>2023</v>
      </c>
      <c r="C2032" s="17" t="s">
        <v>4764</v>
      </c>
      <c r="D2032" s="17" t="s">
        <v>125</v>
      </c>
      <c r="E2032" s="17"/>
      <c r="F2032" s="17" t="s">
        <v>63</v>
      </c>
      <c r="G2032" s="17" t="s">
        <v>189</v>
      </c>
      <c r="H2032" s="17" t="s">
        <v>4249</v>
      </c>
      <c r="I2032" s="17" t="s">
        <v>7826</v>
      </c>
      <c r="J2032" s="17" t="s">
        <v>7168</v>
      </c>
      <c r="K2032" s="15" t="s">
        <v>4766</v>
      </c>
      <c r="L2032" s="17" t="s">
        <v>329</v>
      </c>
      <c r="M2032" s="17" t="s">
        <v>52</v>
      </c>
      <c r="N2032" s="18" t="s">
        <v>936</v>
      </c>
      <c r="O2032" s="26"/>
    </row>
    <row r="2033" spans="1:15" ht="105.6" x14ac:dyDescent="0.3">
      <c r="A2033" s="15" t="s">
        <v>12082</v>
      </c>
      <c r="B2033" s="16">
        <v>2024</v>
      </c>
      <c r="C2033" s="17" t="s">
        <v>12083</v>
      </c>
      <c r="D2033" s="17"/>
      <c r="E2033" s="17" t="s">
        <v>12090</v>
      </c>
      <c r="F2033" s="17" t="s">
        <v>844</v>
      </c>
      <c r="G2033" s="17" t="s">
        <v>2462</v>
      </c>
      <c r="H2033" s="17" t="s">
        <v>12089</v>
      </c>
      <c r="I2033" s="17" t="s">
        <v>12088</v>
      </c>
      <c r="J2033" s="17" t="s">
        <v>7164</v>
      </c>
      <c r="K2033" s="17" t="s">
        <v>12104</v>
      </c>
      <c r="L2033" s="17" t="s">
        <v>730</v>
      </c>
      <c r="M2033" s="17" t="s">
        <v>12086</v>
      </c>
      <c r="N2033" s="18" t="s">
        <v>12087</v>
      </c>
      <c r="O2033" s="26"/>
    </row>
    <row r="2034" spans="1:15" ht="52.8" x14ac:dyDescent="0.3">
      <c r="A2034" s="15" t="s">
        <v>2227</v>
      </c>
      <c r="B2034" s="16">
        <v>2020</v>
      </c>
      <c r="C2034" s="17" t="s">
        <v>3502</v>
      </c>
      <c r="D2034" s="17" t="s">
        <v>1292</v>
      </c>
      <c r="E2034" s="17"/>
      <c r="F2034" s="17" t="s">
        <v>171</v>
      </c>
      <c r="G2034" s="17" t="s">
        <v>2228</v>
      </c>
      <c r="H2034" s="17" t="s">
        <v>3503</v>
      </c>
      <c r="I2034" s="17" t="s">
        <v>7827</v>
      </c>
      <c r="J2034" s="17" t="s">
        <v>7145</v>
      </c>
      <c r="K2034" s="17" t="s">
        <v>3504</v>
      </c>
      <c r="L2034" s="17" t="s">
        <v>329</v>
      </c>
      <c r="M2034" s="17" t="s">
        <v>135</v>
      </c>
      <c r="N2034" s="18"/>
      <c r="O2034" s="26"/>
    </row>
    <row r="2035" spans="1:15" ht="66" customHeight="1" x14ac:dyDescent="0.3">
      <c r="A2035" s="15" t="s">
        <v>4915</v>
      </c>
      <c r="B2035" s="16">
        <v>2021</v>
      </c>
      <c r="C2035" s="17" t="s">
        <v>4914</v>
      </c>
      <c r="D2035" s="17" t="s">
        <v>257</v>
      </c>
      <c r="E2035" s="17"/>
      <c r="F2035" s="17" t="s">
        <v>144</v>
      </c>
      <c r="G2035" s="17"/>
      <c r="H2035" s="17"/>
      <c r="I2035" s="17" t="s">
        <v>7828</v>
      </c>
      <c r="J2035" s="17" t="s">
        <v>7166</v>
      </c>
      <c r="K2035" s="15" t="s">
        <v>4916</v>
      </c>
      <c r="L2035" s="17" t="s">
        <v>329</v>
      </c>
      <c r="M2035" s="17" t="s">
        <v>2439</v>
      </c>
      <c r="N2035" s="18" t="s">
        <v>4917</v>
      </c>
      <c r="O2035" s="26"/>
    </row>
    <row r="2036" spans="1:15" ht="79.2" x14ac:dyDescent="0.3">
      <c r="A2036" s="15" t="s">
        <v>5672</v>
      </c>
      <c r="B2036" s="16">
        <v>2023</v>
      </c>
      <c r="C2036" s="17" t="s">
        <v>5671</v>
      </c>
      <c r="D2036" s="17" t="s">
        <v>68</v>
      </c>
      <c r="E2036" s="17"/>
      <c r="F2036" s="17" t="s">
        <v>122</v>
      </c>
      <c r="G2036" s="17" t="s">
        <v>165</v>
      </c>
      <c r="H2036" s="17" t="s">
        <v>4801</v>
      </c>
      <c r="I2036" s="17" t="s">
        <v>2909</v>
      </c>
      <c r="J2036" s="17" t="s">
        <v>7155</v>
      </c>
      <c r="K2036" s="17" t="s">
        <v>5673</v>
      </c>
      <c r="L2036" s="17" t="s">
        <v>329</v>
      </c>
      <c r="M2036" s="17" t="s">
        <v>4593</v>
      </c>
      <c r="N2036" s="18"/>
      <c r="O2036" s="26"/>
    </row>
    <row r="2037" spans="1:15" ht="118.8" x14ac:dyDescent="0.3">
      <c r="A2037" s="15" t="s">
        <v>4929</v>
      </c>
      <c r="B2037" s="16">
        <v>2024</v>
      </c>
      <c r="C2037" s="17" t="s">
        <v>4928</v>
      </c>
      <c r="D2037" s="17" t="s">
        <v>384</v>
      </c>
      <c r="E2037" s="17"/>
      <c r="F2037" s="17" t="s">
        <v>122</v>
      </c>
      <c r="G2037" s="17" t="s">
        <v>592</v>
      </c>
      <c r="H2037" s="17" t="s">
        <v>3708</v>
      </c>
      <c r="I2037" s="17" t="s">
        <v>7470</v>
      </c>
      <c r="J2037" s="17" t="s">
        <v>7153</v>
      </c>
      <c r="K2037" s="17" t="s">
        <v>11063</v>
      </c>
      <c r="L2037" s="17" t="s">
        <v>329</v>
      </c>
      <c r="M2037" s="17" t="s">
        <v>289</v>
      </c>
      <c r="N2037" s="18"/>
      <c r="O2037" s="26"/>
    </row>
    <row r="2038" spans="1:15" ht="66" x14ac:dyDescent="0.3">
      <c r="A2038" s="15" t="s">
        <v>6037</v>
      </c>
      <c r="B2038" s="16">
        <v>2021</v>
      </c>
      <c r="C2038" s="17" t="s">
        <v>6036</v>
      </c>
      <c r="D2038" s="17" t="s">
        <v>105</v>
      </c>
      <c r="E2038" s="17"/>
      <c r="F2038" s="17" t="s">
        <v>5192</v>
      </c>
      <c r="G2038" s="22" t="s">
        <v>5194</v>
      </c>
      <c r="H2038" s="22" t="s">
        <v>9087</v>
      </c>
      <c r="I2038" s="22" t="s">
        <v>7152</v>
      </c>
      <c r="J2038" s="24" t="s">
        <v>7151</v>
      </c>
      <c r="K2038" s="17" t="s">
        <v>6038</v>
      </c>
      <c r="L2038" s="22" t="s">
        <v>329</v>
      </c>
      <c r="M2038" s="22" t="s">
        <v>6039</v>
      </c>
      <c r="N2038" s="23" t="s">
        <v>936</v>
      </c>
      <c r="O2038" s="26"/>
    </row>
    <row r="2039" spans="1:15" ht="39.6" x14ac:dyDescent="0.3">
      <c r="A2039" s="15" t="s">
        <v>5947</v>
      </c>
      <c r="B2039" s="16">
        <v>2023</v>
      </c>
      <c r="C2039" s="17" t="s">
        <v>5948</v>
      </c>
      <c r="D2039" s="17"/>
      <c r="E2039" s="17" t="s">
        <v>897</v>
      </c>
      <c r="F2039" s="17" t="s">
        <v>1031</v>
      </c>
      <c r="G2039" s="17" t="s">
        <v>70</v>
      </c>
      <c r="H2039" s="17"/>
      <c r="I2039" s="17" t="s">
        <v>5950</v>
      </c>
      <c r="J2039" s="17"/>
      <c r="K2039" s="15" t="s">
        <v>5949</v>
      </c>
      <c r="L2039" s="22"/>
      <c r="M2039" s="17"/>
      <c r="N2039" s="18"/>
      <c r="O2039" s="19"/>
    </row>
    <row r="2040" spans="1:15" ht="92.4" x14ac:dyDescent="0.3">
      <c r="A2040" s="15" t="s">
        <v>9332</v>
      </c>
      <c r="B2040" s="16">
        <v>2021</v>
      </c>
      <c r="C2040" s="17" t="s">
        <v>9331</v>
      </c>
      <c r="D2040" s="17"/>
      <c r="E2040" s="17" t="s">
        <v>9333</v>
      </c>
      <c r="F2040" s="17" t="s">
        <v>1031</v>
      </c>
      <c r="G2040" s="17" t="s">
        <v>70</v>
      </c>
      <c r="H2040" s="17"/>
      <c r="I2040" s="17" t="s">
        <v>9335</v>
      </c>
      <c r="J2040" s="17" t="s">
        <v>7489</v>
      </c>
      <c r="K2040" s="17" t="s">
        <v>9334</v>
      </c>
      <c r="L2040" s="17" t="s">
        <v>329</v>
      </c>
      <c r="M2040" s="17" t="s">
        <v>2439</v>
      </c>
      <c r="N2040" s="18"/>
      <c r="O2040" s="19"/>
    </row>
    <row r="2041" spans="1:15" ht="52.8" x14ac:dyDescent="0.3">
      <c r="A2041" s="15" t="s">
        <v>9282</v>
      </c>
      <c r="B2041" s="16">
        <v>2024</v>
      </c>
      <c r="C2041" s="17" t="s">
        <v>9283</v>
      </c>
      <c r="D2041" s="17" t="s">
        <v>4741</v>
      </c>
      <c r="E2041" s="17"/>
      <c r="F2041" s="17" t="s">
        <v>144</v>
      </c>
      <c r="G2041" s="17"/>
      <c r="H2041" s="17"/>
      <c r="I2041" s="17" t="s">
        <v>9285</v>
      </c>
      <c r="J2041" s="17"/>
      <c r="K2041" s="17" t="s">
        <v>9284</v>
      </c>
      <c r="L2041" s="22"/>
      <c r="M2041" s="17"/>
      <c r="N2041" s="18"/>
      <c r="O2041" s="19"/>
    </row>
    <row r="2042" spans="1:15" ht="66" x14ac:dyDescent="0.3">
      <c r="A2042" s="15" t="s">
        <v>1309</v>
      </c>
      <c r="B2042" s="16">
        <v>2017</v>
      </c>
      <c r="C2042" s="17" t="s">
        <v>3505</v>
      </c>
      <c r="D2042" s="17"/>
      <c r="E2042" s="17" t="s">
        <v>1311</v>
      </c>
      <c r="F2042" s="22" t="s">
        <v>486</v>
      </c>
      <c r="G2042" s="17" t="s">
        <v>1310</v>
      </c>
      <c r="H2042" s="17" t="s">
        <v>3506</v>
      </c>
      <c r="I2042" s="17" t="s">
        <v>7829</v>
      </c>
      <c r="J2042" s="17" t="s">
        <v>7226</v>
      </c>
      <c r="K2042" s="15" t="s">
        <v>3507</v>
      </c>
      <c r="L2042" s="22"/>
      <c r="M2042" s="17"/>
      <c r="N2042" s="18"/>
      <c r="O2042" s="19"/>
    </row>
    <row r="2043" spans="1:15" ht="66" x14ac:dyDescent="0.3">
      <c r="A2043" s="15" t="s">
        <v>1730</v>
      </c>
      <c r="B2043" s="16">
        <v>2019</v>
      </c>
      <c r="C2043" s="17" t="s">
        <v>1729</v>
      </c>
      <c r="D2043" s="17" t="s">
        <v>1101</v>
      </c>
      <c r="E2043" s="17"/>
      <c r="F2043" s="17" t="s">
        <v>486</v>
      </c>
      <c r="G2043" s="17" t="s">
        <v>1310</v>
      </c>
      <c r="H2043" s="17" t="s">
        <v>3508</v>
      </c>
      <c r="I2043" s="17" t="s">
        <v>7184</v>
      </c>
      <c r="J2043" s="17" t="s">
        <v>7226</v>
      </c>
      <c r="K2043" s="17" t="s">
        <v>10909</v>
      </c>
      <c r="L2043" s="22" t="s">
        <v>329</v>
      </c>
      <c r="M2043" s="17" t="s">
        <v>49</v>
      </c>
      <c r="N2043" s="18"/>
      <c r="O2043" s="19"/>
    </row>
    <row r="2044" spans="1:15" ht="79.2" x14ac:dyDescent="0.3">
      <c r="A2044" s="15" t="s">
        <v>10295</v>
      </c>
      <c r="B2044" s="16">
        <v>2022</v>
      </c>
      <c r="C2044" s="17" t="s">
        <v>10296</v>
      </c>
      <c r="D2044" s="17" t="s">
        <v>10297</v>
      </c>
      <c r="E2044" s="17"/>
      <c r="F2044" s="17" t="s">
        <v>1031</v>
      </c>
      <c r="G2044" s="17" t="s">
        <v>575</v>
      </c>
      <c r="H2044" s="17" t="s">
        <v>6332</v>
      </c>
      <c r="I2044" s="17" t="s">
        <v>7395</v>
      </c>
      <c r="J2044" s="17" t="s">
        <v>7171</v>
      </c>
      <c r="K2044" s="17" t="s">
        <v>10419</v>
      </c>
      <c r="L2044" s="22" t="s">
        <v>329</v>
      </c>
      <c r="M2044" s="17" t="s">
        <v>10298</v>
      </c>
      <c r="N2044" s="18"/>
      <c r="O2044" s="19" t="s">
        <v>1646</v>
      </c>
    </row>
    <row r="2045" spans="1:15" ht="66" x14ac:dyDescent="0.3">
      <c r="A2045" s="24" t="s">
        <v>9972</v>
      </c>
      <c r="B2045" s="21">
        <v>2019</v>
      </c>
      <c r="C2045" s="22" t="s">
        <v>9973</v>
      </c>
      <c r="D2045" s="22" t="s">
        <v>9974</v>
      </c>
      <c r="E2045" s="22"/>
      <c r="F2045" s="22" t="s">
        <v>1031</v>
      </c>
      <c r="G2045" s="22" t="s">
        <v>575</v>
      </c>
      <c r="H2045" s="22" t="s">
        <v>6332</v>
      </c>
      <c r="I2045" s="22" t="s">
        <v>7395</v>
      </c>
      <c r="J2045" s="17" t="s">
        <v>7171</v>
      </c>
      <c r="K2045" s="22" t="s">
        <v>9975</v>
      </c>
      <c r="L2045" s="22" t="s">
        <v>329</v>
      </c>
      <c r="M2045" s="22" t="s">
        <v>83</v>
      </c>
      <c r="N2045" s="23"/>
      <c r="O2045" s="26"/>
    </row>
    <row r="2046" spans="1:15" ht="79.2" x14ac:dyDescent="0.3">
      <c r="A2046" s="15" t="s">
        <v>11100</v>
      </c>
      <c r="B2046" s="16">
        <v>2019</v>
      </c>
      <c r="C2046" s="17" t="s">
        <v>11099</v>
      </c>
      <c r="D2046" s="17" t="s">
        <v>11101</v>
      </c>
      <c r="E2046" s="17"/>
      <c r="F2046" s="22" t="s">
        <v>1031</v>
      </c>
      <c r="G2046" s="17" t="s">
        <v>575</v>
      </c>
      <c r="H2046" s="17" t="s">
        <v>6332</v>
      </c>
      <c r="I2046" s="17" t="s">
        <v>11103</v>
      </c>
      <c r="J2046" s="17" t="s">
        <v>7171</v>
      </c>
      <c r="K2046" s="15" t="s">
        <v>11096</v>
      </c>
      <c r="L2046" s="22" t="s">
        <v>10613</v>
      </c>
      <c r="M2046" s="17" t="s">
        <v>11102</v>
      </c>
      <c r="N2046" s="18"/>
      <c r="O2046" s="19"/>
    </row>
    <row r="2047" spans="1:15" ht="52.8" x14ac:dyDescent="0.3">
      <c r="A2047" s="15" t="s">
        <v>10624</v>
      </c>
      <c r="B2047" s="16">
        <v>2026</v>
      </c>
      <c r="C2047" s="17" t="s">
        <v>10623</v>
      </c>
      <c r="D2047" s="17" t="s">
        <v>29</v>
      </c>
      <c r="E2047" s="17"/>
      <c r="F2047" s="17" t="s">
        <v>844</v>
      </c>
      <c r="G2047" s="17" t="s">
        <v>165</v>
      </c>
      <c r="H2047" s="17" t="s">
        <v>10628</v>
      </c>
      <c r="I2047" s="17" t="s">
        <v>10626</v>
      </c>
      <c r="J2047" s="17" t="s">
        <v>7134</v>
      </c>
      <c r="K2047" s="17" t="s">
        <v>10625</v>
      </c>
      <c r="L2047" s="22" t="s">
        <v>10610</v>
      </c>
      <c r="M2047" s="17" t="s">
        <v>10629</v>
      </c>
      <c r="N2047" s="18"/>
      <c r="O2047" s="19" t="s">
        <v>1646</v>
      </c>
    </row>
    <row r="2048" spans="1:15" ht="118.8" x14ac:dyDescent="0.3">
      <c r="A2048" s="15" t="s">
        <v>10131</v>
      </c>
      <c r="B2048" s="16">
        <v>2021</v>
      </c>
      <c r="C2048" s="17" t="s">
        <v>10130</v>
      </c>
      <c r="D2048" s="17"/>
      <c r="E2048" s="17" t="s">
        <v>10129</v>
      </c>
      <c r="F2048" s="17" t="s">
        <v>56</v>
      </c>
      <c r="G2048" s="17"/>
      <c r="H2048" s="17"/>
      <c r="I2048" s="17" t="s">
        <v>10133</v>
      </c>
      <c r="J2048" s="17"/>
      <c r="K2048" s="17" t="s">
        <v>10132</v>
      </c>
      <c r="L2048" s="17"/>
      <c r="M2048" s="17"/>
      <c r="N2048" s="18"/>
      <c r="O2048" s="19" t="s">
        <v>1646</v>
      </c>
    </row>
    <row r="2049" spans="1:15" ht="66" x14ac:dyDescent="0.3">
      <c r="A2049" s="15" t="s">
        <v>10428</v>
      </c>
      <c r="B2049" s="16">
        <v>2025</v>
      </c>
      <c r="C2049" s="17" t="s">
        <v>10427</v>
      </c>
      <c r="D2049" s="17" t="s">
        <v>68</v>
      </c>
      <c r="E2049" s="17"/>
      <c r="F2049" s="17" t="s">
        <v>844</v>
      </c>
      <c r="G2049" s="17" t="s">
        <v>2577</v>
      </c>
      <c r="H2049" s="17" t="s">
        <v>10431</v>
      </c>
      <c r="I2049" s="17" t="s">
        <v>10430</v>
      </c>
      <c r="J2049" s="17" t="s">
        <v>7163</v>
      </c>
      <c r="K2049" s="17" t="s">
        <v>10429</v>
      </c>
      <c r="L2049" s="17"/>
      <c r="M2049" s="17"/>
      <c r="N2049" s="18"/>
      <c r="O2049" s="19" t="s">
        <v>1646</v>
      </c>
    </row>
    <row r="2050" spans="1:15" ht="39.6" x14ac:dyDescent="0.3">
      <c r="A2050" s="15" t="s">
        <v>6843</v>
      </c>
      <c r="B2050" s="16">
        <v>2024</v>
      </c>
      <c r="C2050" s="17" t="s">
        <v>6842</v>
      </c>
      <c r="D2050" s="17"/>
      <c r="E2050" s="17" t="s">
        <v>1899</v>
      </c>
      <c r="F2050" s="17" t="s">
        <v>56</v>
      </c>
      <c r="G2050" s="17"/>
      <c r="H2050" s="17"/>
      <c r="I2050" s="17" t="s">
        <v>1151</v>
      </c>
      <c r="J2050" s="17"/>
      <c r="K2050" s="15" t="s">
        <v>6844</v>
      </c>
      <c r="L2050" s="17"/>
      <c r="M2050" s="17"/>
      <c r="N2050" s="18"/>
      <c r="O2050" s="19"/>
    </row>
    <row r="2051" spans="1:15" ht="52.8" x14ac:dyDescent="0.3">
      <c r="A2051" s="15" t="s">
        <v>6145</v>
      </c>
      <c r="B2051" s="16">
        <v>2024</v>
      </c>
      <c r="C2051" s="17" t="s">
        <v>6141</v>
      </c>
      <c r="D2051" s="17" t="s">
        <v>6142</v>
      </c>
      <c r="E2051" s="17"/>
      <c r="F2051" s="17" t="s">
        <v>122</v>
      </c>
      <c r="G2051" s="17" t="s">
        <v>521</v>
      </c>
      <c r="H2051" s="17" t="s">
        <v>6143</v>
      </c>
      <c r="I2051" s="17" t="s">
        <v>7830</v>
      </c>
      <c r="J2051" s="17" t="s">
        <v>7226</v>
      </c>
      <c r="K2051" s="17" t="s">
        <v>6146</v>
      </c>
      <c r="L2051" s="17"/>
      <c r="M2051" s="17"/>
      <c r="N2051" s="18" t="s">
        <v>6144</v>
      </c>
      <c r="O2051" s="19"/>
    </row>
    <row r="2052" spans="1:15" ht="105.6" x14ac:dyDescent="0.3">
      <c r="A2052" s="15" t="s">
        <v>8830</v>
      </c>
      <c r="B2052" s="16">
        <v>2025</v>
      </c>
      <c r="C2052" s="17" t="s">
        <v>8829</v>
      </c>
      <c r="D2052" s="17"/>
      <c r="E2052" s="17" t="s">
        <v>8867</v>
      </c>
      <c r="F2052" s="17" t="s">
        <v>844</v>
      </c>
      <c r="G2052" s="17" t="s">
        <v>165</v>
      </c>
      <c r="H2052" s="17" t="s">
        <v>3365</v>
      </c>
      <c r="I2052" s="17" t="s">
        <v>7300</v>
      </c>
      <c r="J2052" s="17" t="s">
        <v>7448</v>
      </c>
      <c r="K2052" s="17" t="s">
        <v>8868</v>
      </c>
      <c r="L2052" s="17" t="s">
        <v>329</v>
      </c>
      <c r="M2052" s="17"/>
      <c r="N2052" s="18"/>
      <c r="O2052" s="19"/>
    </row>
    <row r="2053" spans="1:15" ht="52.8" x14ac:dyDescent="0.3">
      <c r="A2053" s="15" t="s">
        <v>10538</v>
      </c>
      <c r="B2053" s="16">
        <v>2025</v>
      </c>
      <c r="C2053" s="17" t="s">
        <v>10537</v>
      </c>
      <c r="D2053" s="17" t="s">
        <v>29</v>
      </c>
      <c r="E2053" s="17"/>
      <c r="F2053" s="17" t="s">
        <v>5946</v>
      </c>
      <c r="G2053" s="17"/>
      <c r="H2053" s="17"/>
      <c r="I2053" s="17" t="s">
        <v>10540</v>
      </c>
      <c r="J2053" s="17" t="s">
        <v>8956</v>
      </c>
      <c r="K2053" s="15" t="s">
        <v>10539</v>
      </c>
      <c r="L2053" s="17"/>
      <c r="M2053" s="17"/>
      <c r="N2053" s="18"/>
      <c r="O2053" s="19"/>
    </row>
    <row r="2054" spans="1:15" ht="52.8" x14ac:dyDescent="0.3">
      <c r="A2054" s="15" t="s">
        <v>10248</v>
      </c>
      <c r="B2054" s="16" t="s">
        <v>4488</v>
      </c>
      <c r="C2054" s="17" t="s">
        <v>10249</v>
      </c>
      <c r="D2054" s="17" t="s">
        <v>10304</v>
      </c>
      <c r="E2054" s="17"/>
      <c r="F2054" s="17" t="s">
        <v>844</v>
      </c>
      <c r="G2054" s="17" t="s">
        <v>419</v>
      </c>
      <c r="H2054" s="17" t="s">
        <v>10252</v>
      </c>
      <c r="I2054" s="17" t="s">
        <v>10251</v>
      </c>
      <c r="J2054" s="17" t="s">
        <v>9165</v>
      </c>
      <c r="K2054" s="17" t="s">
        <v>10250</v>
      </c>
      <c r="L2054" s="17" t="s">
        <v>329</v>
      </c>
      <c r="M2054" s="17" t="s">
        <v>4682</v>
      </c>
      <c r="N2054" s="18" t="s">
        <v>8955</v>
      </c>
      <c r="O2054" s="19" t="s">
        <v>1646</v>
      </c>
    </row>
    <row r="2055" spans="1:15" ht="66" x14ac:dyDescent="0.3">
      <c r="A2055" s="24" t="s">
        <v>10330</v>
      </c>
      <c r="B2055" s="16">
        <v>2024</v>
      </c>
      <c r="C2055" s="22" t="s">
        <v>10331</v>
      </c>
      <c r="D2055" s="22" t="s">
        <v>10332</v>
      </c>
      <c r="E2055" s="22"/>
      <c r="F2055" s="22" t="s">
        <v>267</v>
      </c>
      <c r="G2055" s="22" t="s">
        <v>10335</v>
      </c>
      <c r="H2055" s="22" t="s">
        <v>10334</v>
      </c>
      <c r="I2055" s="22" t="s">
        <v>7561</v>
      </c>
      <c r="J2055" s="17" t="s">
        <v>7252</v>
      </c>
      <c r="K2055" s="22" t="s">
        <v>10333</v>
      </c>
      <c r="L2055" s="17" t="s">
        <v>329</v>
      </c>
      <c r="M2055" s="22" t="s">
        <v>52</v>
      </c>
      <c r="N2055" s="23"/>
      <c r="O2055" s="26" t="s">
        <v>1646</v>
      </c>
    </row>
    <row r="2056" spans="1:15" ht="52.8" x14ac:dyDescent="0.3">
      <c r="A2056" s="15" t="s">
        <v>4993</v>
      </c>
      <c r="B2056" s="16">
        <v>2023</v>
      </c>
      <c r="C2056" s="17" t="s">
        <v>4992</v>
      </c>
      <c r="D2056" s="17" t="s">
        <v>1559</v>
      </c>
      <c r="E2056" s="17"/>
      <c r="F2056" s="22" t="s">
        <v>1151</v>
      </c>
      <c r="G2056" s="17"/>
      <c r="H2056" s="17"/>
      <c r="I2056" s="22" t="s">
        <v>4994</v>
      </c>
      <c r="J2056" s="17"/>
      <c r="K2056" s="17" t="s">
        <v>4995</v>
      </c>
      <c r="L2056" s="17"/>
      <c r="M2056" s="17"/>
      <c r="N2056" s="18"/>
      <c r="O2056" s="19"/>
    </row>
    <row r="2057" spans="1:15" ht="52.8" x14ac:dyDescent="0.3">
      <c r="A2057" s="15" t="s">
        <v>5355</v>
      </c>
      <c r="B2057" s="16">
        <v>2023</v>
      </c>
      <c r="C2057" s="17" t="s">
        <v>5354</v>
      </c>
      <c r="D2057" s="17" t="s">
        <v>5356</v>
      </c>
      <c r="E2057" s="17"/>
      <c r="F2057" s="17" t="s">
        <v>5946</v>
      </c>
      <c r="G2057" s="17"/>
      <c r="H2057" s="17"/>
      <c r="I2057" s="17" t="s">
        <v>2640</v>
      </c>
      <c r="J2057" s="17" t="s">
        <v>7174</v>
      </c>
      <c r="K2057" s="15" t="s">
        <v>5357</v>
      </c>
      <c r="L2057" s="17"/>
      <c r="M2057" s="17"/>
      <c r="N2057" s="18"/>
      <c r="O2057" s="19"/>
    </row>
    <row r="2058" spans="1:15" ht="66" x14ac:dyDescent="0.3">
      <c r="A2058" s="15" t="s">
        <v>6586</v>
      </c>
      <c r="B2058" s="16">
        <v>2024</v>
      </c>
      <c r="C2058" s="17" t="s">
        <v>6585</v>
      </c>
      <c r="D2058" s="17" t="s">
        <v>6587</v>
      </c>
      <c r="E2058" s="17"/>
      <c r="F2058" s="17" t="s">
        <v>2477</v>
      </c>
      <c r="G2058" s="17" t="s">
        <v>3778</v>
      </c>
      <c r="H2058" s="17" t="s">
        <v>6588</v>
      </c>
      <c r="I2058" s="17" t="s">
        <v>7831</v>
      </c>
      <c r="J2058" s="17" t="s">
        <v>7153</v>
      </c>
      <c r="K2058" s="17" t="s">
        <v>6935</v>
      </c>
      <c r="L2058" s="17" t="s">
        <v>329</v>
      </c>
      <c r="M2058" s="17" t="s">
        <v>1444</v>
      </c>
      <c r="N2058" s="18"/>
      <c r="O2058" s="19"/>
    </row>
    <row r="2059" spans="1:15" ht="79.2" x14ac:dyDescent="0.3">
      <c r="A2059" s="15" t="s">
        <v>12362</v>
      </c>
      <c r="B2059" s="16">
        <v>2026</v>
      </c>
      <c r="C2059" s="17" t="s">
        <v>12361</v>
      </c>
      <c r="D2059" s="17" t="s">
        <v>1612</v>
      </c>
      <c r="E2059" s="17"/>
      <c r="F2059" s="17" t="s">
        <v>649</v>
      </c>
      <c r="G2059" s="17" t="s">
        <v>1310</v>
      </c>
      <c r="H2059" s="17" t="s">
        <v>3508</v>
      </c>
      <c r="I2059" s="17" t="s">
        <v>7395</v>
      </c>
      <c r="J2059" s="17" t="s">
        <v>12364</v>
      </c>
      <c r="K2059" s="15" t="s">
        <v>12363</v>
      </c>
      <c r="L2059" s="17" t="s">
        <v>329</v>
      </c>
      <c r="M2059" s="17" t="s">
        <v>1506</v>
      </c>
      <c r="N2059" s="18"/>
      <c r="O2059" s="19" t="s">
        <v>1646</v>
      </c>
    </row>
    <row r="2060" spans="1:15" ht="79.2" x14ac:dyDescent="0.3">
      <c r="A2060" s="15" t="s">
        <v>925</v>
      </c>
      <c r="B2060" s="16">
        <v>2018</v>
      </c>
      <c r="C2060" s="17" t="s">
        <v>3509</v>
      </c>
      <c r="D2060" s="17" t="s">
        <v>36</v>
      </c>
      <c r="E2060" s="17"/>
      <c r="F2060" s="17" t="s">
        <v>486</v>
      </c>
      <c r="G2060" s="17" t="s">
        <v>4562</v>
      </c>
      <c r="H2060" s="17" t="s">
        <v>3510</v>
      </c>
      <c r="I2060" s="17" t="s">
        <v>2909</v>
      </c>
      <c r="J2060" s="17" t="s">
        <v>7233</v>
      </c>
      <c r="K2060" s="17" t="s">
        <v>10910</v>
      </c>
      <c r="L2060" s="17" t="s">
        <v>167</v>
      </c>
      <c r="M2060" s="17" t="s">
        <v>926</v>
      </c>
      <c r="N2060" s="18" t="s">
        <v>927</v>
      </c>
      <c r="O2060" s="19"/>
    </row>
    <row r="2061" spans="1:15" ht="79.2" x14ac:dyDescent="0.3">
      <c r="A2061" s="15" t="s">
        <v>9382</v>
      </c>
      <c r="B2061" s="16">
        <v>2025</v>
      </c>
      <c r="C2061" s="17" t="s">
        <v>9381</v>
      </c>
      <c r="D2061" s="17" t="s">
        <v>33</v>
      </c>
      <c r="E2061" s="17"/>
      <c r="F2061" s="17" t="s">
        <v>649</v>
      </c>
      <c r="G2061" s="17" t="s">
        <v>4562</v>
      </c>
      <c r="H2061" s="17" t="s">
        <v>3510</v>
      </c>
      <c r="I2061" s="17" t="s">
        <v>9383</v>
      </c>
      <c r="J2061" s="17" t="s">
        <v>7233</v>
      </c>
      <c r="K2061" s="17" t="s">
        <v>10911</v>
      </c>
      <c r="L2061" s="17" t="s">
        <v>5668</v>
      </c>
      <c r="M2061" s="17" t="s">
        <v>10604</v>
      </c>
      <c r="N2061" s="18" t="s">
        <v>9384</v>
      </c>
      <c r="O2061" s="19"/>
    </row>
    <row r="2062" spans="1:15" ht="52.8" x14ac:dyDescent="0.3">
      <c r="A2062" s="15" t="s">
        <v>7098</v>
      </c>
      <c r="B2062" s="16">
        <v>2024</v>
      </c>
      <c r="C2062" s="17" t="s">
        <v>7099</v>
      </c>
      <c r="D2062" s="17"/>
      <c r="E2062" s="17" t="s">
        <v>1136</v>
      </c>
      <c r="F2062" s="17" t="s">
        <v>2141</v>
      </c>
      <c r="G2062" s="17"/>
      <c r="H2062" s="17"/>
      <c r="I2062" s="17" t="s">
        <v>2142</v>
      </c>
      <c r="J2062" s="17" t="s">
        <v>7134</v>
      </c>
      <c r="K2062" s="17" t="s">
        <v>7100</v>
      </c>
      <c r="L2062" s="17"/>
      <c r="M2062" s="17"/>
      <c r="N2062" s="18"/>
      <c r="O2062" s="19"/>
    </row>
    <row r="2063" spans="1:15" ht="132" x14ac:dyDescent="0.3">
      <c r="A2063" s="15" t="s">
        <v>9947</v>
      </c>
      <c r="B2063" s="16">
        <v>2021</v>
      </c>
      <c r="C2063" s="17" t="s">
        <v>9946</v>
      </c>
      <c r="D2063" s="17" t="s">
        <v>8127</v>
      </c>
      <c r="E2063" s="17"/>
      <c r="F2063" s="17" t="s">
        <v>3812</v>
      </c>
      <c r="G2063" s="17"/>
      <c r="H2063" s="17"/>
      <c r="I2063" s="17" t="s">
        <v>5780</v>
      </c>
      <c r="J2063" s="17" t="s">
        <v>7268</v>
      </c>
      <c r="K2063" s="17" t="s">
        <v>9948</v>
      </c>
      <c r="L2063" s="17" t="s">
        <v>9950</v>
      </c>
      <c r="M2063" s="17" t="s">
        <v>9949</v>
      </c>
      <c r="N2063" s="18"/>
      <c r="O2063" s="19"/>
    </row>
    <row r="2064" spans="1:15" ht="408.6" customHeight="1" x14ac:dyDescent="0.3">
      <c r="A2064" s="15" t="s">
        <v>7065</v>
      </c>
      <c r="B2064" s="16">
        <v>2024</v>
      </c>
      <c r="C2064" s="17" t="s">
        <v>7064</v>
      </c>
      <c r="D2064" s="17"/>
      <c r="E2064" s="17" t="s">
        <v>1136</v>
      </c>
      <c r="F2064" s="17" t="s">
        <v>122</v>
      </c>
      <c r="G2064" s="17"/>
      <c r="H2064" s="17"/>
      <c r="I2064" s="17" t="s">
        <v>7832</v>
      </c>
      <c r="J2064" s="17" t="s">
        <v>7134</v>
      </c>
      <c r="K2064" s="17" t="s">
        <v>7122</v>
      </c>
      <c r="L2064" s="17" t="s">
        <v>5481</v>
      </c>
      <c r="M2064" s="17"/>
      <c r="N2064" s="18"/>
      <c r="O2064" s="19"/>
    </row>
    <row r="2065" spans="1:15" ht="52.8" x14ac:dyDescent="0.3">
      <c r="A2065" s="15" t="s">
        <v>1067</v>
      </c>
      <c r="B2065" s="16">
        <v>2020</v>
      </c>
      <c r="C2065" s="17" t="s">
        <v>1066</v>
      </c>
      <c r="D2065" s="17" t="s">
        <v>36</v>
      </c>
      <c r="E2065" s="17"/>
      <c r="F2065" s="17" t="s">
        <v>56</v>
      </c>
      <c r="G2065" s="17"/>
      <c r="H2065" s="17"/>
      <c r="I2065" s="17" t="s">
        <v>1070</v>
      </c>
      <c r="J2065" s="17"/>
      <c r="K2065" s="17" t="s">
        <v>1068</v>
      </c>
      <c r="L2065" s="17" t="s">
        <v>48</v>
      </c>
      <c r="M2065" s="17" t="s">
        <v>1069</v>
      </c>
      <c r="N2065" s="18" t="s">
        <v>3699</v>
      </c>
      <c r="O2065" s="19" t="s">
        <v>1646</v>
      </c>
    </row>
    <row r="2066" spans="1:15" ht="52.8" x14ac:dyDescent="0.3">
      <c r="A2066" s="15" t="s">
        <v>1699</v>
      </c>
      <c r="B2066" s="16">
        <v>2017</v>
      </c>
      <c r="C2066" s="17" t="s">
        <v>1698</v>
      </c>
      <c r="D2066" s="17" t="s">
        <v>1700</v>
      </c>
      <c r="E2066" s="17"/>
      <c r="F2066" s="17" t="s">
        <v>56</v>
      </c>
      <c r="G2066" s="17"/>
      <c r="H2066" s="17"/>
      <c r="I2066" s="17" t="s">
        <v>1561</v>
      </c>
      <c r="J2066" s="17"/>
      <c r="K2066" s="17" t="s">
        <v>1701</v>
      </c>
      <c r="L2066" s="17"/>
      <c r="M2066" s="17"/>
      <c r="N2066" s="18"/>
      <c r="O2066" s="19"/>
    </row>
    <row r="2067" spans="1:15" ht="211.2" x14ac:dyDescent="0.3">
      <c r="A2067" s="24" t="s">
        <v>1042</v>
      </c>
      <c r="B2067" s="21">
        <v>2014</v>
      </c>
      <c r="C2067" s="22" t="s">
        <v>1041</v>
      </c>
      <c r="D2067" s="17"/>
      <c r="E2067" s="22" t="s">
        <v>1043</v>
      </c>
      <c r="F2067" s="22" t="s">
        <v>2452</v>
      </c>
      <c r="G2067" s="22" t="s">
        <v>10592</v>
      </c>
      <c r="H2067" s="22" t="s">
        <v>3511</v>
      </c>
      <c r="I2067" s="22" t="s">
        <v>7833</v>
      </c>
      <c r="J2067" s="17" t="s">
        <v>7268</v>
      </c>
      <c r="K2067" s="22" t="s">
        <v>1044</v>
      </c>
      <c r="L2067" s="22" t="s">
        <v>1046</v>
      </c>
      <c r="M2067" s="22" t="s">
        <v>1045</v>
      </c>
      <c r="N2067" s="23" t="s">
        <v>1047</v>
      </c>
      <c r="O2067" s="26"/>
    </row>
    <row r="2068" spans="1:15" ht="52.8" customHeight="1" x14ac:dyDescent="0.3">
      <c r="A2068" s="15" t="s">
        <v>10766</v>
      </c>
      <c r="B2068" s="21">
        <v>2021</v>
      </c>
      <c r="C2068" s="17" t="s">
        <v>2202</v>
      </c>
      <c r="D2068" s="17" t="s">
        <v>2203</v>
      </c>
      <c r="E2068" s="17"/>
      <c r="F2068" s="22" t="s">
        <v>171</v>
      </c>
      <c r="G2068" s="17" t="s">
        <v>2204</v>
      </c>
      <c r="H2068" s="17" t="s">
        <v>3398</v>
      </c>
      <c r="I2068" s="22" t="s">
        <v>7360</v>
      </c>
      <c r="J2068" s="17" t="s">
        <v>7565</v>
      </c>
      <c r="K2068" s="15" t="s">
        <v>11003</v>
      </c>
      <c r="L2068" s="22" t="s">
        <v>303</v>
      </c>
      <c r="M2068" s="22"/>
      <c r="N2068" s="18"/>
      <c r="O2068" s="19"/>
    </row>
    <row r="2069" spans="1:15" ht="66" x14ac:dyDescent="0.3">
      <c r="A2069" s="15" t="s">
        <v>2528</v>
      </c>
      <c r="B2069" s="16">
        <v>2018</v>
      </c>
      <c r="C2069" s="17" t="s">
        <v>2527</v>
      </c>
      <c r="D2069" s="17"/>
      <c r="E2069" s="17" t="s">
        <v>265</v>
      </c>
      <c r="F2069" s="22" t="s">
        <v>43</v>
      </c>
      <c r="G2069" s="17" t="s">
        <v>618</v>
      </c>
      <c r="H2069" s="17" t="s">
        <v>3237</v>
      </c>
      <c r="I2069" s="22" t="s">
        <v>7834</v>
      </c>
      <c r="J2069" s="17" t="s">
        <v>7565</v>
      </c>
      <c r="K2069" s="15" t="s">
        <v>2530</v>
      </c>
      <c r="L2069" s="22" t="s">
        <v>92</v>
      </c>
      <c r="M2069" s="17" t="s">
        <v>2531</v>
      </c>
      <c r="N2069" s="18" t="s">
        <v>2532</v>
      </c>
      <c r="O2069" s="19"/>
    </row>
    <row r="2070" spans="1:15" ht="145.19999999999999" customHeight="1" x14ac:dyDescent="0.3">
      <c r="A2070" s="15" t="s">
        <v>9198</v>
      </c>
      <c r="B2070" s="16">
        <v>2025</v>
      </c>
      <c r="C2070" s="17" t="s">
        <v>9197</v>
      </c>
      <c r="D2070" s="17" t="s">
        <v>1386</v>
      </c>
      <c r="E2070" s="17"/>
      <c r="F2070" s="22" t="s">
        <v>844</v>
      </c>
      <c r="G2070" s="17" t="s">
        <v>2810</v>
      </c>
      <c r="H2070" s="17" t="s">
        <v>9199</v>
      </c>
      <c r="I2070" s="22" t="s">
        <v>2909</v>
      </c>
      <c r="J2070" s="17" t="s">
        <v>7164</v>
      </c>
      <c r="K2070" s="17" t="s">
        <v>9202</v>
      </c>
      <c r="L2070" s="22" t="s">
        <v>3858</v>
      </c>
      <c r="M2070" s="17" t="s">
        <v>9200</v>
      </c>
      <c r="N2070" s="18" t="s">
        <v>9201</v>
      </c>
      <c r="O2070" s="19" t="s">
        <v>1646</v>
      </c>
    </row>
    <row r="2071" spans="1:15" ht="52.8" x14ac:dyDescent="0.3">
      <c r="A2071" s="15" t="s">
        <v>9359</v>
      </c>
      <c r="B2071" s="16">
        <v>2025</v>
      </c>
      <c r="C2071" s="17" t="s">
        <v>9357</v>
      </c>
      <c r="D2071" s="17" t="s">
        <v>9358</v>
      </c>
      <c r="E2071" s="17"/>
      <c r="F2071" s="17" t="s">
        <v>1076</v>
      </c>
      <c r="G2071" s="17"/>
      <c r="H2071" s="17"/>
      <c r="I2071" s="17" t="s">
        <v>9361</v>
      </c>
      <c r="J2071" s="17"/>
      <c r="K2071" s="17" t="s">
        <v>9360</v>
      </c>
      <c r="L2071" s="17" t="s">
        <v>303</v>
      </c>
      <c r="M2071" s="17"/>
      <c r="N2071" s="18"/>
      <c r="O2071" s="19"/>
    </row>
    <row r="2072" spans="1:15" ht="66" x14ac:dyDescent="0.3">
      <c r="A2072" s="15" t="s">
        <v>9304</v>
      </c>
      <c r="B2072" s="16">
        <v>2025</v>
      </c>
      <c r="C2072" s="17" t="s">
        <v>9305</v>
      </c>
      <c r="D2072" s="17" t="s">
        <v>9307</v>
      </c>
      <c r="E2072" s="17"/>
      <c r="F2072" s="17" t="s">
        <v>1031</v>
      </c>
      <c r="G2072" s="17" t="s">
        <v>2178</v>
      </c>
      <c r="H2072" s="17" t="s">
        <v>9309</v>
      </c>
      <c r="I2072" s="17" t="s">
        <v>7503</v>
      </c>
      <c r="J2072" s="17" t="s">
        <v>7214</v>
      </c>
      <c r="K2072" s="17" t="s">
        <v>9306</v>
      </c>
      <c r="L2072" s="17" t="s">
        <v>329</v>
      </c>
      <c r="M2072" s="17" t="s">
        <v>9308</v>
      </c>
      <c r="N2072" s="18"/>
      <c r="O2072" s="19" t="s">
        <v>1646</v>
      </c>
    </row>
    <row r="2073" spans="1:15" ht="79.2" x14ac:dyDescent="0.3">
      <c r="A2073" s="15" t="s">
        <v>2062</v>
      </c>
      <c r="B2073" s="16">
        <v>2020</v>
      </c>
      <c r="C2073" s="17" t="s">
        <v>2061</v>
      </c>
      <c r="D2073" s="17" t="s">
        <v>257</v>
      </c>
      <c r="E2073" s="17"/>
      <c r="F2073" s="17" t="s">
        <v>56</v>
      </c>
      <c r="G2073" s="17"/>
      <c r="H2073" s="17"/>
      <c r="I2073" s="17" t="s">
        <v>2063</v>
      </c>
      <c r="J2073" s="17"/>
      <c r="K2073" s="15" t="s">
        <v>11014</v>
      </c>
      <c r="L2073" s="17"/>
      <c r="M2073" s="17"/>
      <c r="N2073" s="18"/>
      <c r="O2073" s="19" t="s">
        <v>1646</v>
      </c>
    </row>
    <row r="2074" spans="1:15" ht="52.8" x14ac:dyDescent="0.3">
      <c r="A2074" s="15" t="s">
        <v>2900</v>
      </c>
      <c r="B2074" s="16">
        <v>2021</v>
      </c>
      <c r="C2074" s="17" t="s">
        <v>2899</v>
      </c>
      <c r="D2074" s="17" t="s">
        <v>480</v>
      </c>
      <c r="E2074" s="17"/>
      <c r="F2074" s="17" t="s">
        <v>56</v>
      </c>
      <c r="G2074" s="17"/>
      <c r="H2074" s="17"/>
      <c r="I2074" s="17" t="s">
        <v>2560</v>
      </c>
      <c r="J2074" s="17"/>
      <c r="K2074" s="17" t="s">
        <v>2901</v>
      </c>
      <c r="L2074" s="17"/>
      <c r="M2074" s="17"/>
      <c r="N2074" s="18"/>
      <c r="O2074" s="19"/>
    </row>
    <row r="2075" spans="1:15" ht="52.8" x14ac:dyDescent="0.3">
      <c r="A2075" s="15" t="s">
        <v>4726</v>
      </c>
      <c r="B2075" s="16">
        <v>2023</v>
      </c>
      <c r="C2075" s="17" t="s">
        <v>5329</v>
      </c>
      <c r="D2075" s="17" t="s">
        <v>384</v>
      </c>
      <c r="E2075" s="17"/>
      <c r="F2075" s="17" t="s">
        <v>43</v>
      </c>
      <c r="G2075" s="17" t="s">
        <v>2207</v>
      </c>
      <c r="H2075" s="17" t="s">
        <v>3565</v>
      </c>
      <c r="I2075" s="17" t="s">
        <v>7835</v>
      </c>
      <c r="J2075" s="17" t="s">
        <v>7158</v>
      </c>
      <c r="K2075" s="17" t="s">
        <v>5330</v>
      </c>
      <c r="L2075" s="17" t="s">
        <v>329</v>
      </c>
      <c r="M2075" s="17" t="s">
        <v>5328</v>
      </c>
      <c r="N2075" s="18" t="s">
        <v>943</v>
      </c>
      <c r="O2075" s="19"/>
    </row>
    <row r="2076" spans="1:15" ht="66" x14ac:dyDescent="0.3">
      <c r="A2076" s="15" t="s">
        <v>3706</v>
      </c>
      <c r="B2076" s="16">
        <v>2018</v>
      </c>
      <c r="C2076" s="17" t="s">
        <v>3720</v>
      </c>
      <c r="D2076" s="17" t="s">
        <v>3707</v>
      </c>
      <c r="E2076" s="17"/>
      <c r="F2076" s="17" t="s">
        <v>122</v>
      </c>
      <c r="G2076" s="17" t="s">
        <v>592</v>
      </c>
      <c r="H2076" s="17" t="s">
        <v>3708</v>
      </c>
      <c r="I2076" s="17" t="s">
        <v>7313</v>
      </c>
      <c r="J2076" s="17" t="s">
        <v>7229</v>
      </c>
      <c r="K2076" s="17" t="s">
        <v>3721</v>
      </c>
      <c r="L2076" s="17" t="s">
        <v>329</v>
      </c>
      <c r="M2076" s="17" t="s">
        <v>3709</v>
      </c>
      <c r="N2076" s="18" t="s">
        <v>3710</v>
      </c>
      <c r="O2076" s="19"/>
    </row>
    <row r="2077" spans="1:15" ht="52.8" x14ac:dyDescent="0.3">
      <c r="A2077" s="24" t="s">
        <v>2635</v>
      </c>
      <c r="B2077" s="21">
        <v>2017</v>
      </c>
      <c r="C2077" s="22" t="s">
        <v>2636</v>
      </c>
      <c r="D2077" s="22"/>
      <c r="E2077" s="22" t="s">
        <v>2637</v>
      </c>
      <c r="F2077" s="22" t="s">
        <v>2851</v>
      </c>
      <c r="G2077" s="22"/>
      <c r="H2077" s="22"/>
      <c r="I2077" s="22" t="s">
        <v>2639</v>
      </c>
      <c r="J2077" s="17"/>
      <c r="K2077" s="24" t="s">
        <v>2638</v>
      </c>
      <c r="L2077" s="17"/>
      <c r="M2077" s="22"/>
      <c r="N2077" s="23"/>
      <c r="O2077" s="26"/>
    </row>
    <row r="2078" spans="1:15" ht="52.8" x14ac:dyDescent="0.3">
      <c r="A2078" s="15" t="s">
        <v>11735</v>
      </c>
      <c r="B2078" s="16">
        <v>2017</v>
      </c>
      <c r="C2078" s="17" t="s">
        <v>11736</v>
      </c>
      <c r="D2078" s="17" t="s">
        <v>11737</v>
      </c>
      <c r="E2078" s="17"/>
      <c r="F2078" s="22" t="s">
        <v>5192</v>
      </c>
      <c r="G2078" s="22" t="s">
        <v>1243</v>
      </c>
      <c r="H2078" s="22" t="s">
        <v>11714</v>
      </c>
      <c r="I2078" s="17" t="s">
        <v>8620</v>
      </c>
      <c r="J2078" s="17" t="s">
        <v>7153</v>
      </c>
      <c r="K2078" s="17" t="s">
        <v>11738</v>
      </c>
      <c r="L2078" s="17" t="s">
        <v>329</v>
      </c>
      <c r="M2078" s="22" t="s">
        <v>289</v>
      </c>
      <c r="N2078" s="23"/>
      <c r="O2078" s="19"/>
    </row>
    <row r="2079" spans="1:15" ht="66" x14ac:dyDescent="0.3">
      <c r="A2079" s="15" t="s">
        <v>9027</v>
      </c>
      <c r="B2079" s="16">
        <v>2018</v>
      </c>
      <c r="C2079" s="17" t="s">
        <v>2606</v>
      </c>
      <c r="D2079" s="17" t="s">
        <v>2608</v>
      </c>
      <c r="E2079" s="17"/>
      <c r="F2079" s="17" t="s">
        <v>122</v>
      </c>
      <c r="G2079" s="17" t="s">
        <v>165</v>
      </c>
      <c r="H2079" s="17" t="s">
        <v>9029</v>
      </c>
      <c r="I2079" s="17" t="s">
        <v>9030</v>
      </c>
      <c r="J2079" s="17" t="s">
        <v>8416</v>
      </c>
      <c r="K2079" s="17" t="s">
        <v>9028</v>
      </c>
      <c r="L2079" s="17" t="s">
        <v>329</v>
      </c>
      <c r="M2079" s="17" t="s">
        <v>593</v>
      </c>
      <c r="N2079" s="23"/>
      <c r="O2079" s="19"/>
    </row>
    <row r="2080" spans="1:15" ht="66" x14ac:dyDescent="0.3">
      <c r="A2080" s="15" t="s">
        <v>2607</v>
      </c>
      <c r="B2080" s="16">
        <v>2018</v>
      </c>
      <c r="C2080" s="17" t="s">
        <v>2606</v>
      </c>
      <c r="D2080" s="17" t="s">
        <v>2608</v>
      </c>
      <c r="E2080" s="17"/>
      <c r="F2080" s="17" t="s">
        <v>122</v>
      </c>
      <c r="G2080" s="17" t="s">
        <v>165</v>
      </c>
      <c r="H2080" s="17" t="s">
        <v>3573</v>
      </c>
      <c r="I2080" s="17" t="s">
        <v>7184</v>
      </c>
      <c r="J2080" s="17" t="s">
        <v>7293</v>
      </c>
      <c r="K2080" s="17" t="s">
        <v>2609</v>
      </c>
      <c r="L2080" s="17" t="s">
        <v>329</v>
      </c>
      <c r="M2080" s="17" t="s">
        <v>593</v>
      </c>
      <c r="N2080" s="18"/>
      <c r="O2080" s="19"/>
    </row>
    <row r="2081" spans="1:15" ht="92.4" x14ac:dyDescent="0.3">
      <c r="A2081" s="15" t="s">
        <v>5525</v>
      </c>
      <c r="B2081" s="16">
        <v>2022</v>
      </c>
      <c r="C2081" s="17" t="s">
        <v>5524</v>
      </c>
      <c r="D2081" s="17" t="s">
        <v>335</v>
      </c>
      <c r="E2081" s="17"/>
      <c r="F2081" s="17" t="s">
        <v>2477</v>
      </c>
      <c r="G2081" s="17" t="s">
        <v>1265</v>
      </c>
      <c r="H2081" s="17" t="s">
        <v>3246</v>
      </c>
      <c r="I2081" s="17" t="s">
        <v>7822</v>
      </c>
      <c r="J2081" s="17" t="s">
        <v>7821</v>
      </c>
      <c r="K2081" s="17" t="s">
        <v>5526</v>
      </c>
      <c r="L2081" s="17" t="s">
        <v>329</v>
      </c>
      <c r="M2081" s="17" t="s">
        <v>5514</v>
      </c>
      <c r="N2081" s="18" t="s">
        <v>5289</v>
      </c>
      <c r="O2081" s="19"/>
    </row>
    <row r="2082" spans="1:15" ht="52.8" x14ac:dyDescent="0.3">
      <c r="A2082" s="15" t="s">
        <v>1714</v>
      </c>
      <c r="B2082" s="16">
        <v>2020</v>
      </c>
      <c r="C2082" s="17" t="s">
        <v>1713</v>
      </c>
      <c r="D2082" s="17" t="s">
        <v>136</v>
      </c>
      <c r="E2082" s="17"/>
      <c r="F2082" s="17" t="s">
        <v>63</v>
      </c>
      <c r="G2082" s="17" t="s">
        <v>381</v>
      </c>
      <c r="H2082" s="17" t="s">
        <v>3512</v>
      </c>
      <c r="I2082" s="17" t="s">
        <v>7836</v>
      </c>
      <c r="J2082" s="17" t="s">
        <v>7166</v>
      </c>
      <c r="K2082" s="17" t="s">
        <v>1715</v>
      </c>
      <c r="L2082" s="17" t="s">
        <v>329</v>
      </c>
      <c r="M2082" s="17" t="s">
        <v>1444</v>
      </c>
      <c r="N2082" s="18"/>
      <c r="O2082" s="19"/>
    </row>
    <row r="2083" spans="1:15" ht="66" x14ac:dyDescent="0.3">
      <c r="A2083" s="15" t="s">
        <v>1289</v>
      </c>
      <c r="B2083" s="16">
        <v>2018</v>
      </c>
      <c r="C2083" s="17" t="s">
        <v>1288</v>
      </c>
      <c r="D2083" s="17" t="s">
        <v>335</v>
      </c>
      <c r="E2083" s="17"/>
      <c r="F2083" s="22" t="s">
        <v>63</v>
      </c>
      <c r="G2083" s="17" t="s">
        <v>1265</v>
      </c>
      <c r="H2083" s="17" t="s">
        <v>3246</v>
      </c>
      <c r="I2083" s="17" t="s">
        <v>7294</v>
      </c>
      <c r="J2083" s="17" t="s">
        <v>7139</v>
      </c>
      <c r="K2083" s="15" t="s">
        <v>11015</v>
      </c>
      <c r="L2083" s="17" t="s">
        <v>48</v>
      </c>
      <c r="M2083" s="17" t="s">
        <v>1290</v>
      </c>
      <c r="N2083" s="18"/>
      <c r="O2083" s="19"/>
    </row>
    <row r="2084" spans="1:15" ht="52.8" x14ac:dyDescent="0.3">
      <c r="A2084" s="15" t="s">
        <v>8394</v>
      </c>
      <c r="B2084" s="16">
        <v>2020</v>
      </c>
      <c r="C2084" s="17" t="s">
        <v>8397</v>
      </c>
      <c r="D2084" s="17" t="s">
        <v>8395</v>
      </c>
      <c r="E2084" s="17"/>
      <c r="F2084" s="17" t="s">
        <v>2477</v>
      </c>
      <c r="G2084" s="17"/>
      <c r="H2084" s="17"/>
      <c r="I2084" s="17" t="s">
        <v>8398</v>
      </c>
      <c r="J2084" s="17"/>
      <c r="K2084" s="17" t="s">
        <v>8396</v>
      </c>
      <c r="L2084" s="17"/>
      <c r="M2084" s="17"/>
      <c r="N2084" s="18"/>
      <c r="O2084" s="19"/>
    </row>
    <row r="2085" spans="1:15" ht="66" x14ac:dyDescent="0.3">
      <c r="A2085" s="15" t="s">
        <v>1436</v>
      </c>
      <c r="B2085" s="16">
        <v>2017</v>
      </c>
      <c r="C2085" s="17" t="s">
        <v>1435</v>
      </c>
      <c r="D2085" s="17" t="s">
        <v>405</v>
      </c>
      <c r="E2085" s="17"/>
      <c r="F2085" s="17" t="s">
        <v>56</v>
      </c>
      <c r="G2085" s="17"/>
      <c r="H2085" s="17"/>
      <c r="I2085" s="17" t="s">
        <v>827</v>
      </c>
      <c r="J2085" s="17"/>
      <c r="K2085" s="17" t="s">
        <v>1437</v>
      </c>
      <c r="L2085" s="17"/>
      <c r="M2085" s="17"/>
      <c r="N2085" s="18"/>
      <c r="O2085" s="19"/>
    </row>
    <row r="2086" spans="1:15" ht="66" x14ac:dyDescent="0.3">
      <c r="A2086" s="15" t="s">
        <v>2689</v>
      </c>
      <c r="B2086" s="16">
        <v>2021</v>
      </c>
      <c r="C2086" s="17" t="s">
        <v>2688</v>
      </c>
      <c r="D2086" s="17" t="s">
        <v>1840</v>
      </c>
      <c r="E2086" s="17"/>
      <c r="F2086" s="17" t="s">
        <v>56</v>
      </c>
      <c r="G2086" s="17"/>
      <c r="H2086" s="17"/>
      <c r="I2086" s="17" t="s">
        <v>1151</v>
      </c>
      <c r="J2086" s="17"/>
      <c r="K2086" s="17" t="s">
        <v>2690</v>
      </c>
      <c r="L2086" s="17"/>
      <c r="M2086" s="17"/>
      <c r="N2086" s="18"/>
      <c r="O2086" s="19"/>
    </row>
    <row r="2087" spans="1:15" ht="52.8" x14ac:dyDescent="0.3">
      <c r="A2087" s="15" t="s">
        <v>4069</v>
      </c>
      <c r="B2087" s="16">
        <v>2021</v>
      </c>
      <c r="C2087" s="17" t="s">
        <v>4068</v>
      </c>
      <c r="D2087" s="17" t="s">
        <v>105</v>
      </c>
      <c r="E2087" s="17"/>
      <c r="F2087" s="17" t="s">
        <v>2452</v>
      </c>
      <c r="G2087" s="17" t="s">
        <v>4072</v>
      </c>
      <c r="H2087" s="17" t="s">
        <v>4071</v>
      </c>
      <c r="I2087" s="17" t="s">
        <v>7975</v>
      </c>
      <c r="J2087" s="17" t="s">
        <v>5873</v>
      </c>
      <c r="K2087" s="17" t="s">
        <v>4070</v>
      </c>
      <c r="L2087" s="17" t="s">
        <v>4074</v>
      </c>
      <c r="M2087" s="17"/>
      <c r="N2087" s="18" t="s">
        <v>4073</v>
      </c>
      <c r="O2087" s="19" t="s">
        <v>1646</v>
      </c>
    </row>
    <row r="2088" spans="1:15" ht="66" x14ac:dyDescent="0.3">
      <c r="A2088" s="15" t="s">
        <v>11821</v>
      </c>
      <c r="B2088" s="16">
        <v>2023</v>
      </c>
      <c r="C2088" s="17" t="s">
        <v>11820</v>
      </c>
      <c r="D2088" s="17" t="s">
        <v>11823</v>
      </c>
      <c r="E2088" s="17"/>
      <c r="F2088" s="17" t="s">
        <v>2292</v>
      </c>
      <c r="G2088" s="17" t="s">
        <v>11825</v>
      </c>
      <c r="H2088" s="17" t="s">
        <v>11824</v>
      </c>
      <c r="I2088" s="17" t="s">
        <v>11811</v>
      </c>
      <c r="J2088" s="17" t="s">
        <v>7163</v>
      </c>
      <c r="K2088" s="17" t="s">
        <v>11822</v>
      </c>
      <c r="L2088" s="17" t="s">
        <v>329</v>
      </c>
      <c r="M2088" s="17" t="s">
        <v>5754</v>
      </c>
      <c r="N2088" s="18" t="s">
        <v>4690</v>
      </c>
      <c r="O2088" s="19" t="s">
        <v>1646</v>
      </c>
    </row>
    <row r="2089" spans="1:15" ht="145.19999999999999" x14ac:dyDescent="0.3">
      <c r="A2089" s="15" t="s">
        <v>9392</v>
      </c>
      <c r="B2089" s="16">
        <v>2025</v>
      </c>
      <c r="C2089" s="17" t="s">
        <v>9390</v>
      </c>
      <c r="D2089" s="17"/>
      <c r="E2089" s="17" t="s">
        <v>9391</v>
      </c>
      <c r="F2089" s="17" t="s">
        <v>2477</v>
      </c>
      <c r="G2089" s="17"/>
      <c r="H2089" s="17" t="s">
        <v>9399</v>
      </c>
      <c r="I2089" s="17" t="s">
        <v>9393</v>
      </c>
      <c r="J2089" s="17"/>
      <c r="K2089" s="17" t="s">
        <v>11089</v>
      </c>
      <c r="L2089" s="17"/>
      <c r="M2089" s="17"/>
      <c r="N2089" s="18"/>
      <c r="O2089" s="19"/>
    </row>
    <row r="2090" spans="1:15" ht="66" x14ac:dyDescent="0.3">
      <c r="A2090" s="15" t="s">
        <v>774</v>
      </c>
      <c r="B2090" s="16">
        <v>2017</v>
      </c>
      <c r="C2090" s="17" t="s">
        <v>773</v>
      </c>
      <c r="D2090" s="17" t="s">
        <v>36</v>
      </c>
      <c r="E2090" s="17"/>
      <c r="F2090" s="17" t="s">
        <v>43</v>
      </c>
      <c r="G2090" s="17" t="s">
        <v>775</v>
      </c>
      <c r="H2090" s="17" t="s">
        <v>3513</v>
      </c>
      <c r="I2090" s="17" t="s">
        <v>5626</v>
      </c>
      <c r="J2090" s="17" t="s">
        <v>7272</v>
      </c>
      <c r="K2090" s="17" t="s">
        <v>10553</v>
      </c>
      <c r="L2090" s="17" t="s">
        <v>92</v>
      </c>
      <c r="M2090" s="17" t="s">
        <v>776</v>
      </c>
      <c r="N2090" s="18"/>
      <c r="O2090" s="19"/>
    </row>
    <row r="2091" spans="1:15" ht="52.8" x14ac:dyDescent="0.3">
      <c r="A2091" s="15" t="s">
        <v>11243</v>
      </c>
      <c r="B2091" s="16">
        <v>2023</v>
      </c>
      <c r="C2091" s="17" t="s">
        <v>11242</v>
      </c>
      <c r="D2091" s="17" t="s">
        <v>11241</v>
      </c>
      <c r="E2091" s="17"/>
      <c r="F2091" s="17" t="s">
        <v>1031</v>
      </c>
      <c r="G2091" s="17" t="s">
        <v>6581</v>
      </c>
      <c r="H2091" s="17" t="s">
        <v>11245</v>
      </c>
      <c r="I2091" s="17" t="s">
        <v>11231</v>
      </c>
      <c r="J2091" s="17" t="s">
        <v>7145</v>
      </c>
      <c r="K2091" s="17" t="s">
        <v>11244</v>
      </c>
      <c r="L2091" s="17"/>
      <c r="M2091" s="17"/>
      <c r="N2091" s="18"/>
      <c r="O2091" s="19"/>
    </row>
    <row r="2092" spans="1:15" ht="66" x14ac:dyDescent="0.3">
      <c r="A2092" s="15" t="s">
        <v>6785</v>
      </c>
      <c r="B2092" s="16">
        <v>2024</v>
      </c>
      <c r="C2092" s="17" t="s">
        <v>6784</v>
      </c>
      <c r="D2092" s="17" t="s">
        <v>893</v>
      </c>
      <c r="E2092" s="17"/>
      <c r="F2092" s="17" t="s">
        <v>844</v>
      </c>
      <c r="G2092" s="17" t="s">
        <v>1413</v>
      </c>
      <c r="H2092" s="17" t="s">
        <v>6786</v>
      </c>
      <c r="I2092" s="17" t="s">
        <v>7745</v>
      </c>
      <c r="J2092" s="17" t="s">
        <v>7215</v>
      </c>
      <c r="K2092" s="17" t="s">
        <v>6787</v>
      </c>
      <c r="L2092" s="17" t="s">
        <v>329</v>
      </c>
      <c r="M2092" s="17" t="s">
        <v>4837</v>
      </c>
      <c r="N2092" s="18" t="s">
        <v>6788</v>
      </c>
      <c r="O2092" s="19"/>
    </row>
    <row r="2093" spans="1:15" ht="118.8" x14ac:dyDescent="0.3">
      <c r="A2093" s="15" t="s">
        <v>6175</v>
      </c>
      <c r="B2093" s="16">
        <v>2024</v>
      </c>
      <c r="C2093" s="17" t="s">
        <v>6174</v>
      </c>
      <c r="D2093" s="17"/>
      <c r="E2093" s="17" t="s">
        <v>684</v>
      </c>
      <c r="F2093" s="17" t="s">
        <v>486</v>
      </c>
      <c r="G2093" s="17" t="s">
        <v>6179</v>
      </c>
      <c r="H2093" s="17" t="s">
        <v>6178</v>
      </c>
      <c r="I2093" s="17" t="s">
        <v>7374</v>
      </c>
      <c r="J2093" s="17" t="s">
        <v>7134</v>
      </c>
      <c r="K2093" s="17" t="s">
        <v>6176</v>
      </c>
      <c r="L2093" s="17" t="s">
        <v>329</v>
      </c>
      <c r="M2093" s="17" t="s">
        <v>6177</v>
      </c>
      <c r="N2093" s="18" t="s">
        <v>974</v>
      </c>
      <c r="O2093" s="19"/>
    </row>
    <row r="2094" spans="1:15" ht="79.2" x14ac:dyDescent="0.3">
      <c r="A2094" s="17" t="s">
        <v>8403</v>
      </c>
      <c r="B2094" s="16">
        <v>2024</v>
      </c>
      <c r="C2094" s="17" t="s">
        <v>8402</v>
      </c>
      <c r="D2094" s="17" t="s">
        <v>8404</v>
      </c>
      <c r="E2094" s="17"/>
      <c r="F2094" s="17" t="s">
        <v>1031</v>
      </c>
      <c r="G2094" s="17" t="s">
        <v>70</v>
      </c>
      <c r="H2094" s="17" t="s">
        <v>8409</v>
      </c>
      <c r="I2094" s="17" t="s">
        <v>8406</v>
      </c>
      <c r="J2094" s="17" t="s">
        <v>7134</v>
      </c>
      <c r="K2094" s="17" t="s">
        <v>8405</v>
      </c>
      <c r="L2094" s="17" t="s">
        <v>5166</v>
      </c>
      <c r="M2094" s="17" t="s">
        <v>8407</v>
      </c>
      <c r="N2094" s="18" t="s">
        <v>8408</v>
      </c>
      <c r="O2094" s="19"/>
    </row>
    <row r="2095" spans="1:15" ht="66" x14ac:dyDescent="0.3">
      <c r="A2095" s="15" t="s">
        <v>7115</v>
      </c>
      <c r="B2095" s="16">
        <v>2025</v>
      </c>
      <c r="C2095" s="17" t="s">
        <v>7112</v>
      </c>
      <c r="D2095" s="17" t="s">
        <v>1630</v>
      </c>
      <c r="E2095" s="17"/>
      <c r="F2095" s="17" t="s">
        <v>122</v>
      </c>
      <c r="G2095" s="17" t="s">
        <v>165</v>
      </c>
      <c r="H2095" s="17" t="s">
        <v>7113</v>
      </c>
      <c r="I2095" s="17" t="s">
        <v>7837</v>
      </c>
      <c r="J2095" s="17" t="s">
        <v>7134</v>
      </c>
      <c r="K2095" s="17" t="s">
        <v>9380</v>
      </c>
      <c r="L2095" s="17" t="s">
        <v>329</v>
      </c>
      <c r="M2095" s="17" t="s">
        <v>7114</v>
      </c>
      <c r="N2095" s="18" t="s">
        <v>2792</v>
      </c>
      <c r="O2095" s="19"/>
    </row>
    <row r="2096" spans="1:15" ht="66" x14ac:dyDescent="0.3">
      <c r="A2096" s="15" t="s">
        <v>7116</v>
      </c>
      <c r="B2096" s="16">
        <v>2024</v>
      </c>
      <c r="C2096" s="17" t="s">
        <v>5854</v>
      </c>
      <c r="D2096" s="17" t="s">
        <v>5855</v>
      </c>
      <c r="E2096" s="17"/>
      <c r="F2096" s="17" t="s">
        <v>122</v>
      </c>
      <c r="G2096" s="17" t="s">
        <v>165</v>
      </c>
      <c r="H2096" s="17" t="s">
        <v>5857</v>
      </c>
      <c r="I2096" s="17" t="s">
        <v>7277</v>
      </c>
      <c r="J2096" s="17" t="s">
        <v>7134</v>
      </c>
      <c r="K2096" s="15" t="s">
        <v>7117</v>
      </c>
      <c r="L2096" s="17" t="s">
        <v>329</v>
      </c>
      <c r="M2096" s="17" t="s">
        <v>3938</v>
      </c>
      <c r="N2096" s="18" t="s">
        <v>5856</v>
      </c>
      <c r="O2096" s="19" t="s">
        <v>1646</v>
      </c>
    </row>
    <row r="2097" spans="1:15" ht="66" x14ac:dyDescent="0.3">
      <c r="A2097" s="15" t="s">
        <v>10823</v>
      </c>
      <c r="B2097" s="16">
        <v>2026</v>
      </c>
      <c r="C2097" s="17" t="s">
        <v>10822</v>
      </c>
      <c r="D2097" s="17" t="s">
        <v>470</v>
      </c>
      <c r="E2097" s="17"/>
      <c r="F2097" s="17" t="s">
        <v>2477</v>
      </c>
      <c r="G2097" s="17" t="s">
        <v>189</v>
      </c>
      <c r="H2097" s="17" t="s">
        <v>9755</v>
      </c>
      <c r="I2097" s="17" t="s">
        <v>10827</v>
      </c>
      <c r="J2097" s="17" t="s">
        <v>7171</v>
      </c>
      <c r="K2097" s="15" t="s">
        <v>10824</v>
      </c>
      <c r="L2097" s="17" t="s">
        <v>10613</v>
      </c>
      <c r="M2097" s="17" t="s">
        <v>10825</v>
      </c>
      <c r="N2097" s="18" t="s">
        <v>10826</v>
      </c>
      <c r="O2097" s="19" t="s">
        <v>1646</v>
      </c>
    </row>
    <row r="2098" spans="1:15" ht="66" x14ac:dyDescent="0.3">
      <c r="A2098" s="17" t="s">
        <v>10723</v>
      </c>
      <c r="B2098" s="16">
        <v>2026</v>
      </c>
      <c r="C2098" s="17" t="s">
        <v>10722</v>
      </c>
      <c r="D2098" s="17" t="s">
        <v>68</v>
      </c>
      <c r="E2098" s="17"/>
      <c r="F2098" s="17" t="s">
        <v>2155</v>
      </c>
      <c r="G2098" s="17" t="s">
        <v>10726</v>
      </c>
      <c r="H2098" s="17" t="s">
        <v>10725</v>
      </c>
      <c r="I2098" s="17" t="s">
        <v>10727</v>
      </c>
      <c r="J2098" s="17" t="s">
        <v>7204</v>
      </c>
      <c r="K2098" s="17" t="s">
        <v>10724</v>
      </c>
      <c r="L2098" s="17" t="s">
        <v>730</v>
      </c>
      <c r="M2098" s="17" t="s">
        <v>4374</v>
      </c>
      <c r="N2098" s="18" t="s">
        <v>10728</v>
      </c>
      <c r="O2098" s="19"/>
    </row>
    <row r="2099" spans="1:15" ht="79.2" x14ac:dyDescent="0.3">
      <c r="A2099" s="24" t="s">
        <v>1916</v>
      </c>
      <c r="B2099" s="21">
        <v>2021</v>
      </c>
      <c r="C2099" s="22" t="s">
        <v>1915</v>
      </c>
      <c r="D2099" s="22" t="s">
        <v>287</v>
      </c>
      <c r="E2099" s="22"/>
      <c r="F2099" s="17" t="s">
        <v>171</v>
      </c>
      <c r="G2099" s="22" t="s">
        <v>2295</v>
      </c>
      <c r="H2099" s="22" t="s">
        <v>3514</v>
      </c>
      <c r="I2099" s="17" t="s">
        <v>7392</v>
      </c>
      <c r="J2099" s="17" t="s">
        <v>7145</v>
      </c>
      <c r="K2099" s="22" t="s">
        <v>11064</v>
      </c>
      <c r="L2099" s="22" t="s">
        <v>329</v>
      </c>
      <c r="M2099" s="22" t="s">
        <v>289</v>
      </c>
      <c r="N2099" s="23"/>
      <c r="O2099" s="26"/>
    </row>
    <row r="2100" spans="1:15" ht="79.2" x14ac:dyDescent="0.3">
      <c r="A2100" s="24" t="s">
        <v>1749</v>
      </c>
      <c r="B2100" s="21">
        <v>2019</v>
      </c>
      <c r="C2100" s="22" t="s">
        <v>1748</v>
      </c>
      <c r="D2100" s="22" t="s">
        <v>1298</v>
      </c>
      <c r="E2100" s="22"/>
      <c r="F2100" s="22" t="s">
        <v>171</v>
      </c>
      <c r="G2100" s="22" t="s">
        <v>2295</v>
      </c>
      <c r="H2100" s="22" t="s">
        <v>3515</v>
      </c>
      <c r="I2100" s="22" t="s">
        <v>7445</v>
      </c>
      <c r="J2100" s="24" t="s">
        <v>7145</v>
      </c>
      <c r="K2100" s="22" t="s">
        <v>1750</v>
      </c>
      <c r="L2100" s="22" t="s">
        <v>329</v>
      </c>
      <c r="M2100" s="22" t="s">
        <v>289</v>
      </c>
      <c r="N2100" s="23"/>
      <c r="O2100" s="26"/>
    </row>
    <row r="2101" spans="1:15" ht="92.4" x14ac:dyDescent="0.3">
      <c r="A2101" s="15" t="s">
        <v>2853</v>
      </c>
      <c r="B2101" s="16">
        <v>2022</v>
      </c>
      <c r="C2101" s="17" t="s">
        <v>3019</v>
      </c>
      <c r="D2101" s="17" t="s">
        <v>3020</v>
      </c>
      <c r="E2101" s="17"/>
      <c r="F2101" s="17" t="s">
        <v>1644</v>
      </c>
      <c r="G2101" s="17"/>
      <c r="H2101" s="17"/>
      <c r="I2101" s="17" t="s">
        <v>10052</v>
      </c>
      <c r="J2101" s="17"/>
      <c r="K2101" s="15" t="s">
        <v>4734</v>
      </c>
      <c r="L2101" s="17"/>
      <c r="M2101" s="17"/>
      <c r="N2101" s="18"/>
      <c r="O2101" s="19" t="s">
        <v>1646</v>
      </c>
    </row>
    <row r="2102" spans="1:15" ht="52.8" x14ac:dyDescent="0.3">
      <c r="A2102" s="15" t="s">
        <v>2135</v>
      </c>
      <c r="B2102" s="16">
        <v>2018</v>
      </c>
      <c r="C2102" s="17" t="s">
        <v>2136</v>
      </c>
      <c r="D2102" s="17"/>
      <c r="E2102" s="17" t="s">
        <v>265</v>
      </c>
      <c r="F2102" s="17" t="s">
        <v>122</v>
      </c>
      <c r="G2102" s="22" t="s">
        <v>165</v>
      </c>
      <c r="H2102" s="22" t="s">
        <v>3365</v>
      </c>
      <c r="I2102" s="22" t="s">
        <v>2909</v>
      </c>
      <c r="J2102" s="24" t="s">
        <v>7716</v>
      </c>
      <c r="K2102" s="17" t="s">
        <v>2529</v>
      </c>
      <c r="L2102" s="17"/>
      <c r="M2102" s="17" t="s">
        <v>289</v>
      </c>
      <c r="N2102" s="18" t="s">
        <v>935</v>
      </c>
      <c r="O2102" s="19"/>
    </row>
    <row r="2103" spans="1:15" ht="66" x14ac:dyDescent="0.3">
      <c r="A2103" s="15" t="s">
        <v>11628</v>
      </c>
      <c r="B2103" s="16">
        <v>2026</v>
      </c>
      <c r="C2103" s="17" t="s">
        <v>11629</v>
      </c>
      <c r="D2103" s="17" t="s">
        <v>11627</v>
      </c>
      <c r="E2103" s="17"/>
      <c r="F2103" s="17" t="s">
        <v>2477</v>
      </c>
      <c r="G2103" s="17" t="s">
        <v>381</v>
      </c>
      <c r="H2103" s="17" t="s">
        <v>8170</v>
      </c>
      <c r="I2103" s="17" t="s">
        <v>11630</v>
      </c>
      <c r="J2103" s="17" t="s">
        <v>7226</v>
      </c>
      <c r="K2103" s="17" t="s">
        <v>11631</v>
      </c>
      <c r="L2103" s="17"/>
      <c r="M2103" s="17"/>
      <c r="N2103" s="18"/>
      <c r="O2103" s="19"/>
    </row>
    <row r="2104" spans="1:15" ht="52.8" x14ac:dyDescent="0.3">
      <c r="A2104" s="15" t="s">
        <v>6218</v>
      </c>
      <c r="B2104" s="16">
        <v>2024</v>
      </c>
      <c r="C2104" s="17" t="s">
        <v>6219</v>
      </c>
      <c r="D2104" s="17"/>
      <c r="E2104" s="17" t="s">
        <v>265</v>
      </c>
      <c r="F2104" s="17" t="s">
        <v>486</v>
      </c>
      <c r="G2104" s="17" t="s">
        <v>631</v>
      </c>
      <c r="H2104" s="17" t="s">
        <v>3220</v>
      </c>
      <c r="I2104" s="17" t="s">
        <v>2560</v>
      </c>
      <c r="J2104" s="17" t="s">
        <v>7596</v>
      </c>
      <c r="K2104" s="17" t="s">
        <v>6964</v>
      </c>
      <c r="L2104" s="17" t="s">
        <v>329</v>
      </c>
      <c r="M2104" s="17" t="s">
        <v>3986</v>
      </c>
      <c r="N2104" s="18"/>
      <c r="O2104" s="19"/>
    </row>
    <row r="2105" spans="1:15" ht="66" x14ac:dyDescent="0.3">
      <c r="A2105" s="15" t="s">
        <v>5772</v>
      </c>
      <c r="B2105" s="16">
        <v>2024</v>
      </c>
      <c r="C2105" s="17" t="s">
        <v>5771</v>
      </c>
      <c r="D2105" s="17" t="s">
        <v>29</v>
      </c>
      <c r="E2105" s="17"/>
      <c r="F2105" s="17" t="s">
        <v>1031</v>
      </c>
      <c r="G2105" s="17" t="s">
        <v>4732</v>
      </c>
      <c r="H2105" s="17" t="s">
        <v>5774</v>
      </c>
      <c r="I2105" s="22" t="s">
        <v>7838</v>
      </c>
      <c r="J2105" s="17" t="s">
        <v>7160</v>
      </c>
      <c r="K2105" s="17" t="s">
        <v>5773</v>
      </c>
      <c r="L2105" s="17" t="s">
        <v>329</v>
      </c>
      <c r="M2105" s="17" t="s">
        <v>4390</v>
      </c>
      <c r="N2105" s="18" t="s">
        <v>5776</v>
      </c>
      <c r="O2105" s="19"/>
    </row>
    <row r="2106" spans="1:15" ht="39.6" x14ac:dyDescent="0.3">
      <c r="A2106" s="15" t="s">
        <v>5293</v>
      </c>
      <c r="B2106" s="16">
        <v>2020</v>
      </c>
      <c r="C2106" s="17" t="s">
        <v>5294</v>
      </c>
      <c r="D2106" s="17"/>
      <c r="E2106" s="17" t="s">
        <v>5295</v>
      </c>
      <c r="F2106" s="17" t="s">
        <v>56</v>
      </c>
      <c r="G2106" s="17"/>
      <c r="H2106" s="17"/>
      <c r="I2106" s="17" t="s">
        <v>6016</v>
      </c>
      <c r="J2106" s="17"/>
      <c r="K2106" s="17" t="s">
        <v>5296</v>
      </c>
      <c r="L2106" s="17"/>
      <c r="M2106" s="17"/>
      <c r="N2106" s="18"/>
      <c r="O2106" s="19"/>
    </row>
    <row r="2107" spans="1:15" ht="39.6" x14ac:dyDescent="0.3">
      <c r="A2107" s="15" t="s">
        <v>399</v>
      </c>
      <c r="B2107" s="16">
        <v>2016</v>
      </c>
      <c r="C2107" s="17" t="s">
        <v>398</v>
      </c>
      <c r="D2107" s="17"/>
      <c r="E2107" s="17"/>
      <c r="F2107" s="17" t="s">
        <v>1078</v>
      </c>
      <c r="G2107" s="17"/>
      <c r="H2107" s="17"/>
      <c r="I2107" s="17" t="s">
        <v>400</v>
      </c>
      <c r="J2107" s="17"/>
      <c r="K2107" s="17" t="s">
        <v>401</v>
      </c>
      <c r="L2107" s="17"/>
      <c r="M2107" s="17"/>
      <c r="N2107" s="18"/>
      <c r="O2107" s="19"/>
    </row>
    <row r="2108" spans="1:15" ht="52.8" x14ac:dyDescent="0.3">
      <c r="A2108" s="15" t="s">
        <v>1225</v>
      </c>
      <c r="B2108" s="16">
        <v>2011</v>
      </c>
      <c r="C2108" s="17" t="s">
        <v>1224</v>
      </c>
      <c r="D2108" s="17"/>
      <c r="E2108" s="17" t="s">
        <v>1226</v>
      </c>
      <c r="F2108" s="17" t="s">
        <v>43</v>
      </c>
      <c r="G2108" s="17" t="s">
        <v>1227</v>
      </c>
      <c r="H2108" s="17" t="s">
        <v>3488</v>
      </c>
      <c r="I2108" s="17" t="s">
        <v>7313</v>
      </c>
      <c r="J2108" s="17" t="s">
        <v>7464</v>
      </c>
      <c r="K2108" s="17" t="s">
        <v>11097</v>
      </c>
      <c r="L2108" s="17" t="s">
        <v>167</v>
      </c>
      <c r="M2108" s="17" t="s">
        <v>1228</v>
      </c>
      <c r="N2108" s="18"/>
      <c r="O2108" s="19"/>
    </row>
    <row r="2109" spans="1:15" ht="66" x14ac:dyDescent="0.3">
      <c r="A2109" s="15" t="s">
        <v>334</v>
      </c>
      <c r="B2109" s="16">
        <v>2019</v>
      </c>
      <c r="C2109" s="17" t="s">
        <v>330</v>
      </c>
      <c r="D2109" s="17"/>
      <c r="E2109" s="17" t="s">
        <v>333</v>
      </c>
      <c r="F2109" s="17" t="s">
        <v>1078</v>
      </c>
      <c r="G2109" s="17"/>
      <c r="H2109" s="17"/>
      <c r="I2109" s="17" t="s">
        <v>332</v>
      </c>
      <c r="J2109" s="17"/>
      <c r="K2109" s="17" t="s">
        <v>331</v>
      </c>
      <c r="L2109" s="17"/>
      <c r="M2109" s="17"/>
      <c r="N2109" s="18"/>
      <c r="O2109" s="19"/>
    </row>
    <row r="2110" spans="1:15" ht="92.4" x14ac:dyDescent="0.3">
      <c r="A2110" s="15" t="s">
        <v>10774</v>
      </c>
      <c r="B2110" s="16">
        <v>2021</v>
      </c>
      <c r="C2110" s="17" t="s">
        <v>10773</v>
      </c>
      <c r="D2110" s="17" t="s">
        <v>257</v>
      </c>
      <c r="E2110" s="17"/>
      <c r="F2110" s="17" t="s">
        <v>844</v>
      </c>
      <c r="G2110" s="17" t="s">
        <v>10777</v>
      </c>
      <c r="H2110" s="17" t="s">
        <v>10776</v>
      </c>
      <c r="I2110" s="17" t="s">
        <v>10059</v>
      </c>
      <c r="J2110" s="17" t="s">
        <v>8956</v>
      </c>
      <c r="K2110" s="17" t="s">
        <v>10775</v>
      </c>
      <c r="L2110" s="17" t="s">
        <v>10778</v>
      </c>
      <c r="M2110" s="17" t="s">
        <v>10779</v>
      </c>
      <c r="N2110" s="18" t="s">
        <v>10780</v>
      </c>
      <c r="O2110" s="19"/>
    </row>
    <row r="2111" spans="1:15" ht="66" x14ac:dyDescent="0.3">
      <c r="A2111" s="15" t="s">
        <v>5106</v>
      </c>
      <c r="B2111" s="16">
        <v>2022</v>
      </c>
      <c r="C2111" s="17" t="s">
        <v>5107</v>
      </c>
      <c r="D2111" s="17"/>
      <c r="E2111" s="17" t="s">
        <v>10061</v>
      </c>
      <c r="F2111" s="17" t="s">
        <v>2155</v>
      </c>
      <c r="G2111" s="17"/>
      <c r="H2111" s="17"/>
      <c r="I2111" s="17" t="s">
        <v>5108</v>
      </c>
      <c r="J2111" s="17"/>
      <c r="K2111" s="17" t="s">
        <v>10067</v>
      </c>
      <c r="L2111" s="17"/>
      <c r="M2111" s="17"/>
      <c r="N2111" s="18"/>
      <c r="O2111" s="19" t="s">
        <v>2999</v>
      </c>
    </row>
    <row r="2112" spans="1:15" ht="66" x14ac:dyDescent="0.3">
      <c r="A2112" s="15" t="s">
        <v>6090</v>
      </c>
      <c r="B2112" s="16">
        <v>2023</v>
      </c>
      <c r="C2112" s="17" t="s">
        <v>6091</v>
      </c>
      <c r="D2112" s="17"/>
      <c r="E2112" s="17" t="s">
        <v>6092</v>
      </c>
      <c r="F2112" s="17" t="s">
        <v>1468</v>
      </c>
      <c r="G2112" s="17"/>
      <c r="H2112" s="17"/>
      <c r="I2112" s="17" t="s">
        <v>4994</v>
      </c>
      <c r="J2112" s="17" t="s">
        <v>7839</v>
      </c>
      <c r="K2112" s="17" t="s">
        <v>6093</v>
      </c>
      <c r="L2112" s="17" t="s">
        <v>6094</v>
      </c>
      <c r="M2112" s="17" t="s">
        <v>1724</v>
      </c>
      <c r="N2112" s="18"/>
      <c r="O2112" s="19"/>
    </row>
    <row r="2113" spans="1:15" ht="66" x14ac:dyDescent="0.3">
      <c r="A2113" s="15" t="s">
        <v>6717</v>
      </c>
      <c r="B2113" s="16">
        <v>2024</v>
      </c>
      <c r="C2113" s="17" t="s">
        <v>6716</v>
      </c>
      <c r="D2113" s="17"/>
      <c r="E2113" s="17" t="s">
        <v>6718</v>
      </c>
      <c r="F2113" s="17" t="s">
        <v>844</v>
      </c>
      <c r="G2113" s="17" t="s">
        <v>165</v>
      </c>
      <c r="H2113" s="17" t="s">
        <v>6719</v>
      </c>
      <c r="I2113" s="17" t="s">
        <v>7307</v>
      </c>
      <c r="J2113" s="17" t="s">
        <v>7242</v>
      </c>
      <c r="K2113" s="17" t="s">
        <v>6720</v>
      </c>
      <c r="L2113" s="17"/>
      <c r="M2113" s="17"/>
      <c r="N2113" s="18"/>
      <c r="O2113" s="19"/>
    </row>
    <row r="2114" spans="1:15" ht="105.6" x14ac:dyDescent="0.3">
      <c r="A2114" s="15" t="s">
        <v>8013</v>
      </c>
      <c r="B2114" s="16">
        <v>2021</v>
      </c>
      <c r="C2114" s="17" t="s">
        <v>8012</v>
      </c>
      <c r="D2114" s="17" t="s">
        <v>7999</v>
      </c>
      <c r="E2114" s="17"/>
      <c r="F2114" s="17" t="s">
        <v>2155</v>
      </c>
      <c r="G2114" s="17" t="s">
        <v>4673</v>
      </c>
      <c r="H2114" s="17" t="s">
        <v>8011</v>
      </c>
      <c r="I2114" s="17" t="s">
        <v>8010</v>
      </c>
      <c r="J2114" s="17" t="s">
        <v>7126</v>
      </c>
      <c r="K2114" s="17" t="s">
        <v>8014</v>
      </c>
      <c r="L2114" s="17" t="s">
        <v>329</v>
      </c>
      <c r="M2114" s="17" t="s">
        <v>8015</v>
      </c>
      <c r="N2114" s="18" t="s">
        <v>936</v>
      </c>
      <c r="O2114" s="19"/>
    </row>
    <row r="2115" spans="1:15" ht="52.8" customHeight="1" x14ac:dyDescent="0.3">
      <c r="A2115" s="15" t="s">
        <v>4595</v>
      </c>
      <c r="B2115" s="16">
        <v>2022</v>
      </c>
      <c r="C2115" s="17" t="s">
        <v>4594</v>
      </c>
      <c r="D2115" s="17" t="s">
        <v>2245</v>
      </c>
      <c r="E2115" s="17"/>
      <c r="F2115" s="17" t="s">
        <v>122</v>
      </c>
      <c r="G2115" s="17" t="s">
        <v>8787</v>
      </c>
      <c r="H2115" s="17" t="s">
        <v>10036</v>
      </c>
      <c r="I2115" s="17" t="s">
        <v>7840</v>
      </c>
      <c r="J2115" s="17" t="s">
        <v>7214</v>
      </c>
      <c r="K2115" s="17" t="s">
        <v>4596</v>
      </c>
      <c r="L2115" s="17" t="s">
        <v>329</v>
      </c>
      <c r="M2115" s="17" t="s">
        <v>4597</v>
      </c>
      <c r="N2115" s="18" t="s">
        <v>2792</v>
      </c>
      <c r="O2115" s="19"/>
    </row>
    <row r="2116" spans="1:15" ht="66" x14ac:dyDescent="0.3">
      <c r="A2116" s="15" t="s">
        <v>1087</v>
      </c>
      <c r="B2116" s="16">
        <v>2018</v>
      </c>
      <c r="C2116" s="17" t="s">
        <v>3736</v>
      </c>
      <c r="D2116" s="17" t="s">
        <v>1086</v>
      </c>
      <c r="E2116" s="17"/>
      <c r="F2116" s="17" t="s">
        <v>43</v>
      </c>
      <c r="G2116" s="17" t="s">
        <v>39</v>
      </c>
      <c r="H2116" s="17" t="s">
        <v>3517</v>
      </c>
      <c r="I2116" s="17" t="s">
        <v>7841</v>
      </c>
      <c r="J2116" s="17" t="s">
        <v>7191</v>
      </c>
      <c r="K2116" s="17" t="s">
        <v>3735</v>
      </c>
      <c r="L2116" s="17" t="s">
        <v>48</v>
      </c>
      <c r="M2116" s="17" t="s">
        <v>60</v>
      </c>
      <c r="N2116" s="18"/>
      <c r="O2116" s="19"/>
    </row>
    <row r="2117" spans="1:15" ht="52.8" x14ac:dyDescent="0.3">
      <c r="A2117" s="15" t="s">
        <v>2791</v>
      </c>
      <c r="B2117" s="16">
        <v>2022</v>
      </c>
      <c r="C2117" s="17" t="s">
        <v>3518</v>
      </c>
      <c r="D2117" s="17" t="s">
        <v>389</v>
      </c>
      <c r="E2117" s="17"/>
      <c r="F2117" s="17" t="s">
        <v>43</v>
      </c>
      <c r="G2117" s="17" t="s">
        <v>2648</v>
      </c>
      <c r="H2117" s="17" t="s">
        <v>3519</v>
      </c>
      <c r="I2117" s="17" t="s">
        <v>7842</v>
      </c>
      <c r="J2117" s="17" t="s">
        <v>7191</v>
      </c>
      <c r="K2117" s="17" t="s">
        <v>10677</v>
      </c>
      <c r="L2117" s="17" t="s">
        <v>329</v>
      </c>
      <c r="M2117" s="17" t="s">
        <v>60</v>
      </c>
      <c r="N2117" s="18" t="s">
        <v>2792</v>
      </c>
      <c r="O2117" s="19"/>
    </row>
    <row r="2118" spans="1:15" ht="39.6" x14ac:dyDescent="0.3">
      <c r="A2118" s="15" t="s">
        <v>27</v>
      </c>
      <c r="B2118" s="16">
        <v>2022</v>
      </c>
      <c r="C2118" s="17" t="s">
        <v>4144</v>
      </c>
      <c r="D2118" s="17" t="s">
        <v>4145</v>
      </c>
      <c r="E2118" s="17"/>
      <c r="F2118" s="17" t="s">
        <v>43</v>
      </c>
      <c r="G2118" s="17" t="s">
        <v>227</v>
      </c>
      <c r="H2118" s="17" t="s">
        <v>3534</v>
      </c>
      <c r="I2118" s="17" t="s">
        <v>7845</v>
      </c>
      <c r="J2118" s="17" t="s">
        <v>7191</v>
      </c>
      <c r="K2118" s="17" t="s">
        <v>4146</v>
      </c>
      <c r="L2118" s="17" t="s">
        <v>48</v>
      </c>
      <c r="M2118" s="17" t="s">
        <v>4147</v>
      </c>
      <c r="N2118" s="18"/>
      <c r="O2118" s="19"/>
    </row>
    <row r="2119" spans="1:15" ht="66" x14ac:dyDescent="0.3">
      <c r="A2119" s="15" t="s">
        <v>27</v>
      </c>
      <c r="B2119" s="16">
        <v>2019</v>
      </c>
      <c r="C2119" s="17" t="s">
        <v>3525</v>
      </c>
      <c r="D2119" s="17" t="s">
        <v>25</v>
      </c>
      <c r="E2119" s="17"/>
      <c r="F2119" s="17" t="s">
        <v>43</v>
      </c>
      <c r="G2119" s="17" t="s">
        <v>39</v>
      </c>
      <c r="H2119" s="17" t="s">
        <v>3526</v>
      </c>
      <c r="I2119" s="17" t="s">
        <v>7782</v>
      </c>
      <c r="J2119" s="17" t="s">
        <v>7191</v>
      </c>
      <c r="K2119" s="17" t="s">
        <v>10516</v>
      </c>
      <c r="L2119" s="17" t="s">
        <v>48</v>
      </c>
      <c r="M2119" s="17" t="s">
        <v>60</v>
      </c>
      <c r="N2119" s="18"/>
      <c r="O2119" s="19"/>
    </row>
    <row r="2120" spans="1:15" ht="52.8" x14ac:dyDescent="0.3">
      <c r="A2120" s="24" t="s">
        <v>27</v>
      </c>
      <c r="B2120" s="21">
        <v>2024</v>
      </c>
      <c r="C2120" s="22" t="s">
        <v>6255</v>
      </c>
      <c r="D2120" s="22" t="s">
        <v>6254</v>
      </c>
      <c r="E2120" s="22"/>
      <c r="F2120" s="22" t="s">
        <v>43</v>
      </c>
      <c r="G2120" s="22" t="s">
        <v>39</v>
      </c>
      <c r="H2120" s="22" t="s">
        <v>3517</v>
      </c>
      <c r="I2120" s="17" t="s">
        <v>7846</v>
      </c>
      <c r="J2120" s="17" t="s">
        <v>7191</v>
      </c>
      <c r="K2120" s="22" t="s">
        <v>6256</v>
      </c>
      <c r="L2120" s="22" t="s">
        <v>329</v>
      </c>
      <c r="M2120" s="22" t="s">
        <v>6257</v>
      </c>
      <c r="N2120" s="23"/>
      <c r="O2120" s="26"/>
    </row>
    <row r="2121" spans="1:15" ht="66" x14ac:dyDescent="0.3">
      <c r="A2121" s="15" t="s">
        <v>27</v>
      </c>
      <c r="B2121" s="16">
        <v>2024</v>
      </c>
      <c r="C2121" s="17" t="s">
        <v>8214</v>
      </c>
      <c r="D2121" s="17" t="s">
        <v>1313</v>
      </c>
      <c r="E2121" s="17"/>
      <c r="F2121" s="17" t="s">
        <v>1031</v>
      </c>
      <c r="G2121" s="17" t="s">
        <v>8219</v>
      </c>
      <c r="H2121" s="17" t="s">
        <v>8218</v>
      </c>
      <c r="I2121" s="17" t="s">
        <v>8217</v>
      </c>
      <c r="J2121" s="17" t="s">
        <v>7191</v>
      </c>
      <c r="K2121" s="17" t="s">
        <v>10510</v>
      </c>
      <c r="L2121" s="17" t="s">
        <v>8216</v>
      </c>
      <c r="M2121" s="17" t="s">
        <v>8215</v>
      </c>
      <c r="N2121" s="18"/>
      <c r="O2121" s="26"/>
    </row>
    <row r="2122" spans="1:15" ht="52.8" x14ac:dyDescent="0.3">
      <c r="A2122" s="15" t="s">
        <v>27</v>
      </c>
      <c r="B2122" s="16">
        <v>2021</v>
      </c>
      <c r="C2122" s="17" t="s">
        <v>3520</v>
      </c>
      <c r="D2122" s="17" t="s">
        <v>1866</v>
      </c>
      <c r="E2122" s="17"/>
      <c r="F2122" s="17" t="s">
        <v>43</v>
      </c>
      <c r="G2122" s="17" t="s">
        <v>183</v>
      </c>
      <c r="H2122" s="17" t="s">
        <v>3521</v>
      </c>
      <c r="I2122" s="17" t="s">
        <v>7782</v>
      </c>
      <c r="J2122" s="17" t="s">
        <v>7191</v>
      </c>
      <c r="K2122" s="17" t="s">
        <v>3522</v>
      </c>
      <c r="L2122" s="17" t="s">
        <v>48</v>
      </c>
      <c r="M2122" s="17" t="s">
        <v>60</v>
      </c>
      <c r="N2122" s="18"/>
      <c r="O2122" s="26" t="s">
        <v>1646</v>
      </c>
    </row>
    <row r="2123" spans="1:15" ht="66" x14ac:dyDescent="0.3">
      <c r="A2123" s="15" t="s">
        <v>27</v>
      </c>
      <c r="B2123" s="16">
        <v>2021</v>
      </c>
      <c r="C2123" s="17" t="s">
        <v>4579</v>
      </c>
      <c r="D2123" s="17" t="s">
        <v>2206</v>
      </c>
      <c r="E2123" s="17"/>
      <c r="F2123" s="17" t="s">
        <v>43</v>
      </c>
      <c r="G2123" s="17" t="s">
        <v>183</v>
      </c>
      <c r="H2123" s="17" t="s">
        <v>4581</v>
      </c>
      <c r="I2123" s="17" t="s">
        <v>7408</v>
      </c>
      <c r="J2123" s="17" t="s">
        <v>7191</v>
      </c>
      <c r="K2123" s="17" t="s">
        <v>4580</v>
      </c>
      <c r="L2123" s="17" t="s">
        <v>48</v>
      </c>
      <c r="M2123" s="17" t="s">
        <v>60</v>
      </c>
      <c r="N2123" s="18"/>
      <c r="O2123" s="26"/>
    </row>
    <row r="2124" spans="1:15" ht="52.8" x14ac:dyDescent="0.3">
      <c r="A2124" s="15" t="s">
        <v>27</v>
      </c>
      <c r="B2124" s="16">
        <v>2022</v>
      </c>
      <c r="C2124" s="17" t="s">
        <v>4727</v>
      </c>
      <c r="D2124" s="17" t="s">
        <v>1086</v>
      </c>
      <c r="E2124" s="17"/>
      <c r="F2124" s="17" t="s">
        <v>43</v>
      </c>
      <c r="G2124" s="17" t="s">
        <v>183</v>
      </c>
      <c r="H2124" s="17" t="s">
        <v>3521</v>
      </c>
      <c r="I2124" s="17" t="s">
        <v>7844</v>
      </c>
      <c r="J2124" s="17" t="s">
        <v>7191</v>
      </c>
      <c r="K2124" s="17" t="s">
        <v>4728</v>
      </c>
      <c r="L2124" s="17" t="s">
        <v>329</v>
      </c>
      <c r="M2124" s="17" t="s">
        <v>60</v>
      </c>
      <c r="N2124" s="18"/>
      <c r="O2124" s="26"/>
    </row>
    <row r="2125" spans="1:15" ht="39.6" x14ac:dyDescent="0.3">
      <c r="A2125" s="15" t="s">
        <v>27</v>
      </c>
      <c r="B2125" s="16">
        <v>2023</v>
      </c>
      <c r="C2125" s="17" t="s">
        <v>6258</v>
      </c>
      <c r="D2125" s="17" t="s">
        <v>2619</v>
      </c>
      <c r="E2125" s="17"/>
      <c r="F2125" s="17" t="s">
        <v>43</v>
      </c>
      <c r="G2125" s="22" t="s">
        <v>183</v>
      </c>
      <c r="H2125" s="22" t="s">
        <v>3712</v>
      </c>
      <c r="I2125" s="17" t="s">
        <v>7846</v>
      </c>
      <c r="J2125" s="17" t="s">
        <v>7191</v>
      </c>
      <c r="K2125" s="17" t="s">
        <v>6259</v>
      </c>
      <c r="L2125" s="17" t="s">
        <v>48</v>
      </c>
      <c r="M2125" s="17" t="s">
        <v>60</v>
      </c>
      <c r="N2125" s="18"/>
      <c r="O2125" s="26"/>
    </row>
    <row r="2126" spans="1:15" ht="52.8" x14ac:dyDescent="0.3">
      <c r="A2126" s="15" t="s">
        <v>27</v>
      </c>
      <c r="B2126" s="16">
        <v>2023</v>
      </c>
      <c r="C2126" s="17" t="s">
        <v>4781</v>
      </c>
      <c r="D2126" s="17" t="s">
        <v>4145</v>
      </c>
      <c r="E2126" s="17"/>
      <c r="F2126" s="17" t="s">
        <v>1031</v>
      </c>
      <c r="G2126" s="17" t="s">
        <v>183</v>
      </c>
      <c r="H2126" s="17" t="s">
        <v>3521</v>
      </c>
      <c r="I2126" s="17" t="s">
        <v>7847</v>
      </c>
      <c r="J2126" s="17" t="s">
        <v>7191</v>
      </c>
      <c r="K2126" s="15" t="s">
        <v>4782</v>
      </c>
      <c r="L2126" s="17" t="s">
        <v>329</v>
      </c>
      <c r="M2126" s="17" t="s">
        <v>4593</v>
      </c>
      <c r="N2126" s="18"/>
      <c r="O2126" s="26"/>
    </row>
    <row r="2127" spans="1:15" ht="52.8" x14ac:dyDescent="0.3">
      <c r="A2127" s="15" t="s">
        <v>27</v>
      </c>
      <c r="B2127" s="16">
        <v>2020</v>
      </c>
      <c r="C2127" s="17" t="s">
        <v>1312</v>
      </c>
      <c r="D2127" s="17" t="s">
        <v>1313</v>
      </c>
      <c r="E2127" s="17"/>
      <c r="F2127" s="17" t="s">
        <v>43</v>
      </c>
      <c r="G2127" s="17" t="s">
        <v>1314</v>
      </c>
      <c r="H2127" s="17" t="s">
        <v>3527</v>
      </c>
      <c r="I2127" s="17" t="s">
        <v>7843</v>
      </c>
      <c r="J2127" s="17" t="s">
        <v>7191</v>
      </c>
      <c r="K2127" s="15" t="s">
        <v>11374</v>
      </c>
      <c r="L2127" s="17" t="s">
        <v>48</v>
      </c>
      <c r="M2127" s="17" t="s">
        <v>60</v>
      </c>
      <c r="N2127" s="18"/>
      <c r="O2127" s="26" t="s">
        <v>1646</v>
      </c>
    </row>
    <row r="2128" spans="1:15" ht="52.8" x14ac:dyDescent="0.3">
      <c r="A2128" s="15" t="s">
        <v>27</v>
      </c>
      <c r="B2128" s="16">
        <v>2020</v>
      </c>
      <c r="C2128" s="17" t="s">
        <v>3523</v>
      </c>
      <c r="D2128" s="17" t="s">
        <v>1316</v>
      </c>
      <c r="E2128" s="17"/>
      <c r="F2128" s="17" t="s">
        <v>43</v>
      </c>
      <c r="G2128" s="17" t="s">
        <v>1317</v>
      </c>
      <c r="H2128" s="17" t="s">
        <v>3524</v>
      </c>
      <c r="I2128" s="17" t="s">
        <v>7782</v>
      </c>
      <c r="J2128" s="17" t="s">
        <v>7191</v>
      </c>
      <c r="K2128" s="15" t="s">
        <v>5712</v>
      </c>
      <c r="L2128" s="17" t="s">
        <v>48</v>
      </c>
      <c r="M2128" s="17" t="s">
        <v>1315</v>
      </c>
      <c r="N2128" s="18"/>
      <c r="O2128" s="26"/>
    </row>
    <row r="2129" spans="1:15" ht="66" x14ac:dyDescent="0.3">
      <c r="A2129" s="15" t="s">
        <v>4588</v>
      </c>
      <c r="B2129" s="16">
        <v>2022</v>
      </c>
      <c r="C2129" s="17" t="s">
        <v>4590</v>
      </c>
      <c r="D2129" s="17" t="s">
        <v>4589</v>
      </c>
      <c r="E2129" s="17"/>
      <c r="F2129" s="17" t="s">
        <v>43</v>
      </c>
      <c r="G2129" s="17" t="s">
        <v>227</v>
      </c>
      <c r="H2129" s="17" t="s">
        <v>4591</v>
      </c>
      <c r="I2129" s="17" t="s">
        <v>7173</v>
      </c>
      <c r="J2129" s="17" t="s">
        <v>7191</v>
      </c>
      <c r="K2129" s="15" t="s">
        <v>4592</v>
      </c>
      <c r="L2129" s="17" t="s">
        <v>329</v>
      </c>
      <c r="M2129" s="17" t="s">
        <v>4593</v>
      </c>
      <c r="N2129" s="18" t="s">
        <v>2792</v>
      </c>
      <c r="O2129" s="26"/>
    </row>
    <row r="2130" spans="1:15" ht="66" x14ac:dyDescent="0.3">
      <c r="A2130" s="15" t="s">
        <v>3044</v>
      </c>
      <c r="B2130" s="16">
        <v>2021</v>
      </c>
      <c r="C2130" s="17" t="s">
        <v>3528</v>
      </c>
      <c r="D2130" s="17" t="s">
        <v>1086</v>
      </c>
      <c r="E2130" s="17"/>
      <c r="F2130" s="17" t="s">
        <v>43</v>
      </c>
      <c r="G2130" s="17" t="s">
        <v>38</v>
      </c>
      <c r="H2130" s="17" t="s">
        <v>3529</v>
      </c>
      <c r="I2130" s="17" t="s">
        <v>7976</v>
      </c>
      <c r="J2130" s="17" t="s">
        <v>7191</v>
      </c>
      <c r="K2130" s="17" t="s">
        <v>3530</v>
      </c>
      <c r="L2130" s="17" t="s">
        <v>329</v>
      </c>
      <c r="M2130" s="17" t="s">
        <v>3045</v>
      </c>
      <c r="N2130" s="18"/>
      <c r="O2130" s="26"/>
    </row>
    <row r="2131" spans="1:15" ht="79.2" x14ac:dyDescent="0.3">
      <c r="A2131" s="15" t="s">
        <v>3574</v>
      </c>
      <c r="B2131" s="16">
        <v>2022</v>
      </c>
      <c r="C2131" s="17" t="s">
        <v>3575</v>
      </c>
      <c r="D2131" s="17" t="s">
        <v>3577</v>
      </c>
      <c r="E2131" s="17"/>
      <c r="F2131" s="17" t="s">
        <v>43</v>
      </c>
      <c r="G2131" s="17" t="s">
        <v>183</v>
      </c>
      <c r="H2131" s="17" t="s">
        <v>3576</v>
      </c>
      <c r="I2131" s="17" t="s">
        <v>7548</v>
      </c>
      <c r="J2131" s="17" t="s">
        <v>7191</v>
      </c>
      <c r="K2131" s="17" t="s">
        <v>3578</v>
      </c>
      <c r="L2131" s="17"/>
      <c r="M2131" s="17"/>
      <c r="N2131" s="18"/>
      <c r="O2131" s="19"/>
    </row>
    <row r="2132" spans="1:15" ht="79.2" x14ac:dyDescent="0.3">
      <c r="A2132" s="24" t="s">
        <v>2544</v>
      </c>
      <c r="B2132" s="21">
        <v>2018</v>
      </c>
      <c r="C2132" s="22" t="s">
        <v>2543</v>
      </c>
      <c r="D2132" s="22"/>
      <c r="E2132" s="22" t="s">
        <v>265</v>
      </c>
      <c r="F2132" s="22" t="s">
        <v>43</v>
      </c>
      <c r="G2132" s="22" t="s">
        <v>10646</v>
      </c>
      <c r="H2132" s="22" t="s">
        <v>2548</v>
      </c>
      <c r="I2132" s="17" t="s">
        <v>7848</v>
      </c>
      <c r="J2132" s="17" t="s">
        <v>7276</v>
      </c>
      <c r="K2132" s="22" t="s">
        <v>11443</v>
      </c>
      <c r="L2132" s="22" t="s">
        <v>2545</v>
      </c>
      <c r="M2132" s="22" t="s">
        <v>2546</v>
      </c>
      <c r="N2132" s="23" t="s">
        <v>2547</v>
      </c>
      <c r="O2132" s="26"/>
    </row>
    <row r="2133" spans="1:15" ht="52.8" x14ac:dyDescent="0.3">
      <c r="A2133" s="24" t="s">
        <v>755</v>
      </c>
      <c r="B2133" s="21">
        <v>2015</v>
      </c>
      <c r="C2133" s="22" t="s">
        <v>5088</v>
      </c>
      <c r="D2133" s="22" t="s">
        <v>754</v>
      </c>
      <c r="E2133" s="22"/>
      <c r="F2133" s="22" t="s">
        <v>122</v>
      </c>
      <c r="G2133" s="22" t="s">
        <v>521</v>
      </c>
      <c r="H2133" s="22" t="s">
        <v>3114</v>
      </c>
      <c r="I2133" s="22" t="s">
        <v>7849</v>
      </c>
      <c r="J2133" s="24" t="s">
        <v>7246</v>
      </c>
      <c r="K2133" s="22" t="s">
        <v>5089</v>
      </c>
      <c r="L2133" s="22" t="s">
        <v>167</v>
      </c>
      <c r="M2133" s="22" t="s">
        <v>634</v>
      </c>
      <c r="N2133" s="23" t="s">
        <v>756</v>
      </c>
      <c r="O2133" s="26"/>
    </row>
    <row r="2134" spans="1:15" ht="92.4" x14ac:dyDescent="0.3">
      <c r="A2134" s="15" t="s">
        <v>9615</v>
      </c>
      <c r="B2134" s="16">
        <v>2025</v>
      </c>
      <c r="C2134" s="17" t="s">
        <v>9607</v>
      </c>
      <c r="D2134" s="17" t="s">
        <v>1214</v>
      </c>
      <c r="E2134" s="17"/>
      <c r="F2134" s="17" t="s">
        <v>2477</v>
      </c>
      <c r="G2134" s="17" t="s">
        <v>381</v>
      </c>
      <c r="H2134" s="17" t="s">
        <v>3068</v>
      </c>
      <c r="I2134" s="17" t="s">
        <v>9608</v>
      </c>
      <c r="J2134" s="17" t="s">
        <v>7282</v>
      </c>
      <c r="K2134" s="17" t="s">
        <v>9616</v>
      </c>
      <c r="L2134" s="22" t="s">
        <v>329</v>
      </c>
      <c r="M2134" s="17" t="s">
        <v>1069</v>
      </c>
      <c r="N2134" s="18" t="s">
        <v>9570</v>
      </c>
      <c r="O2134" s="19"/>
    </row>
    <row r="2135" spans="1:15" ht="52.8" x14ac:dyDescent="0.3">
      <c r="A2135" s="15" t="s">
        <v>10814</v>
      </c>
      <c r="B2135" s="16">
        <v>2025</v>
      </c>
      <c r="C2135" s="17" t="s">
        <v>9218</v>
      </c>
      <c r="D2135" s="17" t="s">
        <v>9219</v>
      </c>
      <c r="E2135" s="17"/>
      <c r="F2135" s="17" t="s">
        <v>2477</v>
      </c>
      <c r="G2135" s="22" t="s">
        <v>381</v>
      </c>
      <c r="H2135" s="22" t="s">
        <v>3068</v>
      </c>
      <c r="I2135" s="17" t="s">
        <v>9220</v>
      </c>
      <c r="J2135" s="17" t="s">
        <v>9222</v>
      </c>
      <c r="K2135" s="17" t="s">
        <v>10813</v>
      </c>
      <c r="L2135" s="22" t="s">
        <v>329</v>
      </c>
      <c r="M2135" s="22" t="s">
        <v>1069</v>
      </c>
      <c r="N2135" s="18" t="s">
        <v>9221</v>
      </c>
      <c r="O2135" s="19"/>
    </row>
    <row r="2136" spans="1:15" ht="66" x14ac:dyDescent="0.3">
      <c r="A2136" s="15" t="s">
        <v>9223</v>
      </c>
      <c r="B2136" s="16">
        <v>2025</v>
      </c>
      <c r="C2136" s="17" t="s">
        <v>9224</v>
      </c>
      <c r="D2136" s="17" t="s">
        <v>9219</v>
      </c>
      <c r="E2136" s="17"/>
      <c r="F2136" s="17" t="s">
        <v>2477</v>
      </c>
      <c r="G2136" s="17" t="s">
        <v>381</v>
      </c>
      <c r="H2136" s="17" t="s">
        <v>3068</v>
      </c>
      <c r="I2136" s="17" t="s">
        <v>9220</v>
      </c>
      <c r="J2136" s="17" t="s">
        <v>9222</v>
      </c>
      <c r="K2136" s="17" t="s">
        <v>9225</v>
      </c>
      <c r="L2136" s="17" t="s">
        <v>329</v>
      </c>
      <c r="M2136" s="17" t="s">
        <v>6159</v>
      </c>
      <c r="N2136" s="18" t="s">
        <v>9221</v>
      </c>
      <c r="O2136" s="19"/>
    </row>
    <row r="2137" spans="1:15" ht="79.2" x14ac:dyDescent="0.3">
      <c r="A2137" s="15" t="s">
        <v>4953</v>
      </c>
      <c r="B2137" s="16">
        <v>2022</v>
      </c>
      <c r="C2137" s="17" t="s">
        <v>4954</v>
      </c>
      <c r="D2137" s="17" t="s">
        <v>2846</v>
      </c>
      <c r="E2137" s="17"/>
      <c r="F2137" s="17" t="s">
        <v>122</v>
      </c>
      <c r="G2137" s="17" t="s">
        <v>521</v>
      </c>
      <c r="H2137" s="17" t="s">
        <v>4956</v>
      </c>
      <c r="I2137" s="17" t="s">
        <v>2909</v>
      </c>
      <c r="J2137" s="17" t="s">
        <v>7200</v>
      </c>
      <c r="K2137" s="17" t="s">
        <v>4955</v>
      </c>
      <c r="L2137" s="17" t="s">
        <v>329</v>
      </c>
      <c r="M2137" s="17" t="s">
        <v>4837</v>
      </c>
      <c r="N2137" s="18" t="s">
        <v>4957</v>
      </c>
      <c r="O2137" s="19"/>
    </row>
    <row r="2138" spans="1:15" ht="79.2" x14ac:dyDescent="0.3">
      <c r="A2138" s="15" t="s">
        <v>6447</v>
      </c>
      <c r="B2138" s="16">
        <v>2021</v>
      </c>
      <c r="C2138" s="17" t="s">
        <v>6448</v>
      </c>
      <c r="D2138" s="17" t="s">
        <v>3715</v>
      </c>
      <c r="E2138" s="17"/>
      <c r="F2138" s="17" t="s">
        <v>1031</v>
      </c>
      <c r="G2138" s="17" t="s">
        <v>227</v>
      </c>
      <c r="H2138" s="17" t="s">
        <v>3534</v>
      </c>
      <c r="I2138" s="17" t="s">
        <v>7949</v>
      </c>
      <c r="J2138" s="17" t="s">
        <v>7162</v>
      </c>
      <c r="K2138" s="17" t="s">
        <v>6449</v>
      </c>
      <c r="L2138" s="17" t="s">
        <v>329</v>
      </c>
      <c r="M2138" s="17" t="s">
        <v>6450</v>
      </c>
      <c r="N2138" s="18"/>
      <c r="O2138" s="19" t="s">
        <v>1646</v>
      </c>
    </row>
    <row r="2139" spans="1:15" ht="39.6" x14ac:dyDescent="0.3">
      <c r="A2139" s="15" t="s">
        <v>5630</v>
      </c>
      <c r="B2139" s="16">
        <v>2023</v>
      </c>
      <c r="C2139" s="17" t="s">
        <v>5629</v>
      </c>
      <c r="D2139" s="17" t="s">
        <v>29</v>
      </c>
      <c r="E2139" s="17"/>
      <c r="F2139" s="17" t="s">
        <v>1078</v>
      </c>
      <c r="G2139" s="17"/>
      <c r="H2139" s="17"/>
      <c r="I2139" s="17" t="s">
        <v>1078</v>
      </c>
      <c r="J2139" s="17"/>
      <c r="K2139" s="15" t="s">
        <v>5631</v>
      </c>
      <c r="L2139" s="17"/>
      <c r="M2139" s="17"/>
      <c r="N2139" s="18"/>
      <c r="O2139" s="19"/>
    </row>
    <row r="2140" spans="1:15" ht="92.4" x14ac:dyDescent="0.3">
      <c r="A2140" s="15" t="s">
        <v>748</v>
      </c>
      <c r="B2140" s="16">
        <v>2015</v>
      </c>
      <c r="C2140" s="17" t="s">
        <v>215</v>
      </c>
      <c r="D2140" s="17"/>
      <c r="E2140" s="17" t="s">
        <v>749</v>
      </c>
      <c r="F2140" s="17" t="s">
        <v>122</v>
      </c>
      <c r="G2140" s="17"/>
      <c r="H2140" s="17" t="s">
        <v>751</v>
      </c>
      <c r="I2140" s="17" t="s">
        <v>750</v>
      </c>
      <c r="J2140" s="17"/>
      <c r="K2140" s="17" t="s">
        <v>11482</v>
      </c>
      <c r="L2140" s="17" t="s">
        <v>48</v>
      </c>
      <c r="M2140" s="17" t="s">
        <v>753</v>
      </c>
      <c r="N2140" s="18" t="s">
        <v>752</v>
      </c>
      <c r="O2140" s="19"/>
    </row>
    <row r="2141" spans="1:15" ht="92.4" x14ac:dyDescent="0.3">
      <c r="A2141" s="15" t="s">
        <v>216</v>
      </c>
      <c r="B2141" s="16">
        <v>2015</v>
      </c>
      <c r="C2141" s="17" t="s">
        <v>215</v>
      </c>
      <c r="D2141" s="17"/>
      <c r="E2141" s="17" t="s">
        <v>218</v>
      </c>
      <c r="F2141" s="17" t="s">
        <v>56</v>
      </c>
      <c r="G2141" s="17"/>
      <c r="H2141" s="17"/>
      <c r="I2141" s="17" t="s">
        <v>217</v>
      </c>
      <c r="J2141" s="17"/>
      <c r="K2141" s="17" t="s">
        <v>3531</v>
      </c>
      <c r="L2141" s="17"/>
      <c r="M2141" s="17"/>
      <c r="N2141" s="18"/>
      <c r="O2141" s="19"/>
    </row>
    <row r="2142" spans="1:15" ht="79.2" x14ac:dyDescent="0.3">
      <c r="A2142" s="15" t="s">
        <v>1360</v>
      </c>
      <c r="B2142" s="16">
        <v>2023</v>
      </c>
      <c r="C2142" s="17" t="s">
        <v>5311</v>
      </c>
      <c r="D2142" s="17" t="s">
        <v>33</v>
      </c>
      <c r="E2142" s="17"/>
      <c r="F2142" s="17" t="s">
        <v>844</v>
      </c>
      <c r="G2142" s="17" t="s">
        <v>1361</v>
      </c>
      <c r="H2142" s="17" t="s">
        <v>5315</v>
      </c>
      <c r="I2142" s="17" t="s">
        <v>2560</v>
      </c>
      <c r="J2142" s="17" t="s">
        <v>7217</v>
      </c>
      <c r="K2142" s="15" t="s">
        <v>5312</v>
      </c>
      <c r="L2142" s="17" t="s">
        <v>5314</v>
      </c>
      <c r="M2142" s="17" t="s">
        <v>5313</v>
      </c>
      <c r="N2142" s="18"/>
      <c r="O2142" s="19"/>
    </row>
    <row r="2143" spans="1:15" ht="92.4" x14ac:dyDescent="0.3">
      <c r="A2143" s="15" t="s">
        <v>1757</v>
      </c>
      <c r="B2143" s="16">
        <v>2018</v>
      </c>
      <c r="C2143" s="17" t="s">
        <v>1755</v>
      </c>
      <c r="D2143" s="17" t="s">
        <v>1756</v>
      </c>
      <c r="E2143" s="17"/>
      <c r="F2143" s="17" t="s">
        <v>486</v>
      </c>
      <c r="G2143" s="17" t="s">
        <v>115</v>
      </c>
      <c r="H2143" s="17" t="s">
        <v>3532</v>
      </c>
      <c r="I2143" s="17" t="s">
        <v>7850</v>
      </c>
      <c r="J2143" s="17" t="s">
        <v>7220</v>
      </c>
      <c r="K2143" s="17" t="s">
        <v>10912</v>
      </c>
      <c r="L2143" s="17" t="s">
        <v>329</v>
      </c>
      <c r="M2143" s="17" t="s">
        <v>1724</v>
      </c>
      <c r="N2143" s="18" t="s">
        <v>1758</v>
      </c>
      <c r="O2143" s="19"/>
    </row>
    <row r="2144" spans="1:15" ht="66" x14ac:dyDescent="0.3">
      <c r="A2144" s="15" t="s">
        <v>9120</v>
      </c>
      <c r="B2144" s="16">
        <v>2025</v>
      </c>
      <c r="C2144" s="17" t="s">
        <v>9121</v>
      </c>
      <c r="D2144" s="17" t="s">
        <v>105</v>
      </c>
      <c r="E2144" s="17"/>
      <c r="F2144" s="17" t="s">
        <v>486</v>
      </c>
      <c r="G2144" s="17" t="s">
        <v>1166</v>
      </c>
      <c r="H2144" s="17" t="s">
        <v>5865</v>
      </c>
      <c r="I2144" s="17" t="s">
        <v>7907</v>
      </c>
      <c r="J2144" s="17" t="s">
        <v>7190</v>
      </c>
      <c r="K2144" s="17" t="s">
        <v>9122</v>
      </c>
      <c r="L2144" s="17" t="s">
        <v>329</v>
      </c>
      <c r="M2144" s="17" t="s">
        <v>1506</v>
      </c>
      <c r="N2144" s="18"/>
      <c r="O2144" s="19"/>
    </row>
    <row r="2145" spans="1:15" ht="66" x14ac:dyDescent="0.3">
      <c r="A2145" s="15" t="s">
        <v>4826</v>
      </c>
      <c r="B2145" s="16">
        <v>2023</v>
      </c>
      <c r="C2145" s="17" t="s">
        <v>4824</v>
      </c>
      <c r="D2145" s="17" t="s">
        <v>4825</v>
      </c>
      <c r="E2145" s="17"/>
      <c r="F2145" s="17" t="s">
        <v>649</v>
      </c>
      <c r="G2145" s="17" t="s">
        <v>1166</v>
      </c>
      <c r="H2145" s="17" t="s">
        <v>4828</v>
      </c>
      <c r="I2145" s="17" t="s">
        <v>7478</v>
      </c>
      <c r="J2145" s="17" t="s">
        <v>7190</v>
      </c>
      <c r="K2145" s="17" t="s">
        <v>4827</v>
      </c>
      <c r="L2145" s="17" t="s">
        <v>329</v>
      </c>
      <c r="M2145" s="17" t="s">
        <v>1506</v>
      </c>
      <c r="N2145" s="18"/>
      <c r="O2145" s="19"/>
    </row>
    <row r="2146" spans="1:15" ht="52.8" x14ac:dyDescent="0.3">
      <c r="A2146" s="15" t="s">
        <v>248</v>
      </c>
      <c r="B2146" s="16">
        <v>2015</v>
      </c>
      <c r="C2146" s="17" t="s">
        <v>247</v>
      </c>
      <c r="D2146" s="17" t="s">
        <v>249</v>
      </c>
      <c r="E2146" s="17"/>
      <c r="F2146" s="17" t="s">
        <v>43</v>
      </c>
      <c r="G2146" s="17" t="s">
        <v>342</v>
      </c>
      <c r="H2146" s="17" t="s">
        <v>3533</v>
      </c>
      <c r="I2146" s="17" t="s">
        <v>7851</v>
      </c>
      <c r="J2146" s="17" t="s">
        <v>7133</v>
      </c>
      <c r="K2146" s="17" t="s">
        <v>11065</v>
      </c>
      <c r="L2146" s="17" t="s">
        <v>48</v>
      </c>
      <c r="M2146" s="17" t="s">
        <v>250</v>
      </c>
      <c r="N2146" s="18" t="s">
        <v>1811</v>
      </c>
      <c r="O2146" s="19"/>
    </row>
    <row r="2147" spans="1:15" ht="52.8" x14ac:dyDescent="0.3">
      <c r="A2147" s="24" t="s">
        <v>8617</v>
      </c>
      <c r="B2147" s="21">
        <v>2019</v>
      </c>
      <c r="C2147" s="22" t="s">
        <v>8616</v>
      </c>
      <c r="D2147" s="22" t="s">
        <v>1945</v>
      </c>
      <c r="E2147" s="22"/>
      <c r="F2147" s="22" t="s">
        <v>844</v>
      </c>
      <c r="G2147" s="22" t="s">
        <v>364</v>
      </c>
      <c r="H2147" s="22" t="s">
        <v>8619</v>
      </c>
      <c r="I2147" s="22" t="s">
        <v>8620</v>
      </c>
      <c r="J2147" s="17" t="s">
        <v>8618</v>
      </c>
      <c r="K2147" s="22" t="s">
        <v>11066</v>
      </c>
      <c r="L2147" s="22" t="s">
        <v>329</v>
      </c>
      <c r="M2147" s="22" t="s">
        <v>83</v>
      </c>
      <c r="N2147" s="23"/>
      <c r="O2147" s="26"/>
    </row>
    <row r="2148" spans="1:15" ht="105.6" x14ac:dyDescent="0.3">
      <c r="A2148" s="15" t="s">
        <v>9961</v>
      </c>
      <c r="B2148" s="16">
        <v>2025</v>
      </c>
      <c r="C2148" s="17" t="s">
        <v>10672</v>
      </c>
      <c r="D2148" s="17" t="s">
        <v>33</v>
      </c>
      <c r="E2148" s="17"/>
      <c r="F2148" s="17" t="s">
        <v>1031</v>
      </c>
      <c r="G2148" s="17" t="s">
        <v>9963</v>
      </c>
      <c r="H2148" s="17" t="s">
        <v>9962</v>
      </c>
      <c r="I2148" s="17" t="s">
        <v>348</v>
      </c>
      <c r="J2148" s="17" t="s">
        <v>7162</v>
      </c>
      <c r="K2148" s="17" t="s">
        <v>10673</v>
      </c>
      <c r="L2148" s="17" t="s">
        <v>5166</v>
      </c>
      <c r="M2148" s="17" t="s">
        <v>9964</v>
      </c>
      <c r="N2148" s="18" t="s">
        <v>9965</v>
      </c>
      <c r="O2148" s="19" t="s">
        <v>1646</v>
      </c>
    </row>
    <row r="2149" spans="1:15" ht="79.2" x14ac:dyDescent="0.3">
      <c r="A2149" s="15" t="s">
        <v>1709</v>
      </c>
      <c r="B2149" s="16">
        <v>2018</v>
      </c>
      <c r="C2149" s="17" t="s">
        <v>1708</v>
      </c>
      <c r="D2149" s="17" t="s">
        <v>257</v>
      </c>
      <c r="E2149" s="17"/>
      <c r="F2149" s="17" t="s">
        <v>1710</v>
      </c>
      <c r="G2149" s="17"/>
      <c r="H2149" s="17"/>
      <c r="I2149" s="17" t="s">
        <v>7360</v>
      </c>
      <c r="J2149" s="17" t="s">
        <v>7191</v>
      </c>
      <c r="K2149" s="15" t="s">
        <v>11375</v>
      </c>
      <c r="L2149" s="17" t="s">
        <v>329</v>
      </c>
      <c r="M2149" s="17" t="s">
        <v>1711</v>
      </c>
      <c r="N2149" s="18" t="s">
        <v>1712</v>
      </c>
      <c r="O2149" s="19"/>
    </row>
    <row r="2150" spans="1:15" ht="92.4" x14ac:dyDescent="0.3">
      <c r="A2150" s="15" t="s">
        <v>12267</v>
      </c>
      <c r="B2150" s="16">
        <v>2017</v>
      </c>
      <c r="C2150" s="17" t="s">
        <v>12266</v>
      </c>
      <c r="D2150" s="17"/>
      <c r="E2150" s="17" t="s">
        <v>1136</v>
      </c>
      <c r="F2150" s="17" t="s">
        <v>5192</v>
      </c>
      <c r="G2150" s="17" t="s">
        <v>8155</v>
      </c>
      <c r="H2150" s="17" t="s">
        <v>12269</v>
      </c>
      <c r="I2150" s="17" t="s">
        <v>12270</v>
      </c>
      <c r="J2150" s="17" t="s">
        <v>7191</v>
      </c>
      <c r="K2150" s="17" t="s">
        <v>12268</v>
      </c>
      <c r="L2150" s="17" t="s">
        <v>329</v>
      </c>
      <c r="M2150" s="17" t="s">
        <v>12271</v>
      </c>
      <c r="N2150" s="18" t="s">
        <v>1119</v>
      </c>
      <c r="O2150" s="19" t="s">
        <v>1646</v>
      </c>
    </row>
    <row r="2151" spans="1:15" ht="52.8" x14ac:dyDescent="0.3">
      <c r="A2151" s="15" t="s">
        <v>1753</v>
      </c>
      <c r="B2151" s="16">
        <v>2016</v>
      </c>
      <c r="C2151" s="17" t="s">
        <v>1751</v>
      </c>
      <c r="D2151" s="17" t="s">
        <v>1752</v>
      </c>
      <c r="E2151" s="17"/>
      <c r="F2151" s="17" t="s">
        <v>171</v>
      </c>
      <c r="G2151" s="17"/>
      <c r="H2151" s="17"/>
      <c r="I2151" s="17" t="s">
        <v>7360</v>
      </c>
      <c r="J2151" s="17" t="s">
        <v>7191</v>
      </c>
      <c r="K2151" s="17" t="s">
        <v>1754</v>
      </c>
      <c r="L2151" s="17" t="s">
        <v>329</v>
      </c>
      <c r="M2151" s="17" t="s">
        <v>1724</v>
      </c>
      <c r="N2151" s="18" t="s">
        <v>1119</v>
      </c>
      <c r="O2151" s="19"/>
    </row>
    <row r="2152" spans="1:15" ht="105.6" x14ac:dyDescent="0.3">
      <c r="A2152" s="15" t="s">
        <v>11836</v>
      </c>
      <c r="B2152" s="16">
        <v>2024</v>
      </c>
      <c r="C2152" s="17" t="s">
        <v>11835</v>
      </c>
      <c r="D2152" s="17" t="s">
        <v>1214</v>
      </c>
      <c r="E2152" s="17"/>
      <c r="F2152" s="17" t="s">
        <v>11839</v>
      </c>
      <c r="G2152" s="17" t="s">
        <v>11840</v>
      </c>
      <c r="H2152" s="17" t="s">
        <v>11838</v>
      </c>
      <c r="I2152" s="17" t="s">
        <v>10187</v>
      </c>
      <c r="J2152" s="17" t="s">
        <v>7191</v>
      </c>
      <c r="K2152" s="17" t="s">
        <v>11837</v>
      </c>
      <c r="L2152" s="17" t="s">
        <v>329</v>
      </c>
      <c r="M2152" s="17" t="s">
        <v>1506</v>
      </c>
      <c r="N2152" s="18" t="s">
        <v>11762</v>
      </c>
      <c r="O2152" s="19"/>
    </row>
    <row r="2153" spans="1:15" ht="52.8" x14ac:dyDescent="0.3">
      <c r="A2153" s="15" t="s">
        <v>10399</v>
      </c>
      <c r="B2153" s="16">
        <v>2020</v>
      </c>
      <c r="C2153" s="17" t="s">
        <v>10398</v>
      </c>
      <c r="D2153" s="17" t="s">
        <v>292</v>
      </c>
      <c r="E2153" s="17"/>
      <c r="F2153" s="17" t="s">
        <v>4883</v>
      </c>
      <c r="G2153" s="17"/>
      <c r="H2153" s="17"/>
      <c r="I2153" s="17" t="s">
        <v>4883</v>
      </c>
      <c r="J2153" s="17"/>
      <c r="K2153" s="17" t="s">
        <v>10400</v>
      </c>
      <c r="L2153" s="17"/>
      <c r="M2153" s="17"/>
      <c r="N2153" s="18"/>
      <c r="O2153" s="19"/>
    </row>
    <row r="2154" spans="1:15" ht="79.2" x14ac:dyDescent="0.3">
      <c r="A2154" s="15" t="s">
        <v>262</v>
      </c>
      <c r="B2154" s="16">
        <v>2019</v>
      </c>
      <c r="C2154" s="17" t="s">
        <v>259</v>
      </c>
      <c r="D2154" s="17" t="s">
        <v>258</v>
      </c>
      <c r="E2154" s="17"/>
      <c r="F2154" s="17" t="s">
        <v>56</v>
      </c>
      <c r="G2154" s="17"/>
      <c r="H2154" s="17"/>
      <c r="I2154" s="17" t="s">
        <v>260</v>
      </c>
      <c r="J2154" s="17"/>
      <c r="K2154" s="17" t="s">
        <v>261</v>
      </c>
      <c r="L2154" s="17"/>
      <c r="M2154" s="17"/>
      <c r="N2154" s="18"/>
      <c r="O2154" s="19"/>
    </row>
    <row r="2155" spans="1:15" ht="39.6" x14ac:dyDescent="0.3">
      <c r="A2155" s="15" t="s">
        <v>741</v>
      </c>
      <c r="B2155" s="16">
        <v>2013</v>
      </c>
      <c r="C2155" s="17" t="s">
        <v>740</v>
      </c>
      <c r="D2155" s="17" t="s">
        <v>33</v>
      </c>
      <c r="E2155" s="17"/>
      <c r="F2155" s="17" t="s">
        <v>122</v>
      </c>
      <c r="G2155" s="17" t="s">
        <v>743</v>
      </c>
      <c r="H2155" s="17" t="s">
        <v>3270</v>
      </c>
      <c r="I2155" s="17" t="s">
        <v>7852</v>
      </c>
      <c r="J2155" s="17" t="s">
        <v>7248</v>
      </c>
      <c r="K2155" s="17" t="s">
        <v>11376</v>
      </c>
      <c r="L2155" s="17" t="s">
        <v>167</v>
      </c>
      <c r="M2155" s="17" t="s">
        <v>744</v>
      </c>
      <c r="N2155" s="18" t="s">
        <v>742</v>
      </c>
      <c r="O2155" s="19"/>
    </row>
    <row r="2156" spans="1:15" ht="66" x14ac:dyDescent="0.3">
      <c r="A2156" s="15" t="s">
        <v>1320</v>
      </c>
      <c r="B2156" s="16">
        <v>2019</v>
      </c>
      <c r="C2156" s="17" t="s">
        <v>1319</v>
      </c>
      <c r="D2156" s="17"/>
      <c r="E2156" s="17" t="s">
        <v>1322</v>
      </c>
      <c r="F2156" s="17" t="s">
        <v>43</v>
      </c>
      <c r="G2156" s="17" t="s">
        <v>227</v>
      </c>
      <c r="H2156" s="17" t="s">
        <v>3534</v>
      </c>
      <c r="I2156" s="17" t="s">
        <v>7408</v>
      </c>
      <c r="J2156" s="17" t="s">
        <v>7191</v>
      </c>
      <c r="K2156" s="17" t="s">
        <v>1321</v>
      </c>
      <c r="L2156" s="17"/>
      <c r="M2156" s="17"/>
      <c r="N2156" s="18"/>
      <c r="O2156" s="19"/>
    </row>
    <row r="2157" spans="1:15" ht="118.8" customHeight="1" x14ac:dyDescent="0.3">
      <c r="A2157" s="24" t="s">
        <v>5747</v>
      </c>
      <c r="B2157" s="21">
        <v>2024</v>
      </c>
      <c r="C2157" s="22" t="s">
        <v>5748</v>
      </c>
      <c r="D2157" s="22" t="s">
        <v>29</v>
      </c>
      <c r="E2157" s="22"/>
      <c r="F2157" s="22" t="s">
        <v>43</v>
      </c>
      <c r="G2157" s="22" t="s">
        <v>70</v>
      </c>
      <c r="H2157" s="22" t="s">
        <v>5749</v>
      </c>
      <c r="I2157" s="22" t="s">
        <v>7853</v>
      </c>
      <c r="J2157" s="17" t="s">
        <v>7489</v>
      </c>
      <c r="K2157" s="22" t="s">
        <v>9008</v>
      </c>
      <c r="L2157" s="22" t="s">
        <v>329</v>
      </c>
      <c r="M2157" s="22" t="s">
        <v>2439</v>
      </c>
      <c r="N2157" s="23"/>
      <c r="O2157" s="26"/>
    </row>
    <row r="2158" spans="1:15" ht="158.4" x14ac:dyDescent="0.3">
      <c r="A2158" s="15" t="s">
        <v>6260</v>
      </c>
      <c r="B2158" s="16">
        <v>2024</v>
      </c>
      <c r="C2158" s="17" t="s">
        <v>6261</v>
      </c>
      <c r="D2158" s="17" t="s">
        <v>6262</v>
      </c>
      <c r="E2158" s="17"/>
      <c r="F2158" s="17" t="s">
        <v>43</v>
      </c>
      <c r="G2158" s="17" t="s">
        <v>70</v>
      </c>
      <c r="H2158" s="17" t="s">
        <v>6263</v>
      </c>
      <c r="I2158" s="17" t="s">
        <v>9007</v>
      </c>
      <c r="J2158" s="17" t="s">
        <v>7489</v>
      </c>
      <c r="K2158" s="17" t="s">
        <v>10950</v>
      </c>
      <c r="L2158" s="17" t="s">
        <v>329</v>
      </c>
      <c r="M2158" s="17" t="s">
        <v>1506</v>
      </c>
      <c r="N2158" s="18"/>
      <c r="O2158" s="26"/>
    </row>
    <row r="2159" spans="1:15" ht="92.4" x14ac:dyDescent="0.3">
      <c r="A2159" s="15" t="s">
        <v>2579</v>
      </c>
      <c r="B2159" s="16">
        <v>2020</v>
      </c>
      <c r="C2159" s="17" t="s">
        <v>2578</v>
      </c>
      <c r="D2159" s="17"/>
      <c r="E2159" s="17" t="s">
        <v>2357</v>
      </c>
      <c r="F2159" s="17" t="s">
        <v>171</v>
      </c>
      <c r="G2159" s="17"/>
      <c r="H2159" s="17"/>
      <c r="I2159" s="17" t="s">
        <v>7203</v>
      </c>
      <c r="J2159" s="17" t="s">
        <v>7139</v>
      </c>
      <c r="K2159" s="17" t="s">
        <v>2580</v>
      </c>
      <c r="L2159" s="17" t="s">
        <v>730</v>
      </c>
      <c r="M2159" s="17" t="s">
        <v>414</v>
      </c>
      <c r="N2159" s="18" t="s">
        <v>2583</v>
      </c>
      <c r="O2159" s="26"/>
    </row>
    <row r="2160" spans="1:15" ht="66" customHeight="1" x14ac:dyDescent="0.3">
      <c r="A2160" s="15" t="s">
        <v>10349</v>
      </c>
      <c r="B2160" s="16">
        <v>2013</v>
      </c>
      <c r="C2160" s="17" t="s">
        <v>10348</v>
      </c>
      <c r="D2160" s="17" t="s">
        <v>10351</v>
      </c>
      <c r="E2160" s="17"/>
      <c r="F2160" s="17" t="s">
        <v>5015</v>
      </c>
      <c r="G2160" s="17" t="s">
        <v>832</v>
      </c>
      <c r="H2160" s="17" t="s">
        <v>10352</v>
      </c>
      <c r="I2160" s="17" t="s">
        <v>8079</v>
      </c>
      <c r="J2160" s="17" t="s">
        <v>7134</v>
      </c>
      <c r="K2160" s="17" t="s">
        <v>10350</v>
      </c>
      <c r="L2160" s="17"/>
      <c r="M2160" s="17"/>
      <c r="N2160" s="18"/>
      <c r="O2160" s="26"/>
    </row>
    <row r="2161" spans="1:15" ht="66" x14ac:dyDescent="0.3">
      <c r="A2161" s="15" t="s">
        <v>5439</v>
      </c>
      <c r="B2161" s="16">
        <v>2023</v>
      </c>
      <c r="C2161" s="17" t="s">
        <v>5438</v>
      </c>
      <c r="D2161" s="17" t="s">
        <v>5437</v>
      </c>
      <c r="E2161" s="17"/>
      <c r="F2161" s="17" t="s">
        <v>486</v>
      </c>
      <c r="G2161" s="17" t="s">
        <v>631</v>
      </c>
      <c r="H2161" s="17" t="s">
        <v>3224</v>
      </c>
      <c r="I2161" s="17" t="s">
        <v>7140</v>
      </c>
      <c r="J2161" s="17" t="s">
        <v>7163</v>
      </c>
      <c r="K2161" s="17" t="s">
        <v>5440</v>
      </c>
      <c r="L2161" s="17" t="s">
        <v>329</v>
      </c>
      <c r="M2161" s="17" t="s">
        <v>5441</v>
      </c>
      <c r="N2161" s="18" t="s">
        <v>943</v>
      </c>
      <c r="O2161" s="26"/>
    </row>
    <row r="2162" spans="1:15" ht="52.8" x14ac:dyDescent="0.3">
      <c r="A2162" s="15" t="s">
        <v>11757</v>
      </c>
      <c r="B2162" s="16">
        <v>2026</v>
      </c>
      <c r="C2162" s="17" t="s">
        <v>11756</v>
      </c>
      <c r="D2162" s="17" t="s">
        <v>8331</v>
      </c>
      <c r="E2162" s="17"/>
      <c r="F2162" s="17" t="s">
        <v>56</v>
      </c>
      <c r="G2162" s="17"/>
      <c r="H2162" s="17"/>
      <c r="I2162" s="17" t="s">
        <v>56</v>
      </c>
      <c r="J2162" s="17"/>
      <c r="K2162" s="17" t="s">
        <v>11758</v>
      </c>
      <c r="L2162" s="17"/>
      <c r="M2162" s="17"/>
      <c r="N2162" s="18"/>
      <c r="O2162" s="26" t="s">
        <v>1646</v>
      </c>
    </row>
    <row r="2163" spans="1:15" ht="92.4" x14ac:dyDescent="0.3">
      <c r="A2163" s="15" t="s">
        <v>8333</v>
      </c>
      <c r="B2163" s="16">
        <v>2025</v>
      </c>
      <c r="C2163" s="17" t="s">
        <v>8332</v>
      </c>
      <c r="D2163" s="17" t="s">
        <v>8331</v>
      </c>
      <c r="E2163" s="17"/>
      <c r="F2163" s="17" t="s">
        <v>56</v>
      </c>
      <c r="G2163" s="17"/>
      <c r="H2163" s="17"/>
      <c r="I2163" s="17" t="s">
        <v>56</v>
      </c>
      <c r="J2163" s="17"/>
      <c r="K2163" s="15" t="s">
        <v>8334</v>
      </c>
      <c r="L2163" s="17"/>
      <c r="M2163" s="17"/>
      <c r="N2163" s="18"/>
      <c r="O2163" s="26"/>
    </row>
    <row r="2164" spans="1:15" ht="79.2" x14ac:dyDescent="0.3">
      <c r="A2164" s="15" t="s">
        <v>757</v>
      </c>
      <c r="B2164" s="16">
        <v>2018</v>
      </c>
      <c r="C2164" s="17" t="s">
        <v>760</v>
      </c>
      <c r="D2164" s="17"/>
      <c r="E2164" s="17" t="s">
        <v>758</v>
      </c>
      <c r="F2164" s="17" t="s">
        <v>43</v>
      </c>
      <c r="G2164" s="17" t="s">
        <v>761</v>
      </c>
      <c r="H2164" s="17" t="s">
        <v>3535</v>
      </c>
      <c r="I2164" s="17" t="s">
        <v>2602</v>
      </c>
      <c r="J2164" s="17" t="s">
        <v>7190</v>
      </c>
      <c r="K2164" s="17" t="s">
        <v>11016</v>
      </c>
      <c r="L2164" s="17" t="s">
        <v>92</v>
      </c>
      <c r="M2164" s="17" t="s">
        <v>762</v>
      </c>
      <c r="N2164" s="18" t="s">
        <v>973</v>
      </c>
      <c r="O2164" s="26"/>
    </row>
    <row r="2165" spans="1:15" ht="39.6" x14ac:dyDescent="0.3">
      <c r="A2165" s="15" t="s">
        <v>902</v>
      </c>
      <c r="B2165" s="16">
        <v>2015</v>
      </c>
      <c r="C2165" s="17" t="s">
        <v>901</v>
      </c>
      <c r="D2165" s="17" t="s">
        <v>17</v>
      </c>
      <c r="E2165" s="17"/>
      <c r="F2165" s="17" t="s">
        <v>56</v>
      </c>
      <c r="G2165" s="17"/>
      <c r="H2165" s="17"/>
      <c r="I2165" s="17" t="s">
        <v>904</v>
      </c>
      <c r="J2165" s="17"/>
      <c r="K2165" s="15" t="s">
        <v>903</v>
      </c>
      <c r="L2165" s="17"/>
      <c r="M2165" s="17"/>
      <c r="N2165" s="18"/>
      <c r="O2165" s="26"/>
    </row>
    <row r="2166" spans="1:15" ht="66" x14ac:dyDescent="0.3">
      <c r="A2166" s="15" t="s">
        <v>1260</v>
      </c>
      <c r="B2166" s="16">
        <v>2015</v>
      </c>
      <c r="C2166" s="17" t="s">
        <v>1261</v>
      </c>
      <c r="D2166" s="17"/>
      <c r="E2166" s="17" t="s">
        <v>1263</v>
      </c>
      <c r="F2166" s="17" t="s">
        <v>43</v>
      </c>
      <c r="G2166" s="17"/>
      <c r="H2166" s="17"/>
      <c r="I2166" s="17" t="s">
        <v>7854</v>
      </c>
      <c r="J2166" s="17"/>
      <c r="K2166" s="17" t="s">
        <v>1262</v>
      </c>
      <c r="L2166" s="17"/>
      <c r="M2166" s="17"/>
      <c r="N2166" s="18"/>
      <c r="O2166" s="26"/>
    </row>
    <row r="2167" spans="1:15" ht="66" x14ac:dyDescent="0.3">
      <c r="A2167" s="15" t="s">
        <v>9158</v>
      </c>
      <c r="B2167" s="16">
        <v>2025</v>
      </c>
      <c r="C2167" s="17" t="s">
        <v>9157</v>
      </c>
      <c r="D2167" s="17" t="s">
        <v>349</v>
      </c>
      <c r="E2167" s="17"/>
      <c r="F2167" s="17" t="s">
        <v>1031</v>
      </c>
      <c r="G2167" s="22" t="s">
        <v>40</v>
      </c>
      <c r="H2167" s="22" t="s">
        <v>5547</v>
      </c>
      <c r="I2167" s="17" t="s">
        <v>9163</v>
      </c>
      <c r="J2167" s="17" t="s">
        <v>9165</v>
      </c>
      <c r="K2167" s="17" t="s">
        <v>9159</v>
      </c>
      <c r="L2167" s="17" t="s">
        <v>329</v>
      </c>
      <c r="M2167" s="17" t="s">
        <v>52</v>
      </c>
      <c r="N2167" s="18" t="s">
        <v>9164</v>
      </c>
      <c r="O2167" s="26" t="s">
        <v>1646</v>
      </c>
    </row>
    <row r="2168" spans="1:15" ht="52.8" x14ac:dyDescent="0.3">
      <c r="A2168" s="15" t="s">
        <v>5545</v>
      </c>
      <c r="B2168" s="16">
        <v>2023</v>
      </c>
      <c r="C2168" s="17" t="s">
        <v>5544</v>
      </c>
      <c r="D2168" s="17" t="s">
        <v>29</v>
      </c>
      <c r="E2168" s="17"/>
      <c r="F2168" s="17" t="s">
        <v>43</v>
      </c>
      <c r="G2168" s="17" t="s">
        <v>40</v>
      </c>
      <c r="H2168" s="17" t="s">
        <v>5547</v>
      </c>
      <c r="I2168" s="17" t="s">
        <v>7855</v>
      </c>
      <c r="J2168" s="17" t="s">
        <v>7145</v>
      </c>
      <c r="K2168" s="17" t="s">
        <v>5546</v>
      </c>
      <c r="L2168" s="17" t="s">
        <v>329</v>
      </c>
      <c r="M2168" s="17" t="s">
        <v>289</v>
      </c>
      <c r="N2168" s="18" t="s">
        <v>5548</v>
      </c>
      <c r="O2168" s="26"/>
    </row>
    <row r="2169" spans="1:15" ht="66" x14ac:dyDescent="0.3">
      <c r="A2169" s="15" t="s">
        <v>8973</v>
      </c>
      <c r="B2169" s="16">
        <v>2025</v>
      </c>
      <c r="C2169" s="17" t="s">
        <v>8974</v>
      </c>
      <c r="D2169" s="17" t="s">
        <v>68</v>
      </c>
      <c r="E2169" s="17"/>
      <c r="F2169" s="17" t="s">
        <v>2477</v>
      </c>
      <c r="G2169" s="17" t="s">
        <v>134</v>
      </c>
      <c r="H2169" s="17" t="s">
        <v>3207</v>
      </c>
      <c r="I2169" s="17" t="s">
        <v>8976</v>
      </c>
      <c r="J2169" s="17" t="s">
        <v>7321</v>
      </c>
      <c r="K2169" s="15" t="s">
        <v>8975</v>
      </c>
      <c r="L2169" s="17" t="s">
        <v>329</v>
      </c>
      <c r="M2169" s="17" t="s">
        <v>338</v>
      </c>
      <c r="N2169" s="18" t="s">
        <v>6035</v>
      </c>
      <c r="O2169" s="19"/>
    </row>
    <row r="2170" spans="1:15" ht="66" x14ac:dyDescent="0.3">
      <c r="A2170" s="15" t="s">
        <v>6754</v>
      </c>
      <c r="B2170" s="16">
        <v>2024</v>
      </c>
      <c r="C2170" s="17" t="s">
        <v>6753</v>
      </c>
      <c r="D2170" s="17"/>
      <c r="E2170" s="17" t="s">
        <v>897</v>
      </c>
      <c r="F2170" s="17" t="s">
        <v>2477</v>
      </c>
      <c r="G2170" s="17" t="s">
        <v>134</v>
      </c>
      <c r="H2170" s="17" t="s">
        <v>6756</v>
      </c>
      <c r="I2170" s="17" t="s">
        <v>7909</v>
      </c>
      <c r="J2170" s="17" t="s">
        <v>7856</v>
      </c>
      <c r="K2170" s="17" t="s">
        <v>6755</v>
      </c>
      <c r="L2170" s="17" t="s">
        <v>6757</v>
      </c>
      <c r="M2170" s="17" t="s">
        <v>5199</v>
      </c>
      <c r="N2170" s="18" t="s">
        <v>6758</v>
      </c>
      <c r="O2170" s="19"/>
    </row>
    <row r="2171" spans="1:15" ht="66" x14ac:dyDescent="0.3">
      <c r="A2171" s="15" t="s">
        <v>6497</v>
      </c>
      <c r="B2171" s="16">
        <v>2024</v>
      </c>
      <c r="C2171" s="17" t="s">
        <v>6496</v>
      </c>
      <c r="D2171" s="17" t="s">
        <v>1235</v>
      </c>
      <c r="E2171" s="17"/>
      <c r="F2171" s="17" t="s">
        <v>2477</v>
      </c>
      <c r="G2171" s="17" t="s">
        <v>134</v>
      </c>
      <c r="H2171" s="17" t="s">
        <v>6499</v>
      </c>
      <c r="I2171" s="17" t="s">
        <v>7857</v>
      </c>
      <c r="J2171" s="17" t="s">
        <v>7182</v>
      </c>
      <c r="K2171" s="17" t="s">
        <v>6498</v>
      </c>
      <c r="L2171" s="17" t="s">
        <v>329</v>
      </c>
      <c r="M2171" s="17" t="s">
        <v>1069</v>
      </c>
      <c r="N2171" s="18" t="s">
        <v>6500</v>
      </c>
      <c r="O2171" s="19"/>
    </row>
    <row r="2172" spans="1:15" ht="66" x14ac:dyDescent="0.3">
      <c r="A2172" s="15" t="s">
        <v>12479</v>
      </c>
      <c r="B2172" s="16">
        <v>2024</v>
      </c>
      <c r="C2172" s="17" t="s">
        <v>6496</v>
      </c>
      <c r="D2172" s="17" t="s">
        <v>1235</v>
      </c>
      <c r="E2172" s="17"/>
      <c r="F2172" s="17" t="s">
        <v>2477</v>
      </c>
      <c r="G2172" s="17" t="s">
        <v>134</v>
      </c>
      <c r="H2172" s="17" t="s">
        <v>3257</v>
      </c>
      <c r="I2172" s="17" t="s">
        <v>9745</v>
      </c>
      <c r="J2172" s="17" t="s">
        <v>7182</v>
      </c>
      <c r="K2172" s="17" t="s">
        <v>12480</v>
      </c>
      <c r="L2172" s="17" t="s">
        <v>329</v>
      </c>
      <c r="M2172" s="17" t="s">
        <v>1069</v>
      </c>
      <c r="N2172" s="18" t="s">
        <v>6500</v>
      </c>
      <c r="O2172" s="19"/>
    </row>
    <row r="2173" spans="1:15" ht="92.4" x14ac:dyDescent="0.3">
      <c r="A2173" s="15" t="s">
        <v>12313</v>
      </c>
      <c r="B2173" s="16" t="s">
        <v>9310</v>
      </c>
      <c r="C2173" s="17" t="s">
        <v>12312</v>
      </c>
      <c r="D2173" s="17" t="s">
        <v>487</v>
      </c>
      <c r="E2173" s="17"/>
      <c r="F2173" s="17" t="s">
        <v>2477</v>
      </c>
      <c r="G2173" s="17" t="s">
        <v>134</v>
      </c>
      <c r="H2173" s="17" t="s">
        <v>12315</v>
      </c>
      <c r="I2173" s="17"/>
      <c r="J2173" s="17" t="s">
        <v>7282</v>
      </c>
      <c r="K2173" s="17" t="s">
        <v>12314</v>
      </c>
      <c r="L2173" s="17"/>
      <c r="M2173" s="17"/>
      <c r="N2173" s="18"/>
      <c r="O2173" s="19"/>
    </row>
    <row r="2174" spans="1:15" ht="79.2" x14ac:dyDescent="0.3">
      <c r="A2174" s="15" t="s">
        <v>5196</v>
      </c>
      <c r="B2174" s="16">
        <v>2023</v>
      </c>
      <c r="C2174" s="17" t="s">
        <v>5197</v>
      </c>
      <c r="D2174" s="17" t="s">
        <v>68</v>
      </c>
      <c r="E2174" s="17"/>
      <c r="F2174" s="17" t="s">
        <v>2477</v>
      </c>
      <c r="G2174" s="17" t="s">
        <v>134</v>
      </c>
      <c r="H2174" s="17" t="s">
        <v>3229</v>
      </c>
      <c r="I2174" s="17" t="s">
        <v>7977</v>
      </c>
      <c r="J2174" s="17" t="s">
        <v>7282</v>
      </c>
      <c r="K2174" s="15" t="s">
        <v>5198</v>
      </c>
      <c r="L2174" s="17" t="s">
        <v>5200</v>
      </c>
      <c r="M2174" s="17" t="s">
        <v>5199</v>
      </c>
      <c r="N2174" s="18" t="s">
        <v>5201</v>
      </c>
      <c r="O2174" s="19"/>
    </row>
    <row r="2175" spans="1:15" ht="66" x14ac:dyDescent="0.3">
      <c r="A2175" s="15" t="s">
        <v>10165</v>
      </c>
      <c r="B2175" s="16">
        <v>2025</v>
      </c>
      <c r="C2175" s="17" t="s">
        <v>10164</v>
      </c>
      <c r="D2175" s="17" t="s">
        <v>1440</v>
      </c>
      <c r="E2175" s="17"/>
      <c r="F2175" s="17" t="s">
        <v>844</v>
      </c>
      <c r="G2175" s="17" t="s">
        <v>165</v>
      </c>
      <c r="H2175" s="17" t="s">
        <v>3166</v>
      </c>
      <c r="I2175" s="17" t="s">
        <v>7300</v>
      </c>
      <c r="J2175" s="17" t="s">
        <v>7156</v>
      </c>
      <c r="K2175" s="15" t="s">
        <v>10166</v>
      </c>
      <c r="L2175" s="17" t="s">
        <v>329</v>
      </c>
      <c r="M2175" s="17" t="s">
        <v>49</v>
      </c>
      <c r="N2175" s="18" t="s">
        <v>10167</v>
      </c>
      <c r="O2175" s="19" t="s">
        <v>1646</v>
      </c>
    </row>
    <row r="2176" spans="1:15" ht="66" x14ac:dyDescent="0.3">
      <c r="A2176" s="15" t="s">
        <v>9352</v>
      </c>
      <c r="B2176" s="16">
        <v>2025</v>
      </c>
      <c r="C2176" s="17" t="s">
        <v>9351</v>
      </c>
      <c r="D2176" s="17" t="s">
        <v>33</v>
      </c>
      <c r="E2176" s="17"/>
      <c r="F2176" s="17" t="s">
        <v>2477</v>
      </c>
      <c r="G2176" s="17" t="s">
        <v>2655</v>
      </c>
      <c r="H2176" s="17" t="s">
        <v>4610</v>
      </c>
      <c r="I2176" s="17" t="s">
        <v>9356</v>
      </c>
      <c r="J2176" s="17" t="s">
        <v>9355</v>
      </c>
      <c r="K2176" s="17" t="s">
        <v>9353</v>
      </c>
      <c r="L2176" s="17" t="s">
        <v>329</v>
      </c>
      <c r="M2176" s="17" t="s">
        <v>9354</v>
      </c>
      <c r="N2176" s="18"/>
      <c r="O2176" s="19"/>
    </row>
    <row r="2177" spans="1:15" ht="79.2" x14ac:dyDescent="0.3">
      <c r="A2177" s="15" t="s">
        <v>5335</v>
      </c>
      <c r="B2177" s="16">
        <v>2023</v>
      </c>
      <c r="C2177" s="17" t="s">
        <v>5336</v>
      </c>
      <c r="D2177" s="17" t="s">
        <v>1200</v>
      </c>
      <c r="E2177" s="17"/>
      <c r="F2177" s="17" t="s">
        <v>2477</v>
      </c>
      <c r="G2177" s="17" t="s">
        <v>134</v>
      </c>
      <c r="H2177" s="17" t="s">
        <v>5338</v>
      </c>
      <c r="I2177" s="17" t="s">
        <v>7184</v>
      </c>
      <c r="J2177" s="17" t="s">
        <v>7337</v>
      </c>
      <c r="K2177" s="15" t="s">
        <v>5337</v>
      </c>
      <c r="L2177" s="17" t="s">
        <v>329</v>
      </c>
      <c r="M2177" s="17" t="s">
        <v>2439</v>
      </c>
      <c r="N2177" s="18"/>
      <c r="O2177" s="19"/>
    </row>
    <row r="2178" spans="1:15" ht="52.8" x14ac:dyDescent="0.3">
      <c r="A2178" s="15" t="s">
        <v>2700</v>
      </c>
      <c r="B2178" s="16">
        <v>2017</v>
      </c>
      <c r="C2178" s="17" t="s">
        <v>2699</v>
      </c>
      <c r="D2178" s="17"/>
      <c r="E2178" s="17" t="s">
        <v>2702</v>
      </c>
      <c r="F2178" s="17" t="s">
        <v>1031</v>
      </c>
      <c r="G2178" s="17" t="s">
        <v>42</v>
      </c>
      <c r="H2178" s="17" t="s">
        <v>3331</v>
      </c>
      <c r="I2178" s="17" t="s">
        <v>10361</v>
      </c>
      <c r="J2178" s="17" t="s">
        <v>7145</v>
      </c>
      <c r="K2178" s="17" t="s">
        <v>2701</v>
      </c>
      <c r="L2178" s="17" t="s">
        <v>303</v>
      </c>
      <c r="M2178" s="17" t="s">
        <v>172</v>
      </c>
      <c r="N2178" s="18"/>
      <c r="O2178" s="19" t="s">
        <v>1921</v>
      </c>
    </row>
    <row r="2179" spans="1:15" ht="105.6" x14ac:dyDescent="0.3">
      <c r="A2179" s="15" t="s">
        <v>11970</v>
      </c>
      <c r="B2179" s="16">
        <v>2026</v>
      </c>
      <c r="C2179" s="17" t="s">
        <v>11969</v>
      </c>
      <c r="D2179" s="17" t="s">
        <v>11972</v>
      </c>
      <c r="E2179" s="17"/>
      <c r="F2179" s="17" t="s">
        <v>844</v>
      </c>
      <c r="G2179" s="17" t="s">
        <v>11975</v>
      </c>
      <c r="H2179" s="17" t="s">
        <v>11974</v>
      </c>
      <c r="I2179" s="17" t="s">
        <v>11973</v>
      </c>
      <c r="J2179" s="17" t="s">
        <v>9491</v>
      </c>
      <c r="K2179" s="15" t="s">
        <v>11971</v>
      </c>
      <c r="L2179" s="17" t="s">
        <v>10610</v>
      </c>
      <c r="M2179" s="17" t="s">
        <v>11977</v>
      </c>
      <c r="N2179" s="18" t="s">
        <v>11976</v>
      </c>
      <c r="O2179" s="19" t="s">
        <v>1646</v>
      </c>
    </row>
    <row r="2180" spans="1:15" ht="145.19999999999999" x14ac:dyDescent="0.3">
      <c r="A2180" s="15" t="s">
        <v>9489</v>
      </c>
      <c r="B2180" s="16">
        <v>2025</v>
      </c>
      <c r="C2180" s="17" t="s">
        <v>9488</v>
      </c>
      <c r="D2180" s="17" t="s">
        <v>316</v>
      </c>
      <c r="E2180" s="17"/>
      <c r="F2180" s="17" t="s">
        <v>844</v>
      </c>
      <c r="G2180" s="17" t="s">
        <v>10645</v>
      </c>
      <c r="H2180" s="17" t="s">
        <v>9493</v>
      </c>
      <c r="I2180" s="17" t="s">
        <v>7424</v>
      </c>
      <c r="J2180" s="17" t="s">
        <v>9491</v>
      </c>
      <c r="K2180" s="17" t="s">
        <v>9490</v>
      </c>
      <c r="L2180" s="17" t="s">
        <v>329</v>
      </c>
      <c r="M2180" s="17" t="s">
        <v>4754</v>
      </c>
      <c r="N2180" s="18" t="s">
        <v>9492</v>
      </c>
      <c r="O2180" s="19"/>
    </row>
    <row r="2181" spans="1:15" ht="118.8" x14ac:dyDescent="0.3">
      <c r="A2181" s="15" t="s">
        <v>3939</v>
      </c>
      <c r="B2181" s="16">
        <v>2022</v>
      </c>
      <c r="C2181" s="17" t="s">
        <v>3941</v>
      </c>
      <c r="D2181" s="17"/>
      <c r="E2181" s="17" t="s">
        <v>3940</v>
      </c>
      <c r="F2181" s="17" t="s">
        <v>43</v>
      </c>
      <c r="G2181" s="17" t="s">
        <v>10644</v>
      </c>
      <c r="H2181" s="17" t="s">
        <v>3944</v>
      </c>
      <c r="I2181" s="17" t="s">
        <v>7858</v>
      </c>
      <c r="J2181" s="17" t="s">
        <v>7164</v>
      </c>
      <c r="K2181" s="17" t="s">
        <v>11098</v>
      </c>
      <c r="L2181" s="17" t="s">
        <v>329</v>
      </c>
      <c r="M2181" s="17" t="s">
        <v>3942</v>
      </c>
      <c r="N2181" s="18" t="s">
        <v>3943</v>
      </c>
      <c r="O2181" s="19"/>
    </row>
    <row r="2182" spans="1:15" ht="118.8" x14ac:dyDescent="0.3">
      <c r="A2182" s="15" t="s">
        <v>11954</v>
      </c>
      <c r="B2182" s="16">
        <v>2022</v>
      </c>
      <c r="C2182" s="17" t="s">
        <v>11956</v>
      </c>
      <c r="D2182" s="17"/>
      <c r="E2182" s="17" t="s">
        <v>3940</v>
      </c>
      <c r="F2182" s="17" t="s">
        <v>1031</v>
      </c>
      <c r="G2182" s="17" t="s">
        <v>40</v>
      </c>
      <c r="H2182" s="17" t="s">
        <v>11955</v>
      </c>
      <c r="I2182" s="17" t="s">
        <v>9484</v>
      </c>
      <c r="J2182" s="17" t="s">
        <v>7166</v>
      </c>
      <c r="K2182" s="17" t="s">
        <v>11959</v>
      </c>
      <c r="L2182" s="17" t="s">
        <v>329</v>
      </c>
      <c r="M2182" s="17" t="s">
        <v>60</v>
      </c>
      <c r="N2182" s="18"/>
      <c r="O2182" s="19" t="s">
        <v>1646</v>
      </c>
    </row>
    <row r="2183" spans="1:15" ht="158.4" x14ac:dyDescent="0.3">
      <c r="A2183" s="15" t="s">
        <v>11940</v>
      </c>
      <c r="B2183" s="16">
        <v>2023</v>
      </c>
      <c r="C2183" s="17" t="s">
        <v>11941</v>
      </c>
      <c r="D2183" s="17"/>
      <c r="E2183" s="17" t="s">
        <v>3940</v>
      </c>
      <c r="F2183" s="17" t="s">
        <v>1031</v>
      </c>
      <c r="G2183" s="17" t="s">
        <v>3978</v>
      </c>
      <c r="H2183" s="17" t="s">
        <v>11942</v>
      </c>
      <c r="I2183" s="17" t="s">
        <v>11943</v>
      </c>
      <c r="J2183" s="17" t="s">
        <v>7166</v>
      </c>
      <c r="K2183" s="15" t="s">
        <v>11947</v>
      </c>
      <c r="L2183" s="17" t="s">
        <v>329</v>
      </c>
      <c r="M2183" s="17" t="s">
        <v>1506</v>
      </c>
      <c r="N2183" s="18"/>
      <c r="O2183" s="19" t="s">
        <v>1646</v>
      </c>
    </row>
    <row r="2184" spans="1:15" ht="52.8" x14ac:dyDescent="0.3">
      <c r="A2184" s="15" t="s">
        <v>4661</v>
      </c>
      <c r="B2184" s="16">
        <v>2022</v>
      </c>
      <c r="C2184" s="17" t="s">
        <v>4660</v>
      </c>
      <c r="D2184" s="17" t="s">
        <v>4662</v>
      </c>
      <c r="E2184" s="17"/>
      <c r="F2184" s="17" t="s">
        <v>56</v>
      </c>
      <c r="G2184" s="17"/>
      <c r="H2184" s="17"/>
      <c r="I2184" s="17" t="s">
        <v>1151</v>
      </c>
      <c r="J2184" s="17"/>
      <c r="K2184" s="17" t="s">
        <v>4663</v>
      </c>
      <c r="L2184" s="17"/>
      <c r="M2184" s="17"/>
      <c r="N2184" s="18"/>
      <c r="O2184" s="19" t="s">
        <v>1646</v>
      </c>
    </row>
    <row r="2185" spans="1:15" ht="52.8" x14ac:dyDescent="0.3">
      <c r="A2185" s="15" t="s">
        <v>1197</v>
      </c>
      <c r="B2185" s="16">
        <v>2018</v>
      </c>
      <c r="C2185" s="17" t="s">
        <v>1196</v>
      </c>
      <c r="D2185" s="17" t="s">
        <v>1198</v>
      </c>
      <c r="E2185" s="17"/>
      <c r="F2185" s="17" t="s">
        <v>56</v>
      </c>
      <c r="G2185" s="17"/>
      <c r="H2185" s="17"/>
      <c r="I2185" s="17" t="s">
        <v>7860</v>
      </c>
      <c r="J2185" s="17" t="s">
        <v>7166</v>
      </c>
      <c r="K2185" s="17" t="s">
        <v>10569</v>
      </c>
      <c r="L2185" s="17"/>
      <c r="M2185" s="17"/>
      <c r="N2185" s="18"/>
      <c r="O2185" s="19"/>
    </row>
    <row r="2186" spans="1:15" ht="52.8" x14ac:dyDescent="0.3">
      <c r="A2186" s="15" t="s">
        <v>1829</v>
      </c>
      <c r="B2186" s="16">
        <v>2019</v>
      </c>
      <c r="C2186" s="17" t="s">
        <v>1828</v>
      </c>
      <c r="D2186" s="17" t="s">
        <v>589</v>
      </c>
      <c r="E2186" s="17"/>
      <c r="F2186" s="17" t="s">
        <v>43</v>
      </c>
      <c r="G2186" s="17" t="s">
        <v>1129</v>
      </c>
      <c r="H2186" s="17" t="s">
        <v>3216</v>
      </c>
      <c r="I2186" s="17" t="s">
        <v>7859</v>
      </c>
      <c r="J2186" s="17" t="s">
        <v>7463</v>
      </c>
      <c r="K2186" s="15" t="s">
        <v>10556</v>
      </c>
      <c r="L2186" s="17" t="s">
        <v>1025</v>
      </c>
      <c r="M2186" s="17" t="s">
        <v>1830</v>
      </c>
      <c r="N2186" s="18"/>
      <c r="O2186" s="19"/>
    </row>
    <row r="2187" spans="1:15" ht="178.8" customHeight="1" x14ac:dyDescent="0.3">
      <c r="A2187" s="15" t="s">
        <v>11148</v>
      </c>
      <c r="B2187" s="16">
        <v>2026</v>
      </c>
      <c r="C2187" s="17" t="s">
        <v>11147</v>
      </c>
      <c r="D2187" s="17" t="s">
        <v>11146</v>
      </c>
      <c r="E2187" s="17"/>
      <c r="F2187" s="17" t="s">
        <v>2477</v>
      </c>
      <c r="G2187" s="17" t="s">
        <v>189</v>
      </c>
      <c r="H2187" s="17" t="s">
        <v>9755</v>
      </c>
      <c r="I2187" s="17" t="s">
        <v>11149</v>
      </c>
      <c r="J2187" s="17" t="s">
        <v>7161</v>
      </c>
      <c r="K2187" s="15" t="s">
        <v>11434</v>
      </c>
      <c r="L2187" s="17" t="s">
        <v>10613</v>
      </c>
      <c r="M2187" s="17" t="s">
        <v>11150</v>
      </c>
      <c r="N2187" s="18" t="s">
        <v>11151</v>
      </c>
      <c r="O2187" s="19"/>
    </row>
    <row r="2188" spans="1:15" ht="52.8" x14ac:dyDescent="0.3">
      <c r="A2188" s="15" t="s">
        <v>256</v>
      </c>
      <c r="B2188" s="16">
        <v>2019</v>
      </c>
      <c r="C2188" s="17" t="s">
        <v>255</v>
      </c>
      <c r="D2188" s="17" t="s">
        <v>257</v>
      </c>
      <c r="E2188" s="17"/>
      <c r="F2188" s="17" t="s">
        <v>56</v>
      </c>
      <c r="G2188" s="22"/>
      <c r="H2188" s="22"/>
      <c r="I2188" s="17" t="s">
        <v>2116</v>
      </c>
      <c r="J2188" s="17"/>
      <c r="K2188" s="17" t="s">
        <v>11377</v>
      </c>
      <c r="L2188" s="17"/>
      <c r="M2188" s="17"/>
      <c r="N2188" s="18"/>
      <c r="O2188" s="19"/>
    </row>
    <row r="2189" spans="1:15" ht="39.6" x14ac:dyDescent="0.3">
      <c r="A2189" s="15" t="s">
        <v>5522</v>
      </c>
      <c r="B2189" s="16">
        <v>2023</v>
      </c>
      <c r="C2189" s="17" t="s">
        <v>5521</v>
      </c>
      <c r="D2189" s="17" t="s">
        <v>210</v>
      </c>
      <c r="E2189" s="17"/>
      <c r="F2189" s="17" t="s">
        <v>1031</v>
      </c>
      <c r="G2189" s="17"/>
      <c r="H2189" s="17" t="s">
        <v>6322</v>
      </c>
      <c r="I2189" s="17" t="s">
        <v>7500</v>
      </c>
      <c r="J2189" s="17"/>
      <c r="K2189" s="15" t="s">
        <v>6321</v>
      </c>
      <c r="L2189" s="17" t="s">
        <v>329</v>
      </c>
      <c r="M2189" s="17" t="s">
        <v>1506</v>
      </c>
      <c r="N2189" s="18" t="s">
        <v>5523</v>
      </c>
      <c r="O2189" s="19"/>
    </row>
    <row r="2190" spans="1:15" ht="132" x14ac:dyDescent="0.3">
      <c r="A2190" s="15" t="s">
        <v>5522</v>
      </c>
      <c r="B2190" s="16">
        <v>2026</v>
      </c>
      <c r="C2190" s="17" t="s">
        <v>12321</v>
      </c>
      <c r="D2190" s="17" t="s">
        <v>210</v>
      </c>
      <c r="E2190" s="17"/>
      <c r="F2190" s="17" t="s">
        <v>1031</v>
      </c>
      <c r="G2190" s="17" t="s">
        <v>12350</v>
      </c>
      <c r="H2190" s="17" t="s">
        <v>12349</v>
      </c>
      <c r="I2190" s="17" t="s">
        <v>12324</v>
      </c>
      <c r="J2190" s="17" t="s">
        <v>7160</v>
      </c>
      <c r="K2190" s="15" t="s">
        <v>12322</v>
      </c>
      <c r="L2190" s="17" t="s">
        <v>329</v>
      </c>
      <c r="M2190" s="17" t="s">
        <v>1506</v>
      </c>
      <c r="N2190" s="18" t="s">
        <v>12323</v>
      </c>
      <c r="O2190" s="19" t="s">
        <v>1646</v>
      </c>
    </row>
    <row r="2191" spans="1:15" ht="79.2" x14ac:dyDescent="0.3">
      <c r="A2191" s="15" t="s">
        <v>12397</v>
      </c>
      <c r="B2191" s="16">
        <v>2026</v>
      </c>
      <c r="C2191" s="17" t="s">
        <v>12396</v>
      </c>
      <c r="D2191" s="17" t="s">
        <v>1630</v>
      </c>
      <c r="E2191" s="17"/>
      <c r="F2191" s="17" t="s">
        <v>56</v>
      </c>
      <c r="G2191" s="17"/>
      <c r="H2191" s="17"/>
      <c r="I2191" s="17" t="s">
        <v>12399</v>
      </c>
      <c r="J2191" s="17"/>
      <c r="K2191" s="17" t="s">
        <v>12398</v>
      </c>
      <c r="L2191" s="17"/>
      <c r="M2191" s="17"/>
      <c r="N2191" s="18"/>
      <c r="O2191" s="19"/>
    </row>
    <row r="2192" spans="1:15" ht="52.8" x14ac:dyDescent="0.3">
      <c r="A2192" s="15" t="s">
        <v>10254</v>
      </c>
      <c r="B2192" s="16">
        <v>2021</v>
      </c>
      <c r="C2192" s="17" t="s">
        <v>10253</v>
      </c>
      <c r="D2192" s="17" t="s">
        <v>68</v>
      </c>
      <c r="E2192" s="17"/>
      <c r="F2192" s="17" t="s">
        <v>844</v>
      </c>
      <c r="G2192" s="17" t="s">
        <v>3870</v>
      </c>
      <c r="H2192" s="37" t="s">
        <v>10256</v>
      </c>
      <c r="I2192" s="17" t="s">
        <v>7526</v>
      </c>
      <c r="J2192" s="17" t="s">
        <v>7161</v>
      </c>
      <c r="K2192" s="17" t="s">
        <v>10255</v>
      </c>
      <c r="L2192" s="17"/>
      <c r="M2192" s="17" t="s">
        <v>8703</v>
      </c>
      <c r="N2192" s="18"/>
      <c r="O2192" s="19" t="s">
        <v>1646</v>
      </c>
    </row>
    <row r="2193" spans="1:15" ht="105.6" x14ac:dyDescent="0.3">
      <c r="A2193" s="15" t="s">
        <v>2239</v>
      </c>
      <c r="B2193" s="16">
        <v>2021</v>
      </c>
      <c r="C2193" s="17" t="s">
        <v>2238</v>
      </c>
      <c r="D2193" s="17"/>
      <c r="E2193" s="17" t="s">
        <v>897</v>
      </c>
      <c r="F2193" s="17" t="s">
        <v>1031</v>
      </c>
      <c r="G2193" s="17" t="s">
        <v>2241</v>
      </c>
      <c r="H2193" s="17" t="s">
        <v>3536</v>
      </c>
      <c r="I2193" s="17" t="s">
        <v>7470</v>
      </c>
      <c r="J2193" s="17" t="s">
        <v>7145</v>
      </c>
      <c r="K2193" s="17" t="s">
        <v>2240</v>
      </c>
      <c r="L2193" s="17" t="s">
        <v>730</v>
      </c>
      <c r="M2193" s="17" t="s">
        <v>1724</v>
      </c>
      <c r="N2193" s="18"/>
      <c r="O2193" s="19"/>
    </row>
    <row r="2194" spans="1:15" ht="52.8" x14ac:dyDescent="0.3">
      <c r="A2194" s="15" t="s">
        <v>1822</v>
      </c>
      <c r="B2194" s="16">
        <v>2018</v>
      </c>
      <c r="C2194" s="17" t="s">
        <v>1824</v>
      </c>
      <c r="D2194" s="17"/>
      <c r="E2194" s="17" t="s">
        <v>1823</v>
      </c>
      <c r="F2194" s="17" t="s">
        <v>43</v>
      </c>
      <c r="G2194" s="17"/>
      <c r="H2194" s="17"/>
      <c r="I2194" s="17" t="s">
        <v>7470</v>
      </c>
      <c r="J2194" s="17" t="s">
        <v>7145</v>
      </c>
      <c r="K2194" s="17" t="s">
        <v>1837</v>
      </c>
      <c r="L2194" s="17" t="s">
        <v>123</v>
      </c>
      <c r="M2194" s="17"/>
      <c r="N2194" s="18"/>
      <c r="O2194" s="19"/>
    </row>
    <row r="2195" spans="1:15" ht="52.8" x14ac:dyDescent="0.3">
      <c r="A2195" s="15" t="s">
        <v>1822</v>
      </c>
      <c r="B2195" s="16">
        <v>2019</v>
      </c>
      <c r="C2195" s="17" t="s">
        <v>1826</v>
      </c>
      <c r="D2195" s="17"/>
      <c r="E2195" s="17" t="s">
        <v>1825</v>
      </c>
      <c r="F2195" s="17" t="s">
        <v>43</v>
      </c>
      <c r="G2195" s="17"/>
      <c r="H2195" s="17"/>
      <c r="I2195" s="17" t="s">
        <v>7470</v>
      </c>
      <c r="J2195" s="17" t="s">
        <v>7145</v>
      </c>
      <c r="K2195" s="17" t="s">
        <v>1827</v>
      </c>
      <c r="L2195" s="17" t="s">
        <v>123</v>
      </c>
      <c r="M2195" s="17"/>
      <c r="N2195" s="18"/>
      <c r="O2195" s="19"/>
    </row>
    <row r="2196" spans="1:15" ht="52.8" x14ac:dyDescent="0.3">
      <c r="A2196" s="24" t="s">
        <v>1835</v>
      </c>
      <c r="B2196" s="21">
        <v>2017</v>
      </c>
      <c r="C2196" s="22" t="s">
        <v>1833</v>
      </c>
      <c r="D2196" s="22"/>
      <c r="E2196" s="22" t="s">
        <v>1836</v>
      </c>
      <c r="F2196" s="17" t="s">
        <v>43</v>
      </c>
      <c r="G2196" s="17"/>
      <c r="H2196" s="22"/>
      <c r="I2196" s="17" t="s">
        <v>7754</v>
      </c>
      <c r="J2196" s="17" t="s">
        <v>7145</v>
      </c>
      <c r="K2196" s="22" t="s">
        <v>1838</v>
      </c>
      <c r="L2196" s="17"/>
      <c r="M2196" s="22"/>
      <c r="N2196" s="23"/>
      <c r="O2196" s="26"/>
    </row>
    <row r="2197" spans="1:15" ht="66" x14ac:dyDescent="0.3">
      <c r="A2197" s="15" t="s">
        <v>1834</v>
      </c>
      <c r="B2197" s="16">
        <v>2019</v>
      </c>
      <c r="C2197" s="17" t="s">
        <v>1831</v>
      </c>
      <c r="D2197" s="17" t="s">
        <v>589</v>
      </c>
      <c r="E2197" s="17"/>
      <c r="F2197" s="17" t="s">
        <v>43</v>
      </c>
      <c r="G2197" s="17" t="s">
        <v>1832</v>
      </c>
      <c r="H2197" s="17" t="s">
        <v>3537</v>
      </c>
      <c r="I2197" s="17" t="s">
        <v>7470</v>
      </c>
      <c r="J2197" s="17" t="s">
        <v>7145</v>
      </c>
      <c r="K2197" s="17" t="s">
        <v>11067</v>
      </c>
      <c r="L2197" s="17" t="s">
        <v>123</v>
      </c>
      <c r="M2197" s="17" t="s">
        <v>1724</v>
      </c>
      <c r="N2197" s="18"/>
      <c r="O2197" s="19"/>
    </row>
    <row r="2198" spans="1:15" ht="79.2" x14ac:dyDescent="0.3">
      <c r="A2198" s="15" t="s">
        <v>2234</v>
      </c>
      <c r="B2198" s="16">
        <v>2020</v>
      </c>
      <c r="C2198" s="17" t="s">
        <v>2233</v>
      </c>
      <c r="D2198" s="17" t="s">
        <v>589</v>
      </c>
      <c r="E2198" s="17"/>
      <c r="F2198" s="17" t="s">
        <v>43</v>
      </c>
      <c r="G2198" s="17" t="s">
        <v>2235</v>
      </c>
      <c r="H2198" s="17" t="s">
        <v>3538</v>
      </c>
      <c r="I2198" s="17" t="s">
        <v>7470</v>
      </c>
      <c r="J2198" s="17" t="s">
        <v>7145</v>
      </c>
      <c r="K2198" s="15" t="s">
        <v>5114</v>
      </c>
      <c r="L2198" s="17" t="s">
        <v>730</v>
      </c>
      <c r="M2198" s="17" t="s">
        <v>1724</v>
      </c>
      <c r="N2198" s="18"/>
      <c r="O2198" s="19"/>
    </row>
    <row r="2199" spans="1:15" ht="79.2" x14ac:dyDescent="0.3">
      <c r="A2199" s="15" t="s">
        <v>779</v>
      </c>
      <c r="B2199" s="16">
        <v>2016</v>
      </c>
      <c r="C2199" s="17" t="s">
        <v>777</v>
      </c>
      <c r="D2199" s="17"/>
      <c r="E2199" s="17" t="s">
        <v>778</v>
      </c>
      <c r="F2199" s="17" t="s">
        <v>1468</v>
      </c>
      <c r="G2199" s="17"/>
      <c r="H2199" s="22"/>
      <c r="I2199" s="17" t="s">
        <v>1645</v>
      </c>
      <c r="J2199" s="17"/>
      <c r="K2199" s="17" t="s">
        <v>11017</v>
      </c>
      <c r="L2199" s="17" t="s">
        <v>48</v>
      </c>
      <c r="M2199" s="17" t="s">
        <v>780</v>
      </c>
      <c r="N2199" s="18" t="s">
        <v>781</v>
      </c>
      <c r="O2199" s="19"/>
    </row>
    <row r="2200" spans="1:15" ht="92.4" x14ac:dyDescent="0.3">
      <c r="A2200" s="15" t="s">
        <v>252</v>
      </c>
      <c r="B2200" s="16">
        <v>2020</v>
      </c>
      <c r="C2200" s="17" t="s">
        <v>251</v>
      </c>
      <c r="D2200" s="17" t="s">
        <v>33</v>
      </c>
      <c r="E2200" s="17"/>
      <c r="F2200" s="17" t="s">
        <v>122</v>
      </c>
      <c r="G2200" s="17" t="s">
        <v>254</v>
      </c>
      <c r="H2200" s="17" t="s">
        <v>3539</v>
      </c>
      <c r="I2200" s="17" t="s">
        <v>7861</v>
      </c>
      <c r="J2200" s="17" t="s">
        <v>7249</v>
      </c>
      <c r="K2200" s="17" t="s">
        <v>253</v>
      </c>
      <c r="L2200" s="17" t="s">
        <v>48</v>
      </c>
      <c r="M2200" s="17" t="s">
        <v>60</v>
      </c>
      <c r="N2200" s="18" t="s">
        <v>974</v>
      </c>
      <c r="O2200" s="19"/>
    </row>
    <row r="2201" spans="1:15" ht="52.8" x14ac:dyDescent="0.3">
      <c r="A2201" s="15" t="s">
        <v>8070</v>
      </c>
      <c r="B2201" s="16">
        <v>2022</v>
      </c>
      <c r="C2201" s="17" t="s">
        <v>8069</v>
      </c>
      <c r="D2201" s="17" t="s">
        <v>630</v>
      </c>
      <c r="E2201" s="17"/>
      <c r="F2201" s="17" t="s">
        <v>486</v>
      </c>
      <c r="G2201" s="17" t="s">
        <v>1166</v>
      </c>
      <c r="H2201" s="22" t="s">
        <v>8072</v>
      </c>
      <c r="I2201" s="17" t="s">
        <v>7455</v>
      </c>
      <c r="J2201" s="17" t="s">
        <v>8073</v>
      </c>
      <c r="K2201" s="17" t="s">
        <v>8071</v>
      </c>
      <c r="L2201" s="17" t="s">
        <v>329</v>
      </c>
      <c r="M2201" s="17" t="s">
        <v>8074</v>
      </c>
      <c r="N2201" s="18"/>
      <c r="O2201" s="19"/>
    </row>
    <row r="2202" spans="1:15" ht="66" x14ac:dyDescent="0.3">
      <c r="A2202" s="15" t="s">
        <v>5496</v>
      </c>
      <c r="B2202" s="16">
        <v>2023</v>
      </c>
      <c r="C2202" s="17" t="s">
        <v>5495</v>
      </c>
      <c r="D2202" s="17" t="s">
        <v>5497</v>
      </c>
      <c r="E2202" s="17"/>
      <c r="F2202" s="17" t="s">
        <v>56</v>
      </c>
      <c r="G2202" s="17"/>
      <c r="H2202" s="17"/>
      <c r="I2202" s="17" t="s">
        <v>2643</v>
      </c>
      <c r="J2202" s="17"/>
      <c r="K2202" s="17" t="s">
        <v>5498</v>
      </c>
      <c r="L2202" s="17"/>
      <c r="M2202" s="17"/>
      <c r="N2202" s="18"/>
      <c r="O2202" s="19"/>
    </row>
    <row r="2203" spans="1:15" ht="66" x14ac:dyDescent="0.3">
      <c r="A2203" s="15" t="s">
        <v>772</v>
      </c>
      <c r="B2203" s="16">
        <v>2010</v>
      </c>
      <c r="C2203" s="17" t="s">
        <v>770</v>
      </c>
      <c r="D2203" s="17" t="s">
        <v>771</v>
      </c>
      <c r="E2203" s="17"/>
      <c r="F2203" s="17" t="s">
        <v>56</v>
      </c>
      <c r="G2203" s="17"/>
      <c r="H2203" s="17"/>
      <c r="I2203" s="17" t="s">
        <v>7862</v>
      </c>
      <c r="J2203" s="17"/>
      <c r="K2203" s="17" t="s">
        <v>10951</v>
      </c>
      <c r="L2203" s="17"/>
      <c r="M2203" s="17"/>
      <c r="N2203" s="18"/>
      <c r="O2203" s="19"/>
    </row>
    <row r="2204" spans="1:15" ht="52.8" x14ac:dyDescent="0.3">
      <c r="A2204" s="15" t="s">
        <v>1132</v>
      </c>
      <c r="B2204" s="16">
        <v>2012</v>
      </c>
      <c r="C2204" s="17" t="s">
        <v>1131</v>
      </c>
      <c r="D2204" s="17" t="s">
        <v>257</v>
      </c>
      <c r="E2204" s="17"/>
      <c r="F2204" s="17" t="s">
        <v>56</v>
      </c>
      <c r="G2204" s="17"/>
      <c r="H2204" s="17"/>
      <c r="I2204" s="17" t="s">
        <v>1134</v>
      </c>
      <c r="J2204" s="17"/>
      <c r="K2204" s="15" t="s">
        <v>1133</v>
      </c>
      <c r="L2204" s="17"/>
      <c r="M2204" s="17"/>
      <c r="N2204" s="18"/>
      <c r="O2204" s="19"/>
    </row>
    <row r="2205" spans="1:15" ht="66" x14ac:dyDescent="0.3">
      <c r="A2205" s="15" t="s">
        <v>9762</v>
      </c>
      <c r="B2205" s="16">
        <v>2024</v>
      </c>
      <c r="C2205" s="17" t="s">
        <v>9763</v>
      </c>
      <c r="D2205" s="17" t="s">
        <v>816</v>
      </c>
      <c r="E2205" s="17"/>
      <c r="F2205" s="17" t="s">
        <v>844</v>
      </c>
      <c r="G2205" s="17" t="s">
        <v>1379</v>
      </c>
      <c r="H2205" s="17" t="s">
        <v>9764</v>
      </c>
      <c r="I2205" s="17" t="s">
        <v>9767</v>
      </c>
      <c r="J2205" s="17" t="s">
        <v>9768</v>
      </c>
      <c r="K2205" s="15" t="s">
        <v>9765</v>
      </c>
      <c r="L2205" s="17" t="s">
        <v>329</v>
      </c>
      <c r="M2205" s="17" t="s">
        <v>4837</v>
      </c>
      <c r="N2205" s="18" t="s">
        <v>9766</v>
      </c>
      <c r="O2205" s="19" t="s">
        <v>1646</v>
      </c>
    </row>
    <row r="2206" spans="1:15" ht="105.6" x14ac:dyDescent="0.3">
      <c r="A2206" s="15" t="s">
        <v>10182</v>
      </c>
      <c r="B2206" s="16">
        <v>2023</v>
      </c>
      <c r="C2206" s="17" t="s">
        <v>10181</v>
      </c>
      <c r="D2206" s="17"/>
      <c r="E2206" s="17" t="s">
        <v>1136</v>
      </c>
      <c r="F2206" s="17" t="s">
        <v>2477</v>
      </c>
      <c r="G2206" s="17" t="s">
        <v>3778</v>
      </c>
      <c r="H2206" s="17" t="s">
        <v>10184</v>
      </c>
      <c r="I2206" s="17" t="s">
        <v>56</v>
      </c>
      <c r="J2206" s="17"/>
      <c r="K2206" s="17" t="s">
        <v>10183</v>
      </c>
      <c r="L2206" s="17"/>
      <c r="M2206" s="17"/>
      <c r="N2206" s="18"/>
      <c r="O2206" s="19" t="s">
        <v>1646</v>
      </c>
    </row>
    <row r="2207" spans="1:15" ht="52.8" x14ac:dyDescent="0.3">
      <c r="A2207" s="15" t="s">
        <v>4281</v>
      </c>
      <c r="B2207" s="16">
        <v>2019</v>
      </c>
      <c r="C2207" s="17" t="s">
        <v>4280</v>
      </c>
      <c r="D2207" s="17" t="s">
        <v>1769</v>
      </c>
      <c r="E2207" s="17"/>
      <c r="F2207" s="17" t="s">
        <v>122</v>
      </c>
      <c r="G2207" s="17" t="s">
        <v>1413</v>
      </c>
      <c r="H2207" s="17" t="s">
        <v>4283</v>
      </c>
      <c r="I2207" s="17" t="s">
        <v>7863</v>
      </c>
      <c r="J2207" s="17" t="s">
        <v>7250</v>
      </c>
      <c r="K2207" s="17" t="s">
        <v>4282</v>
      </c>
      <c r="L2207" s="17" t="s">
        <v>329</v>
      </c>
      <c r="M2207" s="17" t="s">
        <v>4284</v>
      </c>
      <c r="N2207" s="18"/>
      <c r="O2207" s="19"/>
    </row>
    <row r="2208" spans="1:15" ht="184.8" x14ac:dyDescent="0.3">
      <c r="A2208" s="24" t="s">
        <v>1018</v>
      </c>
      <c r="B2208" s="21">
        <v>2018</v>
      </c>
      <c r="C2208" s="22" t="s">
        <v>1019</v>
      </c>
      <c r="D2208" s="22" t="s">
        <v>74</v>
      </c>
      <c r="E2208" s="22"/>
      <c r="F2208" s="22" t="s">
        <v>2452</v>
      </c>
      <c r="G2208" s="22" t="s">
        <v>1021</v>
      </c>
      <c r="H2208" s="22" t="s">
        <v>3540</v>
      </c>
      <c r="I2208" s="22" t="s">
        <v>7864</v>
      </c>
      <c r="J2208" s="17" t="s">
        <v>7251</v>
      </c>
      <c r="K2208" s="22" t="s">
        <v>8795</v>
      </c>
      <c r="L2208" s="17" t="s">
        <v>48</v>
      </c>
      <c r="M2208" s="22" t="s">
        <v>83</v>
      </c>
      <c r="N2208" s="23" t="s">
        <v>1022</v>
      </c>
      <c r="O2208" s="26"/>
    </row>
    <row r="2209" spans="1:15" ht="39.6" x14ac:dyDescent="0.3">
      <c r="A2209" s="15" t="s">
        <v>1937</v>
      </c>
      <c r="B2209" s="16">
        <v>2017</v>
      </c>
      <c r="C2209" s="17" t="s">
        <v>1936</v>
      </c>
      <c r="D2209" s="17" t="s">
        <v>1464</v>
      </c>
      <c r="E2209" s="17"/>
      <c r="F2209" s="22" t="s">
        <v>56</v>
      </c>
      <c r="G2209" s="17"/>
      <c r="H2209" s="17"/>
      <c r="I2209" s="17" t="s">
        <v>1939</v>
      </c>
      <c r="J2209" s="17"/>
      <c r="K2209" s="17" t="s">
        <v>1938</v>
      </c>
      <c r="L2209" s="17"/>
      <c r="M2209" s="17"/>
      <c r="N2209" s="18"/>
      <c r="O2209" s="26"/>
    </row>
    <row r="2210" spans="1:15" ht="105.6" x14ac:dyDescent="0.3">
      <c r="A2210" s="15" t="s">
        <v>4359</v>
      </c>
      <c r="B2210" s="16">
        <v>2022</v>
      </c>
      <c r="C2210" s="17" t="s">
        <v>4358</v>
      </c>
      <c r="D2210" s="17" t="s">
        <v>316</v>
      </c>
      <c r="E2210" s="17"/>
      <c r="F2210" s="17" t="s">
        <v>43</v>
      </c>
      <c r="G2210" s="17" t="s">
        <v>10643</v>
      </c>
      <c r="H2210" s="17" t="s">
        <v>5404</v>
      </c>
      <c r="I2210" s="17" t="s">
        <v>7978</v>
      </c>
      <c r="J2210" s="17"/>
      <c r="K2210" s="17" t="s">
        <v>4989</v>
      </c>
      <c r="L2210" s="17" t="s">
        <v>329</v>
      </c>
      <c r="M2210" s="17" t="s">
        <v>4361</v>
      </c>
      <c r="N2210" s="18" t="s">
        <v>4360</v>
      </c>
      <c r="O2210" s="26"/>
    </row>
    <row r="2211" spans="1:15" ht="52.8" x14ac:dyDescent="0.3">
      <c r="A2211" s="15" t="s">
        <v>1816</v>
      </c>
      <c r="B2211" s="16">
        <v>2018</v>
      </c>
      <c r="C2211" s="17" t="s">
        <v>3541</v>
      </c>
      <c r="D2211" s="17" t="s">
        <v>470</v>
      </c>
      <c r="E2211" s="17"/>
      <c r="F2211" s="17" t="s">
        <v>2477</v>
      </c>
      <c r="G2211" s="17" t="s">
        <v>134</v>
      </c>
      <c r="H2211" s="17" t="s">
        <v>3542</v>
      </c>
      <c r="I2211" s="17" t="s">
        <v>7184</v>
      </c>
      <c r="J2211" s="17" t="s">
        <v>7166</v>
      </c>
      <c r="K2211" s="17" t="s">
        <v>3543</v>
      </c>
      <c r="L2211" s="17" t="s">
        <v>329</v>
      </c>
      <c r="M2211" s="17" t="s">
        <v>1817</v>
      </c>
      <c r="N2211" s="18" t="s">
        <v>2105</v>
      </c>
      <c r="O2211" s="26"/>
    </row>
    <row r="2212" spans="1:15" ht="79.2" x14ac:dyDescent="0.3">
      <c r="A2212" s="15" t="s">
        <v>9939</v>
      </c>
      <c r="B2212" s="16">
        <v>2021</v>
      </c>
      <c r="C2212" s="17" t="s">
        <v>9938</v>
      </c>
      <c r="D2212" s="17" t="s">
        <v>830</v>
      </c>
      <c r="E2212" s="17"/>
      <c r="F2212" s="17" t="s">
        <v>2477</v>
      </c>
      <c r="G2212" s="17" t="s">
        <v>134</v>
      </c>
      <c r="H2212" s="17" t="s">
        <v>3207</v>
      </c>
      <c r="I2212" s="17" t="s">
        <v>7294</v>
      </c>
      <c r="J2212" s="17" t="s">
        <v>7268</v>
      </c>
      <c r="K2212" s="17" t="s">
        <v>9940</v>
      </c>
      <c r="L2212" s="17" t="s">
        <v>3858</v>
      </c>
      <c r="M2212" s="17" t="s">
        <v>9941</v>
      </c>
      <c r="N2212" s="18"/>
      <c r="O2212" s="26"/>
    </row>
    <row r="2213" spans="1:15" ht="66" x14ac:dyDescent="0.3">
      <c r="A2213" s="15" t="s">
        <v>496</v>
      </c>
      <c r="B2213" s="16">
        <v>2015</v>
      </c>
      <c r="C2213" s="17" t="s">
        <v>495</v>
      </c>
      <c r="D2213" s="17" t="s">
        <v>209</v>
      </c>
      <c r="E2213" s="17"/>
      <c r="F2213" s="17" t="s">
        <v>43</v>
      </c>
      <c r="G2213" s="17" t="s">
        <v>497</v>
      </c>
      <c r="H2213" s="17" t="s">
        <v>3544</v>
      </c>
      <c r="I2213" s="17" t="s">
        <v>7318</v>
      </c>
      <c r="J2213" s="17" t="s">
        <v>7155</v>
      </c>
      <c r="K2213" s="15" t="s">
        <v>8796</v>
      </c>
      <c r="L2213" s="17" t="s">
        <v>48</v>
      </c>
      <c r="M2213" s="17" t="s">
        <v>498</v>
      </c>
      <c r="N2213" s="18" t="s">
        <v>961</v>
      </c>
      <c r="O2213" s="26"/>
    </row>
    <row r="2214" spans="1:15" ht="52.8" x14ac:dyDescent="0.3">
      <c r="A2214" s="15" t="s">
        <v>2004</v>
      </c>
      <c r="B2214" s="16">
        <v>2021</v>
      </c>
      <c r="C2214" s="17" t="s">
        <v>2003</v>
      </c>
      <c r="D2214" s="17"/>
      <c r="E2214" s="17" t="s">
        <v>2005</v>
      </c>
      <c r="F2214" s="17" t="s">
        <v>2477</v>
      </c>
      <c r="G2214" s="17" t="s">
        <v>1265</v>
      </c>
      <c r="H2214" s="17" t="s">
        <v>3246</v>
      </c>
      <c r="I2214" s="17" t="s">
        <v>7865</v>
      </c>
      <c r="J2214" s="17" t="s">
        <v>7151</v>
      </c>
      <c r="K2214" s="17" t="s">
        <v>2006</v>
      </c>
      <c r="L2214" s="17" t="s">
        <v>5668</v>
      </c>
      <c r="M2214" s="17" t="s">
        <v>4333</v>
      </c>
      <c r="N2214" s="18" t="s">
        <v>2007</v>
      </c>
      <c r="O2214" s="26"/>
    </row>
    <row r="2215" spans="1:15" ht="52.8" x14ac:dyDescent="0.3">
      <c r="A2215" s="15" t="s">
        <v>2797</v>
      </c>
      <c r="B2215" s="16">
        <v>2021</v>
      </c>
      <c r="C2215" s="17" t="s">
        <v>2796</v>
      </c>
      <c r="D2215" s="17" t="s">
        <v>29</v>
      </c>
      <c r="E2215" s="17"/>
      <c r="F2215" s="17" t="s">
        <v>43</v>
      </c>
      <c r="G2215" s="17" t="s">
        <v>1227</v>
      </c>
      <c r="H2215" s="17" t="s">
        <v>3545</v>
      </c>
      <c r="I2215" s="17" t="s">
        <v>7746</v>
      </c>
      <c r="J2215" s="17" t="s">
        <v>7161</v>
      </c>
      <c r="K2215" s="15" t="s">
        <v>2798</v>
      </c>
      <c r="L2215" s="17" t="s">
        <v>329</v>
      </c>
      <c r="M2215" s="17" t="s">
        <v>1444</v>
      </c>
      <c r="N2215" s="18" t="s">
        <v>2799</v>
      </c>
      <c r="O2215" s="26"/>
    </row>
    <row r="2216" spans="1:15" ht="79.2" x14ac:dyDescent="0.3">
      <c r="A2216" s="15" t="s">
        <v>12249</v>
      </c>
      <c r="B2216" s="16">
        <v>2026</v>
      </c>
      <c r="C2216" s="17" t="s">
        <v>12248</v>
      </c>
      <c r="D2216" s="17" t="s">
        <v>11268</v>
      </c>
      <c r="E2216" s="17"/>
      <c r="F2216" s="17" t="s">
        <v>844</v>
      </c>
      <c r="G2216" s="17" t="s">
        <v>1413</v>
      </c>
      <c r="H2216" s="17" t="s">
        <v>12251</v>
      </c>
      <c r="I2216" s="17" t="s">
        <v>12252</v>
      </c>
      <c r="J2216" s="17" t="s">
        <v>7161</v>
      </c>
      <c r="K2216" s="17" t="s">
        <v>12250</v>
      </c>
      <c r="L2216" s="17" t="s">
        <v>329</v>
      </c>
      <c r="M2216" s="17" t="s">
        <v>4390</v>
      </c>
      <c r="N2216" s="18"/>
      <c r="O2216" s="26"/>
    </row>
    <row r="2217" spans="1:15" ht="145.19999999999999" x14ac:dyDescent="0.3">
      <c r="A2217" s="15" t="s">
        <v>4617</v>
      </c>
      <c r="B2217" s="16">
        <v>2023</v>
      </c>
      <c r="C2217" s="17" t="s">
        <v>4616</v>
      </c>
      <c r="D2217" s="17" t="s">
        <v>349</v>
      </c>
      <c r="E2217" s="17"/>
      <c r="F2217" s="17" t="s">
        <v>122</v>
      </c>
      <c r="G2217" s="17" t="s">
        <v>4620</v>
      </c>
      <c r="H2217" s="17" t="s">
        <v>4619</v>
      </c>
      <c r="I2217" s="17" t="s">
        <v>10642</v>
      </c>
      <c r="J2217" s="17" t="s">
        <v>7185</v>
      </c>
      <c r="K2217" s="15" t="s">
        <v>4618</v>
      </c>
      <c r="L2217" s="17" t="s">
        <v>329</v>
      </c>
      <c r="M2217" s="17" t="s">
        <v>52</v>
      </c>
      <c r="N2217" s="18"/>
      <c r="O2217" s="26"/>
    </row>
    <row r="2218" spans="1:15" ht="52.8" x14ac:dyDescent="0.3">
      <c r="A2218" s="15" t="s">
        <v>9943</v>
      </c>
      <c r="B2218" s="16">
        <v>2019</v>
      </c>
      <c r="C2218" s="17" t="s">
        <v>9942</v>
      </c>
      <c r="D2218" s="17" t="s">
        <v>125</v>
      </c>
      <c r="E2218" s="17"/>
      <c r="F2218" s="17" t="s">
        <v>2477</v>
      </c>
      <c r="G2218" s="17" t="s">
        <v>381</v>
      </c>
      <c r="H2218" s="17" t="s">
        <v>3068</v>
      </c>
      <c r="I2218" s="17" t="s">
        <v>7154</v>
      </c>
      <c r="J2218" s="17" t="s">
        <v>7256</v>
      </c>
      <c r="K2218" s="17" t="s">
        <v>9944</v>
      </c>
      <c r="L2218" s="17" t="s">
        <v>329</v>
      </c>
      <c r="M2218" s="17" t="s">
        <v>49</v>
      </c>
      <c r="N2218" s="18" t="s">
        <v>9945</v>
      </c>
      <c r="O2218" s="26"/>
    </row>
    <row r="2219" spans="1:15" ht="158.4" x14ac:dyDescent="0.3">
      <c r="A2219" s="15" t="s">
        <v>81</v>
      </c>
      <c r="B2219" s="16">
        <v>2020</v>
      </c>
      <c r="C2219" s="17" t="s">
        <v>80</v>
      </c>
      <c r="D2219" s="17" t="s">
        <v>82</v>
      </c>
      <c r="E2219" s="17"/>
      <c r="F2219" s="17" t="s">
        <v>43</v>
      </c>
      <c r="G2219" s="17" t="s">
        <v>10593</v>
      </c>
      <c r="H2219" s="17" t="s">
        <v>2114</v>
      </c>
      <c r="I2219" s="17" t="s">
        <v>7866</v>
      </c>
      <c r="J2219" s="17" t="s">
        <v>7145</v>
      </c>
      <c r="K2219" s="15" t="s">
        <v>10922</v>
      </c>
      <c r="L2219" s="17" t="s">
        <v>329</v>
      </c>
      <c r="M2219" s="17" t="s">
        <v>83</v>
      </c>
      <c r="N2219" s="18"/>
      <c r="O2219" s="19" t="s">
        <v>1646</v>
      </c>
    </row>
    <row r="2220" spans="1:15" ht="66" x14ac:dyDescent="0.3">
      <c r="A2220" s="17" t="s">
        <v>5986</v>
      </c>
      <c r="B2220" s="16">
        <v>2023</v>
      </c>
      <c r="C2220" s="17" t="s">
        <v>5985</v>
      </c>
      <c r="D2220" s="17" t="s">
        <v>105</v>
      </c>
      <c r="E2220" s="17"/>
      <c r="F2220" s="17" t="s">
        <v>1031</v>
      </c>
      <c r="G2220" s="17" t="s">
        <v>100</v>
      </c>
      <c r="H2220" s="17" t="s">
        <v>3453</v>
      </c>
      <c r="I2220" s="17" t="s">
        <v>7129</v>
      </c>
      <c r="J2220" s="17" t="s">
        <v>5873</v>
      </c>
      <c r="K2220" s="17" t="s">
        <v>5987</v>
      </c>
      <c r="L2220" s="17" t="s">
        <v>329</v>
      </c>
      <c r="M2220" s="17" t="s">
        <v>5988</v>
      </c>
      <c r="N2220" s="18"/>
      <c r="O2220" s="19"/>
    </row>
    <row r="2221" spans="1:15" ht="52.8" x14ac:dyDescent="0.3">
      <c r="A2221" s="15" t="s">
        <v>10412</v>
      </c>
      <c r="B2221" s="16">
        <v>2026</v>
      </c>
      <c r="C2221" s="17" t="s">
        <v>10410</v>
      </c>
      <c r="D2221" s="17" t="s">
        <v>9370</v>
      </c>
      <c r="E2221" s="17"/>
      <c r="F2221" s="17" t="s">
        <v>2477</v>
      </c>
      <c r="G2221" s="17" t="s">
        <v>134</v>
      </c>
      <c r="H2221" s="17" t="s">
        <v>3229</v>
      </c>
      <c r="I2221" s="17" t="s">
        <v>10413</v>
      </c>
      <c r="J2221" s="17" t="s">
        <v>7145</v>
      </c>
      <c r="K2221" s="17" t="s">
        <v>10608</v>
      </c>
      <c r="L2221" s="17" t="s">
        <v>329</v>
      </c>
      <c r="M2221" s="17" t="s">
        <v>8980</v>
      </c>
      <c r="N2221" s="18" t="s">
        <v>10414</v>
      </c>
      <c r="O2221" s="19"/>
    </row>
    <row r="2222" spans="1:15" ht="52.8" x14ac:dyDescent="0.3">
      <c r="A2222" s="15" t="s">
        <v>10412</v>
      </c>
      <c r="B2222" s="16">
        <v>2026</v>
      </c>
      <c r="C2222" s="17" t="s">
        <v>10936</v>
      </c>
      <c r="D2222" s="17" t="s">
        <v>68</v>
      </c>
      <c r="E2222" s="17"/>
      <c r="F2222" s="17" t="s">
        <v>2477</v>
      </c>
      <c r="G2222" s="17" t="s">
        <v>134</v>
      </c>
      <c r="H2222" s="17" t="s">
        <v>3229</v>
      </c>
      <c r="I2222" s="17" t="s">
        <v>10413</v>
      </c>
      <c r="J2222" s="17" t="s">
        <v>8949</v>
      </c>
      <c r="K2222" s="15" t="s">
        <v>10937</v>
      </c>
      <c r="L2222" s="17" t="s">
        <v>329</v>
      </c>
      <c r="M2222" s="17" t="s">
        <v>8980</v>
      </c>
      <c r="N2222" s="18" t="s">
        <v>10633</v>
      </c>
      <c r="O2222" s="19" t="s">
        <v>1646</v>
      </c>
    </row>
    <row r="2223" spans="1:15" ht="52.8" x14ac:dyDescent="0.3">
      <c r="A2223" s="15" t="s">
        <v>2716</v>
      </c>
      <c r="B2223" s="16">
        <v>2021</v>
      </c>
      <c r="C2223" s="17" t="s">
        <v>2715</v>
      </c>
      <c r="D2223" s="17" t="s">
        <v>2717</v>
      </c>
      <c r="E2223" s="17"/>
      <c r="F2223" s="17" t="s">
        <v>56</v>
      </c>
      <c r="G2223" s="17"/>
      <c r="H2223" s="17"/>
      <c r="I2223" s="17" t="s">
        <v>1151</v>
      </c>
      <c r="J2223" s="17"/>
      <c r="K2223" s="17" t="s">
        <v>2718</v>
      </c>
      <c r="L2223" s="17"/>
      <c r="M2223" s="17"/>
      <c r="N2223" s="18"/>
      <c r="O2223" s="19"/>
    </row>
    <row r="2224" spans="1:15" ht="79.2" x14ac:dyDescent="0.3">
      <c r="A2224" s="15" t="s">
        <v>6207</v>
      </c>
      <c r="B2224" s="16">
        <v>2025</v>
      </c>
      <c r="C2224" s="17" t="s">
        <v>6855</v>
      </c>
      <c r="D2224" s="17" t="s">
        <v>349</v>
      </c>
      <c r="E2224" s="17"/>
      <c r="F2224" s="17" t="s">
        <v>1031</v>
      </c>
      <c r="G2224" s="17" t="s">
        <v>6208</v>
      </c>
      <c r="H2224" s="17" t="s">
        <v>6856</v>
      </c>
      <c r="I2224" s="17" t="s">
        <v>7979</v>
      </c>
      <c r="J2224" s="17" t="s">
        <v>7337</v>
      </c>
      <c r="K2224" s="15" t="s">
        <v>9012</v>
      </c>
      <c r="L2224" s="17" t="s">
        <v>329</v>
      </c>
      <c r="M2224" s="17" t="s">
        <v>4361</v>
      </c>
      <c r="N2224" s="18" t="s">
        <v>6857</v>
      </c>
      <c r="O2224" s="19"/>
    </row>
    <row r="2225" spans="1:15" ht="52.8" x14ac:dyDescent="0.3">
      <c r="A2225" s="15" t="s">
        <v>1841</v>
      </c>
      <c r="B2225" s="16">
        <v>2021</v>
      </c>
      <c r="C2225" s="17" t="s">
        <v>1839</v>
      </c>
      <c r="D2225" s="17" t="s">
        <v>1840</v>
      </c>
      <c r="E2225" s="17"/>
      <c r="F2225" s="17" t="s">
        <v>56</v>
      </c>
      <c r="G2225" s="17"/>
      <c r="H2225" s="17"/>
      <c r="I2225" s="17" t="s">
        <v>1151</v>
      </c>
      <c r="J2225" s="17"/>
      <c r="K2225" s="17" t="s">
        <v>11018</v>
      </c>
      <c r="L2225" s="17"/>
      <c r="M2225" s="17"/>
      <c r="N2225" s="18"/>
      <c r="O2225" s="19" t="s">
        <v>1646</v>
      </c>
    </row>
    <row r="2226" spans="1:15" ht="66" x14ac:dyDescent="0.3">
      <c r="A2226" s="15" t="s">
        <v>5783</v>
      </c>
      <c r="B2226" s="16">
        <v>2023</v>
      </c>
      <c r="C2226" s="17" t="s">
        <v>5782</v>
      </c>
      <c r="D2226" s="17" t="s">
        <v>22</v>
      </c>
      <c r="E2226" s="17"/>
      <c r="F2226" s="17" t="s">
        <v>1031</v>
      </c>
      <c r="G2226" s="17" t="s">
        <v>692</v>
      </c>
      <c r="H2226" s="17" t="s">
        <v>5785</v>
      </c>
      <c r="I2226" s="17" t="s">
        <v>7867</v>
      </c>
      <c r="J2226" s="17" t="s">
        <v>7565</v>
      </c>
      <c r="K2226" s="17" t="s">
        <v>5784</v>
      </c>
      <c r="L2226" s="17" t="s">
        <v>329</v>
      </c>
      <c r="M2226" s="17" t="s">
        <v>4007</v>
      </c>
      <c r="N2226" s="18" t="s">
        <v>5786</v>
      </c>
      <c r="O2226" s="19"/>
    </row>
    <row r="2227" spans="1:15" ht="105.6" x14ac:dyDescent="0.3">
      <c r="A2227" s="15" t="s">
        <v>9809</v>
      </c>
      <c r="B2227" s="16">
        <v>2021</v>
      </c>
      <c r="C2227" s="17" t="s">
        <v>9808</v>
      </c>
      <c r="D2227" s="17"/>
      <c r="E2227" s="17" t="s">
        <v>265</v>
      </c>
      <c r="F2227" s="17" t="s">
        <v>1031</v>
      </c>
      <c r="G2227" s="17" t="s">
        <v>9779</v>
      </c>
      <c r="H2227" s="17" t="s">
        <v>9811</v>
      </c>
      <c r="I2227" s="17" t="s">
        <v>9807</v>
      </c>
      <c r="J2227" s="17" t="s">
        <v>7463</v>
      </c>
      <c r="K2227" s="15" t="s">
        <v>9810</v>
      </c>
      <c r="L2227" s="17" t="s">
        <v>9800</v>
      </c>
      <c r="M2227" s="17" t="s">
        <v>9812</v>
      </c>
      <c r="N2227" s="18"/>
      <c r="O2227" s="19"/>
    </row>
    <row r="2228" spans="1:15" ht="66" x14ac:dyDescent="0.3">
      <c r="A2228" s="24" t="s">
        <v>8377</v>
      </c>
      <c r="B2228" s="21">
        <v>2025</v>
      </c>
      <c r="C2228" s="22" t="s">
        <v>8376</v>
      </c>
      <c r="D2228" s="22" t="s">
        <v>99</v>
      </c>
      <c r="E2228" s="22"/>
      <c r="F2228" s="22" t="s">
        <v>1031</v>
      </c>
      <c r="G2228" s="17" t="s">
        <v>1129</v>
      </c>
      <c r="H2228" s="22" t="s">
        <v>3216</v>
      </c>
      <c r="I2228" s="22" t="s">
        <v>8378</v>
      </c>
      <c r="J2228" s="17" t="s">
        <v>7463</v>
      </c>
      <c r="K2228" s="22" t="s">
        <v>8379</v>
      </c>
      <c r="L2228" s="17" t="s">
        <v>92</v>
      </c>
      <c r="M2228" s="22" t="s">
        <v>8380</v>
      </c>
      <c r="N2228" s="23"/>
      <c r="O2228" s="26"/>
    </row>
    <row r="2229" spans="1:15" ht="52.8" x14ac:dyDescent="0.3">
      <c r="A2229" s="15" t="s">
        <v>12106</v>
      </c>
      <c r="B2229" s="16">
        <v>2026</v>
      </c>
      <c r="C2229" s="17" t="s">
        <v>12105</v>
      </c>
      <c r="D2229" s="17" t="s">
        <v>4480</v>
      </c>
      <c r="E2229" s="17"/>
      <c r="F2229" s="17" t="s">
        <v>1468</v>
      </c>
      <c r="G2229" s="17"/>
      <c r="H2229" s="17"/>
      <c r="I2229" s="17" t="s">
        <v>56</v>
      </c>
      <c r="J2229" s="17"/>
      <c r="K2229" s="17" t="s">
        <v>12107</v>
      </c>
      <c r="L2229" s="17"/>
      <c r="M2229" s="17"/>
      <c r="N2229" s="18"/>
      <c r="O2229" s="26" t="s">
        <v>1646</v>
      </c>
    </row>
    <row r="2230" spans="1:15" ht="79.2" x14ac:dyDescent="0.3">
      <c r="A2230" s="15" t="s">
        <v>4265</v>
      </c>
      <c r="B2230" s="16">
        <v>2022</v>
      </c>
      <c r="C2230" s="17" t="s">
        <v>4264</v>
      </c>
      <c r="D2230" s="17" t="s">
        <v>4266</v>
      </c>
      <c r="E2230" s="17"/>
      <c r="F2230" s="17" t="s">
        <v>171</v>
      </c>
      <c r="G2230" s="17" t="s">
        <v>4269</v>
      </c>
      <c r="H2230" s="17" t="s">
        <v>4268</v>
      </c>
      <c r="I2230" s="17" t="s">
        <v>7283</v>
      </c>
      <c r="J2230" s="17" t="s">
        <v>7126</v>
      </c>
      <c r="K2230" s="17" t="s">
        <v>4267</v>
      </c>
      <c r="L2230" s="17" t="s">
        <v>329</v>
      </c>
      <c r="M2230" s="17" t="s">
        <v>52</v>
      </c>
      <c r="N2230" s="18"/>
      <c r="O2230" s="26" t="s">
        <v>1646</v>
      </c>
    </row>
    <row r="2231" spans="1:15" ht="66" x14ac:dyDescent="0.3">
      <c r="A2231" s="15" t="s">
        <v>504</v>
      </c>
      <c r="B2231" s="16">
        <v>2014</v>
      </c>
      <c r="C2231" s="17" t="s">
        <v>503</v>
      </c>
      <c r="D2231" s="17" t="s">
        <v>36</v>
      </c>
      <c r="E2231" s="17"/>
      <c r="F2231" s="17" t="s">
        <v>56</v>
      </c>
      <c r="G2231" s="17"/>
      <c r="H2231" s="17"/>
      <c r="I2231" s="17" t="s">
        <v>506</v>
      </c>
      <c r="J2231" s="17"/>
      <c r="K2231" s="17" t="s">
        <v>505</v>
      </c>
      <c r="L2231" s="17"/>
      <c r="M2231" s="17"/>
      <c r="N2231" s="18"/>
      <c r="O2231" s="26"/>
    </row>
    <row r="2232" spans="1:15" ht="92.4" customHeight="1" x14ac:dyDescent="0.3">
      <c r="A2232" s="15" t="s">
        <v>888</v>
      </c>
      <c r="B2232" s="16">
        <v>2014</v>
      </c>
      <c r="C2232" s="17" t="s">
        <v>887</v>
      </c>
      <c r="D2232" s="17" t="s">
        <v>36</v>
      </c>
      <c r="E2232" s="17"/>
      <c r="F2232" s="17" t="s">
        <v>56</v>
      </c>
      <c r="G2232" s="17"/>
      <c r="H2232" s="17"/>
      <c r="I2232" s="17" t="s">
        <v>890</v>
      </c>
      <c r="J2232" s="17"/>
      <c r="K2232" s="17" t="s">
        <v>889</v>
      </c>
      <c r="L2232" s="17"/>
      <c r="M2232" s="17"/>
      <c r="N2232" s="18"/>
      <c r="O2232" s="26"/>
    </row>
    <row r="2233" spans="1:15" ht="66" x14ac:dyDescent="0.3">
      <c r="A2233" s="15" t="s">
        <v>4481</v>
      </c>
      <c r="B2233" s="16">
        <v>2022</v>
      </c>
      <c r="C2233" s="17" t="s">
        <v>4479</v>
      </c>
      <c r="D2233" s="17" t="s">
        <v>4480</v>
      </c>
      <c r="E2233" s="17"/>
      <c r="F2233" s="17" t="s">
        <v>267</v>
      </c>
      <c r="G2233" s="17"/>
      <c r="H2233" s="17"/>
      <c r="I2233" s="17" t="s">
        <v>12284</v>
      </c>
      <c r="J2233" s="17" t="s">
        <v>7219</v>
      </c>
      <c r="K2233" s="17" t="s">
        <v>4482</v>
      </c>
      <c r="L2233" s="17" t="s">
        <v>329</v>
      </c>
      <c r="M2233" s="17" t="s">
        <v>4483</v>
      </c>
      <c r="N2233" s="18" t="s">
        <v>4484</v>
      </c>
      <c r="O2233" s="26" t="s">
        <v>1646</v>
      </c>
    </row>
    <row r="2234" spans="1:15" ht="66" x14ac:dyDescent="0.3">
      <c r="A2234" s="15" t="s">
        <v>1925</v>
      </c>
      <c r="B2234" s="16">
        <v>2015</v>
      </c>
      <c r="C2234" s="17" t="s">
        <v>1926</v>
      </c>
      <c r="D2234" s="17"/>
      <c r="E2234" s="17" t="s">
        <v>1136</v>
      </c>
      <c r="F2234" s="17" t="s">
        <v>1151</v>
      </c>
      <c r="G2234" s="22"/>
      <c r="H2234" s="22"/>
      <c r="I2234" s="17" t="s">
        <v>10750</v>
      </c>
      <c r="J2234" s="17"/>
      <c r="K2234" s="17" t="s">
        <v>3546</v>
      </c>
      <c r="L2234" s="17"/>
      <c r="M2234" s="17"/>
      <c r="N2234" s="18"/>
      <c r="O2234" s="26"/>
    </row>
    <row r="2235" spans="1:15" ht="52.8" x14ac:dyDescent="0.3">
      <c r="A2235" s="15" t="s">
        <v>745</v>
      </c>
      <c r="B2235" s="16">
        <v>2016</v>
      </c>
      <c r="C2235" s="17" t="s">
        <v>3547</v>
      </c>
      <c r="D2235" s="17" t="s">
        <v>36</v>
      </c>
      <c r="E2235" s="17"/>
      <c r="F2235" s="17" t="s">
        <v>122</v>
      </c>
      <c r="G2235" s="17" t="s">
        <v>521</v>
      </c>
      <c r="H2235" s="17" t="s">
        <v>3501</v>
      </c>
      <c r="I2235" s="17" t="s">
        <v>7868</v>
      </c>
      <c r="J2235" s="17" t="s">
        <v>7241</v>
      </c>
      <c r="K2235" s="17" t="s">
        <v>3548</v>
      </c>
      <c r="L2235" s="17" t="s">
        <v>167</v>
      </c>
      <c r="M2235" s="17" t="s">
        <v>746</v>
      </c>
      <c r="N2235" s="18" t="s">
        <v>747</v>
      </c>
      <c r="O2235" s="26"/>
    </row>
    <row r="2236" spans="1:15" ht="66" x14ac:dyDescent="0.3">
      <c r="A2236" s="15" t="s">
        <v>10336</v>
      </c>
      <c r="B2236" s="16">
        <v>2025</v>
      </c>
      <c r="C2236" s="17" t="s">
        <v>10337</v>
      </c>
      <c r="D2236" s="17" t="s">
        <v>754</v>
      </c>
      <c r="E2236" s="17"/>
      <c r="F2236" s="17" t="s">
        <v>844</v>
      </c>
      <c r="G2236" s="17" t="s">
        <v>521</v>
      </c>
      <c r="H2236" s="17" t="s">
        <v>10341</v>
      </c>
      <c r="I2236" s="17" t="s">
        <v>10342</v>
      </c>
      <c r="J2236" s="17" t="s">
        <v>10343</v>
      </c>
      <c r="K2236" s="15" t="s">
        <v>10338</v>
      </c>
      <c r="L2236" s="17" t="s">
        <v>6868</v>
      </c>
      <c r="M2236" s="17" t="s">
        <v>10339</v>
      </c>
      <c r="N2236" s="18" t="s">
        <v>10340</v>
      </c>
      <c r="O2236" s="26" t="s">
        <v>1646</v>
      </c>
    </row>
    <row r="2237" spans="1:15" ht="66" x14ac:dyDescent="0.3">
      <c r="A2237" s="15" t="s">
        <v>1968</v>
      </c>
      <c r="B2237" s="16">
        <v>2018</v>
      </c>
      <c r="C2237" s="17" t="s">
        <v>1967</v>
      </c>
      <c r="D2237" s="17"/>
      <c r="E2237" s="17" t="s">
        <v>1899</v>
      </c>
      <c r="F2237" s="17" t="s">
        <v>56</v>
      </c>
      <c r="G2237" s="17"/>
      <c r="H2237" s="17"/>
      <c r="I2237" s="17" t="s">
        <v>5499</v>
      </c>
      <c r="J2237" s="17"/>
      <c r="K2237" s="17" t="s">
        <v>10142</v>
      </c>
      <c r="L2237" s="17"/>
      <c r="M2237" s="17"/>
      <c r="N2237" s="18"/>
      <c r="O2237" s="26"/>
    </row>
    <row r="2238" spans="1:15" ht="79.2" x14ac:dyDescent="0.3">
      <c r="A2238" s="15" t="s">
        <v>3897</v>
      </c>
      <c r="B2238" s="16">
        <v>2022</v>
      </c>
      <c r="C2238" s="17" t="s">
        <v>3895</v>
      </c>
      <c r="D2238" s="17"/>
      <c r="E2238" s="17" t="s">
        <v>3896</v>
      </c>
      <c r="F2238" s="17" t="s">
        <v>56</v>
      </c>
      <c r="G2238" s="17"/>
      <c r="H2238" s="17"/>
      <c r="I2238" s="17" t="s">
        <v>1151</v>
      </c>
      <c r="J2238" s="17"/>
      <c r="K2238" s="17" t="s">
        <v>3898</v>
      </c>
      <c r="L2238" s="17"/>
      <c r="M2238" s="17"/>
      <c r="N2238" s="18"/>
      <c r="O2238" s="26"/>
    </row>
    <row r="2239" spans="1:15" ht="66" x14ac:dyDescent="0.3">
      <c r="A2239" s="15" t="s">
        <v>10140</v>
      </c>
      <c r="B2239" s="16">
        <v>2021</v>
      </c>
      <c r="C2239" s="17" t="s">
        <v>10139</v>
      </c>
      <c r="D2239" s="17"/>
      <c r="E2239" s="17" t="s">
        <v>1136</v>
      </c>
      <c r="F2239" s="17" t="s">
        <v>56</v>
      </c>
      <c r="G2239" s="17"/>
      <c r="H2239" s="17"/>
      <c r="I2239" s="17" t="s">
        <v>10133</v>
      </c>
      <c r="J2239" s="17"/>
      <c r="K2239" s="15" t="s">
        <v>10141</v>
      </c>
      <c r="L2239" s="17"/>
      <c r="M2239" s="17"/>
      <c r="N2239" s="18"/>
      <c r="O2239" s="19"/>
    </row>
    <row r="2240" spans="1:15" ht="66" x14ac:dyDescent="0.3">
      <c r="A2240" s="15" t="s">
        <v>5085</v>
      </c>
      <c r="B2240" s="16">
        <v>2023</v>
      </c>
      <c r="C2240" s="17" t="s">
        <v>5084</v>
      </c>
      <c r="D2240" s="17" t="s">
        <v>257</v>
      </c>
      <c r="E2240" s="17"/>
      <c r="F2240" s="17" t="s">
        <v>122</v>
      </c>
      <c r="G2240" s="17" t="s">
        <v>521</v>
      </c>
      <c r="H2240" s="17" t="s">
        <v>3114</v>
      </c>
      <c r="I2240" s="17" t="s">
        <v>2909</v>
      </c>
      <c r="J2240" s="17" t="s">
        <v>7172</v>
      </c>
      <c r="K2240" s="17" t="s">
        <v>5086</v>
      </c>
      <c r="L2240" s="17" t="s">
        <v>303</v>
      </c>
      <c r="M2240" s="17" t="s">
        <v>635</v>
      </c>
      <c r="N2240" s="18" t="s">
        <v>5087</v>
      </c>
      <c r="O2240" s="19" t="s">
        <v>1646</v>
      </c>
    </row>
    <row r="2241" spans="1:15" ht="52.8" x14ac:dyDescent="0.3">
      <c r="A2241" s="15" t="s">
        <v>10258</v>
      </c>
      <c r="B2241" s="16">
        <v>2023</v>
      </c>
      <c r="C2241" s="17" t="s">
        <v>10257</v>
      </c>
      <c r="D2241" s="17" t="s">
        <v>10259</v>
      </c>
      <c r="E2241" s="17"/>
      <c r="F2241" s="17" t="s">
        <v>844</v>
      </c>
      <c r="G2241" s="17" t="s">
        <v>743</v>
      </c>
      <c r="H2241" s="17" t="s">
        <v>5664</v>
      </c>
      <c r="I2241" s="17" t="s">
        <v>7127</v>
      </c>
      <c r="J2241" s="17" t="s">
        <v>7226</v>
      </c>
      <c r="K2241" s="17" t="s">
        <v>10260</v>
      </c>
      <c r="L2241" s="17" t="s">
        <v>329</v>
      </c>
      <c r="M2241" s="17" t="s">
        <v>4390</v>
      </c>
      <c r="N2241" s="18" t="s">
        <v>8204</v>
      </c>
      <c r="O2241" s="19" t="s">
        <v>1646</v>
      </c>
    </row>
    <row r="2242" spans="1:15" ht="66" x14ac:dyDescent="0.3">
      <c r="A2242" s="15" t="s">
        <v>5359</v>
      </c>
      <c r="B2242" s="16">
        <v>2023</v>
      </c>
      <c r="C2242" s="17" t="s">
        <v>5358</v>
      </c>
      <c r="D2242" s="17" t="s">
        <v>1509</v>
      </c>
      <c r="E2242" s="17"/>
      <c r="F2242" s="17" t="s">
        <v>2477</v>
      </c>
      <c r="G2242" s="17" t="s">
        <v>381</v>
      </c>
      <c r="H2242" s="17" t="s">
        <v>5360</v>
      </c>
      <c r="I2242" s="17" t="s">
        <v>1096</v>
      </c>
      <c r="J2242" s="17" t="s">
        <v>7126</v>
      </c>
      <c r="K2242" s="15" t="s">
        <v>5361</v>
      </c>
      <c r="L2242" s="17" t="s">
        <v>329</v>
      </c>
      <c r="M2242" s="17" t="s">
        <v>5362</v>
      </c>
      <c r="N2242" s="18"/>
      <c r="O2242" s="19"/>
    </row>
    <row r="2243" spans="1:15" ht="52.8" x14ac:dyDescent="0.3">
      <c r="A2243" s="15" t="s">
        <v>5091</v>
      </c>
      <c r="B2243" s="16">
        <v>2022</v>
      </c>
      <c r="C2243" s="17" t="s">
        <v>5090</v>
      </c>
      <c r="D2243" s="17"/>
      <c r="E2243" s="17" t="s">
        <v>5092</v>
      </c>
      <c r="F2243" s="17" t="s">
        <v>2141</v>
      </c>
      <c r="G2243" s="17"/>
      <c r="H2243" s="17"/>
      <c r="I2243" s="17" t="s">
        <v>7455</v>
      </c>
      <c r="J2243" s="17" t="s">
        <v>7869</v>
      </c>
      <c r="K2243" s="17" t="s">
        <v>5093</v>
      </c>
      <c r="L2243" s="17"/>
      <c r="M2243" s="17"/>
      <c r="N2243" s="18"/>
      <c r="O2243" s="19" t="s">
        <v>2999</v>
      </c>
    </row>
    <row r="2244" spans="1:15" ht="92.4" x14ac:dyDescent="0.3">
      <c r="A2244" s="15" t="s">
        <v>8855</v>
      </c>
      <c r="B2244" s="16">
        <v>2024</v>
      </c>
      <c r="C2244" s="17" t="s">
        <v>8856</v>
      </c>
      <c r="D2244" s="17" t="s">
        <v>8857</v>
      </c>
      <c r="E2244" s="17"/>
      <c r="F2244" s="17" t="s">
        <v>844</v>
      </c>
      <c r="G2244" s="17" t="s">
        <v>8860</v>
      </c>
      <c r="H2244" s="17" t="s">
        <v>8859</v>
      </c>
      <c r="I2244" s="17" t="s">
        <v>8858</v>
      </c>
      <c r="J2244" s="17" t="s">
        <v>8861</v>
      </c>
      <c r="K2244" s="17" t="s">
        <v>11068</v>
      </c>
      <c r="L2244" s="17" t="s">
        <v>730</v>
      </c>
      <c r="M2244" s="17" t="s">
        <v>8862</v>
      </c>
      <c r="N2244" s="18"/>
      <c r="O2244" s="19"/>
    </row>
    <row r="2245" spans="1:15" ht="79.2" x14ac:dyDescent="0.3">
      <c r="A2245" s="15" t="s">
        <v>7983</v>
      </c>
      <c r="B2245" s="16">
        <v>2024</v>
      </c>
      <c r="C2245" s="17" t="s">
        <v>7984</v>
      </c>
      <c r="D2245" s="17"/>
      <c r="E2245" s="17" t="s">
        <v>897</v>
      </c>
      <c r="F2245" s="17" t="s">
        <v>171</v>
      </c>
      <c r="G2245" s="17" t="s">
        <v>1243</v>
      </c>
      <c r="H2245" s="17" t="s">
        <v>7986</v>
      </c>
      <c r="I2245" s="17" t="s">
        <v>7987</v>
      </c>
      <c r="J2245" s="17" t="s">
        <v>7321</v>
      </c>
      <c r="K2245" s="15" t="s">
        <v>7985</v>
      </c>
      <c r="L2245" s="17" t="s">
        <v>329</v>
      </c>
      <c r="M2245" s="17" t="s">
        <v>116</v>
      </c>
      <c r="N2245" s="18" t="s">
        <v>7988</v>
      </c>
      <c r="O2245" s="19"/>
    </row>
    <row r="2246" spans="1:15" ht="79.2" x14ac:dyDescent="0.3">
      <c r="A2246" s="15" t="s">
        <v>186</v>
      </c>
      <c r="B2246" s="16">
        <v>2019</v>
      </c>
      <c r="C2246" s="17" t="s">
        <v>187</v>
      </c>
      <c r="D2246" s="17" t="s">
        <v>188</v>
      </c>
      <c r="E2246" s="17"/>
      <c r="F2246" s="17" t="s">
        <v>2477</v>
      </c>
      <c r="G2246" s="17" t="s">
        <v>189</v>
      </c>
      <c r="H2246" s="17" t="s">
        <v>3271</v>
      </c>
      <c r="I2246" s="17" t="s">
        <v>2602</v>
      </c>
      <c r="J2246" s="17" t="s">
        <v>7160</v>
      </c>
      <c r="K2246" s="17" t="s">
        <v>190</v>
      </c>
      <c r="L2246" s="17" t="s">
        <v>48</v>
      </c>
      <c r="M2246" s="17" t="s">
        <v>52</v>
      </c>
      <c r="N2246" s="18" t="s">
        <v>936</v>
      </c>
      <c r="O2246" s="19"/>
    </row>
    <row r="2247" spans="1:15" ht="66" x14ac:dyDescent="0.3">
      <c r="A2247" s="15" t="s">
        <v>8841</v>
      </c>
      <c r="B2247" s="16">
        <v>2025</v>
      </c>
      <c r="C2247" s="17" t="s">
        <v>8842</v>
      </c>
      <c r="D2247" s="17" t="s">
        <v>164</v>
      </c>
      <c r="E2247" s="17"/>
      <c r="F2247" s="17" t="s">
        <v>486</v>
      </c>
      <c r="G2247" s="17" t="s">
        <v>1310</v>
      </c>
      <c r="H2247" s="17" t="s">
        <v>3508</v>
      </c>
      <c r="I2247" s="17" t="s">
        <v>8844</v>
      </c>
      <c r="J2247" s="17" t="s">
        <v>8845</v>
      </c>
      <c r="K2247" s="17" t="s">
        <v>8843</v>
      </c>
      <c r="L2247" s="17" t="s">
        <v>329</v>
      </c>
      <c r="M2247" s="17" t="s">
        <v>4390</v>
      </c>
      <c r="N2247" s="18" t="s">
        <v>8846</v>
      </c>
      <c r="O2247" s="19"/>
    </row>
    <row r="2248" spans="1:15" ht="145.19999999999999" x14ac:dyDescent="0.3">
      <c r="A2248" s="24" t="s">
        <v>4131</v>
      </c>
      <c r="B2248" s="21">
        <v>2022</v>
      </c>
      <c r="C2248" s="22" t="s">
        <v>4130</v>
      </c>
      <c r="D2248" s="22" t="s">
        <v>2966</v>
      </c>
      <c r="E2248" s="22"/>
      <c r="F2248" s="22" t="s">
        <v>43</v>
      </c>
      <c r="G2248" s="22" t="s">
        <v>10641</v>
      </c>
      <c r="H2248" s="22" t="s">
        <v>4134</v>
      </c>
      <c r="I2248" s="22" t="s">
        <v>7870</v>
      </c>
      <c r="J2248" s="17" t="s">
        <v>7597</v>
      </c>
      <c r="K2248" s="22" t="s">
        <v>4132</v>
      </c>
      <c r="L2248" s="17" t="s">
        <v>329</v>
      </c>
      <c r="M2248" s="22" t="s">
        <v>60</v>
      </c>
      <c r="N2248" s="23" t="s">
        <v>4133</v>
      </c>
      <c r="O2248" s="26"/>
    </row>
    <row r="2249" spans="1:15" ht="39.6" x14ac:dyDescent="0.3">
      <c r="A2249" s="15" t="s">
        <v>191</v>
      </c>
      <c r="B2249" s="16">
        <v>2017</v>
      </c>
      <c r="C2249" s="17" t="s">
        <v>192</v>
      </c>
      <c r="D2249" s="17" t="s">
        <v>193</v>
      </c>
      <c r="E2249" s="17"/>
      <c r="F2249" s="17" t="s">
        <v>43</v>
      </c>
      <c r="G2249" s="17" t="s">
        <v>196</v>
      </c>
      <c r="H2249" s="17" t="s">
        <v>197</v>
      </c>
      <c r="I2249" s="17" t="s">
        <v>7871</v>
      </c>
      <c r="J2249" s="17" t="s">
        <v>7597</v>
      </c>
      <c r="K2249" s="15" t="s">
        <v>8797</v>
      </c>
      <c r="L2249" s="17" t="s">
        <v>329</v>
      </c>
      <c r="M2249" s="17" t="s">
        <v>194</v>
      </c>
      <c r="N2249" s="18" t="s">
        <v>195</v>
      </c>
      <c r="O2249" s="26"/>
    </row>
    <row r="2250" spans="1:15" ht="92.4" x14ac:dyDescent="0.3">
      <c r="A2250" s="15" t="s">
        <v>2935</v>
      </c>
      <c r="B2250" s="16">
        <v>2022</v>
      </c>
      <c r="C2250" s="17" t="s">
        <v>2934</v>
      </c>
      <c r="D2250" s="17" t="s">
        <v>29</v>
      </c>
      <c r="E2250" s="17"/>
      <c r="F2250" s="17" t="s">
        <v>43</v>
      </c>
      <c r="G2250" s="17" t="s">
        <v>10640</v>
      </c>
      <c r="H2250" s="17" t="s">
        <v>3549</v>
      </c>
      <c r="I2250" s="17" t="s">
        <v>7616</v>
      </c>
      <c r="J2250" s="17" t="s">
        <v>7597</v>
      </c>
      <c r="K2250" s="17" t="s">
        <v>2936</v>
      </c>
      <c r="L2250" s="17" t="s">
        <v>329</v>
      </c>
      <c r="M2250" s="17" t="s">
        <v>60</v>
      </c>
      <c r="N2250" s="18"/>
      <c r="O2250" s="26" t="s">
        <v>1646</v>
      </c>
    </row>
    <row r="2251" spans="1:15" ht="52.8" x14ac:dyDescent="0.3">
      <c r="A2251" s="15" t="s">
        <v>12186</v>
      </c>
      <c r="B2251" s="16">
        <v>2026</v>
      </c>
      <c r="C2251" s="17" t="s">
        <v>12187</v>
      </c>
      <c r="D2251" s="17"/>
      <c r="E2251" s="17" t="s">
        <v>265</v>
      </c>
      <c r="F2251" s="17" t="s">
        <v>5192</v>
      </c>
      <c r="G2251" s="17" t="s">
        <v>1243</v>
      </c>
      <c r="H2251" s="17" t="s">
        <v>12188</v>
      </c>
      <c r="I2251" s="17" t="s">
        <v>12190</v>
      </c>
      <c r="J2251" s="17" t="s">
        <v>7256</v>
      </c>
      <c r="K2251" s="15" t="s">
        <v>12189</v>
      </c>
      <c r="L2251" s="17" t="s">
        <v>329</v>
      </c>
      <c r="M2251" s="17" t="s">
        <v>10685</v>
      </c>
      <c r="N2251" s="18" t="s">
        <v>8662</v>
      </c>
      <c r="O2251" s="26" t="s">
        <v>1646</v>
      </c>
    </row>
    <row r="2252" spans="1:15" ht="132" x14ac:dyDescent="0.3">
      <c r="A2252" s="15" t="s">
        <v>6472</v>
      </c>
      <c r="B2252" s="16">
        <v>2022</v>
      </c>
      <c r="C2252" s="17" t="s">
        <v>6470</v>
      </c>
      <c r="D2252" s="17"/>
      <c r="E2252" s="17" t="s">
        <v>6471</v>
      </c>
      <c r="F2252" s="17" t="s">
        <v>1031</v>
      </c>
      <c r="G2252" s="17" t="s">
        <v>10639</v>
      </c>
      <c r="H2252" s="17" t="s">
        <v>6474</v>
      </c>
      <c r="I2252" s="17" t="s">
        <v>7872</v>
      </c>
      <c r="J2252" s="17" t="s">
        <v>7145</v>
      </c>
      <c r="K2252" s="17" t="s">
        <v>6481</v>
      </c>
      <c r="L2252" s="17" t="s">
        <v>329</v>
      </c>
      <c r="M2252" s="17" t="s">
        <v>6473</v>
      </c>
      <c r="N2252" s="18"/>
      <c r="O2252" s="26" t="s">
        <v>1646</v>
      </c>
    </row>
    <row r="2253" spans="1:15" ht="409.6" x14ac:dyDescent="0.3">
      <c r="A2253" s="15" t="s">
        <v>10734</v>
      </c>
      <c r="B2253" s="16">
        <v>2026</v>
      </c>
      <c r="C2253" s="17" t="s">
        <v>10733</v>
      </c>
      <c r="D2253" s="17" t="s">
        <v>5978</v>
      </c>
      <c r="E2253" s="17"/>
      <c r="F2253" s="17" t="s">
        <v>1031</v>
      </c>
      <c r="G2253" s="17" t="s">
        <v>10736</v>
      </c>
      <c r="H2253" s="17" t="s">
        <v>10737</v>
      </c>
      <c r="I2253" s="17" t="s">
        <v>10738</v>
      </c>
      <c r="J2253" s="17" t="s">
        <v>7145</v>
      </c>
      <c r="K2253" s="17" t="s">
        <v>10735</v>
      </c>
      <c r="L2253" s="17" t="s">
        <v>329</v>
      </c>
      <c r="M2253" s="17" t="s">
        <v>8890</v>
      </c>
      <c r="N2253" s="18"/>
      <c r="O2253" s="26" t="s">
        <v>1646</v>
      </c>
    </row>
    <row r="2254" spans="1:15" ht="330" x14ac:dyDescent="0.3">
      <c r="A2254" s="15" t="s">
        <v>5261</v>
      </c>
      <c r="B2254" s="16">
        <v>2023</v>
      </c>
      <c r="C2254" s="17" t="s">
        <v>5260</v>
      </c>
      <c r="D2254" s="17" t="s">
        <v>82</v>
      </c>
      <c r="E2254" s="17"/>
      <c r="F2254" s="17" t="s">
        <v>1031</v>
      </c>
      <c r="G2254" s="17" t="s">
        <v>10638</v>
      </c>
      <c r="H2254" s="17" t="s">
        <v>5264</v>
      </c>
      <c r="I2254" s="17" t="s">
        <v>2560</v>
      </c>
      <c r="J2254" s="17" t="s">
        <v>7145</v>
      </c>
      <c r="K2254" s="17" t="s">
        <v>5262</v>
      </c>
      <c r="L2254" s="17" t="s">
        <v>329</v>
      </c>
      <c r="M2254" s="17" t="s">
        <v>5263</v>
      </c>
      <c r="N2254" s="18"/>
      <c r="O2254" s="26"/>
    </row>
    <row r="2255" spans="1:15" ht="52.8" x14ac:dyDescent="0.3">
      <c r="A2255" s="15" t="s">
        <v>5261</v>
      </c>
      <c r="B2255" s="16">
        <v>2024</v>
      </c>
      <c r="C2255" s="17" t="s">
        <v>6939</v>
      </c>
      <c r="D2255" s="17" t="s">
        <v>771</v>
      </c>
      <c r="E2255" s="17"/>
      <c r="F2255" s="17" t="s">
        <v>1031</v>
      </c>
      <c r="G2255" s="17"/>
      <c r="H2255" s="17"/>
      <c r="I2255" s="17" t="s">
        <v>300</v>
      </c>
      <c r="J2255" s="17"/>
      <c r="K2255" s="17" t="s">
        <v>6940</v>
      </c>
      <c r="L2255" s="17"/>
      <c r="M2255" s="17"/>
      <c r="N2255" s="18"/>
      <c r="O2255" s="26"/>
    </row>
    <row r="2256" spans="1:15" ht="105.6" x14ac:dyDescent="0.3">
      <c r="A2256" s="15" t="s">
        <v>11261</v>
      </c>
      <c r="B2256" s="16">
        <v>2026</v>
      </c>
      <c r="C2256" s="17" t="s">
        <v>11262</v>
      </c>
      <c r="D2256" s="17" t="s">
        <v>349</v>
      </c>
      <c r="E2256" s="17"/>
      <c r="F2256" s="17" t="s">
        <v>1031</v>
      </c>
      <c r="G2256" s="17"/>
      <c r="H2256" s="17"/>
      <c r="I2256" s="17" t="s">
        <v>7194</v>
      </c>
      <c r="J2256" s="17"/>
      <c r="K2256" s="17" t="s">
        <v>11263</v>
      </c>
      <c r="L2256" s="17"/>
      <c r="M2256" s="17"/>
      <c r="N2256" s="18"/>
      <c r="O2256" s="26" t="s">
        <v>1646</v>
      </c>
    </row>
    <row r="2257" spans="1:15" ht="66" x14ac:dyDescent="0.3">
      <c r="A2257" s="15" t="s">
        <v>1818</v>
      </c>
      <c r="B2257" s="16">
        <v>2021</v>
      </c>
      <c r="C2257" s="17" t="s">
        <v>1819</v>
      </c>
      <c r="D2257" s="17" t="s">
        <v>36</v>
      </c>
      <c r="E2257" s="17"/>
      <c r="F2257" s="17" t="s">
        <v>43</v>
      </c>
      <c r="G2257" s="17" t="s">
        <v>1821</v>
      </c>
      <c r="H2257" s="17" t="s">
        <v>3550</v>
      </c>
      <c r="I2257" s="17" t="s">
        <v>7873</v>
      </c>
      <c r="J2257" s="17" t="s">
        <v>7791</v>
      </c>
      <c r="K2257" s="17" t="s">
        <v>2139</v>
      </c>
      <c r="L2257" s="17" t="s">
        <v>303</v>
      </c>
      <c r="M2257" s="17" t="s">
        <v>172</v>
      </c>
      <c r="N2257" s="18" t="s">
        <v>1820</v>
      </c>
      <c r="O2257" s="26" t="s">
        <v>1646</v>
      </c>
    </row>
    <row r="2258" spans="1:15" ht="52.8" x14ac:dyDescent="0.3">
      <c r="A2258" s="15" t="s">
        <v>11124</v>
      </c>
      <c r="B2258" s="16">
        <v>2021</v>
      </c>
      <c r="C2258" s="17" t="s">
        <v>11123</v>
      </c>
      <c r="D2258" s="17" t="s">
        <v>1105</v>
      </c>
      <c r="E2258" s="17"/>
      <c r="F2258" s="17" t="s">
        <v>5192</v>
      </c>
      <c r="G2258" s="17"/>
      <c r="H2258" s="17"/>
      <c r="I2258" s="17" t="s">
        <v>11126</v>
      </c>
      <c r="J2258" s="17"/>
      <c r="K2258" s="17" t="s">
        <v>11122</v>
      </c>
      <c r="L2258" s="17"/>
      <c r="M2258" s="17"/>
      <c r="N2258" s="18"/>
      <c r="O2258" s="26"/>
    </row>
    <row r="2259" spans="1:15" ht="52.8" x14ac:dyDescent="0.3">
      <c r="A2259" s="15" t="s">
        <v>3923</v>
      </c>
      <c r="B2259" s="16">
        <v>2022</v>
      </c>
      <c r="C2259" s="17" t="s">
        <v>3922</v>
      </c>
      <c r="D2259" s="17" t="s">
        <v>257</v>
      </c>
      <c r="E2259" s="17"/>
      <c r="F2259" s="17" t="s">
        <v>122</v>
      </c>
      <c r="G2259" s="17" t="s">
        <v>202</v>
      </c>
      <c r="H2259" s="17" t="s">
        <v>3161</v>
      </c>
      <c r="I2259" s="17" t="s">
        <v>7627</v>
      </c>
      <c r="J2259" s="17" t="s">
        <v>7145</v>
      </c>
      <c r="K2259" s="15" t="s">
        <v>3924</v>
      </c>
      <c r="L2259" s="17" t="s">
        <v>329</v>
      </c>
      <c r="M2259" s="17" t="s">
        <v>204</v>
      </c>
      <c r="N2259" s="18" t="s">
        <v>203</v>
      </c>
      <c r="O2259" s="19"/>
    </row>
    <row r="2260" spans="1:15" ht="52.8" x14ac:dyDescent="0.3">
      <c r="A2260" s="15" t="s">
        <v>9509</v>
      </c>
      <c r="B2260" s="16">
        <v>2025</v>
      </c>
      <c r="C2260" s="17" t="s">
        <v>9508</v>
      </c>
      <c r="D2260" s="17" t="s">
        <v>9510</v>
      </c>
      <c r="E2260" s="17"/>
      <c r="F2260" s="17" t="s">
        <v>2292</v>
      </c>
      <c r="G2260" s="12" t="s">
        <v>9514</v>
      </c>
      <c r="H2260" s="17" t="s">
        <v>9512</v>
      </c>
      <c r="I2260" s="17" t="s">
        <v>9513</v>
      </c>
      <c r="J2260" s="17" t="s">
        <v>7419</v>
      </c>
      <c r="K2260" s="17" t="s">
        <v>9511</v>
      </c>
      <c r="L2260" s="17" t="s">
        <v>329</v>
      </c>
      <c r="M2260" s="17" t="s">
        <v>4682</v>
      </c>
      <c r="N2260" s="18" t="s">
        <v>4690</v>
      </c>
      <c r="O2260" s="19"/>
    </row>
    <row r="2261" spans="1:15" ht="52.8" x14ac:dyDescent="0.3">
      <c r="A2261" s="15" t="s">
        <v>3014</v>
      </c>
      <c r="B2261" s="16">
        <v>2022</v>
      </c>
      <c r="C2261" s="17" t="s">
        <v>3013</v>
      </c>
      <c r="D2261" s="17" t="s">
        <v>99</v>
      </c>
      <c r="E2261" s="17"/>
      <c r="F2261" s="17" t="s">
        <v>56</v>
      </c>
      <c r="G2261" s="17"/>
      <c r="H2261" s="17"/>
      <c r="I2261" s="17" t="s">
        <v>1151</v>
      </c>
      <c r="J2261" s="17"/>
      <c r="K2261" s="15" t="s">
        <v>3015</v>
      </c>
      <c r="L2261" s="17"/>
      <c r="M2261" s="17"/>
      <c r="N2261" s="18"/>
      <c r="O2261" s="19" t="s">
        <v>1646</v>
      </c>
    </row>
    <row r="2262" spans="1:15" ht="52.8" x14ac:dyDescent="0.3">
      <c r="A2262" s="15" t="s">
        <v>2215</v>
      </c>
      <c r="B2262" s="16">
        <v>2021</v>
      </c>
      <c r="C2262" s="17" t="s">
        <v>2214</v>
      </c>
      <c r="D2262" s="17" t="s">
        <v>257</v>
      </c>
      <c r="E2262" s="17"/>
      <c r="F2262" s="17" t="s">
        <v>844</v>
      </c>
      <c r="G2262" s="17"/>
      <c r="H2262" s="17" t="s">
        <v>2225</v>
      </c>
      <c r="I2262" s="17" t="s">
        <v>7876</v>
      </c>
      <c r="J2262" s="17" t="s">
        <v>7158</v>
      </c>
      <c r="K2262" s="17" t="s">
        <v>2223</v>
      </c>
      <c r="L2262" s="17"/>
      <c r="M2262" s="17"/>
      <c r="N2262" s="18"/>
      <c r="O2262" s="19"/>
    </row>
    <row r="2263" spans="1:15" ht="66" x14ac:dyDescent="0.3">
      <c r="A2263" s="15" t="s">
        <v>508</v>
      </c>
      <c r="B2263" s="16">
        <v>2018</v>
      </c>
      <c r="C2263" s="17" t="s">
        <v>507</v>
      </c>
      <c r="D2263" s="17" t="s">
        <v>405</v>
      </c>
      <c r="E2263" s="17"/>
      <c r="F2263" s="17" t="s">
        <v>122</v>
      </c>
      <c r="G2263" s="17" t="s">
        <v>510</v>
      </c>
      <c r="H2263" s="17" t="s">
        <v>3551</v>
      </c>
      <c r="I2263" s="17" t="s">
        <v>7875</v>
      </c>
      <c r="J2263" s="17" t="s">
        <v>7158</v>
      </c>
      <c r="K2263" s="17" t="s">
        <v>11397</v>
      </c>
      <c r="L2263" s="17" t="s">
        <v>167</v>
      </c>
      <c r="M2263" s="17" t="s">
        <v>1054</v>
      </c>
      <c r="N2263" s="18" t="s">
        <v>509</v>
      </c>
      <c r="O2263" s="19"/>
    </row>
    <row r="2264" spans="1:15" ht="52.8" x14ac:dyDescent="0.3">
      <c r="A2264" s="15" t="s">
        <v>9640</v>
      </c>
      <c r="B2264" s="16">
        <v>2025</v>
      </c>
      <c r="C2264" s="17" t="s">
        <v>9639</v>
      </c>
      <c r="D2264" s="17" t="s">
        <v>9638</v>
      </c>
      <c r="E2264" s="17"/>
      <c r="F2264" s="17" t="s">
        <v>844</v>
      </c>
      <c r="G2264" s="17" t="s">
        <v>165</v>
      </c>
      <c r="H2264" s="17" t="s">
        <v>9641</v>
      </c>
      <c r="I2264" s="17" t="s">
        <v>9642</v>
      </c>
      <c r="J2264" s="17" t="s">
        <v>9643</v>
      </c>
      <c r="K2264" s="17" t="s">
        <v>9645</v>
      </c>
      <c r="L2264" s="17" t="s">
        <v>329</v>
      </c>
      <c r="M2264" s="17" t="s">
        <v>4390</v>
      </c>
      <c r="N2264" s="18" t="s">
        <v>9644</v>
      </c>
      <c r="O2264" s="19"/>
    </row>
    <row r="2265" spans="1:15" ht="66" x14ac:dyDescent="0.3">
      <c r="A2265" s="15" t="s">
        <v>568</v>
      </c>
      <c r="B2265" s="16">
        <v>2020</v>
      </c>
      <c r="C2265" s="17" t="s">
        <v>567</v>
      </c>
      <c r="D2265" s="17" t="s">
        <v>33</v>
      </c>
      <c r="E2265" s="17"/>
      <c r="F2265" s="17" t="s">
        <v>122</v>
      </c>
      <c r="G2265" s="17" t="s">
        <v>202</v>
      </c>
      <c r="H2265" s="17" t="s">
        <v>3098</v>
      </c>
      <c r="I2265" s="17" t="s">
        <v>7874</v>
      </c>
      <c r="J2265" s="17" t="s">
        <v>7145</v>
      </c>
      <c r="K2265" s="17" t="s">
        <v>569</v>
      </c>
      <c r="L2265" s="17" t="s">
        <v>48</v>
      </c>
      <c r="M2265" s="17" t="s">
        <v>570</v>
      </c>
      <c r="N2265" s="18" t="s">
        <v>3684</v>
      </c>
      <c r="O2265" s="19"/>
    </row>
    <row r="2266" spans="1:15" ht="52.8" x14ac:dyDescent="0.3">
      <c r="A2266" s="15" t="s">
        <v>9032</v>
      </c>
      <c r="B2266" s="16">
        <v>2025</v>
      </c>
      <c r="C2266" s="17" t="s">
        <v>9031</v>
      </c>
      <c r="D2266" s="17" t="s">
        <v>9034</v>
      </c>
      <c r="E2266" s="17"/>
      <c r="F2266" s="17" t="s">
        <v>122</v>
      </c>
      <c r="G2266" s="17" t="s">
        <v>1125</v>
      </c>
      <c r="H2266" s="17" t="s">
        <v>9036</v>
      </c>
      <c r="I2266" s="17" t="s">
        <v>9035</v>
      </c>
      <c r="J2266" s="17" t="s">
        <v>7158</v>
      </c>
      <c r="K2266" s="17" t="s">
        <v>9033</v>
      </c>
      <c r="L2266" s="17" t="s">
        <v>329</v>
      </c>
      <c r="M2266" s="17" t="s">
        <v>204</v>
      </c>
      <c r="N2266" s="18" t="s">
        <v>9037</v>
      </c>
      <c r="O2266" s="19"/>
    </row>
    <row r="2267" spans="1:15" ht="66" x14ac:dyDescent="0.3">
      <c r="A2267" s="15" t="s">
        <v>9298</v>
      </c>
      <c r="B2267" s="16" t="s">
        <v>4488</v>
      </c>
      <c r="C2267" s="17" t="s">
        <v>9299</v>
      </c>
      <c r="D2267" s="17" t="s">
        <v>2854</v>
      </c>
      <c r="E2267" s="17"/>
      <c r="F2267" s="17" t="s">
        <v>844</v>
      </c>
      <c r="G2267" s="17" t="s">
        <v>165</v>
      </c>
      <c r="H2267" s="17" t="s">
        <v>3166</v>
      </c>
      <c r="I2267" s="17" t="s">
        <v>9484</v>
      </c>
      <c r="J2267" s="17" t="s">
        <v>7197</v>
      </c>
      <c r="K2267" s="17" t="s">
        <v>9650</v>
      </c>
      <c r="L2267" s="17" t="s">
        <v>5166</v>
      </c>
      <c r="M2267" s="17" t="s">
        <v>9300</v>
      </c>
      <c r="N2267" s="18" t="s">
        <v>8480</v>
      </c>
      <c r="O2267" s="19"/>
    </row>
    <row r="2268" spans="1:15" ht="92.4" x14ac:dyDescent="0.3">
      <c r="A2268" s="24" t="s">
        <v>12422</v>
      </c>
      <c r="B2268" s="21">
        <v>2026</v>
      </c>
      <c r="C2268" s="22" t="s">
        <v>12421</v>
      </c>
      <c r="D2268" s="22"/>
      <c r="E2268" s="22"/>
      <c r="F2268" s="22" t="s">
        <v>844</v>
      </c>
      <c r="G2268" s="22" t="s">
        <v>592</v>
      </c>
      <c r="H2268" s="22" t="s">
        <v>3708</v>
      </c>
      <c r="I2268" s="17" t="s">
        <v>12424</v>
      </c>
      <c r="J2268" s="17" t="s">
        <v>7158</v>
      </c>
      <c r="K2268" s="22" t="s">
        <v>12423</v>
      </c>
      <c r="L2268" s="17" t="s">
        <v>2311</v>
      </c>
      <c r="M2268" s="22" t="s">
        <v>12425</v>
      </c>
      <c r="N2268" s="23" t="s">
        <v>12426</v>
      </c>
      <c r="O2268" s="26" t="s">
        <v>1646</v>
      </c>
    </row>
    <row r="2269" spans="1:15" ht="52.8" x14ac:dyDescent="0.3">
      <c r="A2269" s="15" t="s">
        <v>9609</v>
      </c>
      <c r="B2269" s="21">
        <v>2024</v>
      </c>
      <c r="C2269" s="17" t="s">
        <v>9612</v>
      </c>
      <c r="D2269" s="22" t="s">
        <v>9611</v>
      </c>
      <c r="E2269" s="17"/>
      <c r="F2269" s="17" t="s">
        <v>649</v>
      </c>
      <c r="G2269" s="17" t="s">
        <v>1459</v>
      </c>
      <c r="H2269" s="17" t="s">
        <v>9610</v>
      </c>
      <c r="I2269" s="17" t="s">
        <v>9614</v>
      </c>
      <c r="J2269" s="17" t="s">
        <v>7158</v>
      </c>
      <c r="K2269" s="17" t="s">
        <v>10913</v>
      </c>
      <c r="L2269" s="17" t="s">
        <v>329</v>
      </c>
      <c r="M2269" s="17" t="s">
        <v>8074</v>
      </c>
      <c r="N2269" s="18" t="s">
        <v>9613</v>
      </c>
      <c r="O2269" s="19"/>
    </row>
    <row r="2270" spans="1:15" ht="39.6" customHeight="1" x14ac:dyDescent="0.25">
      <c r="A2270" s="15" t="s">
        <v>4435</v>
      </c>
      <c r="B2270" s="16">
        <v>2021</v>
      </c>
      <c r="C2270" s="17" t="s">
        <v>4434</v>
      </c>
      <c r="D2270" s="17"/>
      <c r="E2270" s="17"/>
      <c r="F2270" s="17" t="s">
        <v>56</v>
      </c>
      <c r="G2270" s="17"/>
      <c r="H2270" s="17"/>
      <c r="I2270" s="17" t="s">
        <v>1151</v>
      </c>
      <c r="J2270" s="17"/>
      <c r="K2270" s="17" t="s">
        <v>4436</v>
      </c>
      <c r="L2270" s="32"/>
      <c r="M2270" s="17"/>
      <c r="N2270" s="18"/>
      <c r="O2270" s="19"/>
    </row>
    <row r="2271" spans="1:15" ht="66" x14ac:dyDescent="0.3">
      <c r="A2271" s="15" t="s">
        <v>1705</v>
      </c>
      <c r="B2271" s="16">
        <v>2021</v>
      </c>
      <c r="C2271" s="17" t="s">
        <v>1704</v>
      </c>
      <c r="D2271" s="17" t="s">
        <v>33</v>
      </c>
      <c r="E2271" s="17"/>
      <c r="F2271" s="17" t="s">
        <v>2477</v>
      </c>
      <c r="G2271" s="17" t="s">
        <v>1706</v>
      </c>
      <c r="H2271" s="17" t="s">
        <v>3552</v>
      </c>
      <c r="I2271" s="17" t="s">
        <v>2602</v>
      </c>
      <c r="J2271" s="17" t="s">
        <v>7151</v>
      </c>
      <c r="K2271" s="15" t="s">
        <v>11394</v>
      </c>
      <c r="L2271" s="17" t="s">
        <v>329</v>
      </c>
      <c r="M2271" s="17" t="s">
        <v>1707</v>
      </c>
      <c r="N2271" s="18"/>
      <c r="O2271" s="19"/>
    </row>
    <row r="2272" spans="1:15" ht="52.8" x14ac:dyDescent="0.3">
      <c r="A2272" s="15" t="s">
        <v>2979</v>
      </c>
      <c r="B2272" s="16">
        <v>2022</v>
      </c>
      <c r="C2272" s="17" t="s">
        <v>2978</v>
      </c>
      <c r="D2272" s="17" t="s">
        <v>2980</v>
      </c>
      <c r="E2272" s="17"/>
      <c r="F2272" s="17" t="s">
        <v>3059</v>
      </c>
      <c r="G2272" s="17" t="s">
        <v>2981</v>
      </c>
      <c r="H2272" s="17" t="s">
        <v>3553</v>
      </c>
      <c r="I2272" s="17" t="s">
        <v>7877</v>
      </c>
      <c r="J2272" s="17" t="s">
        <v>7163</v>
      </c>
      <c r="K2272" s="17" t="s">
        <v>2982</v>
      </c>
      <c r="L2272" s="17" t="s">
        <v>329</v>
      </c>
      <c r="M2272" s="17" t="s">
        <v>1506</v>
      </c>
      <c r="N2272" s="18"/>
      <c r="O2272" s="19"/>
    </row>
    <row r="2273" spans="1:15" ht="79.2" x14ac:dyDescent="0.3">
      <c r="A2273" s="15" t="s">
        <v>11809</v>
      </c>
      <c r="B2273" s="16">
        <v>2025</v>
      </c>
      <c r="C2273" s="17" t="s">
        <v>11808</v>
      </c>
      <c r="D2273" s="17" t="s">
        <v>1214</v>
      </c>
      <c r="E2273" s="17"/>
      <c r="F2273" s="17" t="s">
        <v>2292</v>
      </c>
      <c r="G2273" s="17" t="s">
        <v>134</v>
      </c>
      <c r="H2273" s="17" t="s">
        <v>3207</v>
      </c>
      <c r="I2273" s="17" t="s">
        <v>11811</v>
      </c>
      <c r="J2273" s="17" t="s">
        <v>7151</v>
      </c>
      <c r="K2273" s="17" t="s">
        <v>11810</v>
      </c>
      <c r="L2273" s="17"/>
      <c r="M2273" s="17" t="s">
        <v>8703</v>
      </c>
      <c r="N2273" s="18"/>
      <c r="O2273" s="19" t="s">
        <v>1646</v>
      </c>
    </row>
    <row r="2274" spans="1:15" ht="66" x14ac:dyDescent="0.3">
      <c r="A2274" s="15" t="s">
        <v>3049</v>
      </c>
      <c r="B2274" s="16">
        <v>2019</v>
      </c>
      <c r="C2274" s="17" t="s">
        <v>3048</v>
      </c>
      <c r="D2274" s="17" t="s">
        <v>3050</v>
      </c>
      <c r="E2274" s="17"/>
      <c r="F2274" s="17" t="s">
        <v>844</v>
      </c>
      <c r="G2274" s="17" t="s">
        <v>3053</v>
      </c>
      <c r="H2274" s="17" t="s">
        <v>3554</v>
      </c>
      <c r="I2274" s="17" t="s">
        <v>5466</v>
      </c>
      <c r="J2274" s="17" t="s">
        <v>7161</v>
      </c>
      <c r="K2274" s="17" t="s">
        <v>6817</v>
      </c>
      <c r="L2274" s="17" t="s">
        <v>329</v>
      </c>
      <c r="M2274" s="17" t="s">
        <v>3051</v>
      </c>
      <c r="N2274" s="18" t="s">
        <v>3052</v>
      </c>
      <c r="O2274" s="19"/>
    </row>
    <row r="2275" spans="1:15" ht="52.8" x14ac:dyDescent="0.3">
      <c r="A2275" s="15" t="s">
        <v>10757</v>
      </c>
      <c r="B2275" s="16">
        <v>2024</v>
      </c>
      <c r="C2275" s="17" t="s">
        <v>10756</v>
      </c>
      <c r="D2275" s="17" t="s">
        <v>3020</v>
      </c>
      <c r="E2275" s="17"/>
      <c r="F2275" s="17" t="s">
        <v>1468</v>
      </c>
      <c r="G2275" s="17"/>
      <c r="H2275" s="17"/>
      <c r="I2275" s="17" t="s">
        <v>1469</v>
      </c>
      <c r="J2275" s="17"/>
      <c r="K2275" s="15" t="s">
        <v>10758</v>
      </c>
      <c r="L2275" s="17" t="s">
        <v>10762</v>
      </c>
      <c r="M2275" s="17" t="s">
        <v>10755</v>
      </c>
      <c r="N2275" s="18"/>
      <c r="O2275" s="19"/>
    </row>
    <row r="2276" spans="1:15" ht="105.6" x14ac:dyDescent="0.3">
      <c r="A2276" s="15" t="s">
        <v>3046</v>
      </c>
      <c r="B2276" s="16">
        <v>2021</v>
      </c>
      <c r="C2276" s="17" t="s">
        <v>3555</v>
      </c>
      <c r="D2276" s="17" t="s">
        <v>6819</v>
      </c>
      <c r="E2276" s="17"/>
      <c r="F2276" s="17" t="s">
        <v>1031</v>
      </c>
      <c r="G2276" s="17" t="s">
        <v>341</v>
      </c>
      <c r="H2276" s="17" t="s">
        <v>3556</v>
      </c>
      <c r="I2276" s="17" t="s">
        <v>7508</v>
      </c>
      <c r="J2276" s="17" t="s">
        <v>7164</v>
      </c>
      <c r="K2276" s="17" t="s">
        <v>6818</v>
      </c>
      <c r="L2276" s="17" t="s">
        <v>329</v>
      </c>
      <c r="M2276" s="17" t="s">
        <v>3047</v>
      </c>
      <c r="N2276" s="18"/>
      <c r="O2276" s="19"/>
    </row>
    <row r="2277" spans="1:15" ht="66" x14ac:dyDescent="0.3">
      <c r="A2277" s="15" t="s">
        <v>8210</v>
      </c>
      <c r="B2277" s="16">
        <v>2024</v>
      </c>
      <c r="C2277" s="17" t="s">
        <v>8211</v>
      </c>
      <c r="D2277" s="17"/>
      <c r="E2277" s="17" t="s">
        <v>265</v>
      </c>
      <c r="F2277" s="17" t="s">
        <v>122</v>
      </c>
      <c r="G2277" s="22" t="s">
        <v>165</v>
      </c>
      <c r="H2277" s="17" t="s">
        <v>3805</v>
      </c>
      <c r="I2277" s="17" t="s">
        <v>7323</v>
      </c>
      <c r="J2277" s="17" t="s">
        <v>7464</v>
      </c>
      <c r="K2277" s="17" t="s">
        <v>8212</v>
      </c>
      <c r="L2277" s="17" t="s">
        <v>329</v>
      </c>
      <c r="M2277" s="17" t="s">
        <v>8213</v>
      </c>
      <c r="N2277" s="18" t="s">
        <v>2792</v>
      </c>
      <c r="O2277" s="19"/>
    </row>
    <row r="2278" spans="1:15" ht="39.6" x14ac:dyDescent="0.3">
      <c r="A2278" s="24" t="s">
        <v>8815</v>
      </c>
      <c r="B2278" s="21">
        <v>2025</v>
      </c>
      <c r="C2278" s="22" t="s">
        <v>8814</v>
      </c>
      <c r="D2278" s="22"/>
      <c r="E2278" s="22" t="s">
        <v>2032</v>
      </c>
      <c r="F2278" s="22" t="s">
        <v>3812</v>
      </c>
      <c r="G2278" s="22"/>
      <c r="H2278" s="22"/>
      <c r="I2278" s="22" t="s">
        <v>5780</v>
      </c>
      <c r="J2278" s="17"/>
      <c r="K2278" s="24" t="s">
        <v>8816</v>
      </c>
      <c r="L2278" s="22"/>
      <c r="M2278" s="22"/>
      <c r="N2278" s="23"/>
      <c r="O2278" s="26"/>
    </row>
    <row r="2279" spans="1:15" ht="66" x14ac:dyDescent="0.3">
      <c r="A2279" s="15" t="s">
        <v>9652</v>
      </c>
      <c r="B2279" s="16">
        <v>2025</v>
      </c>
      <c r="C2279" s="17" t="s">
        <v>9651</v>
      </c>
      <c r="D2279" s="17"/>
      <c r="E2279" s="17" t="s">
        <v>897</v>
      </c>
      <c r="F2279" s="22" t="s">
        <v>56</v>
      </c>
      <c r="G2279" s="22"/>
      <c r="H2279" s="22"/>
      <c r="I2279" s="17" t="s">
        <v>9654</v>
      </c>
      <c r="J2279" s="17" t="s">
        <v>9655</v>
      </c>
      <c r="K2279" s="17" t="s">
        <v>9653</v>
      </c>
      <c r="L2279" s="17"/>
      <c r="M2279" s="17"/>
      <c r="N2279" s="18"/>
      <c r="O2279" s="19"/>
    </row>
    <row r="2280" spans="1:15" ht="66" x14ac:dyDescent="0.3">
      <c r="A2280" s="15" t="s">
        <v>5732</v>
      </c>
      <c r="B2280" s="16">
        <v>2024</v>
      </c>
      <c r="C2280" s="17" t="s">
        <v>5733</v>
      </c>
      <c r="D2280" s="17" t="s">
        <v>437</v>
      </c>
      <c r="E2280" s="17"/>
      <c r="F2280" s="17" t="s">
        <v>56</v>
      </c>
      <c r="G2280" s="17"/>
      <c r="H2280" s="17"/>
      <c r="I2280" s="17" t="s">
        <v>7627</v>
      </c>
      <c r="J2280" s="17"/>
      <c r="K2280" s="17" t="s">
        <v>5734</v>
      </c>
      <c r="L2280" s="17"/>
      <c r="M2280" s="17"/>
      <c r="N2280" s="18"/>
      <c r="O2280" s="19"/>
    </row>
    <row r="2281" spans="1:15" ht="66" x14ac:dyDescent="0.3">
      <c r="A2281" s="15" t="s">
        <v>1944</v>
      </c>
      <c r="B2281" s="16">
        <v>2020</v>
      </c>
      <c r="C2281" s="17" t="s">
        <v>1943</v>
      </c>
      <c r="D2281" s="17" t="s">
        <v>1945</v>
      </c>
      <c r="E2281" s="17"/>
      <c r="F2281" s="22" t="s">
        <v>122</v>
      </c>
      <c r="G2281" s="22" t="s">
        <v>364</v>
      </c>
      <c r="H2281" s="22" t="s">
        <v>3078</v>
      </c>
      <c r="I2281" s="17" t="s">
        <v>7894</v>
      </c>
      <c r="J2281" s="17"/>
      <c r="K2281" s="15" t="s">
        <v>1946</v>
      </c>
      <c r="L2281" s="17" t="s">
        <v>329</v>
      </c>
      <c r="M2281" s="17" t="s">
        <v>2539</v>
      </c>
      <c r="N2281" s="18" t="s">
        <v>1947</v>
      </c>
      <c r="O2281" s="19"/>
    </row>
    <row r="2282" spans="1:15" ht="52.8" x14ac:dyDescent="0.3">
      <c r="A2282" s="15" t="s">
        <v>1948</v>
      </c>
      <c r="B2282" s="16">
        <v>2020</v>
      </c>
      <c r="C2282" s="17" t="s">
        <v>1949</v>
      </c>
      <c r="D2282" s="17" t="s">
        <v>405</v>
      </c>
      <c r="E2282" s="17"/>
      <c r="F2282" s="17" t="s">
        <v>122</v>
      </c>
      <c r="G2282" s="17" t="s">
        <v>364</v>
      </c>
      <c r="H2282" s="17" t="s">
        <v>3557</v>
      </c>
      <c r="I2282" s="17" t="s">
        <v>7894</v>
      </c>
      <c r="J2282" s="17" t="s">
        <v>7145</v>
      </c>
      <c r="K2282" s="17" t="s">
        <v>1950</v>
      </c>
      <c r="L2282" s="17" t="s">
        <v>329</v>
      </c>
      <c r="M2282" s="17" t="s">
        <v>2539</v>
      </c>
      <c r="N2282" s="18" t="s">
        <v>1947</v>
      </c>
      <c r="O2282" s="19"/>
    </row>
    <row r="2283" spans="1:15" ht="52.8" x14ac:dyDescent="0.3">
      <c r="A2283" s="15" t="s">
        <v>2880</v>
      </c>
      <c r="B2283" s="16">
        <v>2021</v>
      </c>
      <c r="C2283" s="17" t="s">
        <v>2879</v>
      </c>
      <c r="D2283" s="17" t="s">
        <v>2854</v>
      </c>
      <c r="E2283" s="17"/>
      <c r="F2283" s="17" t="s">
        <v>1644</v>
      </c>
      <c r="G2283" s="17"/>
      <c r="H2283" s="17"/>
      <c r="I2283" s="17" t="s">
        <v>2855</v>
      </c>
      <c r="J2283" s="17"/>
      <c r="K2283" s="15" t="s">
        <v>2881</v>
      </c>
      <c r="L2283" s="17"/>
      <c r="M2283" s="17"/>
      <c r="N2283" s="18"/>
      <c r="O2283" s="19"/>
    </row>
    <row r="2284" spans="1:15" ht="66" x14ac:dyDescent="0.3">
      <c r="A2284" s="15" t="s">
        <v>10402</v>
      </c>
      <c r="B2284" s="16">
        <v>2025</v>
      </c>
      <c r="C2284" s="17" t="s">
        <v>10401</v>
      </c>
      <c r="D2284" s="17" t="s">
        <v>2711</v>
      </c>
      <c r="E2284" s="17"/>
      <c r="F2284" s="17" t="s">
        <v>844</v>
      </c>
      <c r="G2284" s="17" t="s">
        <v>2256</v>
      </c>
      <c r="H2284" s="17" t="s">
        <v>10404</v>
      </c>
      <c r="I2284" s="17" t="s">
        <v>10405</v>
      </c>
      <c r="J2284" s="17" t="s">
        <v>8956</v>
      </c>
      <c r="K2284" s="15" t="s">
        <v>10403</v>
      </c>
      <c r="L2284" s="17" t="s">
        <v>329</v>
      </c>
      <c r="M2284" s="17" t="s">
        <v>4754</v>
      </c>
      <c r="N2284" s="18" t="s">
        <v>8296</v>
      </c>
      <c r="O2284" s="19" t="s">
        <v>1646</v>
      </c>
    </row>
    <row r="2285" spans="1:15" ht="79.2" x14ac:dyDescent="0.3">
      <c r="A2285" s="15" t="s">
        <v>6512</v>
      </c>
      <c r="B2285" s="16">
        <v>2021</v>
      </c>
      <c r="C2285" s="17" t="s">
        <v>6513</v>
      </c>
      <c r="D2285" s="17" t="s">
        <v>2372</v>
      </c>
      <c r="E2285" s="17"/>
      <c r="F2285" s="17" t="s">
        <v>43</v>
      </c>
      <c r="G2285" s="17" t="s">
        <v>341</v>
      </c>
      <c r="H2285" s="17" t="s">
        <v>6514</v>
      </c>
      <c r="I2285" s="17" t="s">
        <v>7173</v>
      </c>
      <c r="J2285" s="17" t="s">
        <v>7153</v>
      </c>
      <c r="K2285" s="15" t="s">
        <v>6820</v>
      </c>
      <c r="L2285" s="17" t="s">
        <v>329</v>
      </c>
      <c r="M2285" s="17" t="s">
        <v>338</v>
      </c>
      <c r="N2285" s="18" t="s">
        <v>6515</v>
      </c>
      <c r="O2285" s="19" t="s">
        <v>1646</v>
      </c>
    </row>
    <row r="2286" spans="1:15" ht="66" x14ac:dyDescent="0.3">
      <c r="A2286" s="15" t="s">
        <v>6981</v>
      </c>
      <c r="B2286" s="16">
        <v>2024</v>
      </c>
      <c r="C2286" s="17" t="s">
        <v>6982</v>
      </c>
      <c r="D2286" s="17" t="s">
        <v>470</v>
      </c>
      <c r="E2286" s="17"/>
      <c r="F2286" s="17" t="s">
        <v>2477</v>
      </c>
      <c r="G2286" s="17" t="s">
        <v>308</v>
      </c>
      <c r="H2286" s="17" t="s">
        <v>3154</v>
      </c>
      <c r="I2286" s="17" t="s">
        <v>7980</v>
      </c>
      <c r="J2286" s="17" t="s">
        <v>7183</v>
      </c>
      <c r="K2286" s="17" t="s">
        <v>9794</v>
      </c>
      <c r="L2286" s="17" t="s">
        <v>5166</v>
      </c>
      <c r="M2286" s="17" t="s">
        <v>6983</v>
      </c>
      <c r="N2286" s="18"/>
      <c r="O2286" s="19"/>
    </row>
    <row r="2287" spans="1:15" ht="66" x14ac:dyDescent="0.3">
      <c r="A2287" s="15" t="s">
        <v>9881</v>
      </c>
      <c r="B2287" s="16">
        <v>2021</v>
      </c>
      <c r="C2287" s="17" t="s">
        <v>9880</v>
      </c>
      <c r="D2287" s="17" t="s">
        <v>33</v>
      </c>
      <c r="E2287" s="17"/>
      <c r="F2287" s="17" t="s">
        <v>2477</v>
      </c>
      <c r="G2287" s="22" t="s">
        <v>308</v>
      </c>
      <c r="H2287" s="22" t="s">
        <v>3154</v>
      </c>
      <c r="I2287" s="17" t="s">
        <v>8625</v>
      </c>
      <c r="J2287" s="17" t="s">
        <v>7183</v>
      </c>
      <c r="K2287" s="17" t="s">
        <v>9882</v>
      </c>
      <c r="L2287" s="22" t="s">
        <v>329</v>
      </c>
      <c r="M2287" s="22" t="s">
        <v>5988</v>
      </c>
      <c r="N2287" s="23"/>
      <c r="O2287" s="19"/>
    </row>
    <row r="2288" spans="1:15" ht="52.8" x14ac:dyDescent="0.3">
      <c r="A2288" s="15" t="s">
        <v>10226</v>
      </c>
      <c r="B2288" s="16">
        <v>2023</v>
      </c>
      <c r="C2288" s="17" t="s">
        <v>10227</v>
      </c>
      <c r="D2288" s="17" t="s">
        <v>2966</v>
      </c>
      <c r="E2288" s="17"/>
      <c r="F2288" s="17" t="s">
        <v>2186</v>
      </c>
      <c r="G2288" s="17" t="s">
        <v>10230</v>
      </c>
      <c r="H2288" s="17" t="s">
        <v>10229</v>
      </c>
      <c r="I2288" s="17" t="s">
        <v>1096</v>
      </c>
      <c r="J2288" s="17"/>
      <c r="K2288" s="17" t="s">
        <v>10228</v>
      </c>
      <c r="L2288" s="17" t="s">
        <v>329</v>
      </c>
      <c r="M2288" s="17" t="s">
        <v>1069</v>
      </c>
      <c r="N2288" s="18" t="s">
        <v>8440</v>
      </c>
      <c r="O2288" s="19" t="s">
        <v>1646</v>
      </c>
    </row>
    <row r="2289" spans="1:15" ht="52.8" x14ac:dyDescent="0.3">
      <c r="A2289" s="15" t="s">
        <v>4897</v>
      </c>
      <c r="B2289" s="16">
        <v>2023</v>
      </c>
      <c r="C2289" s="17" t="s">
        <v>4896</v>
      </c>
      <c r="D2289" s="17" t="s">
        <v>132</v>
      </c>
      <c r="E2289" s="17"/>
      <c r="F2289" s="17" t="s">
        <v>122</v>
      </c>
      <c r="G2289" s="17" t="s">
        <v>1599</v>
      </c>
      <c r="H2289" s="17" t="s">
        <v>4898</v>
      </c>
      <c r="I2289" s="17" t="s">
        <v>7294</v>
      </c>
      <c r="J2289" s="17" t="s">
        <v>7161</v>
      </c>
      <c r="K2289" s="17" t="s">
        <v>5031</v>
      </c>
      <c r="L2289" s="22" t="s">
        <v>329</v>
      </c>
      <c r="M2289" s="17" t="s">
        <v>1506</v>
      </c>
      <c r="N2289" s="18"/>
      <c r="O2289" s="19"/>
    </row>
    <row r="2290" spans="1:15" ht="52.8" x14ac:dyDescent="0.3">
      <c r="A2290" s="15" t="s">
        <v>2794</v>
      </c>
      <c r="B2290" s="16">
        <v>2021</v>
      </c>
      <c r="C2290" s="17" t="s">
        <v>2793</v>
      </c>
      <c r="D2290" s="17" t="s">
        <v>257</v>
      </c>
      <c r="E2290" s="17"/>
      <c r="F2290" s="17" t="s">
        <v>486</v>
      </c>
      <c r="G2290" s="17" t="s">
        <v>115</v>
      </c>
      <c r="H2290" s="17" t="s">
        <v>3382</v>
      </c>
      <c r="I2290" s="17" t="s">
        <v>7878</v>
      </c>
      <c r="J2290" s="17" t="s">
        <v>7145</v>
      </c>
      <c r="K2290" s="17" t="s">
        <v>3992</v>
      </c>
      <c r="L2290" s="22" t="s">
        <v>329</v>
      </c>
      <c r="M2290" s="17" t="s">
        <v>49</v>
      </c>
      <c r="N2290" s="18" t="s">
        <v>2795</v>
      </c>
      <c r="O2290" s="19"/>
    </row>
    <row r="2291" spans="1:15" ht="52.8" x14ac:dyDescent="0.3">
      <c r="A2291" s="15" t="s">
        <v>8178</v>
      </c>
      <c r="B2291" s="16">
        <v>2025</v>
      </c>
      <c r="C2291" s="17" t="s">
        <v>8177</v>
      </c>
      <c r="D2291" s="17" t="s">
        <v>8176</v>
      </c>
      <c r="E2291" s="17"/>
      <c r="F2291" s="17" t="s">
        <v>56</v>
      </c>
      <c r="G2291" s="17"/>
      <c r="H2291" s="17"/>
      <c r="I2291" s="17" t="s">
        <v>8180</v>
      </c>
      <c r="J2291" s="17"/>
      <c r="K2291" s="17" t="s">
        <v>8179</v>
      </c>
      <c r="L2291" s="22"/>
      <c r="M2291" s="17"/>
      <c r="N2291" s="18"/>
      <c r="O2291" s="19"/>
    </row>
    <row r="2292" spans="1:15" ht="66" x14ac:dyDescent="0.3">
      <c r="A2292" s="15" t="s">
        <v>8178</v>
      </c>
      <c r="B2292" s="16">
        <v>2026</v>
      </c>
      <c r="C2292" s="17" t="s">
        <v>11395</v>
      </c>
      <c r="D2292" s="17" t="s">
        <v>258</v>
      </c>
      <c r="E2292" s="17"/>
      <c r="F2292" s="17" t="s">
        <v>2477</v>
      </c>
      <c r="G2292" s="17" t="s">
        <v>688</v>
      </c>
      <c r="H2292" s="17" t="s">
        <v>3064</v>
      </c>
      <c r="I2292" s="17" t="s">
        <v>11396</v>
      </c>
      <c r="J2292" s="17" t="s">
        <v>9491</v>
      </c>
      <c r="K2292" s="17" t="s">
        <v>11587</v>
      </c>
      <c r="L2292" s="22" t="s">
        <v>11588</v>
      </c>
      <c r="M2292" s="17" t="s">
        <v>11590</v>
      </c>
      <c r="N2292" s="18" t="s">
        <v>11589</v>
      </c>
      <c r="O2292" s="19"/>
    </row>
    <row r="2293" spans="1:15" ht="66" x14ac:dyDescent="0.3">
      <c r="A2293" s="15" t="s">
        <v>1472</v>
      </c>
      <c r="B2293" s="16">
        <v>2020</v>
      </c>
      <c r="C2293" s="17" t="s">
        <v>1471</v>
      </c>
      <c r="D2293" s="17" t="s">
        <v>29</v>
      </c>
      <c r="E2293" s="17"/>
      <c r="F2293" s="17" t="s">
        <v>144</v>
      </c>
      <c r="G2293" s="17"/>
      <c r="H2293" s="17"/>
      <c r="I2293" s="17" t="s">
        <v>904</v>
      </c>
      <c r="J2293" s="17" t="s">
        <v>7879</v>
      </c>
      <c r="K2293" s="17" t="s">
        <v>2443</v>
      </c>
      <c r="L2293" s="22" t="s">
        <v>48</v>
      </c>
      <c r="M2293" s="17" t="s">
        <v>52</v>
      </c>
      <c r="N2293" s="18" t="s">
        <v>2105</v>
      </c>
      <c r="O2293" s="19"/>
    </row>
    <row r="2294" spans="1:15" ht="66" x14ac:dyDescent="0.3">
      <c r="A2294" s="15" t="s">
        <v>2502</v>
      </c>
      <c r="B2294" s="16">
        <v>2019</v>
      </c>
      <c r="C2294" s="17" t="s">
        <v>2503</v>
      </c>
      <c r="D2294" s="17" t="s">
        <v>2504</v>
      </c>
      <c r="E2294" s="17"/>
      <c r="F2294" s="17" t="s">
        <v>122</v>
      </c>
      <c r="G2294" s="17" t="s">
        <v>3053</v>
      </c>
      <c r="H2294" s="17" t="s">
        <v>3558</v>
      </c>
      <c r="I2294" s="17" t="s">
        <v>7302</v>
      </c>
      <c r="J2294" s="17" t="s">
        <v>7161</v>
      </c>
      <c r="K2294" s="17" t="s">
        <v>2505</v>
      </c>
      <c r="L2294" s="22" t="s">
        <v>303</v>
      </c>
      <c r="M2294" s="17"/>
      <c r="N2294" s="18" t="s">
        <v>2506</v>
      </c>
      <c r="O2294" s="19"/>
    </row>
    <row r="2295" spans="1:15" ht="52.8" x14ac:dyDescent="0.3">
      <c r="A2295" s="15" t="s">
        <v>2314</v>
      </c>
      <c r="B2295" s="16">
        <v>2019</v>
      </c>
      <c r="C2295" s="17" t="s">
        <v>2313</v>
      </c>
      <c r="D2295" s="17" t="s">
        <v>257</v>
      </c>
      <c r="E2295" s="17"/>
      <c r="F2295" s="17" t="s">
        <v>1644</v>
      </c>
      <c r="G2295" s="17"/>
      <c r="H2295" s="17"/>
      <c r="I2295" s="17" t="s">
        <v>2025</v>
      </c>
      <c r="J2295" s="17" t="s">
        <v>7880</v>
      </c>
      <c r="K2295" s="17" t="s">
        <v>11378</v>
      </c>
      <c r="L2295" s="22" t="s">
        <v>329</v>
      </c>
      <c r="M2295" s="17" t="s">
        <v>52</v>
      </c>
      <c r="N2295" s="18" t="s">
        <v>2315</v>
      </c>
      <c r="O2295" s="19"/>
    </row>
    <row r="2296" spans="1:15" ht="66" x14ac:dyDescent="0.3">
      <c r="A2296" s="15" t="s">
        <v>12212</v>
      </c>
      <c r="B2296" s="16">
        <v>2026</v>
      </c>
      <c r="C2296" s="17" t="s">
        <v>12211</v>
      </c>
      <c r="D2296" s="17" t="s">
        <v>349</v>
      </c>
      <c r="E2296" s="17"/>
      <c r="F2296" s="17" t="s">
        <v>844</v>
      </c>
      <c r="G2296" s="17" t="s">
        <v>12214</v>
      </c>
      <c r="H2296" s="17" t="s">
        <v>12213</v>
      </c>
      <c r="I2296" s="17" t="s">
        <v>12216</v>
      </c>
      <c r="J2296" s="17" t="s">
        <v>7161</v>
      </c>
      <c r="K2296" s="17" t="s">
        <v>12215</v>
      </c>
      <c r="L2296" s="22" t="s">
        <v>10613</v>
      </c>
      <c r="M2296" s="17" t="s">
        <v>12217</v>
      </c>
      <c r="N2296" s="18" t="s">
        <v>12218</v>
      </c>
      <c r="O2296" s="19" t="s">
        <v>1646</v>
      </c>
    </row>
    <row r="2297" spans="1:15" ht="66" x14ac:dyDescent="0.3">
      <c r="A2297" s="15" t="s">
        <v>11647</v>
      </c>
      <c r="B2297" s="16">
        <v>2022</v>
      </c>
      <c r="C2297" s="17" t="s">
        <v>11646</v>
      </c>
      <c r="D2297" s="17" t="s">
        <v>2763</v>
      </c>
      <c r="E2297" s="17"/>
      <c r="F2297" s="17" t="s">
        <v>56</v>
      </c>
      <c r="G2297" s="17"/>
      <c r="H2297" s="17" t="s">
        <v>11649</v>
      </c>
      <c r="I2297" s="17" t="s">
        <v>11648</v>
      </c>
      <c r="J2297" s="17"/>
      <c r="K2297" s="17" t="s">
        <v>11650</v>
      </c>
      <c r="L2297" s="22"/>
      <c r="M2297" s="17"/>
      <c r="N2297" s="18"/>
      <c r="O2297" s="19"/>
    </row>
    <row r="2298" spans="1:15" ht="39.6" x14ac:dyDescent="0.3">
      <c r="A2298" s="24" t="s">
        <v>6235</v>
      </c>
      <c r="B2298" s="21">
        <v>2023</v>
      </c>
      <c r="C2298" s="22" t="s">
        <v>6234</v>
      </c>
      <c r="D2298" s="22"/>
      <c r="E2298" s="22" t="s">
        <v>897</v>
      </c>
      <c r="F2298" s="22" t="s">
        <v>267</v>
      </c>
      <c r="G2298" s="22"/>
      <c r="H2298" s="22" t="s">
        <v>6238</v>
      </c>
      <c r="I2298" s="22" t="s">
        <v>7981</v>
      </c>
      <c r="J2298" s="17" t="s">
        <v>7463</v>
      </c>
      <c r="K2298" s="22" t="s">
        <v>6236</v>
      </c>
      <c r="L2298" s="22" t="s">
        <v>329</v>
      </c>
      <c r="M2298" s="22" t="s">
        <v>6237</v>
      </c>
      <c r="N2298" s="23" t="s">
        <v>6239</v>
      </c>
      <c r="O2298" s="26"/>
    </row>
    <row r="2299" spans="1:15" ht="66" x14ac:dyDescent="0.3">
      <c r="A2299" s="15" t="s">
        <v>11112</v>
      </c>
      <c r="B2299" s="16">
        <v>2022</v>
      </c>
      <c r="C2299" s="17" t="s">
        <v>11111</v>
      </c>
      <c r="D2299" s="17" t="s">
        <v>2747</v>
      </c>
      <c r="E2299" s="17"/>
      <c r="F2299" s="17"/>
      <c r="G2299" s="17" t="s">
        <v>364</v>
      </c>
      <c r="H2299" s="17" t="s">
        <v>10954</v>
      </c>
      <c r="I2299" s="17" t="s">
        <v>9873</v>
      </c>
      <c r="J2299" s="17" t="s">
        <v>8956</v>
      </c>
      <c r="K2299" s="17" t="s">
        <v>11113</v>
      </c>
      <c r="L2299" s="17" t="s">
        <v>329</v>
      </c>
      <c r="M2299" s="17" t="s">
        <v>1724</v>
      </c>
      <c r="N2299" s="18"/>
      <c r="O2299" s="26"/>
    </row>
    <row r="2300" spans="1:15" ht="52.8" x14ac:dyDescent="0.3">
      <c r="A2300" s="15" t="s">
        <v>11125</v>
      </c>
      <c r="B2300" s="16">
        <v>2021</v>
      </c>
      <c r="C2300" s="17" t="s">
        <v>11120</v>
      </c>
      <c r="D2300" s="17" t="s">
        <v>105</v>
      </c>
      <c r="E2300" s="17"/>
      <c r="F2300" s="17"/>
      <c r="G2300" s="17" t="s">
        <v>364</v>
      </c>
      <c r="H2300" s="17" t="s">
        <v>10954</v>
      </c>
      <c r="I2300" s="17" t="s">
        <v>9873</v>
      </c>
      <c r="J2300" s="17" t="s">
        <v>8956</v>
      </c>
      <c r="K2300" s="15" t="s">
        <v>11119</v>
      </c>
      <c r="L2300" s="17" t="s">
        <v>329</v>
      </c>
      <c r="M2300" s="17" t="s">
        <v>11121</v>
      </c>
      <c r="N2300" s="18"/>
      <c r="O2300" s="26"/>
    </row>
    <row r="2301" spans="1:15" ht="39.6" x14ac:dyDescent="0.3">
      <c r="A2301" s="15" t="s">
        <v>6268</v>
      </c>
      <c r="B2301" s="16">
        <v>2022</v>
      </c>
      <c r="C2301" s="17" t="s">
        <v>6267</v>
      </c>
      <c r="D2301" s="17"/>
      <c r="E2301" s="17" t="s">
        <v>6269</v>
      </c>
      <c r="F2301" s="17" t="s">
        <v>43</v>
      </c>
      <c r="G2301" s="17" t="s">
        <v>42</v>
      </c>
      <c r="H2301" s="17" t="s">
        <v>6271</v>
      </c>
      <c r="I2301" s="17" t="s">
        <v>7881</v>
      </c>
      <c r="J2301" s="17" t="s">
        <v>7252</v>
      </c>
      <c r="K2301" s="17" t="s">
        <v>6270</v>
      </c>
      <c r="L2301" s="17" t="s">
        <v>329</v>
      </c>
      <c r="M2301" s="17" t="s">
        <v>5232</v>
      </c>
      <c r="N2301" s="18" t="s">
        <v>936</v>
      </c>
      <c r="O2301" s="26"/>
    </row>
    <row r="2302" spans="1:15" ht="52.8" x14ac:dyDescent="0.3">
      <c r="A2302" s="15" t="s">
        <v>6351</v>
      </c>
      <c r="B2302" s="16">
        <v>2024</v>
      </c>
      <c r="C2302" s="17" t="s">
        <v>6350</v>
      </c>
      <c r="D2302" s="17" t="s">
        <v>2966</v>
      </c>
      <c r="E2302" s="17"/>
      <c r="F2302" s="17" t="s">
        <v>1468</v>
      </c>
      <c r="G2302" s="17"/>
      <c r="H2302" s="17"/>
      <c r="I2302" s="17" t="s">
        <v>6798</v>
      </c>
      <c r="J2302" s="17"/>
      <c r="K2302" s="17" t="s">
        <v>6568</v>
      </c>
      <c r="L2302" s="17" t="s">
        <v>329</v>
      </c>
      <c r="M2302" s="17" t="s">
        <v>53</v>
      </c>
      <c r="N2302" s="18"/>
      <c r="O2302" s="26"/>
    </row>
    <row r="2303" spans="1:15" ht="66" x14ac:dyDescent="0.3">
      <c r="A2303" s="15" t="s">
        <v>5977</v>
      </c>
      <c r="B2303" s="16">
        <v>2020</v>
      </c>
      <c r="C2303" s="17" t="s">
        <v>5976</v>
      </c>
      <c r="D2303" s="17" t="s">
        <v>5978</v>
      </c>
      <c r="E2303" s="17"/>
      <c r="F2303" s="17" t="s">
        <v>1031</v>
      </c>
      <c r="G2303" s="17" t="s">
        <v>2714</v>
      </c>
      <c r="H2303" s="17" t="s">
        <v>5980</v>
      </c>
      <c r="I2303" s="17" t="s">
        <v>7845</v>
      </c>
      <c r="J2303" s="17" t="s">
        <v>7159</v>
      </c>
      <c r="K2303" s="15" t="s">
        <v>5979</v>
      </c>
      <c r="L2303" s="17" t="s">
        <v>329</v>
      </c>
      <c r="M2303" s="17" t="s">
        <v>5981</v>
      </c>
      <c r="N2303" s="18" t="s">
        <v>943</v>
      </c>
      <c r="O2303" s="26"/>
    </row>
    <row r="2304" spans="1:15" ht="52.8" x14ac:dyDescent="0.3">
      <c r="A2304" s="15" t="s">
        <v>5903</v>
      </c>
      <c r="B2304" s="16">
        <v>2023</v>
      </c>
      <c r="C2304" s="17" t="s">
        <v>5904</v>
      </c>
      <c r="D2304" s="17" t="s">
        <v>893</v>
      </c>
      <c r="E2304" s="17"/>
      <c r="F2304" s="17" t="s">
        <v>56</v>
      </c>
      <c r="G2304" s="17"/>
      <c r="H2304" s="17"/>
      <c r="I2304" s="17" t="s">
        <v>2640</v>
      </c>
      <c r="J2304" s="17"/>
      <c r="K2304" s="17" t="s">
        <v>5905</v>
      </c>
      <c r="L2304" s="17"/>
      <c r="M2304" s="17"/>
      <c r="N2304" s="18"/>
      <c r="O2304" s="26"/>
    </row>
    <row r="2305" spans="1:15" ht="66" x14ac:dyDescent="0.3">
      <c r="A2305" s="15" t="s">
        <v>6725</v>
      </c>
      <c r="B2305" s="16">
        <v>2019</v>
      </c>
      <c r="C2305" s="17" t="s">
        <v>6726</v>
      </c>
      <c r="D2305" s="17" t="s">
        <v>3616</v>
      </c>
      <c r="E2305" s="17"/>
      <c r="F2305" s="17" t="s">
        <v>2477</v>
      </c>
      <c r="G2305" s="17" t="s">
        <v>127</v>
      </c>
      <c r="H2305" s="17" t="s">
        <v>3239</v>
      </c>
      <c r="I2305" s="17" t="s">
        <v>7909</v>
      </c>
      <c r="J2305" s="17" t="s">
        <v>7293</v>
      </c>
      <c r="K2305" s="17" t="s">
        <v>6727</v>
      </c>
      <c r="L2305" s="17" t="s">
        <v>329</v>
      </c>
      <c r="M2305" s="17" t="s">
        <v>83</v>
      </c>
      <c r="N2305" s="18"/>
      <c r="O2305" s="26"/>
    </row>
    <row r="2306" spans="1:15" ht="66" x14ac:dyDescent="0.3">
      <c r="A2306" s="15" t="s">
        <v>3606</v>
      </c>
      <c r="B2306" s="16">
        <v>2022</v>
      </c>
      <c r="C2306" s="17" t="s">
        <v>3607</v>
      </c>
      <c r="D2306" s="17" t="s">
        <v>2966</v>
      </c>
      <c r="E2306" s="17"/>
      <c r="F2306" s="17" t="s">
        <v>2477</v>
      </c>
      <c r="G2306" s="17" t="s">
        <v>3620</v>
      </c>
      <c r="H2306" s="17" t="s">
        <v>3609</v>
      </c>
      <c r="I2306" s="17" t="s">
        <v>7907</v>
      </c>
      <c r="J2306" s="17" t="s">
        <v>7293</v>
      </c>
      <c r="K2306" s="17" t="s">
        <v>3608</v>
      </c>
      <c r="L2306" s="17" t="s">
        <v>3605</v>
      </c>
      <c r="M2306" s="17" t="s">
        <v>3605</v>
      </c>
      <c r="N2306" s="18"/>
      <c r="O2306" s="26"/>
    </row>
    <row r="2307" spans="1:15" ht="52.8" x14ac:dyDescent="0.3">
      <c r="A2307" s="15" t="s">
        <v>3834</v>
      </c>
      <c r="B2307" s="16">
        <v>2022</v>
      </c>
      <c r="C2307" s="17" t="s">
        <v>3832</v>
      </c>
      <c r="D2307" s="17" t="s">
        <v>3833</v>
      </c>
      <c r="E2307" s="17"/>
      <c r="F2307" s="17" t="s">
        <v>56</v>
      </c>
      <c r="G2307" s="17"/>
      <c r="H2307" s="17"/>
      <c r="I2307" s="17" t="s">
        <v>2639</v>
      </c>
      <c r="J2307" s="17"/>
      <c r="K2307" s="17" t="s">
        <v>3835</v>
      </c>
      <c r="L2307" s="17"/>
      <c r="M2307" s="17"/>
      <c r="N2307" s="18"/>
      <c r="O2307" s="26"/>
    </row>
    <row r="2308" spans="1:15" ht="66" x14ac:dyDescent="0.3">
      <c r="A2308" s="15" t="s">
        <v>764</v>
      </c>
      <c r="B2308" s="16">
        <v>2017</v>
      </c>
      <c r="C2308" s="17" t="s">
        <v>763</v>
      </c>
      <c r="D2308" s="17" t="s">
        <v>765</v>
      </c>
      <c r="E2308" s="17"/>
      <c r="F2308" s="17" t="s">
        <v>122</v>
      </c>
      <c r="G2308" s="17" t="s">
        <v>254</v>
      </c>
      <c r="H2308" s="17" t="s">
        <v>3539</v>
      </c>
      <c r="I2308" s="17" t="s">
        <v>7882</v>
      </c>
      <c r="J2308" s="17" t="s">
        <v>7161</v>
      </c>
      <c r="K2308" s="17" t="s">
        <v>11069</v>
      </c>
      <c r="L2308" s="17" t="s">
        <v>48</v>
      </c>
      <c r="M2308" s="17" t="s">
        <v>766</v>
      </c>
      <c r="N2308" s="18"/>
      <c r="O2308" s="26"/>
    </row>
    <row r="2309" spans="1:15" ht="79.2" x14ac:dyDescent="0.3">
      <c r="A2309" s="15" t="s">
        <v>10792</v>
      </c>
      <c r="B2309" s="16">
        <v>2017</v>
      </c>
      <c r="C2309" s="17" t="s">
        <v>10791</v>
      </c>
      <c r="D2309" s="17"/>
      <c r="E2309" s="17" t="s">
        <v>10790</v>
      </c>
      <c r="F2309" s="17" t="s">
        <v>844</v>
      </c>
      <c r="G2309" s="17" t="s">
        <v>165</v>
      </c>
      <c r="H2309" s="17" t="s">
        <v>10794</v>
      </c>
      <c r="I2309" s="17" t="s">
        <v>7395</v>
      </c>
      <c r="J2309" s="17" t="s">
        <v>7161</v>
      </c>
      <c r="K2309" s="15" t="s">
        <v>10793</v>
      </c>
      <c r="L2309" s="17" t="s">
        <v>329</v>
      </c>
      <c r="M2309" s="17" t="s">
        <v>52</v>
      </c>
      <c r="N2309" s="18"/>
      <c r="O2309" s="19"/>
    </row>
    <row r="2310" spans="1:15" ht="66" customHeight="1" x14ac:dyDescent="0.3">
      <c r="A2310" s="15" t="s">
        <v>4844</v>
      </c>
      <c r="B2310" s="16">
        <v>2023</v>
      </c>
      <c r="C2310" s="17" t="s">
        <v>4845</v>
      </c>
      <c r="D2310" s="17" t="s">
        <v>1440</v>
      </c>
      <c r="E2310" s="17"/>
      <c r="F2310" s="17" t="s">
        <v>844</v>
      </c>
      <c r="G2310" s="17" t="s">
        <v>165</v>
      </c>
      <c r="H2310" s="17" t="s">
        <v>3370</v>
      </c>
      <c r="I2310" s="17" t="s">
        <v>7737</v>
      </c>
      <c r="J2310" s="17" t="s">
        <v>7164</v>
      </c>
      <c r="K2310" s="17" t="s">
        <v>4846</v>
      </c>
      <c r="L2310" s="17" t="s">
        <v>730</v>
      </c>
      <c r="M2310" s="17" t="s">
        <v>11983</v>
      </c>
      <c r="N2310" s="18" t="s">
        <v>4847</v>
      </c>
      <c r="O2310" s="19"/>
    </row>
    <row r="2311" spans="1:15" ht="66" x14ac:dyDescent="0.3">
      <c r="A2311" s="15" t="s">
        <v>12408</v>
      </c>
      <c r="B2311" s="16">
        <v>2024</v>
      </c>
      <c r="C2311" s="17" t="s">
        <v>12407</v>
      </c>
      <c r="D2311" s="17" t="s">
        <v>25</v>
      </c>
      <c r="E2311" s="17"/>
      <c r="F2311" s="17" t="s">
        <v>1031</v>
      </c>
      <c r="G2311" s="17" t="s">
        <v>100</v>
      </c>
      <c r="H2311" s="17" t="s">
        <v>12410</v>
      </c>
      <c r="I2311" s="17" t="s">
        <v>12411</v>
      </c>
      <c r="J2311" s="17" t="s">
        <v>7214</v>
      </c>
      <c r="K2311" s="17" t="s">
        <v>12409</v>
      </c>
      <c r="L2311" s="17" t="s">
        <v>10610</v>
      </c>
      <c r="M2311" s="17" t="s">
        <v>12412</v>
      </c>
      <c r="N2311" s="18"/>
      <c r="O2311" s="19" t="s">
        <v>1646</v>
      </c>
    </row>
    <row r="2312" spans="1:15" ht="52.8" x14ac:dyDescent="0.3">
      <c r="A2312" s="15" t="s">
        <v>5867</v>
      </c>
      <c r="B2312" s="16">
        <v>2024</v>
      </c>
      <c r="C2312" s="17" t="s">
        <v>6648</v>
      </c>
      <c r="D2312" s="17" t="s">
        <v>6649</v>
      </c>
      <c r="E2312" s="17"/>
      <c r="F2312" s="17" t="s">
        <v>1031</v>
      </c>
      <c r="G2312" s="17" t="s">
        <v>42</v>
      </c>
      <c r="H2312" s="17" t="s">
        <v>8146</v>
      </c>
      <c r="I2312" s="17" t="s">
        <v>7883</v>
      </c>
      <c r="J2312" s="17" t="s">
        <v>7158</v>
      </c>
      <c r="K2312" s="17" t="s">
        <v>6650</v>
      </c>
      <c r="L2312" s="17" t="s">
        <v>329</v>
      </c>
      <c r="M2312" s="17" t="s">
        <v>3816</v>
      </c>
      <c r="N2312" s="18" t="s">
        <v>943</v>
      </c>
      <c r="O2312" s="19"/>
    </row>
    <row r="2313" spans="1:15" ht="39.6" x14ac:dyDescent="0.3">
      <c r="A2313" s="15" t="s">
        <v>5867</v>
      </c>
      <c r="B2313" s="16">
        <v>2024</v>
      </c>
      <c r="C2313" s="17" t="s">
        <v>5866</v>
      </c>
      <c r="D2313" s="17" t="s">
        <v>1866</v>
      </c>
      <c r="E2313" s="17"/>
      <c r="F2313" s="17" t="s">
        <v>1031</v>
      </c>
      <c r="G2313" s="17" t="s">
        <v>497</v>
      </c>
      <c r="H2313" s="17" t="s">
        <v>5868</v>
      </c>
      <c r="I2313" s="17" t="s">
        <v>7408</v>
      </c>
      <c r="J2313" s="17" t="s">
        <v>7158</v>
      </c>
      <c r="K2313" s="15" t="s">
        <v>5869</v>
      </c>
      <c r="L2313" s="17" t="s">
        <v>329</v>
      </c>
      <c r="M2313" s="17" t="s">
        <v>3816</v>
      </c>
      <c r="N2313" s="18" t="s">
        <v>943</v>
      </c>
      <c r="O2313" s="19"/>
    </row>
    <row r="2314" spans="1:15" ht="39.6" x14ac:dyDescent="0.3">
      <c r="A2314" s="15" t="s">
        <v>2536</v>
      </c>
      <c r="B2314" s="16">
        <v>2019</v>
      </c>
      <c r="C2314" s="17" t="s">
        <v>3559</v>
      </c>
      <c r="D2314" s="17" t="s">
        <v>2534</v>
      </c>
      <c r="E2314" s="17"/>
      <c r="F2314" s="17" t="s">
        <v>43</v>
      </c>
      <c r="G2314" s="17" t="s">
        <v>227</v>
      </c>
      <c r="H2314" s="17" t="s">
        <v>3160</v>
      </c>
      <c r="I2314" s="17" t="s">
        <v>2566</v>
      </c>
      <c r="J2314" s="17" t="s">
        <v>7158</v>
      </c>
      <c r="K2314" s="15" t="s">
        <v>3560</v>
      </c>
      <c r="L2314" s="17" t="s">
        <v>329</v>
      </c>
      <c r="M2314" s="17" t="s">
        <v>2567</v>
      </c>
      <c r="N2314" s="18"/>
      <c r="O2314" s="19"/>
    </row>
    <row r="2315" spans="1:15" ht="39.6" x14ac:dyDescent="0.3">
      <c r="A2315" s="15" t="s">
        <v>2536</v>
      </c>
      <c r="B2315" s="16">
        <v>2018</v>
      </c>
      <c r="C2315" s="17" t="s">
        <v>2535</v>
      </c>
      <c r="D2315" s="17" t="s">
        <v>2534</v>
      </c>
      <c r="E2315" s="17"/>
      <c r="F2315" s="17" t="s">
        <v>43</v>
      </c>
      <c r="G2315" s="17"/>
      <c r="H2315" s="17"/>
      <c r="I2315" s="17" t="s">
        <v>57</v>
      </c>
      <c r="J2315" s="17"/>
      <c r="K2315" s="17" t="s">
        <v>3737</v>
      </c>
      <c r="L2315" s="17"/>
      <c r="M2315" s="17"/>
      <c r="N2315" s="18"/>
      <c r="O2315" s="19"/>
    </row>
    <row r="2316" spans="1:15" ht="52.8" x14ac:dyDescent="0.3">
      <c r="A2316" s="15" t="s">
        <v>2533</v>
      </c>
      <c r="B2316" s="16">
        <v>2017</v>
      </c>
      <c r="C2316" s="17" t="s">
        <v>3561</v>
      </c>
      <c r="D2316" s="17" t="s">
        <v>2534</v>
      </c>
      <c r="E2316" s="17"/>
      <c r="F2316" s="17" t="s">
        <v>43</v>
      </c>
      <c r="G2316" s="17" t="s">
        <v>227</v>
      </c>
      <c r="H2316" s="17" t="s">
        <v>3562</v>
      </c>
      <c r="I2316" s="17" t="s">
        <v>7884</v>
      </c>
      <c r="J2316" s="17" t="s">
        <v>7158</v>
      </c>
      <c r="K2316" s="17" t="s">
        <v>3563</v>
      </c>
      <c r="L2316" s="17" t="s">
        <v>329</v>
      </c>
      <c r="M2316" s="17" t="s">
        <v>289</v>
      </c>
      <c r="N2316" s="18"/>
      <c r="O2316" s="19"/>
    </row>
    <row r="2317" spans="1:15" ht="66" x14ac:dyDescent="0.3">
      <c r="A2317" s="15" t="s">
        <v>5876</v>
      </c>
      <c r="B2317" s="16">
        <v>2023</v>
      </c>
      <c r="C2317" s="17" t="s">
        <v>5877</v>
      </c>
      <c r="D2317" s="17" t="s">
        <v>2584</v>
      </c>
      <c r="E2317" s="17"/>
      <c r="F2317" s="17" t="s">
        <v>1031</v>
      </c>
      <c r="G2317" s="17" t="s">
        <v>227</v>
      </c>
      <c r="H2317" s="17" t="s">
        <v>5878</v>
      </c>
      <c r="I2317" s="17" t="s">
        <v>7318</v>
      </c>
      <c r="J2317" s="17" t="s">
        <v>7158</v>
      </c>
      <c r="K2317" s="15" t="s">
        <v>5879</v>
      </c>
      <c r="L2317" s="17" t="s">
        <v>329</v>
      </c>
      <c r="M2317" s="17" t="s">
        <v>289</v>
      </c>
      <c r="N2317" s="18" t="s">
        <v>943</v>
      </c>
      <c r="O2317" s="19"/>
    </row>
    <row r="2318" spans="1:15" ht="66" x14ac:dyDescent="0.3">
      <c r="A2318" s="24" t="s">
        <v>2205</v>
      </c>
      <c r="B2318" s="21">
        <v>2021</v>
      </c>
      <c r="C2318" s="22" t="s">
        <v>3564</v>
      </c>
      <c r="D2318" s="22" t="s">
        <v>2206</v>
      </c>
      <c r="E2318" s="22"/>
      <c r="F2318" s="17" t="s">
        <v>43</v>
      </c>
      <c r="G2318" s="22" t="s">
        <v>2207</v>
      </c>
      <c r="H2318" s="22" t="s">
        <v>3565</v>
      </c>
      <c r="I2318" s="17" t="s">
        <v>7885</v>
      </c>
      <c r="J2318" s="17" t="s">
        <v>7158</v>
      </c>
      <c r="K2318" s="22" t="s">
        <v>5713</v>
      </c>
      <c r="L2318" s="17" t="s">
        <v>329</v>
      </c>
      <c r="M2318" s="22" t="s">
        <v>289</v>
      </c>
      <c r="N2318" s="23"/>
      <c r="O2318" s="26"/>
    </row>
    <row r="2319" spans="1:15" ht="52.8" x14ac:dyDescent="0.3">
      <c r="A2319" s="15" t="s">
        <v>1439</v>
      </c>
      <c r="B2319" s="16">
        <v>2020</v>
      </c>
      <c r="C2319" s="17" t="s">
        <v>1438</v>
      </c>
      <c r="D2319" s="17" t="s">
        <v>1440</v>
      </c>
      <c r="E2319" s="17"/>
      <c r="F2319" s="17" t="s">
        <v>56</v>
      </c>
      <c r="G2319" s="17"/>
      <c r="H2319" s="17"/>
      <c r="I2319" s="17" t="s">
        <v>1441</v>
      </c>
      <c r="J2319" s="17"/>
      <c r="K2319" s="15" t="s">
        <v>2444</v>
      </c>
      <c r="L2319" s="17"/>
      <c r="M2319" s="17"/>
      <c r="N2319" s="18"/>
      <c r="O2319" s="19"/>
    </row>
    <row r="2320" spans="1:15" ht="145.19999999999999" x14ac:dyDescent="0.3">
      <c r="A2320" s="15" t="s">
        <v>8990</v>
      </c>
      <c r="B2320" s="16">
        <v>2025</v>
      </c>
      <c r="C2320" s="17" t="s">
        <v>8989</v>
      </c>
      <c r="D2320" s="17" t="s">
        <v>29</v>
      </c>
      <c r="E2320" s="17"/>
      <c r="F2320" s="17" t="s">
        <v>43</v>
      </c>
      <c r="G2320" s="17" t="s">
        <v>70</v>
      </c>
      <c r="H2320" s="17" t="s">
        <v>8992</v>
      </c>
      <c r="I2320" s="17" t="s">
        <v>7837</v>
      </c>
      <c r="J2320" s="17" t="s">
        <v>7489</v>
      </c>
      <c r="K2320" s="17" t="s">
        <v>8991</v>
      </c>
      <c r="L2320" s="17" t="s">
        <v>329</v>
      </c>
      <c r="M2320" s="17" t="s">
        <v>2439</v>
      </c>
      <c r="N2320" s="18"/>
      <c r="O2320" s="19"/>
    </row>
    <row r="2321" spans="1:15" ht="66" x14ac:dyDescent="0.3">
      <c r="A2321" s="15" t="s">
        <v>10771</v>
      </c>
      <c r="B2321" s="16">
        <v>2025</v>
      </c>
      <c r="C2321" s="17" t="s">
        <v>10770</v>
      </c>
      <c r="D2321" s="17" t="s">
        <v>2854</v>
      </c>
      <c r="E2321" s="17"/>
      <c r="F2321" s="17" t="s">
        <v>844</v>
      </c>
      <c r="G2321" s="17" t="s">
        <v>3870</v>
      </c>
      <c r="H2321" s="17" t="s">
        <v>5283</v>
      </c>
      <c r="I2321" s="17" t="s">
        <v>7194</v>
      </c>
      <c r="J2321" s="17" t="s">
        <v>7430</v>
      </c>
      <c r="K2321" s="17" t="s">
        <v>10772</v>
      </c>
      <c r="L2321" s="17" t="s">
        <v>303</v>
      </c>
      <c r="M2321" s="17"/>
      <c r="N2321" s="18"/>
      <c r="O2321" s="19"/>
    </row>
    <row r="2322" spans="1:15" ht="52.8" x14ac:dyDescent="0.3">
      <c r="A2322" s="15" t="s">
        <v>8701</v>
      </c>
      <c r="B2322" s="16">
        <v>2025</v>
      </c>
      <c r="C2322" s="17" t="s">
        <v>8700</v>
      </c>
      <c r="D2322" s="17" t="s">
        <v>33</v>
      </c>
      <c r="E2322" s="17"/>
      <c r="F2322" s="17" t="s">
        <v>844</v>
      </c>
      <c r="G2322" s="17" t="s">
        <v>364</v>
      </c>
      <c r="H2322" s="17" t="s">
        <v>5901</v>
      </c>
      <c r="I2322" s="22" t="s">
        <v>8702</v>
      </c>
      <c r="J2322" s="17" t="s">
        <v>7161</v>
      </c>
      <c r="K2322" s="17" t="s">
        <v>10952</v>
      </c>
      <c r="L2322" s="17"/>
      <c r="M2322" s="17" t="s">
        <v>8703</v>
      </c>
      <c r="N2322" s="18"/>
      <c r="O2322" s="19"/>
    </row>
    <row r="2323" spans="1:15" ht="66" x14ac:dyDescent="0.3">
      <c r="A2323" s="15" t="s">
        <v>8916</v>
      </c>
      <c r="B2323" s="16">
        <v>2025</v>
      </c>
      <c r="C2323" s="17" t="s">
        <v>8917</v>
      </c>
      <c r="D2323" s="17" t="s">
        <v>1630</v>
      </c>
      <c r="E2323" s="17"/>
      <c r="F2323" s="17" t="s">
        <v>122</v>
      </c>
      <c r="G2323" s="17" t="s">
        <v>364</v>
      </c>
      <c r="H2323" s="17" t="s">
        <v>5901</v>
      </c>
      <c r="I2323" s="17" t="s">
        <v>7837</v>
      </c>
      <c r="J2323" s="17" t="s">
        <v>7161</v>
      </c>
      <c r="K2323" s="17" t="s">
        <v>8918</v>
      </c>
      <c r="L2323" s="17" t="s">
        <v>329</v>
      </c>
      <c r="M2323" s="17" t="s">
        <v>8920</v>
      </c>
      <c r="N2323" s="18" t="s">
        <v>8919</v>
      </c>
      <c r="O2323" s="19"/>
    </row>
    <row r="2324" spans="1:15" ht="66" x14ac:dyDescent="0.3">
      <c r="A2324" s="15" t="s">
        <v>5899</v>
      </c>
      <c r="B2324" s="16">
        <v>2024</v>
      </c>
      <c r="C2324" s="17" t="s">
        <v>5898</v>
      </c>
      <c r="D2324" s="17" t="s">
        <v>1630</v>
      </c>
      <c r="E2324" s="17"/>
      <c r="F2324" s="17" t="s">
        <v>844</v>
      </c>
      <c r="G2324" s="17" t="s">
        <v>364</v>
      </c>
      <c r="H2324" s="17" t="s">
        <v>5901</v>
      </c>
      <c r="I2324" s="17" t="s">
        <v>2909</v>
      </c>
      <c r="J2324" s="17" t="s">
        <v>7161</v>
      </c>
      <c r="K2324" s="15" t="s">
        <v>5900</v>
      </c>
      <c r="L2324" s="17" t="s">
        <v>329</v>
      </c>
      <c r="M2324" s="17" t="s">
        <v>5902</v>
      </c>
      <c r="N2324" s="18"/>
      <c r="O2324" s="19"/>
    </row>
    <row r="2325" spans="1:15" ht="66" x14ac:dyDescent="0.3">
      <c r="A2325" s="24" t="s">
        <v>1377</v>
      </c>
      <c r="B2325" s="21">
        <v>2020</v>
      </c>
      <c r="C2325" s="22" t="s">
        <v>1376</v>
      </c>
      <c r="D2325" s="22" t="s">
        <v>1298</v>
      </c>
      <c r="E2325" s="22"/>
      <c r="F2325" s="17" t="s">
        <v>122</v>
      </c>
      <c r="G2325" s="17" t="s">
        <v>1379</v>
      </c>
      <c r="H2325" s="17" t="s">
        <v>3566</v>
      </c>
      <c r="I2325" s="17" t="s">
        <v>7887</v>
      </c>
      <c r="J2325" s="17" t="s">
        <v>7161</v>
      </c>
      <c r="K2325" s="24" t="s">
        <v>1378</v>
      </c>
      <c r="L2325" s="22" t="s">
        <v>123</v>
      </c>
      <c r="M2325" s="22" t="s">
        <v>204</v>
      </c>
      <c r="N2325" s="23" t="s">
        <v>1380</v>
      </c>
      <c r="O2325" s="26" t="s">
        <v>1646</v>
      </c>
    </row>
    <row r="2326" spans="1:15" ht="66" x14ac:dyDescent="0.3">
      <c r="A2326" s="15" t="s">
        <v>5225</v>
      </c>
      <c r="B2326" s="16">
        <v>2023</v>
      </c>
      <c r="C2326" s="17" t="s">
        <v>5224</v>
      </c>
      <c r="D2326" s="17" t="s">
        <v>349</v>
      </c>
      <c r="E2326" s="17"/>
      <c r="F2326" s="17" t="s">
        <v>844</v>
      </c>
      <c r="G2326" s="17" t="s">
        <v>1379</v>
      </c>
      <c r="H2326" s="17" t="s">
        <v>3566</v>
      </c>
      <c r="I2326" s="17" t="s">
        <v>7886</v>
      </c>
      <c r="J2326" s="17" t="s">
        <v>7161</v>
      </c>
      <c r="K2326" s="17" t="s">
        <v>5227</v>
      </c>
      <c r="L2326" s="17" t="s">
        <v>329</v>
      </c>
      <c r="M2326" s="17" t="s">
        <v>4837</v>
      </c>
      <c r="N2326" s="18" t="s">
        <v>5226</v>
      </c>
      <c r="O2326" s="19"/>
    </row>
    <row r="2327" spans="1:15" ht="66" x14ac:dyDescent="0.3">
      <c r="A2327" s="17" t="s">
        <v>11767</v>
      </c>
      <c r="B2327" s="16">
        <v>2021</v>
      </c>
      <c r="C2327" s="17" t="s">
        <v>11768</v>
      </c>
      <c r="D2327" s="17" t="s">
        <v>1298</v>
      </c>
      <c r="E2327" s="17"/>
      <c r="F2327" s="17" t="s">
        <v>844</v>
      </c>
      <c r="G2327" s="17" t="s">
        <v>4473</v>
      </c>
      <c r="H2327" s="17" t="s">
        <v>4472</v>
      </c>
      <c r="I2327" s="17" t="s">
        <v>11771</v>
      </c>
      <c r="J2327" s="17" t="s">
        <v>7161</v>
      </c>
      <c r="K2327" s="17" t="s">
        <v>11769</v>
      </c>
      <c r="L2327" s="17" t="s">
        <v>329</v>
      </c>
      <c r="M2327" s="17" t="s">
        <v>49</v>
      </c>
      <c r="N2327" s="18"/>
      <c r="O2327" s="19"/>
    </row>
    <row r="2328" spans="1:15" ht="92.4" x14ac:dyDescent="0.3">
      <c r="A2328" s="15" t="s">
        <v>11988</v>
      </c>
      <c r="B2328" s="16">
        <v>2026</v>
      </c>
      <c r="C2328" s="17" t="s">
        <v>11987</v>
      </c>
      <c r="D2328" s="17"/>
      <c r="E2328" s="17" t="s">
        <v>11989</v>
      </c>
      <c r="F2328" s="17" t="s">
        <v>844</v>
      </c>
      <c r="G2328" s="17" t="s">
        <v>592</v>
      </c>
      <c r="H2328" s="17" t="s">
        <v>3708</v>
      </c>
      <c r="I2328" s="17" t="s">
        <v>11990</v>
      </c>
      <c r="J2328" s="17" t="s">
        <v>7791</v>
      </c>
      <c r="K2328" s="17" t="s">
        <v>11992</v>
      </c>
      <c r="L2328" s="17" t="s">
        <v>329</v>
      </c>
      <c r="M2328" s="17" t="s">
        <v>8330</v>
      </c>
      <c r="N2328" s="18" t="s">
        <v>11991</v>
      </c>
      <c r="O2328" s="19"/>
    </row>
    <row r="2329" spans="1:15" ht="52.8" x14ac:dyDescent="0.3">
      <c r="A2329" s="15" t="s">
        <v>10543</v>
      </c>
      <c r="B2329" s="16">
        <v>2024</v>
      </c>
      <c r="C2329" s="17" t="s">
        <v>10541</v>
      </c>
      <c r="D2329" s="17" t="s">
        <v>10542</v>
      </c>
      <c r="E2329" s="17"/>
      <c r="F2329" s="17" t="s">
        <v>1031</v>
      </c>
      <c r="G2329" s="17" t="s">
        <v>70</v>
      </c>
      <c r="H2329" s="17"/>
      <c r="I2329" s="17" t="s">
        <v>10544</v>
      </c>
      <c r="J2329" s="17" t="s">
        <v>7489</v>
      </c>
      <c r="K2329" s="17" t="s">
        <v>10953</v>
      </c>
      <c r="L2329" s="17" t="s">
        <v>329</v>
      </c>
      <c r="M2329" s="17" t="s">
        <v>2439</v>
      </c>
      <c r="N2329" s="18"/>
      <c r="O2329" s="19" t="s">
        <v>1646</v>
      </c>
    </row>
    <row r="2330" spans="1:15" ht="52.8" x14ac:dyDescent="0.3">
      <c r="A2330" s="15" t="s">
        <v>5202</v>
      </c>
      <c r="B2330" s="16">
        <v>2023</v>
      </c>
      <c r="C2330" s="17" t="s">
        <v>5203</v>
      </c>
      <c r="D2330" s="17" t="s">
        <v>29</v>
      </c>
      <c r="E2330" s="17"/>
      <c r="F2330" s="17" t="s">
        <v>56</v>
      </c>
      <c r="G2330" s="17"/>
      <c r="H2330" s="17"/>
      <c r="I2330" s="17" t="s">
        <v>2242</v>
      </c>
      <c r="J2330" s="17"/>
      <c r="K2330" s="17" t="s">
        <v>5204</v>
      </c>
      <c r="L2330" s="17"/>
      <c r="M2330" s="17"/>
      <c r="N2330" s="18"/>
      <c r="O2330" s="19"/>
    </row>
    <row r="2331" spans="1:15" ht="52.8" x14ac:dyDescent="0.3">
      <c r="A2331" s="15" t="s">
        <v>8869</v>
      </c>
      <c r="B2331" s="16">
        <v>2025</v>
      </c>
      <c r="C2331" s="17" t="s">
        <v>8870</v>
      </c>
      <c r="D2331" s="17" t="s">
        <v>29</v>
      </c>
      <c r="E2331" s="17"/>
      <c r="F2331" s="17" t="s">
        <v>844</v>
      </c>
      <c r="G2331" s="17" t="s">
        <v>4473</v>
      </c>
      <c r="H2331" s="17" t="s">
        <v>8871</v>
      </c>
      <c r="I2331" s="17" t="s">
        <v>8872</v>
      </c>
      <c r="J2331" s="17" t="s">
        <v>7231</v>
      </c>
      <c r="K2331" s="17" t="s">
        <v>10511</v>
      </c>
      <c r="L2331" s="17" t="s">
        <v>329</v>
      </c>
      <c r="M2331" s="17" t="s">
        <v>4682</v>
      </c>
      <c r="N2331" s="18" t="s">
        <v>8873</v>
      </c>
      <c r="O2331" s="19"/>
    </row>
    <row r="2332" spans="1:15" ht="39.6" x14ac:dyDescent="0.3">
      <c r="A2332" s="15" t="s">
        <v>1454</v>
      </c>
      <c r="B2332" s="16">
        <v>2020</v>
      </c>
      <c r="C2332" s="17" t="s">
        <v>1453</v>
      </c>
      <c r="D2332" s="17" t="s">
        <v>1456</v>
      </c>
      <c r="E2332" s="17"/>
      <c r="F2332" s="17" t="s">
        <v>1468</v>
      </c>
      <c r="G2332" s="17"/>
      <c r="H2332" s="17"/>
      <c r="I2332" s="17" t="s">
        <v>1469</v>
      </c>
      <c r="J2332" s="17"/>
      <c r="K2332" s="15" t="s">
        <v>1455</v>
      </c>
      <c r="L2332" s="17" t="s">
        <v>2229</v>
      </c>
      <c r="M2332" s="17"/>
      <c r="N2332" s="18"/>
      <c r="O2332" s="19" t="s">
        <v>1921</v>
      </c>
    </row>
    <row r="2333" spans="1:15" ht="52.8" x14ac:dyDescent="0.3">
      <c r="A2333" s="15" t="s">
        <v>2650</v>
      </c>
      <c r="B2333" s="16">
        <v>2021</v>
      </c>
      <c r="C2333" s="17" t="s">
        <v>2649</v>
      </c>
      <c r="D2333" s="17" t="s">
        <v>349</v>
      </c>
      <c r="E2333" s="17"/>
      <c r="F2333" s="17" t="s">
        <v>144</v>
      </c>
      <c r="G2333" s="17"/>
      <c r="H2333" s="17"/>
      <c r="I2333" s="17" t="s">
        <v>7888</v>
      </c>
      <c r="J2333" s="17" t="s">
        <v>7161</v>
      </c>
      <c r="K2333" s="15" t="s">
        <v>2651</v>
      </c>
      <c r="L2333" s="17" t="s">
        <v>329</v>
      </c>
      <c r="M2333" s="17" t="s">
        <v>1506</v>
      </c>
      <c r="N2333" s="18" t="s">
        <v>4690</v>
      </c>
      <c r="O2333" s="19"/>
    </row>
    <row r="2334" spans="1:15" ht="66" x14ac:dyDescent="0.3">
      <c r="A2334" s="15" t="s">
        <v>2752</v>
      </c>
      <c r="B2334" s="16">
        <v>2021</v>
      </c>
      <c r="C2334" s="17" t="s">
        <v>2751</v>
      </c>
      <c r="D2334" s="17" t="s">
        <v>292</v>
      </c>
      <c r="E2334" s="17"/>
      <c r="F2334" s="17" t="s">
        <v>267</v>
      </c>
      <c r="G2334" s="17" t="s">
        <v>10637</v>
      </c>
      <c r="H2334" s="17" t="s">
        <v>3567</v>
      </c>
      <c r="I2334" s="17" t="s">
        <v>7982</v>
      </c>
      <c r="J2334" s="17"/>
      <c r="K2334" s="17" t="s">
        <v>2753</v>
      </c>
      <c r="L2334" s="17" t="s">
        <v>329</v>
      </c>
      <c r="M2334" s="17" t="s">
        <v>2754</v>
      </c>
      <c r="N2334" s="18" t="s">
        <v>2755</v>
      </c>
      <c r="O2334" s="19"/>
    </row>
    <row r="2335" spans="1:15" ht="66" x14ac:dyDescent="0.3">
      <c r="A2335" s="15" t="s">
        <v>5011</v>
      </c>
      <c r="B2335" s="16">
        <v>2023</v>
      </c>
      <c r="C2335" s="17" t="s">
        <v>5012</v>
      </c>
      <c r="D2335" s="17" t="s">
        <v>5013</v>
      </c>
      <c r="E2335" s="17"/>
      <c r="F2335" s="17" t="s">
        <v>56</v>
      </c>
      <c r="G2335" s="17"/>
      <c r="H2335" s="17"/>
      <c r="I2335" s="17" t="s">
        <v>5015</v>
      </c>
      <c r="J2335" s="17"/>
      <c r="K2335" s="17" t="s">
        <v>5014</v>
      </c>
      <c r="L2335" s="17"/>
      <c r="M2335" s="17"/>
      <c r="N2335" s="18"/>
      <c r="O2335" s="19"/>
    </row>
    <row r="2336" spans="1:15" ht="52.8" x14ac:dyDescent="0.3">
      <c r="A2336" s="15" t="s">
        <v>3648</v>
      </c>
      <c r="B2336" s="16">
        <v>2022</v>
      </c>
      <c r="C2336" s="17" t="s">
        <v>3647</v>
      </c>
      <c r="D2336" s="17" t="s">
        <v>3649</v>
      </c>
      <c r="E2336" s="17"/>
      <c r="F2336" s="17" t="s">
        <v>122</v>
      </c>
      <c r="G2336" s="17"/>
      <c r="H2336" s="17" t="s">
        <v>3651</v>
      </c>
      <c r="I2336" s="17" t="s">
        <v>4020</v>
      </c>
      <c r="J2336" s="17"/>
      <c r="K2336" s="17" t="s">
        <v>3650</v>
      </c>
      <c r="L2336" s="17"/>
      <c r="M2336" s="17"/>
      <c r="N2336" s="18"/>
      <c r="O2336" s="19"/>
    </row>
    <row r="2337" spans="1:15" ht="79.2" x14ac:dyDescent="0.3">
      <c r="A2337" s="15" t="s">
        <v>4784</v>
      </c>
      <c r="B2337" s="16">
        <v>2023</v>
      </c>
      <c r="C2337" s="17" t="s">
        <v>4783</v>
      </c>
      <c r="D2337" s="17" t="s">
        <v>1620</v>
      </c>
      <c r="E2337" s="17"/>
      <c r="F2337" s="17" t="s">
        <v>1031</v>
      </c>
      <c r="G2337" s="17" t="s">
        <v>42</v>
      </c>
      <c r="H2337" s="17" t="s">
        <v>4787</v>
      </c>
      <c r="I2337" s="17" t="s">
        <v>4785</v>
      </c>
      <c r="J2337" s="17"/>
      <c r="K2337" s="17" t="s">
        <v>4786</v>
      </c>
      <c r="L2337" s="17"/>
      <c r="M2337" s="17"/>
      <c r="N2337" s="18"/>
      <c r="O2337" s="19"/>
    </row>
    <row r="2338" spans="1:15" ht="92.4" x14ac:dyDescent="0.3">
      <c r="A2338" s="15" t="s">
        <v>1762</v>
      </c>
      <c r="B2338" s="16">
        <v>2015</v>
      </c>
      <c r="C2338" s="17" t="s">
        <v>1763</v>
      </c>
      <c r="D2338" s="17"/>
      <c r="E2338" s="17" t="s">
        <v>684</v>
      </c>
      <c r="F2338" s="17" t="s">
        <v>43</v>
      </c>
      <c r="G2338" s="17" t="s">
        <v>100</v>
      </c>
      <c r="H2338" s="17" t="s">
        <v>3568</v>
      </c>
      <c r="I2338" s="17" t="s">
        <v>7889</v>
      </c>
      <c r="J2338" s="17" t="s">
        <v>5873</v>
      </c>
      <c r="K2338" s="15" t="s">
        <v>1764</v>
      </c>
      <c r="L2338" s="17" t="s">
        <v>303</v>
      </c>
      <c r="M2338" s="17" t="s">
        <v>2208</v>
      </c>
      <c r="N2338" s="18" t="s">
        <v>2209</v>
      </c>
      <c r="O2338" s="19"/>
    </row>
    <row r="2339" spans="1:15" ht="66" x14ac:dyDescent="0.3">
      <c r="A2339" s="24" t="s">
        <v>1766</v>
      </c>
      <c r="B2339" s="21">
        <v>2018</v>
      </c>
      <c r="C2339" s="22" t="s">
        <v>1676</v>
      </c>
      <c r="D2339" s="22" t="s">
        <v>669</v>
      </c>
      <c r="E2339" s="22"/>
      <c r="F2339" s="17" t="s">
        <v>2452</v>
      </c>
      <c r="G2339" s="22" t="s">
        <v>1650</v>
      </c>
      <c r="H2339" s="22" t="s">
        <v>3569</v>
      </c>
      <c r="I2339" s="22" t="s">
        <v>7907</v>
      </c>
      <c r="J2339" s="17" t="s">
        <v>5873</v>
      </c>
      <c r="K2339" s="22" t="s">
        <v>1767</v>
      </c>
      <c r="L2339" s="22" t="s">
        <v>303</v>
      </c>
      <c r="M2339" s="22" t="s">
        <v>1541</v>
      </c>
      <c r="N2339" s="23" t="s">
        <v>1052</v>
      </c>
      <c r="O2339" s="26"/>
    </row>
    <row r="2340" spans="1:15" ht="52.8" x14ac:dyDescent="0.3">
      <c r="A2340" s="15" t="s">
        <v>10760</v>
      </c>
      <c r="B2340" s="16">
        <v>2022</v>
      </c>
      <c r="C2340" s="17" t="s">
        <v>10759</v>
      </c>
      <c r="D2340" s="17" t="s">
        <v>3020</v>
      </c>
      <c r="E2340" s="17"/>
      <c r="F2340" s="17" t="s">
        <v>1468</v>
      </c>
      <c r="G2340" s="17"/>
      <c r="H2340" s="17"/>
      <c r="I2340" s="17" t="s">
        <v>1469</v>
      </c>
      <c r="J2340" s="17"/>
      <c r="K2340" s="15" t="s">
        <v>10761</v>
      </c>
      <c r="L2340" s="22" t="s">
        <v>10762</v>
      </c>
      <c r="M2340" s="17"/>
      <c r="N2340" s="18"/>
      <c r="O2340" s="19"/>
    </row>
    <row r="2341" spans="1:15" ht="52.8" x14ac:dyDescent="0.3">
      <c r="A2341" s="15" t="s">
        <v>12024</v>
      </c>
      <c r="B2341" s="16">
        <v>2018</v>
      </c>
      <c r="C2341" s="17" t="s">
        <v>12023</v>
      </c>
      <c r="D2341" s="17" t="s">
        <v>6730</v>
      </c>
      <c r="E2341" s="17"/>
      <c r="F2341" s="17" t="s">
        <v>1031</v>
      </c>
      <c r="G2341" s="17" t="s">
        <v>42</v>
      </c>
      <c r="H2341" s="17" t="s">
        <v>12026</v>
      </c>
      <c r="I2341" s="17" t="s">
        <v>7173</v>
      </c>
      <c r="J2341" s="17" t="s">
        <v>7179</v>
      </c>
      <c r="K2341" s="17" t="s">
        <v>12025</v>
      </c>
      <c r="L2341" s="22" t="s">
        <v>329</v>
      </c>
      <c r="M2341" s="17" t="s">
        <v>289</v>
      </c>
      <c r="N2341" s="18"/>
      <c r="O2341" s="19" t="s">
        <v>1646</v>
      </c>
    </row>
    <row r="2342" spans="1:15" ht="52.8" x14ac:dyDescent="0.3">
      <c r="A2342" s="15" t="s">
        <v>6688</v>
      </c>
      <c r="B2342" s="16">
        <v>2024</v>
      </c>
      <c r="C2342" s="17" t="s">
        <v>6687</v>
      </c>
      <c r="D2342" s="17"/>
      <c r="E2342" s="17" t="s">
        <v>897</v>
      </c>
      <c r="F2342" s="17" t="s">
        <v>2477</v>
      </c>
      <c r="G2342" s="17" t="s">
        <v>134</v>
      </c>
      <c r="H2342" s="17" t="s">
        <v>6690</v>
      </c>
      <c r="I2342" s="17" t="s">
        <v>7573</v>
      </c>
      <c r="J2342" s="17" t="s">
        <v>7262</v>
      </c>
      <c r="K2342" s="15" t="s">
        <v>6689</v>
      </c>
      <c r="L2342" s="17" t="s">
        <v>329</v>
      </c>
      <c r="M2342" s="17" t="s">
        <v>6691</v>
      </c>
      <c r="N2342" s="18" t="s">
        <v>6692</v>
      </c>
      <c r="O2342" s="19"/>
    </row>
    <row r="2343" spans="1:15" ht="52.2" customHeight="1" x14ac:dyDescent="0.3">
      <c r="A2343" s="15" t="s">
        <v>8555</v>
      </c>
      <c r="B2343" s="16">
        <v>2023</v>
      </c>
      <c r="C2343" s="17" t="s">
        <v>8554</v>
      </c>
      <c r="D2343" s="17" t="s">
        <v>1253</v>
      </c>
      <c r="E2343" s="17"/>
      <c r="F2343" s="17" t="s">
        <v>2477</v>
      </c>
      <c r="G2343" s="17" t="s">
        <v>134</v>
      </c>
      <c r="H2343" s="17" t="s">
        <v>6690</v>
      </c>
      <c r="I2343" s="17" t="s">
        <v>8557</v>
      </c>
      <c r="J2343" s="17" t="s">
        <v>7262</v>
      </c>
      <c r="K2343" s="15" t="s">
        <v>8556</v>
      </c>
      <c r="L2343" s="17" t="s">
        <v>329</v>
      </c>
      <c r="M2343" s="17" t="s">
        <v>6691</v>
      </c>
      <c r="N2343" s="18" t="s">
        <v>6692</v>
      </c>
      <c r="O2343" s="19"/>
    </row>
    <row r="2344" spans="1:15" ht="79.2" x14ac:dyDescent="0.3">
      <c r="A2344" s="15" t="s">
        <v>12458</v>
      </c>
      <c r="B2344" s="16">
        <v>2026</v>
      </c>
      <c r="C2344" s="17" t="s">
        <v>12457</v>
      </c>
      <c r="D2344" s="17" t="s">
        <v>487</v>
      </c>
      <c r="E2344" s="17"/>
      <c r="F2344" s="17" t="s">
        <v>2477</v>
      </c>
      <c r="G2344" s="17" t="s">
        <v>134</v>
      </c>
      <c r="H2344" s="17" t="s">
        <v>4774</v>
      </c>
      <c r="I2344" s="17" t="s">
        <v>9211</v>
      </c>
      <c r="J2344" s="17" t="s">
        <v>7282</v>
      </c>
      <c r="K2344" s="15" t="s">
        <v>12459</v>
      </c>
      <c r="L2344" s="17" t="s">
        <v>329</v>
      </c>
      <c r="M2344" s="17" t="s">
        <v>1069</v>
      </c>
      <c r="N2344" s="18" t="s">
        <v>12460</v>
      </c>
      <c r="O2344" s="19" t="s">
        <v>1646</v>
      </c>
    </row>
    <row r="2345" spans="1:15" ht="79.2" x14ac:dyDescent="0.3">
      <c r="A2345" s="15" t="s">
        <v>12463</v>
      </c>
      <c r="B2345" s="16">
        <v>2026</v>
      </c>
      <c r="C2345" s="17" t="s">
        <v>12462</v>
      </c>
      <c r="D2345" s="17" t="s">
        <v>68</v>
      </c>
      <c r="E2345" s="17"/>
      <c r="F2345" s="17" t="s">
        <v>5192</v>
      </c>
      <c r="G2345" s="17" t="s">
        <v>12056</v>
      </c>
      <c r="H2345" s="17" t="s">
        <v>12461</v>
      </c>
      <c r="I2345" s="17" t="s">
        <v>12467</v>
      </c>
      <c r="J2345" s="17" t="s">
        <v>12465</v>
      </c>
      <c r="K2345" s="17" t="s">
        <v>12464</v>
      </c>
      <c r="L2345" s="17" t="s">
        <v>329</v>
      </c>
      <c r="M2345" s="17" t="s">
        <v>12466</v>
      </c>
      <c r="N2345" s="18"/>
      <c r="O2345" s="19" t="s">
        <v>1646</v>
      </c>
    </row>
    <row r="2346" spans="1:15" ht="66" x14ac:dyDescent="0.3">
      <c r="A2346" s="15" t="s">
        <v>10161</v>
      </c>
      <c r="B2346" s="16">
        <v>2026</v>
      </c>
      <c r="C2346" s="17" t="s">
        <v>10162</v>
      </c>
      <c r="D2346" s="17" t="s">
        <v>349</v>
      </c>
      <c r="E2346" s="17"/>
      <c r="F2346" s="17" t="s">
        <v>2477</v>
      </c>
      <c r="G2346" s="17" t="s">
        <v>3778</v>
      </c>
      <c r="H2346" s="17" t="s">
        <v>3777</v>
      </c>
      <c r="I2346" s="17" t="s">
        <v>11143</v>
      </c>
      <c r="J2346" s="17" t="s">
        <v>7155</v>
      </c>
      <c r="K2346" s="17" t="s">
        <v>12469</v>
      </c>
      <c r="L2346" s="17" t="s">
        <v>329</v>
      </c>
      <c r="M2346" s="17" t="s">
        <v>52</v>
      </c>
      <c r="N2346" s="18"/>
      <c r="O2346" s="19" t="s">
        <v>1646</v>
      </c>
    </row>
    <row r="2347" spans="1:15" ht="79.2" x14ac:dyDescent="0.3">
      <c r="A2347" s="15" t="s">
        <v>8391</v>
      </c>
      <c r="B2347" s="16">
        <v>2026</v>
      </c>
      <c r="C2347" s="17" t="s">
        <v>8390</v>
      </c>
      <c r="D2347" s="17" t="s">
        <v>349</v>
      </c>
      <c r="E2347" s="17"/>
      <c r="F2347" s="17" t="s">
        <v>1031</v>
      </c>
      <c r="G2347" s="17" t="s">
        <v>12472</v>
      </c>
      <c r="H2347" s="17" t="s">
        <v>12473</v>
      </c>
      <c r="I2347" s="17" t="s">
        <v>12471</v>
      </c>
      <c r="J2347" s="17" t="s">
        <v>7337</v>
      </c>
      <c r="K2347" s="15" t="s">
        <v>12470</v>
      </c>
      <c r="L2347" s="17" t="s">
        <v>329</v>
      </c>
      <c r="M2347" s="17" t="s">
        <v>4361</v>
      </c>
      <c r="N2347" s="18" t="s">
        <v>6857</v>
      </c>
      <c r="O2347" s="19" t="s">
        <v>1646</v>
      </c>
    </row>
    <row r="2348" spans="1:15" ht="66" x14ac:dyDescent="0.3">
      <c r="A2348" s="15" t="s">
        <v>12475</v>
      </c>
      <c r="B2348" s="16">
        <v>2026</v>
      </c>
      <c r="C2348" s="17" t="s">
        <v>12474</v>
      </c>
      <c r="D2348" s="17" t="s">
        <v>68</v>
      </c>
      <c r="E2348" s="17"/>
      <c r="F2348" s="17" t="s">
        <v>844</v>
      </c>
      <c r="G2348" s="17" t="s">
        <v>364</v>
      </c>
      <c r="H2348" s="17" t="s">
        <v>12477</v>
      </c>
      <c r="I2348" s="17" t="s">
        <v>11143</v>
      </c>
      <c r="J2348" s="17" t="s">
        <v>7167</v>
      </c>
      <c r="K2348" s="17" t="s">
        <v>12476</v>
      </c>
      <c r="L2348" s="17" t="s">
        <v>329</v>
      </c>
      <c r="M2348" s="17" t="s">
        <v>12478</v>
      </c>
      <c r="N2348" s="18" t="s">
        <v>12304</v>
      </c>
      <c r="O2348" s="19" t="s">
        <v>1646</v>
      </c>
    </row>
    <row r="2349" spans="1:15" ht="211.2" x14ac:dyDescent="0.3">
      <c r="A2349" s="24" t="s">
        <v>12481</v>
      </c>
      <c r="B2349" s="21">
        <v>2023</v>
      </c>
      <c r="C2349" s="22" t="s">
        <v>12482</v>
      </c>
      <c r="D2349" s="22" t="s">
        <v>210</v>
      </c>
      <c r="E2349" s="22"/>
      <c r="F2349" s="22" t="s">
        <v>2477</v>
      </c>
      <c r="G2349" s="22" t="s">
        <v>12484</v>
      </c>
      <c r="H2349" s="22" t="s">
        <v>12485</v>
      </c>
      <c r="I2349" s="22" t="s">
        <v>11307</v>
      </c>
      <c r="J2349" s="17"/>
      <c r="K2349" s="24" t="s">
        <v>12483</v>
      </c>
      <c r="L2349" s="22"/>
      <c r="M2349" s="22"/>
      <c r="N2349" s="23"/>
      <c r="O2349" s="26" t="s">
        <v>1646</v>
      </c>
    </row>
    <row r="2350" spans="1:15" ht="92.4" x14ac:dyDescent="0.3">
      <c r="A2350" s="15" t="s">
        <v>12487</v>
      </c>
      <c r="B2350" s="16">
        <v>2026</v>
      </c>
      <c r="C2350" s="17" t="s">
        <v>12486</v>
      </c>
      <c r="D2350" s="17" t="s">
        <v>487</v>
      </c>
      <c r="E2350" s="17"/>
      <c r="F2350" s="22" t="s">
        <v>2477</v>
      </c>
      <c r="G2350" s="17" t="s">
        <v>134</v>
      </c>
      <c r="H2350" s="17" t="s">
        <v>6572</v>
      </c>
      <c r="I2350" s="17" t="s">
        <v>7165</v>
      </c>
      <c r="J2350" s="17" t="s">
        <v>7282</v>
      </c>
      <c r="K2350" s="15" t="s">
        <v>12488</v>
      </c>
      <c r="L2350" s="17" t="s">
        <v>329</v>
      </c>
      <c r="M2350" s="17" t="s">
        <v>1069</v>
      </c>
      <c r="N2350" s="18" t="s">
        <v>12489</v>
      </c>
      <c r="O2350" s="19" t="s">
        <v>1646</v>
      </c>
    </row>
    <row r="2351" spans="1:15" ht="79.2" x14ac:dyDescent="0.3">
      <c r="A2351" s="15" t="s">
        <v>12491</v>
      </c>
      <c r="B2351" s="16">
        <v>2025</v>
      </c>
      <c r="C2351" s="17" t="s">
        <v>12490</v>
      </c>
      <c r="D2351" s="17" t="s">
        <v>12492</v>
      </c>
      <c r="E2351" s="17"/>
      <c r="F2351" s="22" t="s">
        <v>2477</v>
      </c>
      <c r="G2351" s="17" t="s">
        <v>381</v>
      </c>
      <c r="H2351" s="17" t="s">
        <v>3068</v>
      </c>
      <c r="I2351" s="17" t="s">
        <v>12494</v>
      </c>
      <c r="J2351" s="17" t="s">
        <v>11857</v>
      </c>
      <c r="K2351" s="15" t="s">
        <v>12493</v>
      </c>
      <c r="L2351" s="17" t="s">
        <v>329</v>
      </c>
      <c r="M2351" s="17" t="s">
        <v>1444</v>
      </c>
      <c r="N2351" s="18"/>
      <c r="O2351" s="19" t="s">
        <v>1646</v>
      </c>
    </row>
    <row r="2352" spans="1:15" ht="66" x14ac:dyDescent="0.3">
      <c r="A2352" s="15" t="s">
        <v>12496</v>
      </c>
      <c r="B2352" s="16">
        <v>2023</v>
      </c>
      <c r="C2352" s="17" t="s">
        <v>12495</v>
      </c>
      <c r="D2352" s="17" t="s">
        <v>820</v>
      </c>
      <c r="E2352" s="17"/>
      <c r="F2352" s="22" t="s">
        <v>2477</v>
      </c>
      <c r="G2352" s="17" t="s">
        <v>127</v>
      </c>
      <c r="H2352" s="17" t="s">
        <v>3147</v>
      </c>
      <c r="I2352" s="17" t="s">
        <v>12494</v>
      </c>
      <c r="J2352" s="17" t="s">
        <v>10175</v>
      </c>
      <c r="K2352" s="15" t="s">
        <v>12497</v>
      </c>
      <c r="L2352" s="17" t="s">
        <v>10613</v>
      </c>
      <c r="M2352" s="17" t="s">
        <v>12498</v>
      </c>
      <c r="N2352" s="18" t="s">
        <v>12499</v>
      </c>
      <c r="O2352" s="19" t="s">
        <v>1646</v>
      </c>
    </row>
    <row r="2353" spans="1:15" ht="105.6" x14ac:dyDescent="0.3">
      <c r="A2353" s="15" t="s">
        <v>12502</v>
      </c>
      <c r="B2353" s="16">
        <v>2026</v>
      </c>
      <c r="C2353" s="17" t="s">
        <v>12500</v>
      </c>
      <c r="D2353" s="17" t="s">
        <v>33</v>
      </c>
      <c r="E2353" s="17"/>
      <c r="F2353" s="22" t="s">
        <v>2477</v>
      </c>
      <c r="G2353" s="17" t="s">
        <v>134</v>
      </c>
      <c r="H2353" s="17" t="s">
        <v>12501</v>
      </c>
      <c r="I2353" s="17" t="s">
        <v>12504</v>
      </c>
      <c r="J2353" s="17" t="s">
        <v>12505</v>
      </c>
      <c r="K2353" s="17" t="s">
        <v>12503</v>
      </c>
      <c r="L2353" s="17" t="s">
        <v>329</v>
      </c>
      <c r="M2353" s="17" t="s">
        <v>12506</v>
      </c>
      <c r="N2353" s="18"/>
      <c r="O2353" s="19" t="s">
        <v>1646</v>
      </c>
    </row>
    <row r="2354" spans="1:15" ht="79.2" x14ac:dyDescent="0.3">
      <c r="A2354" s="15" t="s">
        <v>12508</v>
      </c>
      <c r="B2354" s="16" t="s">
        <v>9310</v>
      </c>
      <c r="C2354" s="17" t="s">
        <v>12507</v>
      </c>
      <c r="D2354" s="17" t="s">
        <v>4825</v>
      </c>
      <c r="E2354" s="17"/>
      <c r="F2354" s="17" t="s">
        <v>649</v>
      </c>
      <c r="G2354" s="17" t="s">
        <v>1166</v>
      </c>
      <c r="H2354" s="17" t="s">
        <v>5865</v>
      </c>
      <c r="I2354" s="17" t="s">
        <v>12512</v>
      </c>
      <c r="J2354" s="17" t="s">
        <v>7190</v>
      </c>
      <c r="K2354" s="15" t="s">
        <v>12509</v>
      </c>
      <c r="L2354" s="17" t="s">
        <v>10610</v>
      </c>
      <c r="M2354" s="17" t="s">
        <v>12510</v>
      </c>
      <c r="N2354" s="18" t="s">
        <v>12511</v>
      </c>
      <c r="O2354" s="19" t="s">
        <v>1646</v>
      </c>
    </row>
    <row r="2355" spans="1:15" ht="66" x14ac:dyDescent="0.3">
      <c r="A2355" s="15" t="s">
        <v>12513</v>
      </c>
      <c r="B2355" s="16">
        <v>2026</v>
      </c>
      <c r="C2355" s="17" t="s">
        <v>12514</v>
      </c>
      <c r="D2355" s="17" t="s">
        <v>125</v>
      </c>
      <c r="E2355" s="17"/>
      <c r="F2355" s="17" t="s">
        <v>2477</v>
      </c>
      <c r="G2355" s="17" t="s">
        <v>688</v>
      </c>
      <c r="H2355" s="17" t="s">
        <v>3064</v>
      </c>
      <c r="I2355" s="17" t="s">
        <v>12517</v>
      </c>
      <c r="J2355" s="17" t="s">
        <v>9491</v>
      </c>
      <c r="K2355" s="17" t="s">
        <v>12515</v>
      </c>
      <c r="L2355" s="17" t="s">
        <v>329</v>
      </c>
      <c r="M2355" s="17" t="s">
        <v>12516</v>
      </c>
      <c r="N2355" s="18" t="s">
        <v>9348</v>
      </c>
      <c r="O2355" s="19" t="s">
        <v>1646</v>
      </c>
    </row>
    <row r="2356" spans="1:15" ht="92.4" x14ac:dyDescent="0.3">
      <c r="A2356" s="15" t="s">
        <v>12519</v>
      </c>
      <c r="B2356" s="16">
        <v>2025</v>
      </c>
      <c r="C2356" s="17" t="s">
        <v>12518</v>
      </c>
      <c r="D2356" s="17" t="s">
        <v>820</v>
      </c>
      <c r="E2356" s="17"/>
      <c r="F2356" s="17" t="s">
        <v>2477</v>
      </c>
      <c r="G2356" s="17" t="s">
        <v>134</v>
      </c>
      <c r="H2356" s="17" t="s">
        <v>9543</v>
      </c>
      <c r="I2356" s="17" t="s">
        <v>9211</v>
      </c>
      <c r="J2356" s="17" t="s">
        <v>7282</v>
      </c>
      <c r="K2356" s="15" t="s">
        <v>12520</v>
      </c>
      <c r="L2356" s="17" t="s">
        <v>329</v>
      </c>
      <c r="M2356" s="17" t="s">
        <v>1069</v>
      </c>
      <c r="N2356" s="18" t="s">
        <v>12521</v>
      </c>
      <c r="O2356" s="19" t="s">
        <v>1646</v>
      </c>
    </row>
    <row r="2357" spans="1:15" ht="92.4" x14ac:dyDescent="0.3">
      <c r="A2357" s="15" t="s">
        <v>11448</v>
      </c>
      <c r="B2357" s="16">
        <v>2026</v>
      </c>
      <c r="C2357" s="17" t="s">
        <v>12522</v>
      </c>
      <c r="D2357" s="17" t="s">
        <v>257</v>
      </c>
      <c r="E2357" s="17"/>
      <c r="F2357" s="17" t="s">
        <v>5192</v>
      </c>
      <c r="G2357" s="17" t="s">
        <v>12525</v>
      </c>
      <c r="H2357" s="17" t="s">
        <v>12526</v>
      </c>
      <c r="I2357" s="17" t="s">
        <v>12524</v>
      </c>
      <c r="J2357" s="17" t="s">
        <v>8956</v>
      </c>
      <c r="K2357" s="17" t="s">
        <v>12523</v>
      </c>
      <c r="L2357" s="17" t="s">
        <v>10613</v>
      </c>
      <c r="M2357" s="17" t="s">
        <v>11874</v>
      </c>
      <c r="N2357" s="18"/>
      <c r="O2357" s="19" t="s">
        <v>1646</v>
      </c>
    </row>
    <row r="2358" spans="1:15" ht="66" x14ac:dyDescent="0.3">
      <c r="A2358" s="15" t="s">
        <v>12528</v>
      </c>
      <c r="B2358" s="16">
        <v>2025</v>
      </c>
      <c r="C2358" s="17" t="s">
        <v>12527</v>
      </c>
      <c r="D2358" s="17" t="s">
        <v>1292</v>
      </c>
      <c r="E2358" s="17"/>
      <c r="F2358" s="17" t="s">
        <v>5192</v>
      </c>
      <c r="G2358" s="17" t="s">
        <v>1293</v>
      </c>
      <c r="H2358" s="17" t="s">
        <v>3410</v>
      </c>
      <c r="I2358" s="17" t="s">
        <v>7395</v>
      </c>
      <c r="J2358" s="17" t="s">
        <v>7190</v>
      </c>
      <c r="K2358" s="17" t="s">
        <v>12529</v>
      </c>
      <c r="L2358" s="17" t="s">
        <v>329</v>
      </c>
      <c r="M2358" s="17" t="s">
        <v>4087</v>
      </c>
      <c r="N2358" s="18"/>
      <c r="O2358" s="19" t="s">
        <v>1646</v>
      </c>
    </row>
    <row r="2359" spans="1:15" ht="158.4" x14ac:dyDescent="0.3">
      <c r="A2359" s="24" t="s">
        <v>12532</v>
      </c>
      <c r="B2359" s="21">
        <v>2025</v>
      </c>
      <c r="C2359" s="22" t="s">
        <v>12530</v>
      </c>
      <c r="D2359" s="22" t="s">
        <v>12531</v>
      </c>
      <c r="E2359" s="22"/>
      <c r="F2359" s="17" t="s">
        <v>5192</v>
      </c>
      <c r="G2359" s="17" t="s">
        <v>12535</v>
      </c>
      <c r="H2359" s="22" t="s">
        <v>12534</v>
      </c>
      <c r="I2359" s="17" t="s">
        <v>12524</v>
      </c>
      <c r="J2359" s="17" t="s">
        <v>7839</v>
      </c>
      <c r="K2359" s="22" t="s">
        <v>12533</v>
      </c>
      <c r="L2359" s="17" t="s">
        <v>329</v>
      </c>
      <c r="M2359" s="22" t="s">
        <v>2862</v>
      </c>
      <c r="N2359" s="23"/>
      <c r="O2359" s="26" t="s">
        <v>1646</v>
      </c>
    </row>
    <row r="2360" spans="1:15" ht="52.8" x14ac:dyDescent="0.3">
      <c r="A2360" s="15" t="s">
        <v>12537</v>
      </c>
      <c r="B2360" s="16">
        <v>2026</v>
      </c>
      <c r="C2360" s="17" t="s">
        <v>12536</v>
      </c>
      <c r="D2360" s="17" t="s">
        <v>652</v>
      </c>
      <c r="E2360" s="17"/>
      <c r="F2360" s="17" t="s">
        <v>844</v>
      </c>
      <c r="G2360" s="17" t="s">
        <v>165</v>
      </c>
      <c r="H2360" s="17" t="s">
        <v>3370</v>
      </c>
      <c r="I2360" s="17" t="s">
        <v>12539</v>
      </c>
      <c r="J2360" s="17"/>
      <c r="K2360" s="15" t="s">
        <v>12538</v>
      </c>
      <c r="L2360" s="17" t="s">
        <v>329</v>
      </c>
      <c r="M2360" s="17" t="s">
        <v>8250</v>
      </c>
      <c r="N2360" s="18"/>
      <c r="O2360" s="26"/>
    </row>
    <row r="2361" spans="1:15" ht="66" x14ac:dyDescent="0.3">
      <c r="A2361" s="15" t="s">
        <v>12540</v>
      </c>
      <c r="B2361" s="16">
        <v>2022</v>
      </c>
      <c r="C2361" s="17" t="s">
        <v>12541</v>
      </c>
      <c r="D2361" s="17" t="s">
        <v>12542</v>
      </c>
      <c r="E2361" s="17"/>
      <c r="F2361" s="17" t="s">
        <v>1031</v>
      </c>
      <c r="G2361" s="17" t="s">
        <v>2648</v>
      </c>
      <c r="H2361" s="17" t="s">
        <v>3519</v>
      </c>
      <c r="I2361" s="17" t="s">
        <v>7395</v>
      </c>
      <c r="J2361" s="17" t="s">
        <v>7134</v>
      </c>
      <c r="K2361" s="17" t="s">
        <v>12543</v>
      </c>
      <c r="L2361" s="17" t="s">
        <v>329</v>
      </c>
      <c r="M2361" s="17" t="s">
        <v>12544</v>
      </c>
      <c r="N2361" s="18"/>
      <c r="O2361" s="26" t="s">
        <v>1646</v>
      </c>
    </row>
    <row r="2362" spans="1:15" ht="92.4" x14ac:dyDescent="0.3">
      <c r="A2362" s="15" t="s">
        <v>12547</v>
      </c>
      <c r="B2362" s="16">
        <v>2025</v>
      </c>
      <c r="C2362" s="17" t="s">
        <v>12546</v>
      </c>
      <c r="D2362" s="17" t="s">
        <v>12545</v>
      </c>
      <c r="E2362" s="17"/>
      <c r="F2362" s="17" t="s">
        <v>2477</v>
      </c>
      <c r="G2362" s="17" t="s">
        <v>12550</v>
      </c>
      <c r="H2362" s="17" t="s">
        <v>12549</v>
      </c>
      <c r="I2362" s="17" t="s">
        <v>8235</v>
      </c>
      <c r="J2362" s="17" t="s">
        <v>9560</v>
      </c>
      <c r="K2362" s="17" t="s">
        <v>12548</v>
      </c>
      <c r="L2362" s="17" t="s">
        <v>10613</v>
      </c>
      <c r="M2362" s="17" t="s">
        <v>12551</v>
      </c>
      <c r="N2362" s="18" t="s">
        <v>12555</v>
      </c>
      <c r="O2362" s="26" t="s">
        <v>1646</v>
      </c>
    </row>
    <row r="2363" spans="1:15" ht="92.4" x14ac:dyDescent="0.3">
      <c r="A2363" s="15" t="s">
        <v>12553</v>
      </c>
      <c r="B2363" s="16">
        <v>2025</v>
      </c>
      <c r="C2363" s="17" t="s">
        <v>12552</v>
      </c>
      <c r="D2363" s="17" t="s">
        <v>820</v>
      </c>
      <c r="E2363" s="17"/>
      <c r="F2363" s="17" t="s">
        <v>2477</v>
      </c>
      <c r="G2363" s="17" t="s">
        <v>12550</v>
      </c>
      <c r="H2363" s="17" t="s">
        <v>12549</v>
      </c>
      <c r="I2363" s="17" t="s">
        <v>12558</v>
      </c>
      <c r="J2363" s="17" t="s">
        <v>9560</v>
      </c>
      <c r="K2363" s="15" t="s">
        <v>12554</v>
      </c>
      <c r="L2363" s="17" t="s">
        <v>10778</v>
      </c>
      <c r="M2363" s="17" t="s">
        <v>12556</v>
      </c>
      <c r="N2363" s="18" t="s">
        <v>12557</v>
      </c>
      <c r="O2363" s="26" t="s">
        <v>1646</v>
      </c>
    </row>
    <row r="2364" spans="1:15" ht="52.8" x14ac:dyDescent="0.3">
      <c r="A2364" s="15" t="s">
        <v>12560</v>
      </c>
      <c r="B2364" s="16">
        <v>2026</v>
      </c>
      <c r="C2364" s="17" t="s">
        <v>12559</v>
      </c>
      <c r="D2364" s="17" t="s">
        <v>1866</v>
      </c>
      <c r="E2364" s="17"/>
      <c r="F2364" s="17" t="s">
        <v>1031</v>
      </c>
      <c r="G2364" s="17" t="s">
        <v>2207</v>
      </c>
      <c r="H2364" s="17" t="s">
        <v>12561</v>
      </c>
      <c r="I2364" s="17" t="s">
        <v>12562</v>
      </c>
      <c r="J2364" s="17" t="s">
        <v>7163</v>
      </c>
      <c r="K2364" s="17" t="s">
        <v>12565</v>
      </c>
      <c r="L2364" s="17" t="s">
        <v>329</v>
      </c>
      <c r="M2364" s="17" t="s">
        <v>60</v>
      </c>
      <c r="N2364" s="18"/>
      <c r="O2364" s="26" t="s">
        <v>1646</v>
      </c>
    </row>
    <row r="2365" spans="1:15" ht="66" x14ac:dyDescent="0.3">
      <c r="A2365" s="15" t="s">
        <v>12564</v>
      </c>
      <c r="B2365" s="16">
        <v>2026</v>
      </c>
      <c r="C2365" s="17" t="s">
        <v>12563</v>
      </c>
      <c r="D2365" s="17" t="s">
        <v>3850</v>
      </c>
      <c r="E2365" s="17"/>
      <c r="F2365" s="17" t="s">
        <v>2477</v>
      </c>
      <c r="G2365" s="17" t="s">
        <v>127</v>
      </c>
      <c r="H2365" s="17" t="s">
        <v>3147</v>
      </c>
      <c r="I2365" s="17" t="s">
        <v>12567</v>
      </c>
      <c r="J2365" s="17" t="s">
        <v>10175</v>
      </c>
      <c r="K2365" s="15" t="s">
        <v>12566</v>
      </c>
      <c r="L2365" s="17" t="s">
        <v>10610</v>
      </c>
      <c r="M2365" s="17" t="s">
        <v>12568</v>
      </c>
      <c r="N2365" s="18"/>
      <c r="O2365" s="26" t="s">
        <v>1646</v>
      </c>
    </row>
    <row r="2366" spans="1:15" ht="39.6" x14ac:dyDescent="0.3">
      <c r="A2366" s="15" t="s">
        <v>12570</v>
      </c>
      <c r="B2366" s="16">
        <v>2024</v>
      </c>
      <c r="C2366" s="17" t="s">
        <v>12569</v>
      </c>
      <c r="D2366" s="17" t="s">
        <v>3850</v>
      </c>
      <c r="E2366" s="17"/>
      <c r="F2366" s="17" t="s">
        <v>2477</v>
      </c>
      <c r="G2366" s="17" t="s">
        <v>127</v>
      </c>
      <c r="H2366" s="17" t="s">
        <v>3147</v>
      </c>
      <c r="I2366" s="17" t="s">
        <v>12572</v>
      </c>
      <c r="J2366" s="17" t="s">
        <v>10175</v>
      </c>
      <c r="K2366" s="17" t="s">
        <v>12571</v>
      </c>
      <c r="L2366" s="17" t="s">
        <v>329</v>
      </c>
      <c r="M2366" s="17" t="s">
        <v>1444</v>
      </c>
      <c r="N2366" s="18"/>
      <c r="O2366" s="26" t="s">
        <v>1646</v>
      </c>
    </row>
    <row r="2367" spans="1:15" ht="79.2" x14ac:dyDescent="0.3">
      <c r="A2367" s="15" t="s">
        <v>12573</v>
      </c>
      <c r="B2367" s="16">
        <v>2025</v>
      </c>
      <c r="C2367" s="17" t="s">
        <v>12574</v>
      </c>
      <c r="D2367" s="17" t="s">
        <v>9510</v>
      </c>
      <c r="E2367" s="17"/>
      <c r="F2367" s="17" t="s">
        <v>5192</v>
      </c>
      <c r="G2367" s="17" t="s">
        <v>1747</v>
      </c>
      <c r="H2367" s="17" t="s">
        <v>3261</v>
      </c>
      <c r="I2367" s="17" t="s">
        <v>7184</v>
      </c>
      <c r="J2367" s="17" t="s">
        <v>7168</v>
      </c>
      <c r="K2367" s="17" t="s">
        <v>12575</v>
      </c>
      <c r="L2367" s="17" t="s">
        <v>329</v>
      </c>
      <c r="M2367" s="17" t="s">
        <v>12576</v>
      </c>
      <c r="N2367" s="18"/>
      <c r="O2367" s="26" t="s">
        <v>1646</v>
      </c>
    </row>
    <row r="2368" spans="1:15" ht="92.4" x14ac:dyDescent="0.3">
      <c r="A2368" s="15" t="s">
        <v>12578</v>
      </c>
      <c r="B2368" s="16">
        <v>2022</v>
      </c>
      <c r="C2368" s="17" t="s">
        <v>12577</v>
      </c>
      <c r="D2368" s="17" t="s">
        <v>1292</v>
      </c>
      <c r="E2368" s="17"/>
      <c r="F2368" s="17" t="s">
        <v>5192</v>
      </c>
      <c r="G2368" s="17" t="s">
        <v>1747</v>
      </c>
      <c r="H2368" s="17" t="s">
        <v>3261</v>
      </c>
      <c r="I2368" s="17" t="s">
        <v>12580</v>
      </c>
      <c r="J2368" s="17" t="s">
        <v>7168</v>
      </c>
      <c r="K2368" s="17" t="s">
        <v>12579</v>
      </c>
      <c r="L2368" s="17" t="s">
        <v>10610</v>
      </c>
      <c r="M2368" s="17" t="s">
        <v>12581</v>
      </c>
      <c r="N2368" s="18"/>
      <c r="O2368" s="26" t="s">
        <v>1646</v>
      </c>
    </row>
    <row r="2369" spans="1:15" ht="66" x14ac:dyDescent="0.3">
      <c r="A2369" s="15" t="s">
        <v>12583</v>
      </c>
      <c r="B2369" s="16">
        <v>2026</v>
      </c>
      <c r="C2369" s="17" t="s">
        <v>12582</v>
      </c>
      <c r="D2369" s="17" t="s">
        <v>74</v>
      </c>
      <c r="E2369" s="17"/>
      <c r="F2369" s="17" t="s">
        <v>1031</v>
      </c>
      <c r="G2369" s="17" t="s">
        <v>5380</v>
      </c>
      <c r="H2369" s="17" t="s">
        <v>12585</v>
      </c>
      <c r="I2369" s="17" t="s">
        <v>7395</v>
      </c>
      <c r="J2369" s="17" t="s">
        <v>5873</v>
      </c>
      <c r="K2369" s="15" t="s">
        <v>12584</v>
      </c>
      <c r="L2369" s="17" t="s">
        <v>329</v>
      </c>
      <c r="M2369" s="17" t="s">
        <v>4682</v>
      </c>
      <c r="N2369" s="18"/>
      <c r="O2369" s="26" t="s">
        <v>1646</v>
      </c>
    </row>
    <row r="2370" spans="1:15" ht="66" x14ac:dyDescent="0.3">
      <c r="A2370" s="15" t="s">
        <v>12588</v>
      </c>
      <c r="B2370" s="16">
        <v>2025</v>
      </c>
      <c r="C2370" s="17" t="s">
        <v>12587</v>
      </c>
      <c r="D2370" s="17" t="s">
        <v>74</v>
      </c>
      <c r="E2370" s="17"/>
      <c r="F2370" s="17" t="s">
        <v>1031</v>
      </c>
      <c r="G2370" s="17" t="s">
        <v>100</v>
      </c>
      <c r="H2370" s="17" t="s">
        <v>12590</v>
      </c>
      <c r="I2370" s="17" t="s">
        <v>7395</v>
      </c>
      <c r="J2370" s="17" t="s">
        <v>5873</v>
      </c>
      <c r="K2370" s="15" t="s">
        <v>12589</v>
      </c>
      <c r="L2370" s="17" t="s">
        <v>329</v>
      </c>
      <c r="M2370" s="17" t="s">
        <v>12591</v>
      </c>
      <c r="N2370" s="18" t="s">
        <v>936</v>
      </c>
      <c r="O2370" s="19"/>
    </row>
    <row r="2371" spans="1:15" ht="79.2" x14ac:dyDescent="0.3">
      <c r="A2371" s="15" t="s">
        <v>12593</v>
      </c>
      <c r="B2371" s="16">
        <v>2026</v>
      </c>
      <c r="C2371" s="17" t="s">
        <v>12592</v>
      </c>
      <c r="D2371" s="17" t="s">
        <v>74</v>
      </c>
      <c r="E2371" s="17"/>
      <c r="F2371" s="17" t="s">
        <v>2477</v>
      </c>
      <c r="G2371" s="17" t="s">
        <v>4096</v>
      </c>
      <c r="H2371" s="17" t="s">
        <v>11694</v>
      </c>
      <c r="I2371" s="17" t="s">
        <v>7395</v>
      </c>
      <c r="J2371" s="17" t="s">
        <v>7171</v>
      </c>
      <c r="K2371" s="17" t="s">
        <v>12594</v>
      </c>
      <c r="L2371" s="17" t="s">
        <v>10613</v>
      </c>
      <c r="M2371" s="17" t="s">
        <v>12595</v>
      </c>
      <c r="N2371" s="18" t="s">
        <v>12596</v>
      </c>
      <c r="O2371" s="19"/>
    </row>
    <row r="2372" spans="1:15" ht="52.8" x14ac:dyDescent="0.3">
      <c r="A2372" s="15" t="s">
        <v>12598</v>
      </c>
      <c r="B2372" s="16">
        <v>2026</v>
      </c>
      <c r="C2372" s="17" t="s">
        <v>12597</v>
      </c>
      <c r="D2372" s="17" t="s">
        <v>9125</v>
      </c>
      <c r="E2372" s="17"/>
      <c r="F2372" s="17" t="s">
        <v>12031</v>
      </c>
      <c r="G2372" s="17"/>
      <c r="H2372" s="17"/>
      <c r="I2372" s="17" t="s">
        <v>9848</v>
      </c>
      <c r="J2372" s="17" t="s">
        <v>12599</v>
      </c>
      <c r="K2372" s="17" t="s">
        <v>12600</v>
      </c>
      <c r="L2372" s="17" t="s">
        <v>329</v>
      </c>
      <c r="M2372" s="17" t="s">
        <v>4593</v>
      </c>
      <c r="N2372" s="18"/>
      <c r="O2372" s="19"/>
    </row>
    <row r="2373" spans="1:15" ht="79.2" x14ac:dyDescent="0.3">
      <c r="A2373" s="15" t="s">
        <v>12601</v>
      </c>
      <c r="B2373" s="16">
        <v>2025</v>
      </c>
      <c r="C2373" s="17" t="s">
        <v>8892</v>
      </c>
      <c r="D2373" s="17" t="s">
        <v>1769</v>
      </c>
      <c r="E2373" s="17"/>
      <c r="F2373" s="17" t="s">
        <v>56</v>
      </c>
      <c r="G2373" s="17"/>
      <c r="H2373" s="17"/>
      <c r="I2373" s="17" t="s">
        <v>56</v>
      </c>
      <c r="J2373" s="17"/>
      <c r="K2373" s="17" t="s">
        <v>12602</v>
      </c>
      <c r="L2373" s="17"/>
      <c r="M2373" s="17"/>
      <c r="N2373" s="18"/>
      <c r="O2373" s="19"/>
    </row>
    <row r="2374" spans="1:15" ht="66" x14ac:dyDescent="0.3">
      <c r="A2374" s="15" t="s">
        <v>2498</v>
      </c>
      <c r="B2374" s="16">
        <v>2026</v>
      </c>
      <c r="C2374" s="17" t="s">
        <v>12603</v>
      </c>
      <c r="D2374" s="17" t="s">
        <v>22</v>
      </c>
      <c r="E2374" s="17"/>
      <c r="F2374" s="17" t="s">
        <v>12031</v>
      </c>
      <c r="G2374" s="17" t="s">
        <v>12606</v>
      </c>
      <c r="H2374" s="17" t="s">
        <v>12605</v>
      </c>
      <c r="I2374" s="17" t="s">
        <v>12270</v>
      </c>
      <c r="J2374" s="17" t="s">
        <v>7153</v>
      </c>
      <c r="K2374" s="17" t="s">
        <v>12604</v>
      </c>
      <c r="L2374" s="17" t="s">
        <v>329</v>
      </c>
      <c r="M2374" s="17" t="s">
        <v>8250</v>
      </c>
      <c r="N2374" s="18"/>
      <c r="O2374" s="19"/>
    </row>
    <row r="2375" spans="1:15" ht="92.4" x14ac:dyDescent="0.3">
      <c r="A2375" s="15" t="s">
        <v>12610</v>
      </c>
      <c r="B2375" s="16">
        <v>2026</v>
      </c>
      <c r="C2375" s="17" t="s">
        <v>12609</v>
      </c>
      <c r="D2375" s="17" t="s">
        <v>8237</v>
      </c>
      <c r="E2375" s="17"/>
      <c r="F2375" s="17" t="s">
        <v>844</v>
      </c>
      <c r="G2375" s="17" t="s">
        <v>12615</v>
      </c>
      <c r="H2375" s="17" t="s">
        <v>12614</v>
      </c>
      <c r="I2375" s="17" t="s">
        <v>12613</v>
      </c>
      <c r="J2375" s="17" t="s">
        <v>7215</v>
      </c>
      <c r="K2375" s="17" t="s">
        <v>12611</v>
      </c>
      <c r="L2375" s="17" t="s">
        <v>329</v>
      </c>
      <c r="M2375" s="17" t="s">
        <v>8890</v>
      </c>
      <c r="N2375" s="18" t="s">
        <v>12612</v>
      </c>
      <c r="O2375" s="19" t="s">
        <v>1646</v>
      </c>
    </row>
    <row r="2376" spans="1:15" ht="105.6" x14ac:dyDescent="0.3">
      <c r="A2376" s="15" t="s">
        <v>12620</v>
      </c>
      <c r="B2376" s="16">
        <v>2024</v>
      </c>
      <c r="C2376" s="17" t="s">
        <v>12618</v>
      </c>
      <c r="D2376" s="17" t="s">
        <v>4266</v>
      </c>
      <c r="E2376" s="17"/>
      <c r="F2376" s="17" t="s">
        <v>5192</v>
      </c>
      <c r="G2376" s="17" t="s">
        <v>3583</v>
      </c>
      <c r="H2376" s="17" t="s">
        <v>12619</v>
      </c>
      <c r="I2376" s="17" t="s">
        <v>7184</v>
      </c>
      <c r="J2376" s="24" t="s">
        <v>7126</v>
      </c>
      <c r="K2376" s="17" t="s">
        <v>12621</v>
      </c>
      <c r="L2376" s="17" t="s">
        <v>329</v>
      </c>
      <c r="M2376" s="17" t="s">
        <v>2439</v>
      </c>
      <c r="N2376" s="18"/>
      <c r="O2376" s="19"/>
    </row>
    <row r="2377" spans="1:15" ht="118.8" x14ac:dyDescent="0.3">
      <c r="A2377" s="15" t="s">
        <v>12623</v>
      </c>
      <c r="B2377" s="16">
        <v>2024</v>
      </c>
      <c r="C2377" s="17" t="s">
        <v>12622</v>
      </c>
      <c r="D2377" s="17" t="s">
        <v>8237</v>
      </c>
      <c r="E2377" s="17"/>
      <c r="F2377" s="17" t="s">
        <v>1570</v>
      </c>
      <c r="G2377" s="17" t="s">
        <v>12626</v>
      </c>
      <c r="H2377" s="17" t="s">
        <v>12625</v>
      </c>
      <c r="I2377" s="17" t="s">
        <v>7904</v>
      </c>
      <c r="J2377" s="17" t="s">
        <v>7215</v>
      </c>
      <c r="K2377" s="17" t="s">
        <v>12624</v>
      </c>
      <c r="L2377" s="17" t="s">
        <v>329</v>
      </c>
      <c r="M2377" s="17" t="s">
        <v>8250</v>
      </c>
      <c r="N2377" s="18" t="s">
        <v>12612</v>
      </c>
      <c r="O2377" s="19" t="s">
        <v>1646</v>
      </c>
    </row>
    <row r="2378" spans="1:15" ht="377.4" customHeight="1" x14ac:dyDescent="0.3">
      <c r="A2378" s="15" t="s">
        <v>12628</v>
      </c>
      <c r="B2378" s="16">
        <v>2026</v>
      </c>
      <c r="C2378" s="17" t="s">
        <v>12627</v>
      </c>
      <c r="D2378" s="17" t="s">
        <v>105</v>
      </c>
      <c r="E2378" s="17"/>
      <c r="F2378" s="17" t="s">
        <v>1031</v>
      </c>
      <c r="G2378" s="17" t="s">
        <v>12631</v>
      </c>
      <c r="H2378" s="17" t="s">
        <v>12632</v>
      </c>
      <c r="I2378" s="17" t="s">
        <v>7653</v>
      </c>
      <c r="J2378" s="17" t="s">
        <v>12630</v>
      </c>
      <c r="K2378" s="15" t="s">
        <v>12629</v>
      </c>
      <c r="L2378" s="17" t="s">
        <v>12634</v>
      </c>
      <c r="M2378" s="17" t="s">
        <v>12633</v>
      </c>
      <c r="N2378" s="18" t="s">
        <v>12635</v>
      </c>
      <c r="O2378" s="19"/>
    </row>
    <row r="2379" spans="1:15" ht="79.2" x14ac:dyDescent="0.3">
      <c r="A2379" s="15" t="s">
        <v>12637</v>
      </c>
      <c r="B2379" s="16">
        <v>2026</v>
      </c>
      <c r="C2379" s="17" t="s">
        <v>12636</v>
      </c>
      <c r="D2379" s="17" t="s">
        <v>1576</v>
      </c>
      <c r="E2379" s="17"/>
      <c r="F2379" s="17" t="s">
        <v>2477</v>
      </c>
      <c r="G2379" s="17" t="s">
        <v>381</v>
      </c>
      <c r="H2379" s="17" t="s">
        <v>3068</v>
      </c>
      <c r="I2379" s="17" t="s">
        <v>12558</v>
      </c>
      <c r="J2379" s="17" t="s">
        <v>7282</v>
      </c>
      <c r="K2379" s="15" t="s">
        <v>12638</v>
      </c>
      <c r="L2379" s="17" t="s">
        <v>329</v>
      </c>
      <c r="M2379" s="17" t="s">
        <v>1069</v>
      </c>
      <c r="N2379" s="18" t="s">
        <v>12649</v>
      </c>
      <c r="O2379" s="19"/>
    </row>
    <row r="2380" spans="1:15" ht="52.8" x14ac:dyDescent="0.3">
      <c r="A2380" s="15" t="s">
        <v>12639</v>
      </c>
      <c r="B2380" s="16" t="s">
        <v>4488</v>
      </c>
      <c r="C2380" s="17" t="s">
        <v>12640</v>
      </c>
      <c r="D2380" s="17" t="s">
        <v>10332</v>
      </c>
      <c r="E2380" s="17"/>
      <c r="F2380" s="17" t="s">
        <v>5015</v>
      </c>
      <c r="G2380" s="17" t="s">
        <v>165</v>
      </c>
      <c r="H2380" s="17" t="s">
        <v>12643</v>
      </c>
      <c r="I2380" s="17" t="s">
        <v>12642</v>
      </c>
      <c r="J2380" s="17" t="s">
        <v>7527</v>
      </c>
      <c r="K2380" s="15" t="s">
        <v>12641</v>
      </c>
      <c r="L2380" s="17" t="s">
        <v>329</v>
      </c>
      <c r="M2380" s="17" t="s">
        <v>4754</v>
      </c>
      <c r="N2380" s="18" t="s">
        <v>12644</v>
      </c>
      <c r="O2380" s="19" t="s">
        <v>1646</v>
      </c>
    </row>
    <row r="2381" spans="1:15" ht="52.8" x14ac:dyDescent="0.3">
      <c r="A2381" s="15" t="s">
        <v>12646</v>
      </c>
      <c r="B2381" s="16">
        <v>2026</v>
      </c>
      <c r="C2381" s="17" t="s">
        <v>12645</v>
      </c>
      <c r="D2381" s="17" t="s">
        <v>46</v>
      </c>
      <c r="E2381" s="17"/>
      <c r="F2381" s="17" t="s">
        <v>1031</v>
      </c>
      <c r="G2381" s="17" t="s">
        <v>12472</v>
      </c>
      <c r="H2381" s="17" t="s">
        <v>12650</v>
      </c>
      <c r="I2381" s="17" t="s">
        <v>12648</v>
      </c>
      <c r="J2381" s="17" t="s">
        <v>7337</v>
      </c>
      <c r="K2381" s="17" t="s">
        <v>12647</v>
      </c>
      <c r="L2381" s="17" t="s">
        <v>329</v>
      </c>
      <c r="M2381" s="17" t="s">
        <v>1069</v>
      </c>
      <c r="N2381" s="18" t="s">
        <v>3689</v>
      </c>
      <c r="O2381" s="19" t="s">
        <v>1646</v>
      </c>
    </row>
    <row r="2382" spans="1:15" ht="52.8" x14ac:dyDescent="0.3">
      <c r="A2382" s="15" t="s">
        <v>12651</v>
      </c>
      <c r="B2382" s="16" t="s">
        <v>9310</v>
      </c>
      <c r="C2382" s="17" t="s">
        <v>12652</v>
      </c>
      <c r="D2382" s="17" t="s">
        <v>105</v>
      </c>
      <c r="E2382" s="17"/>
      <c r="F2382" s="17" t="s">
        <v>2477</v>
      </c>
      <c r="G2382" s="17" t="s">
        <v>134</v>
      </c>
      <c r="H2382" s="17" t="s">
        <v>12656</v>
      </c>
      <c r="I2382" s="17" t="s">
        <v>12654</v>
      </c>
      <c r="J2382" s="17" t="s">
        <v>12657</v>
      </c>
      <c r="K2382" s="15" t="s">
        <v>12653</v>
      </c>
      <c r="L2382" s="17" t="s">
        <v>10613</v>
      </c>
      <c r="M2382" s="17" t="s">
        <v>12655</v>
      </c>
      <c r="N2382" s="18"/>
      <c r="O2382" s="19" t="s">
        <v>1646</v>
      </c>
    </row>
    <row r="2383" spans="1:15" ht="66" x14ac:dyDescent="0.3">
      <c r="A2383" s="15" t="s">
        <v>12659</v>
      </c>
      <c r="B2383" s="16">
        <v>2026</v>
      </c>
      <c r="C2383" s="17" t="s">
        <v>12658</v>
      </c>
      <c r="D2383" s="17"/>
      <c r="E2383" s="17" t="s">
        <v>3940</v>
      </c>
      <c r="F2383" s="17" t="s">
        <v>844</v>
      </c>
      <c r="G2383" s="17" t="s">
        <v>165</v>
      </c>
      <c r="H2383" s="17" t="s">
        <v>12663</v>
      </c>
      <c r="I2383" s="17" t="s">
        <v>12664</v>
      </c>
      <c r="J2383" s="17" t="s">
        <v>12073</v>
      </c>
      <c r="K2383" s="15" t="s">
        <v>12662</v>
      </c>
      <c r="L2383" s="17"/>
      <c r="M2383" s="17"/>
      <c r="N2383" s="18"/>
      <c r="O2383" s="19" t="s">
        <v>1646</v>
      </c>
    </row>
    <row r="2384" spans="1:15" ht="52.8" x14ac:dyDescent="0.3">
      <c r="A2384" s="15" t="s">
        <v>11469</v>
      </c>
      <c r="B2384" s="16">
        <v>2026</v>
      </c>
      <c r="C2384" s="17" t="s">
        <v>12665</v>
      </c>
      <c r="D2384" s="17"/>
      <c r="E2384" s="17" t="s">
        <v>12666</v>
      </c>
      <c r="F2384" s="17" t="s">
        <v>844</v>
      </c>
      <c r="G2384" s="17" t="s">
        <v>165</v>
      </c>
      <c r="H2384" s="17" t="s">
        <v>12663</v>
      </c>
      <c r="I2384" s="17" t="s">
        <v>10133</v>
      </c>
      <c r="J2384" s="17" t="s">
        <v>12073</v>
      </c>
      <c r="K2384" s="17" t="s">
        <v>12667</v>
      </c>
      <c r="L2384" s="17"/>
      <c r="M2384" s="17"/>
      <c r="N2384" s="18"/>
      <c r="O2384" s="19" t="s">
        <v>1921</v>
      </c>
    </row>
    <row r="2385" spans="1:15" ht="52.8" x14ac:dyDescent="0.3">
      <c r="A2385" s="15" t="s">
        <v>11469</v>
      </c>
      <c r="B2385" s="16">
        <v>2026</v>
      </c>
      <c r="C2385" s="17" t="s">
        <v>12668</v>
      </c>
      <c r="D2385" s="17"/>
      <c r="E2385" s="17" t="s">
        <v>12666</v>
      </c>
      <c r="F2385" s="17" t="s">
        <v>844</v>
      </c>
      <c r="G2385" s="17" t="s">
        <v>165</v>
      </c>
      <c r="H2385" s="17" t="s">
        <v>12663</v>
      </c>
      <c r="I2385" s="17" t="s">
        <v>12670</v>
      </c>
      <c r="J2385" s="17" t="s">
        <v>12073</v>
      </c>
      <c r="K2385" s="17" t="s">
        <v>12669</v>
      </c>
      <c r="L2385" s="17"/>
      <c r="M2385" s="17"/>
      <c r="N2385" s="18"/>
      <c r="O2385" s="19" t="s">
        <v>1921</v>
      </c>
    </row>
    <row r="2386" spans="1:15" ht="39.6" x14ac:dyDescent="0.3">
      <c r="A2386" s="15" t="s">
        <v>12672</v>
      </c>
      <c r="B2386" s="16">
        <v>2026</v>
      </c>
      <c r="C2386" s="17" t="s">
        <v>12671</v>
      </c>
      <c r="D2386" s="17" t="s">
        <v>2854</v>
      </c>
      <c r="E2386" s="17"/>
      <c r="F2386" s="17" t="s">
        <v>844</v>
      </c>
      <c r="G2386" s="17" t="s">
        <v>1599</v>
      </c>
      <c r="H2386" s="17" t="s">
        <v>12675</v>
      </c>
      <c r="I2386" s="17" t="s">
        <v>12674</v>
      </c>
      <c r="J2386" s="17" t="s">
        <v>7207</v>
      </c>
      <c r="K2386" s="17" t="s">
        <v>12673</v>
      </c>
      <c r="L2386" s="17"/>
      <c r="M2386" s="17"/>
      <c r="N2386" s="18"/>
      <c r="O2386" s="19"/>
    </row>
    <row r="2387" spans="1:15" ht="66" x14ac:dyDescent="0.3">
      <c r="A2387" s="15" t="s">
        <v>12677</v>
      </c>
      <c r="B2387" s="16">
        <v>2026</v>
      </c>
      <c r="C2387" s="17" t="s">
        <v>12676</v>
      </c>
      <c r="D2387" s="17" t="s">
        <v>2854</v>
      </c>
      <c r="E2387" s="17"/>
      <c r="F2387" s="17" t="s">
        <v>844</v>
      </c>
      <c r="G2387" s="17" t="s">
        <v>12680</v>
      </c>
      <c r="H2387" s="17" t="s">
        <v>12679</v>
      </c>
      <c r="I2387" s="17" t="s">
        <v>7194</v>
      </c>
      <c r="J2387" s="17" t="s">
        <v>7207</v>
      </c>
      <c r="K2387" s="17" t="s">
        <v>12678</v>
      </c>
      <c r="L2387" s="17"/>
      <c r="M2387" s="17" t="s">
        <v>12180</v>
      </c>
      <c r="N2387" s="18"/>
      <c r="O2387" s="19" t="s">
        <v>1646</v>
      </c>
    </row>
    <row r="2388" spans="1:15" ht="39.6" x14ac:dyDescent="0.3">
      <c r="A2388" s="15" t="s">
        <v>12682</v>
      </c>
      <c r="B2388" s="16">
        <v>2022</v>
      </c>
      <c r="C2388" s="17" t="s">
        <v>12681</v>
      </c>
      <c r="D2388" s="17" t="s">
        <v>12683</v>
      </c>
      <c r="E2388" s="17"/>
      <c r="F2388" s="17" t="s">
        <v>1468</v>
      </c>
      <c r="G2388" s="17"/>
      <c r="H2388" s="17"/>
      <c r="I2388" s="17" t="s">
        <v>12685</v>
      </c>
      <c r="J2388" s="17"/>
      <c r="K2388" s="17" t="s">
        <v>12684</v>
      </c>
      <c r="L2388" s="17"/>
      <c r="M2388" s="17"/>
      <c r="N2388" s="18"/>
      <c r="O2388" s="19" t="s">
        <v>1646</v>
      </c>
    </row>
    <row r="2389" spans="1:15" ht="105.6" x14ac:dyDescent="0.3">
      <c r="A2389" s="15" t="s">
        <v>12687</v>
      </c>
      <c r="B2389" s="16">
        <v>2017</v>
      </c>
      <c r="C2389" s="17" t="s">
        <v>12686</v>
      </c>
      <c r="D2389" s="17"/>
      <c r="E2389" s="17" t="s">
        <v>12688</v>
      </c>
      <c r="F2389" s="17" t="s">
        <v>1468</v>
      </c>
      <c r="G2389" s="17"/>
      <c r="H2389" s="17"/>
      <c r="I2389" s="17" t="s">
        <v>12685</v>
      </c>
      <c r="J2389" s="17"/>
      <c r="K2389" s="17" t="s">
        <v>12689</v>
      </c>
      <c r="L2389" s="17"/>
      <c r="M2389" s="17"/>
      <c r="N2389" s="18"/>
      <c r="O2389" s="19" t="s">
        <v>1646</v>
      </c>
    </row>
    <row r="2390" spans="1:15" ht="52.8" x14ac:dyDescent="0.3">
      <c r="A2390" s="15" t="s">
        <v>12690</v>
      </c>
      <c r="B2390" s="16">
        <v>2014</v>
      </c>
      <c r="C2390" s="17" t="s">
        <v>1154</v>
      </c>
      <c r="D2390" s="17" t="s">
        <v>1155</v>
      </c>
      <c r="E2390" s="17"/>
      <c r="F2390" s="17" t="s">
        <v>56</v>
      </c>
      <c r="G2390" s="17"/>
      <c r="H2390" s="17"/>
      <c r="I2390" s="17" t="s">
        <v>56</v>
      </c>
      <c r="J2390" s="17"/>
      <c r="K2390" s="17" t="s">
        <v>12691</v>
      </c>
      <c r="L2390" s="17"/>
      <c r="M2390" s="17"/>
      <c r="N2390" s="18"/>
      <c r="O2390" s="19" t="s">
        <v>1646</v>
      </c>
    </row>
    <row r="2391" spans="1:15" ht="66" x14ac:dyDescent="0.3">
      <c r="A2391" s="15" t="s">
        <v>12693</v>
      </c>
      <c r="B2391" s="16" t="s">
        <v>4488</v>
      </c>
      <c r="C2391" s="17" t="s">
        <v>12692</v>
      </c>
      <c r="D2391" s="17"/>
      <c r="E2391" s="17"/>
      <c r="F2391" s="17" t="s">
        <v>844</v>
      </c>
      <c r="G2391" s="46" t="s">
        <v>165</v>
      </c>
      <c r="H2391" s="17" t="s">
        <v>3381</v>
      </c>
      <c r="I2391" s="17" t="s">
        <v>10598</v>
      </c>
      <c r="J2391" s="17" t="s">
        <v>7153</v>
      </c>
      <c r="K2391" s="17" t="s">
        <v>12694</v>
      </c>
      <c r="L2391" s="17" t="s">
        <v>10613</v>
      </c>
      <c r="M2391" s="17" t="s">
        <v>12695</v>
      </c>
      <c r="N2391" s="18" t="s">
        <v>12696</v>
      </c>
      <c r="O2391" s="19" t="s">
        <v>1646</v>
      </c>
    </row>
    <row r="2392" spans="1:15" x14ac:dyDescent="0.3">
      <c r="A2392" s="15"/>
      <c r="B2392" s="16"/>
      <c r="C2392" s="17"/>
      <c r="D2392" s="17"/>
      <c r="E2392" s="17"/>
      <c r="F2392" s="17"/>
      <c r="G2392" s="17"/>
      <c r="H2392" s="17"/>
      <c r="I2392" s="17"/>
      <c r="J2392" s="17"/>
      <c r="K2392" s="17"/>
      <c r="L2392" s="17"/>
      <c r="M2392" s="17"/>
      <c r="N2392" s="18"/>
      <c r="O2392" s="19"/>
    </row>
    <row r="2393" spans="1:15" x14ac:dyDescent="0.3">
      <c r="A2393" s="15"/>
      <c r="B2393" s="16"/>
      <c r="C2393" s="17"/>
      <c r="D2393" s="17"/>
      <c r="E2393" s="17"/>
      <c r="F2393" s="17"/>
      <c r="G2393" s="17"/>
      <c r="H2393" s="17"/>
      <c r="I2393" s="17"/>
      <c r="J2393" s="17"/>
      <c r="K2393" s="17"/>
      <c r="L2393" s="17"/>
      <c r="M2393" s="17"/>
      <c r="N2393" s="18"/>
      <c r="O2393" s="19"/>
    </row>
    <row r="2394" spans="1:15" x14ac:dyDescent="0.3">
      <c r="A2394" s="15"/>
      <c r="B2394" s="16"/>
      <c r="C2394" s="17"/>
      <c r="D2394" s="17"/>
      <c r="E2394" s="17"/>
      <c r="F2394" s="17"/>
      <c r="G2394" s="17"/>
      <c r="H2394" s="17"/>
      <c r="I2394" s="17"/>
      <c r="J2394" s="17"/>
      <c r="K2394" s="17"/>
      <c r="L2394" s="17"/>
      <c r="M2394" s="17"/>
      <c r="N2394" s="18"/>
      <c r="O2394" s="19"/>
    </row>
    <row r="2395" spans="1:15" x14ac:dyDescent="0.3">
      <c r="A2395" s="15"/>
      <c r="B2395" s="16"/>
      <c r="C2395" s="17"/>
      <c r="D2395" s="17"/>
      <c r="E2395" s="17"/>
      <c r="F2395" s="17"/>
      <c r="G2395" s="17"/>
      <c r="H2395" s="17"/>
      <c r="I2395" s="17"/>
      <c r="J2395" s="17"/>
      <c r="K2395" s="17"/>
      <c r="L2395" s="17"/>
      <c r="M2395" s="17"/>
      <c r="N2395" s="18"/>
      <c r="O2395" s="19"/>
    </row>
    <row r="2396" spans="1:15" x14ac:dyDescent="0.3">
      <c r="A2396" s="15"/>
      <c r="B2396" s="16"/>
      <c r="C2396" s="17"/>
      <c r="D2396" s="17"/>
      <c r="E2396" s="17"/>
      <c r="F2396" s="17"/>
      <c r="G2396" s="17"/>
      <c r="H2396" s="17"/>
      <c r="I2396" s="17"/>
      <c r="J2396" s="17"/>
      <c r="K2396" s="17"/>
      <c r="L2396" s="17"/>
      <c r="M2396" s="17"/>
      <c r="N2396" s="18"/>
      <c r="O2396" s="19"/>
    </row>
    <row r="2397" spans="1:15" x14ac:dyDescent="0.3">
      <c r="A2397" s="15"/>
      <c r="B2397" s="16"/>
      <c r="C2397" s="17"/>
      <c r="D2397" s="17"/>
      <c r="E2397" s="17"/>
      <c r="F2397" s="17"/>
      <c r="G2397" s="17"/>
      <c r="H2397" s="17"/>
      <c r="I2397" s="17"/>
      <c r="J2397" s="17"/>
      <c r="K2397" s="17"/>
      <c r="L2397" s="17"/>
      <c r="M2397" s="17"/>
      <c r="N2397" s="18"/>
      <c r="O2397" s="19"/>
    </row>
    <row r="2398" spans="1:15" x14ac:dyDescent="0.3">
      <c r="A2398" s="15"/>
      <c r="B2398" s="16"/>
      <c r="C2398" s="17"/>
      <c r="D2398" s="17"/>
      <c r="E2398" s="17"/>
      <c r="F2398" s="17"/>
      <c r="G2398" s="17"/>
      <c r="H2398" s="17"/>
      <c r="I2398" s="17"/>
      <c r="J2398" s="17"/>
      <c r="K2398" s="17"/>
      <c r="L2398" s="17"/>
      <c r="M2398" s="17"/>
      <c r="N2398" s="18"/>
      <c r="O2398" s="19"/>
    </row>
    <row r="2399" spans="1:15" x14ac:dyDescent="0.3">
      <c r="A2399" s="15"/>
      <c r="B2399" s="16"/>
      <c r="C2399" s="17"/>
      <c r="D2399" s="17"/>
      <c r="E2399" s="17"/>
      <c r="F2399" s="17"/>
      <c r="G2399" s="17"/>
      <c r="H2399" s="17"/>
      <c r="I2399" s="17"/>
      <c r="J2399" s="17"/>
      <c r="K2399" s="17"/>
      <c r="L2399" s="17"/>
      <c r="M2399" s="17"/>
      <c r="N2399" s="18"/>
      <c r="O2399" s="19"/>
    </row>
    <row r="2400" spans="1:15" x14ac:dyDescent="0.3">
      <c r="A2400" s="15"/>
      <c r="B2400" s="16"/>
      <c r="C2400" s="17"/>
      <c r="D2400" s="17"/>
      <c r="E2400" s="17"/>
      <c r="F2400" s="17"/>
      <c r="G2400" s="17"/>
      <c r="H2400" s="17"/>
      <c r="I2400" s="17"/>
      <c r="J2400" s="17"/>
      <c r="K2400" s="17"/>
      <c r="L2400" s="17"/>
      <c r="M2400" s="17"/>
      <c r="N2400" s="18"/>
      <c r="O2400" s="19"/>
    </row>
    <row r="2401" spans="1:15" x14ac:dyDescent="0.3">
      <c r="A2401" s="15"/>
      <c r="B2401" s="16"/>
      <c r="C2401" s="17"/>
      <c r="D2401" s="17"/>
      <c r="E2401" s="17"/>
      <c r="F2401" s="17"/>
      <c r="G2401" s="17"/>
      <c r="H2401" s="17"/>
      <c r="I2401" s="17"/>
      <c r="J2401" s="17"/>
      <c r="K2401" s="17"/>
      <c r="L2401" s="17"/>
      <c r="M2401" s="17"/>
      <c r="N2401" s="18"/>
      <c r="O2401" s="19"/>
    </row>
    <row r="2402" spans="1:15" x14ac:dyDescent="0.3">
      <c r="A2402" s="15"/>
      <c r="B2402" s="16"/>
      <c r="C2402" s="17"/>
      <c r="D2402" s="17"/>
      <c r="E2402" s="17"/>
      <c r="F2402" s="17"/>
      <c r="G2402" s="17"/>
      <c r="H2402" s="17"/>
      <c r="I2402" s="17"/>
      <c r="J2402" s="17"/>
      <c r="K2402" s="17"/>
      <c r="L2402" s="17"/>
      <c r="M2402" s="17"/>
      <c r="N2402" s="18"/>
      <c r="O2402" s="19"/>
    </row>
    <row r="2403" spans="1:15" x14ac:dyDescent="0.3">
      <c r="A2403" s="15"/>
      <c r="B2403" s="16"/>
      <c r="C2403" s="17"/>
      <c r="D2403" s="17"/>
      <c r="E2403" s="17"/>
      <c r="F2403" s="17"/>
      <c r="G2403" s="17"/>
      <c r="H2403" s="17"/>
      <c r="I2403" s="17"/>
      <c r="J2403" s="17"/>
      <c r="K2403" s="17"/>
      <c r="L2403" s="17"/>
      <c r="M2403" s="17"/>
      <c r="N2403" s="18"/>
      <c r="O2403" s="19"/>
    </row>
    <row r="2404" spans="1:15" x14ac:dyDescent="0.3">
      <c r="A2404" s="15"/>
      <c r="B2404" s="16"/>
      <c r="C2404" s="17"/>
      <c r="D2404" s="17"/>
      <c r="E2404" s="17"/>
      <c r="F2404" s="17"/>
      <c r="G2404" s="17"/>
      <c r="H2404" s="17"/>
      <c r="I2404" s="17"/>
      <c r="J2404" s="17"/>
      <c r="K2404" s="17"/>
      <c r="L2404" s="17"/>
      <c r="M2404" s="17"/>
      <c r="N2404" s="18"/>
      <c r="O2404" s="19"/>
    </row>
    <row r="2405" spans="1:15" x14ac:dyDescent="0.3">
      <c r="A2405" s="15"/>
      <c r="B2405" s="16"/>
      <c r="C2405" s="17"/>
      <c r="D2405" s="17"/>
      <c r="E2405" s="17"/>
      <c r="F2405" s="17"/>
      <c r="G2405" s="17"/>
      <c r="H2405" s="17"/>
      <c r="I2405" s="17"/>
      <c r="J2405" s="17"/>
      <c r="K2405" s="17"/>
      <c r="L2405" s="17"/>
      <c r="M2405" s="17"/>
      <c r="N2405" s="18"/>
      <c r="O2405" s="19"/>
    </row>
    <row r="2406" spans="1:15" x14ac:dyDescent="0.3">
      <c r="A2406" s="15"/>
      <c r="B2406" s="16"/>
      <c r="C2406" s="17"/>
      <c r="D2406" s="17"/>
      <c r="E2406" s="17"/>
      <c r="F2406" s="17"/>
      <c r="G2406" s="17"/>
      <c r="H2406" s="17"/>
      <c r="I2406" s="17"/>
      <c r="J2406" s="17"/>
      <c r="K2406" s="17"/>
      <c r="L2406" s="17"/>
      <c r="M2406" s="17"/>
      <c r="N2406" s="18"/>
      <c r="O2406" s="19"/>
    </row>
    <row r="2407" spans="1:15" x14ac:dyDescent="0.3">
      <c r="A2407" s="15"/>
      <c r="B2407" s="16"/>
      <c r="C2407" s="17"/>
      <c r="D2407" s="17"/>
      <c r="E2407" s="17"/>
      <c r="F2407" s="17"/>
      <c r="G2407" s="17"/>
      <c r="H2407" s="17"/>
      <c r="I2407" s="17"/>
      <c r="J2407" s="17"/>
      <c r="K2407" s="17"/>
      <c r="L2407" s="17"/>
      <c r="M2407" s="17"/>
      <c r="N2407" s="18"/>
      <c r="O2407" s="19"/>
    </row>
    <row r="2408" spans="1:15" x14ac:dyDescent="0.3">
      <c r="A2408" s="15"/>
      <c r="B2408" s="16"/>
      <c r="C2408" s="17"/>
      <c r="D2408" s="17"/>
      <c r="E2408" s="17"/>
      <c r="F2408" s="17"/>
      <c r="G2408" s="17"/>
      <c r="H2408" s="17"/>
      <c r="I2408" s="17"/>
      <c r="J2408" s="17"/>
      <c r="K2408" s="17"/>
      <c r="L2408" s="17"/>
      <c r="M2408" s="17"/>
      <c r="N2408" s="18"/>
      <c r="O2408" s="19"/>
    </row>
    <row r="2409" spans="1:15" x14ac:dyDescent="0.3">
      <c r="A2409" s="24"/>
      <c r="B2409" s="21"/>
      <c r="C2409" s="22"/>
      <c r="D2409" s="22"/>
      <c r="E2409" s="22"/>
      <c r="F2409" s="22"/>
      <c r="G2409" s="22"/>
      <c r="H2409" s="22"/>
      <c r="I2409" s="22"/>
      <c r="J2409" s="17"/>
      <c r="K2409" s="22"/>
      <c r="L2409" s="22"/>
      <c r="M2409" s="22"/>
      <c r="N2409" s="23"/>
      <c r="O2409" s="26"/>
    </row>
  </sheetData>
  <sortState xmlns:xlrd2="http://schemas.microsoft.com/office/spreadsheetml/2017/richdata2" ref="C127:C149">
    <sortCondition ref="C127"/>
  </sortState>
  <mergeCells count="5">
    <mergeCell ref="B3:N3"/>
    <mergeCell ref="B4:N4"/>
    <mergeCell ref="B6:N7"/>
    <mergeCell ref="B8:N8"/>
    <mergeCell ref="G5:J5"/>
  </mergeCells>
  <phoneticPr fontId="1" type="noConversion"/>
  <printOptions horizontalCentered="1"/>
  <pageMargins left="0.45" right="0.45" top="0.5" bottom="0.5" header="0.3" footer="0.3"/>
  <pageSetup paperSize="3" scale="38" orientation="landscape" horizontalDpi="1200" verticalDpi="1200" r:id="rId1"/>
  <headerFooter>
    <oddHeader>&amp;F</oddHeader>
    <oddFooter>Page &amp;P of &amp;N</oddFooter>
  </headerFooter>
  <drawing r:id="rId2"/>
  <tableParts count="1">
    <tablePart r:id="rId3"/>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3B6A98C5B465448A19D919A8EF44CEA" ma:contentTypeVersion="9" ma:contentTypeDescription="Create a new document." ma:contentTypeScope="" ma:versionID="99c11ff97c1d8df6f35fe6680bb0921f">
  <xsd:schema xmlns:xsd="http://www.w3.org/2001/XMLSchema" xmlns:xs="http://www.w3.org/2001/XMLSchema" xmlns:p="http://schemas.microsoft.com/office/2006/metadata/properties" xmlns:ns3="25885e5b-5685-4267-8262-1dd3840ae9fb" targetNamespace="http://schemas.microsoft.com/office/2006/metadata/properties" ma:root="true" ma:fieldsID="cba2b7c2e34d99dda1dc29ec9dc3eb90" ns3:_="">
    <xsd:import namespace="25885e5b-5685-4267-8262-1dd3840ae9f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885e5b-5685-4267-8262-1dd3840ae9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FB1A22-0C40-433E-A4DA-F79A5DA4F804}">
  <ds:schemaRefs>
    <ds:schemaRef ds:uri="http://schemas.microsoft.com/sharepoint/v3/contenttype/forms"/>
  </ds:schemaRefs>
</ds:datastoreItem>
</file>

<file path=customXml/itemProps2.xml><?xml version="1.0" encoding="utf-8"?>
<ds:datastoreItem xmlns:ds="http://schemas.openxmlformats.org/officeDocument/2006/customXml" ds:itemID="{4862292C-2EAF-42B0-9A7B-4EB5C5BFAF87}">
  <ds:schemaRefs>
    <ds:schemaRef ds:uri="http://schemas.microsoft.com/DataMashup"/>
  </ds:schemaRefs>
</ds:datastoreItem>
</file>

<file path=customXml/itemProps3.xml><?xml version="1.0" encoding="utf-8"?>
<ds:datastoreItem xmlns:ds="http://schemas.openxmlformats.org/officeDocument/2006/customXml" ds:itemID="{BCE2D687-B31B-4B32-A712-D406C5F04230}">
  <ds:schemaRefs>
    <ds:schemaRef ds:uri="25885e5b-5685-4267-8262-1dd3840ae9fb"/>
    <ds:schemaRef ds:uri="http://www.w3.org/XML/1998/namespace"/>
    <ds:schemaRef ds:uri="http://schemas.microsoft.com/office/2006/documentManagement/types"/>
    <ds:schemaRef ds:uri="http://purl.org/dc/elements/1.1/"/>
    <ds:schemaRef ds:uri="http://purl.org/dc/terms/"/>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customXml/itemProps4.xml><?xml version="1.0" encoding="utf-8"?>
<ds:datastoreItem xmlns:ds="http://schemas.openxmlformats.org/officeDocument/2006/customXml" ds:itemID="{3201C41A-2209-4A56-857D-1803BE71DC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885e5b-5685-4267-8262-1dd3840ae9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7b74fff-28ac-41dd-8d46-27a8aed43788}" enabled="1" method="Standard" siteId="{70457631-4f69-4ae7-86f9-7ae1d6b2e74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vt:i4>
      </vt:variant>
      <vt:variant>
        <vt:lpstr>Named Ranges</vt:lpstr>
      </vt:variant>
      <vt:variant>
        <vt:i4>1</vt:i4>
      </vt:variant>
    </vt:vector>
  </HeadingPairs>
  <TitlesOfParts>
    <vt:vector size="3" baseType="lpstr">
      <vt:lpstr>Read Me</vt:lpstr>
      <vt:lpstr>Database</vt:lpstr>
      <vt:lpstr>Database!Print_Titles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Spaulding, Rick</dc:creator>
  <cp:lastModifiedBy>RSpaulding</cp:lastModifiedBy>
  <cp:lastPrinted>2026-03-28T20:17:34Z</cp:lastPrinted>
  <dcterms:created xsi:type="dcterms:W3CDTF">2020-07-19T20:31:24Z</dcterms:created>
  <dcterms:modified xsi:type="dcterms:W3CDTF">2026-07-21T04:53:19Z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0x01010083B6A98C5B465448A19D919A8EF44CEA</vt:lpwstr>
  </property>
  <property fmtid="{D5CDD505-2E9C-101B-9397-08002B2CF9AE}" pid="3" name="MSIP_Label_b7b74fff-28ac-41dd-8d46-27a8aed43788_Enabled">
    <vt:lpwstr>true</vt:lpwstr>
  </property>
  <property fmtid="{D5CDD505-2E9C-101B-9397-08002B2CF9AE}" pid="4" name="MSIP_Label_b7b74fff-28ac-41dd-8d46-27a8aed43788_SetDate">
    <vt:lpwstr>2021-06-12T16:40:32Z</vt:lpwstr>
  </property>
  <property fmtid="{D5CDD505-2E9C-101B-9397-08002B2CF9AE}" pid="5" name="MSIP_Label_b7b74fff-28ac-41dd-8d46-27a8aed43788_Method">
    <vt:lpwstr>Standard</vt:lpwstr>
  </property>
  <property fmtid="{D5CDD505-2E9C-101B-9397-08002B2CF9AE}" pid="6" name="MSIP_Label_b7b74fff-28ac-41dd-8d46-27a8aed43788_Name">
    <vt:lpwstr>Public</vt:lpwstr>
  </property>
  <property fmtid="{D5CDD505-2E9C-101B-9397-08002B2CF9AE}" pid="7" name="MSIP_Label_b7b74fff-28ac-41dd-8d46-27a8aed43788_SiteId">
    <vt:lpwstr>70457631-4f69-4ae7-86f9-7ae1d6b2e749</vt:lpwstr>
  </property>
  <property fmtid="{D5CDD505-2E9C-101B-9397-08002B2CF9AE}" pid="8" name="MSIP_Label_b7b74fff-28ac-41dd-8d46-27a8aed43788_ActionId">
    <vt:lpwstr>2bf8e7a2-c9f8-4ce1-8c87-5860f8a14d64</vt:lpwstr>
  </property>
  <property fmtid="{D5CDD505-2E9C-101B-9397-08002B2CF9AE}" pid="9" name="MSIP_Label_b7b74fff-28ac-41dd-8d46-27a8aed43788_ContentBits">
    <vt:lpwstr>0</vt:lpwstr>
  </property>
</Properties>
</file>