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72" r:id="rId3"/>
    <p:sldId id="293" r:id="rId4"/>
    <p:sldId id="282" r:id="rId5"/>
    <p:sldId id="273" r:id="rId6"/>
    <p:sldId id="281" r:id="rId7"/>
    <p:sldId id="274" r:id="rId8"/>
    <p:sldId id="264" r:id="rId9"/>
    <p:sldId id="280" r:id="rId10"/>
    <p:sldId id="294" r:id="rId11"/>
    <p:sldId id="289" r:id="rId12"/>
    <p:sldId id="291" r:id="rId13"/>
    <p:sldId id="290" r:id="rId14"/>
    <p:sldId id="279" r:id="rId15"/>
    <p:sldId id="258" r:id="rId16"/>
    <p:sldId id="270" r:id="rId17"/>
    <p:sldId id="261" r:id="rId18"/>
    <p:sldId id="287" r:id="rId19"/>
    <p:sldId id="288" r:id="rId20"/>
    <p:sldId id="292" r:id="rId21"/>
    <p:sldId id="269"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5149" autoAdjust="0"/>
  </p:normalViewPr>
  <p:slideViewPr>
    <p:cSldViewPr snapToGrid="0" showGuides="1">
      <p:cViewPr varScale="1">
        <p:scale>
          <a:sx n="108" d="100"/>
          <a:sy n="108" d="100"/>
        </p:scale>
        <p:origin x="408" y="114"/>
      </p:cViewPr>
      <p:guideLst>
        <p:guide orient="horz" pos="384"/>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558"/>
    </p:cViewPr>
  </p:sorterViewPr>
  <p:notesViewPr>
    <p:cSldViewPr snapToGrid="0" showGuides="1">
      <p:cViewPr varScale="1">
        <p:scale>
          <a:sx n="75" d="100"/>
          <a:sy n="75" d="100"/>
        </p:scale>
        <p:origin x="1890" y="6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0B17E5A-872F-47C7-8C57-8484F0A5EDB1}" type="datetimeFigureOut">
              <a:rPr lang="en-US" smtClean="0"/>
              <a:t>3/4/2019</a:t>
            </a:fld>
            <a:endParaRPr lang="en-US" dirty="0"/>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C01036B-308A-49A3-A59A-AAF7B981B5A0}" type="slidenum">
              <a:rPr lang="en-US" smtClean="0"/>
              <a:t>‹#›</a:t>
            </a:fld>
            <a:endParaRPr lang="en-US" dirty="0"/>
          </a:p>
        </p:txBody>
      </p:sp>
    </p:spTree>
    <p:extLst>
      <p:ext uri="{BB962C8B-B14F-4D97-AF65-F5344CB8AC3E}">
        <p14:creationId xmlns:p14="http://schemas.microsoft.com/office/powerpoint/2010/main" val="3835662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66AE311-D230-4362-852F-F4E23ED761F2}" type="datetimeFigureOut">
              <a:rPr lang="en-US" smtClean="0"/>
              <a:t>3/4/2019</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948EC0D-0750-4EF4-8FE3-D7991DBCD7CA}" type="slidenum">
              <a:rPr lang="en-US" smtClean="0"/>
              <a:t>‹#›</a:t>
            </a:fld>
            <a:endParaRPr lang="en-US" dirty="0"/>
          </a:p>
        </p:txBody>
      </p:sp>
    </p:spTree>
    <p:extLst>
      <p:ext uri="{BB962C8B-B14F-4D97-AF65-F5344CB8AC3E}">
        <p14:creationId xmlns:p14="http://schemas.microsoft.com/office/powerpoint/2010/main" val="332692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was first created for WI TWS meeting Feb. 2019 by Jodie Provost with input from Gary Potts, who both serve on the Membership Committee which developed it for State Chapters Presidents to increase membership and involvement.  The NCS Membership will update it annually.  Please feel free to tailor and update it to meet your needs and style, and add your name to the title slide.    </a:t>
            </a:r>
          </a:p>
          <a:p>
            <a:r>
              <a:rPr lang="en-US" dirty="0"/>
              <a:t>Thank you for inviting me!  This is the Leopold Shack Jan. 2018.  Stopped on the way to Midwest F&amp;W Conf. in Milwaukee – was spiritual! </a:t>
            </a:r>
          </a:p>
        </p:txBody>
      </p:sp>
      <p:sp>
        <p:nvSpPr>
          <p:cNvPr id="4" name="Slide Number Placeholder 3"/>
          <p:cNvSpPr>
            <a:spLocks noGrp="1"/>
          </p:cNvSpPr>
          <p:nvPr>
            <p:ph type="sldNum" sz="quarter" idx="10"/>
          </p:nvPr>
        </p:nvSpPr>
        <p:spPr/>
        <p:txBody>
          <a:bodyPr/>
          <a:lstStyle/>
          <a:p>
            <a:fld id="{F948EC0D-0750-4EF4-8FE3-D7991DBCD7CA}" type="slidenum">
              <a:rPr lang="en-US" smtClean="0"/>
              <a:t>1</a:t>
            </a:fld>
            <a:endParaRPr lang="en-US" dirty="0"/>
          </a:p>
        </p:txBody>
      </p:sp>
    </p:spTree>
    <p:extLst>
      <p:ext uri="{BB962C8B-B14F-4D97-AF65-F5344CB8AC3E}">
        <p14:creationId xmlns:p14="http://schemas.microsoft.com/office/powerpoint/2010/main" val="341435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photos of state chapter and their activities that have benefited as needed. </a:t>
            </a:r>
          </a:p>
          <a:p>
            <a:r>
              <a:rPr lang="en-US" dirty="0"/>
              <a:t>Can benefit State Chapters – requests taken for up to $250 annually from Chapter, must show service to NCS, can get funds every 2-3 yrs only, preference to new funding requests, complete application on the website</a:t>
            </a:r>
          </a:p>
          <a:p>
            <a:r>
              <a:rPr lang="en-US" dirty="0"/>
              <a:t>These photos are the WI fall 2018 technical workshop reg. elk mgt. was supported </a:t>
            </a:r>
          </a:p>
        </p:txBody>
      </p:sp>
      <p:sp>
        <p:nvSpPr>
          <p:cNvPr id="4" name="Slide Number Placeholder 3"/>
          <p:cNvSpPr>
            <a:spLocks noGrp="1"/>
          </p:cNvSpPr>
          <p:nvPr>
            <p:ph type="sldNum" sz="quarter" idx="10"/>
          </p:nvPr>
        </p:nvSpPr>
        <p:spPr/>
        <p:txBody>
          <a:bodyPr/>
          <a:lstStyle/>
          <a:p>
            <a:fld id="{F948EC0D-0750-4EF4-8FE3-D7991DBCD7CA}" type="slidenum">
              <a:rPr lang="en-US" smtClean="0"/>
              <a:t>10</a:t>
            </a:fld>
            <a:endParaRPr lang="en-US" dirty="0"/>
          </a:p>
        </p:txBody>
      </p:sp>
    </p:spTree>
    <p:extLst>
      <p:ext uri="{BB962C8B-B14F-4D97-AF65-F5344CB8AC3E}">
        <p14:creationId xmlns:p14="http://schemas.microsoft.com/office/powerpoint/2010/main" val="3863509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listserv can be a very useful communication tool </a:t>
            </a:r>
            <a:r>
              <a:rPr lang="en-US" u="sng" dirty="0"/>
              <a:t>if</a:t>
            </a:r>
            <a:r>
              <a:rPr lang="en-US" dirty="0"/>
              <a:t> we use it!   Give some recent examples of productive use. </a:t>
            </a:r>
          </a:p>
        </p:txBody>
      </p:sp>
      <p:sp>
        <p:nvSpPr>
          <p:cNvPr id="4" name="Slide Number Placeholder 3"/>
          <p:cNvSpPr>
            <a:spLocks noGrp="1"/>
          </p:cNvSpPr>
          <p:nvPr>
            <p:ph type="sldNum" sz="quarter" idx="10"/>
          </p:nvPr>
        </p:nvSpPr>
        <p:spPr/>
        <p:txBody>
          <a:bodyPr/>
          <a:lstStyle/>
          <a:p>
            <a:fld id="{F948EC0D-0750-4EF4-8FE3-D7991DBCD7CA}" type="slidenum">
              <a:rPr lang="en-US" smtClean="0"/>
              <a:t>11</a:t>
            </a:fld>
            <a:endParaRPr lang="en-US" dirty="0"/>
          </a:p>
        </p:txBody>
      </p:sp>
    </p:spTree>
    <p:extLst>
      <p:ext uri="{BB962C8B-B14F-4D97-AF65-F5344CB8AC3E}">
        <p14:creationId xmlns:p14="http://schemas.microsoft.com/office/powerpoint/2010/main" val="17778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do you want to lead your ecosystem?  Bottom is a link in the NCS newsletter to candidate bios and voting.  (Also a reminder sent on our NCS listserv.)  Change these photos of officers as needed.  They were clipped from the NCS website board web page.    </a:t>
            </a:r>
          </a:p>
        </p:txBody>
      </p:sp>
      <p:sp>
        <p:nvSpPr>
          <p:cNvPr id="4" name="Slide Number Placeholder 3"/>
          <p:cNvSpPr>
            <a:spLocks noGrp="1"/>
          </p:cNvSpPr>
          <p:nvPr>
            <p:ph type="sldNum" sz="quarter" idx="10"/>
          </p:nvPr>
        </p:nvSpPr>
        <p:spPr/>
        <p:txBody>
          <a:bodyPr/>
          <a:lstStyle/>
          <a:p>
            <a:fld id="{F948EC0D-0750-4EF4-8FE3-D7991DBCD7CA}" type="slidenum">
              <a:rPr lang="en-US" smtClean="0"/>
              <a:t>12</a:t>
            </a:fld>
            <a:endParaRPr lang="en-US" dirty="0"/>
          </a:p>
        </p:txBody>
      </p:sp>
    </p:spTree>
    <p:extLst>
      <p:ext uri="{BB962C8B-B14F-4D97-AF65-F5344CB8AC3E}">
        <p14:creationId xmlns:p14="http://schemas.microsoft.com/office/powerpoint/2010/main" val="184378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these photos as needed each year!  For 2018, Awards given at 2019 Midwest F&amp;W Conf. in Cleveland were - Graduate Student – Melissa Starking, MI; Prof. Award of Merit – David Andersen, U of M Research Coop; Undergraduate Student - McKenna Hammons, U of W-SP;  Student Chapter of the Year– MO Western State Univ.</a:t>
            </a:r>
          </a:p>
        </p:txBody>
      </p:sp>
      <p:sp>
        <p:nvSpPr>
          <p:cNvPr id="4" name="Slide Number Placeholder 3"/>
          <p:cNvSpPr>
            <a:spLocks noGrp="1"/>
          </p:cNvSpPr>
          <p:nvPr>
            <p:ph type="sldNum" sz="quarter" idx="10"/>
          </p:nvPr>
        </p:nvSpPr>
        <p:spPr/>
        <p:txBody>
          <a:bodyPr/>
          <a:lstStyle/>
          <a:p>
            <a:fld id="{F948EC0D-0750-4EF4-8FE3-D7991DBCD7CA}" type="slidenum">
              <a:rPr lang="en-US" smtClean="0"/>
              <a:t>13</a:t>
            </a:fld>
            <a:endParaRPr lang="en-US" dirty="0"/>
          </a:p>
        </p:txBody>
      </p:sp>
    </p:spTree>
    <p:extLst>
      <p:ext uri="{BB962C8B-B14F-4D97-AF65-F5344CB8AC3E}">
        <p14:creationId xmlns:p14="http://schemas.microsoft.com/office/powerpoint/2010/main" val="3795262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CAN activity examples as needed.  Encourage participating in the Fly In to DC to lobby for State Wildlife Grant  appropriations.  State Chapters can add their </a:t>
            </a:r>
            <a:r>
              <a:rPr lang="en-US" dirty="0" err="1"/>
              <a:t>invovlement</a:t>
            </a:r>
            <a:r>
              <a:rPr lang="en-US" dirty="0"/>
              <a:t>.  </a:t>
            </a:r>
          </a:p>
        </p:txBody>
      </p:sp>
      <p:sp>
        <p:nvSpPr>
          <p:cNvPr id="4" name="Slide Number Placeholder 3"/>
          <p:cNvSpPr>
            <a:spLocks noGrp="1"/>
          </p:cNvSpPr>
          <p:nvPr>
            <p:ph type="sldNum" sz="quarter" idx="10"/>
          </p:nvPr>
        </p:nvSpPr>
        <p:spPr/>
        <p:txBody>
          <a:bodyPr/>
          <a:lstStyle/>
          <a:p>
            <a:fld id="{F948EC0D-0750-4EF4-8FE3-D7991DBCD7CA}" type="slidenum">
              <a:rPr lang="en-US" smtClean="0"/>
              <a:t>14</a:t>
            </a:fld>
            <a:endParaRPr lang="en-US" dirty="0"/>
          </a:p>
        </p:txBody>
      </p:sp>
    </p:spTree>
    <p:extLst>
      <p:ext uri="{BB962C8B-B14F-4D97-AF65-F5344CB8AC3E}">
        <p14:creationId xmlns:p14="http://schemas.microsoft.com/office/powerpoint/2010/main" val="23810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Conclave photo as feasible.  Fond memories of Conclave - give your memories as a student.  NCS Bd considering facilitating a rotating state schedule so student chapters can know to plan ahead and with each other in a state to host it.  Sadly no Conclave this spring 2019 since no host(s) stepped forward.     </a:t>
            </a:r>
          </a:p>
        </p:txBody>
      </p:sp>
      <p:sp>
        <p:nvSpPr>
          <p:cNvPr id="4" name="Slide Number Placeholder 3"/>
          <p:cNvSpPr>
            <a:spLocks noGrp="1"/>
          </p:cNvSpPr>
          <p:nvPr>
            <p:ph type="sldNum" sz="quarter" idx="10"/>
          </p:nvPr>
        </p:nvSpPr>
        <p:spPr/>
        <p:txBody>
          <a:bodyPr/>
          <a:lstStyle/>
          <a:p>
            <a:fld id="{F948EC0D-0750-4EF4-8FE3-D7991DBCD7CA}" type="slidenum">
              <a:rPr lang="en-US" smtClean="0"/>
              <a:t>15</a:t>
            </a:fld>
            <a:endParaRPr lang="en-US" dirty="0"/>
          </a:p>
        </p:txBody>
      </p:sp>
    </p:spTree>
    <p:extLst>
      <p:ext uri="{BB962C8B-B14F-4D97-AF65-F5344CB8AC3E}">
        <p14:creationId xmlns:p14="http://schemas.microsoft.com/office/powerpoint/2010/main" val="1576826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time and talents we each bring are priceless, far beyond a $20 membership ($10 retire, $10 students), however dues are essential to our operations and meeting our mission. </a:t>
            </a:r>
            <a:r>
              <a:rPr lang="en-US" sz="1200" kern="1200" dirty="0">
                <a:solidFill>
                  <a:schemeClr val="tx1"/>
                </a:solidFill>
                <a:effectLst/>
                <a:latin typeface="+mn-lt"/>
                <a:ea typeface="+mn-ea"/>
                <a:cs typeface="+mn-cs"/>
              </a:rPr>
              <a:t>The NCS fiscal year runs from July 1 to June 30.  The funds available on July 1 should be ≥$4,750. This amount represents committed operating costs (all of which may not be fully realized) for a typical year of the NCS.  Typical encumbered expenses for an NCS operating year include those on slide.  See spending plan at http://wildlife.org/wp-content/uploads/2015/12/NCSTWSFiscalPlan.pdf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  </a:t>
            </a:r>
          </a:p>
        </p:txBody>
      </p:sp>
      <p:sp>
        <p:nvSpPr>
          <p:cNvPr id="4" name="Slide Number Placeholder 3"/>
          <p:cNvSpPr>
            <a:spLocks noGrp="1"/>
          </p:cNvSpPr>
          <p:nvPr>
            <p:ph type="sldNum" sz="quarter" idx="10"/>
          </p:nvPr>
        </p:nvSpPr>
        <p:spPr/>
        <p:txBody>
          <a:bodyPr/>
          <a:lstStyle/>
          <a:p>
            <a:fld id="{F948EC0D-0750-4EF4-8FE3-D7991DBCD7CA}" type="slidenum">
              <a:rPr lang="en-US" smtClean="0"/>
              <a:t>16</a:t>
            </a:fld>
            <a:endParaRPr lang="en-US" dirty="0"/>
          </a:p>
        </p:txBody>
      </p:sp>
    </p:spTree>
    <p:extLst>
      <p:ext uri="{BB962C8B-B14F-4D97-AF65-F5344CB8AC3E}">
        <p14:creationId xmlns:p14="http://schemas.microsoft.com/office/powerpoint/2010/main" val="1278831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sit on the sidelines – get involved!  Can download, complete and mail in membership form with check to join just NCS, or do on line. NCS dues $20 regular (for comparison - WI dues $10, MN $25 – add your state dues in as comparison) </a:t>
            </a:r>
          </a:p>
        </p:txBody>
      </p:sp>
      <p:sp>
        <p:nvSpPr>
          <p:cNvPr id="4" name="Slide Number Placeholder 3"/>
          <p:cNvSpPr>
            <a:spLocks noGrp="1"/>
          </p:cNvSpPr>
          <p:nvPr>
            <p:ph type="sldNum" sz="quarter" idx="10"/>
          </p:nvPr>
        </p:nvSpPr>
        <p:spPr/>
        <p:txBody>
          <a:bodyPr/>
          <a:lstStyle/>
          <a:p>
            <a:fld id="{F948EC0D-0750-4EF4-8FE3-D7991DBCD7CA}" type="slidenum">
              <a:rPr lang="en-US" smtClean="0"/>
              <a:t>17</a:t>
            </a:fld>
            <a:endParaRPr lang="en-US" dirty="0"/>
          </a:p>
        </p:txBody>
      </p:sp>
    </p:spTree>
    <p:extLst>
      <p:ext uri="{BB962C8B-B14F-4D97-AF65-F5344CB8AC3E}">
        <p14:creationId xmlns:p14="http://schemas.microsoft.com/office/powerpoint/2010/main" val="2916417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Update Committees, their leads and photos as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Great way to get your toes wet to test the water, to grease your wheel or cog,  Our teams are what we make them.  They are the behind the scenes muscle.  Like “Team” better – no “I“ in it.  This is our membership team of Gary Potts, Kali Rush, me, plus Katy Reeder, Kristin Black, Dan Stephens, and Craig Miller </a:t>
            </a:r>
            <a:endParaRPr lang="en-US" sz="1600" dirty="0"/>
          </a:p>
          <a:p>
            <a:endParaRPr lang="en-US" dirty="0"/>
          </a:p>
        </p:txBody>
      </p:sp>
      <p:sp>
        <p:nvSpPr>
          <p:cNvPr id="4" name="Slide Number Placeholder 3"/>
          <p:cNvSpPr>
            <a:spLocks noGrp="1"/>
          </p:cNvSpPr>
          <p:nvPr>
            <p:ph type="sldNum" sz="quarter" idx="10"/>
          </p:nvPr>
        </p:nvSpPr>
        <p:spPr/>
        <p:txBody>
          <a:bodyPr/>
          <a:lstStyle/>
          <a:p>
            <a:fld id="{F948EC0D-0750-4EF4-8FE3-D7991DBCD7CA}" type="slidenum">
              <a:rPr lang="en-US" smtClean="0"/>
              <a:t>18</a:t>
            </a:fld>
            <a:endParaRPr lang="en-US" dirty="0"/>
          </a:p>
        </p:txBody>
      </p:sp>
    </p:spTree>
    <p:extLst>
      <p:ext uri="{BB962C8B-B14F-4D97-AF65-F5344CB8AC3E}">
        <p14:creationId xmlns:p14="http://schemas.microsoft.com/office/powerpoint/2010/main" val="270782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Officers and Rep photos and names as needed each year!</a:t>
            </a:r>
          </a:p>
          <a:p>
            <a:r>
              <a:rPr lang="en-US" dirty="0"/>
              <a:t>Exec Bd are elected, voting members - the finest people to care and work along and laugh along with.  They make you better.  </a:t>
            </a:r>
            <a:r>
              <a:rPr lang="en-US" u="sng" dirty="0"/>
              <a:t>We</a:t>
            </a:r>
            <a:r>
              <a:rPr lang="en-US" dirty="0"/>
              <a:t> make each other better!  Photo is Gary Potts Past TWS President, John Moriarty NCS Rep to Council, and Gary Roloff, new NCS President, thinking great thoughts.  </a:t>
            </a:r>
          </a:p>
        </p:txBody>
      </p:sp>
      <p:sp>
        <p:nvSpPr>
          <p:cNvPr id="4" name="Slide Number Placeholder 3"/>
          <p:cNvSpPr>
            <a:spLocks noGrp="1"/>
          </p:cNvSpPr>
          <p:nvPr>
            <p:ph type="sldNum" sz="quarter" idx="10"/>
          </p:nvPr>
        </p:nvSpPr>
        <p:spPr/>
        <p:txBody>
          <a:bodyPr/>
          <a:lstStyle/>
          <a:p>
            <a:fld id="{F948EC0D-0750-4EF4-8FE3-D7991DBCD7CA}" type="slidenum">
              <a:rPr lang="en-US" smtClean="0"/>
              <a:t>19</a:t>
            </a:fld>
            <a:endParaRPr lang="en-US" dirty="0"/>
          </a:p>
        </p:txBody>
      </p:sp>
    </p:spTree>
    <p:extLst>
      <p:ext uri="{BB962C8B-B14F-4D97-AF65-F5344CB8AC3E}">
        <p14:creationId xmlns:p14="http://schemas.microsoft.com/office/powerpoint/2010/main" val="1863641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People!  You’ll notice there are not many wildlife photos in this presentation.  The top 5 photos include WI folks.  Change these to reflect the state chapter your are visiting.  The bottom photo is a panorama of the 2018 Midwest student/professional mixer at Cleveland (included trivia in teams at tables) .  Note Gary Potts and Jon Cepek at far left by NCS table and poster.  Ollie Torgerson is on the guitar.</a:t>
            </a:r>
          </a:p>
        </p:txBody>
      </p:sp>
      <p:sp>
        <p:nvSpPr>
          <p:cNvPr id="4" name="Slide Number Placeholder 3"/>
          <p:cNvSpPr>
            <a:spLocks noGrp="1"/>
          </p:cNvSpPr>
          <p:nvPr>
            <p:ph type="sldNum" sz="quarter" idx="10"/>
          </p:nvPr>
        </p:nvSpPr>
        <p:spPr/>
        <p:txBody>
          <a:bodyPr/>
          <a:lstStyle/>
          <a:p>
            <a:fld id="{F948EC0D-0750-4EF4-8FE3-D7991DBCD7CA}" type="slidenum">
              <a:rPr lang="en-US" smtClean="0"/>
              <a:t>2</a:t>
            </a:fld>
            <a:endParaRPr lang="en-US" dirty="0"/>
          </a:p>
        </p:txBody>
      </p:sp>
    </p:spTree>
    <p:extLst>
      <p:ext uri="{BB962C8B-B14F-4D97-AF65-F5344CB8AC3E}">
        <p14:creationId xmlns:p14="http://schemas.microsoft.com/office/powerpoint/2010/main" val="4027008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presenter contact info and photo as needed. </a:t>
            </a:r>
          </a:p>
          <a:p>
            <a:r>
              <a:rPr lang="en-US" dirty="0"/>
              <a:t>Thank you for inviting me and for all you do for TWS! </a:t>
            </a:r>
          </a:p>
        </p:txBody>
      </p:sp>
      <p:sp>
        <p:nvSpPr>
          <p:cNvPr id="4" name="Slide Number Placeholder 3"/>
          <p:cNvSpPr>
            <a:spLocks noGrp="1"/>
          </p:cNvSpPr>
          <p:nvPr>
            <p:ph type="sldNum" sz="quarter" idx="10"/>
          </p:nvPr>
        </p:nvSpPr>
        <p:spPr/>
        <p:txBody>
          <a:bodyPr/>
          <a:lstStyle/>
          <a:p>
            <a:fld id="{F948EC0D-0750-4EF4-8FE3-D7991DBCD7CA}" type="slidenum">
              <a:rPr lang="en-US" smtClean="0"/>
              <a:t>20</a:t>
            </a:fld>
            <a:endParaRPr lang="en-US" dirty="0"/>
          </a:p>
        </p:txBody>
      </p:sp>
    </p:spTree>
    <p:extLst>
      <p:ext uri="{BB962C8B-B14F-4D97-AF65-F5344CB8AC3E}">
        <p14:creationId xmlns:p14="http://schemas.microsoft.com/office/powerpoint/2010/main" val="2222552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state chapter logo as needed. Here over 50 U of W- SP “Pointers” attend the 2018 MFWC in Milwaukee..  Shout it!  Aldo would be proud of we cogs and wheels! </a:t>
            </a:r>
          </a:p>
          <a:p>
            <a:r>
              <a:rPr lang="en-US" dirty="0"/>
              <a:t>Gary Potts coined “We are The Wildlife Society” phrase.  At the end, divide the audience into thirds, and holler “We are” and point to each third to say “T”, “W”, “S”!!    </a:t>
            </a:r>
          </a:p>
        </p:txBody>
      </p:sp>
      <p:sp>
        <p:nvSpPr>
          <p:cNvPr id="4" name="Slide Number Placeholder 3"/>
          <p:cNvSpPr>
            <a:spLocks noGrp="1"/>
          </p:cNvSpPr>
          <p:nvPr>
            <p:ph type="sldNum" sz="quarter" idx="10"/>
          </p:nvPr>
        </p:nvSpPr>
        <p:spPr/>
        <p:txBody>
          <a:bodyPr/>
          <a:lstStyle/>
          <a:p>
            <a:fld id="{59683342-CCBA-4E34-BF0B-6B506AA64F0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662951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Founded in 1937, TWS is an international organization of nearly 10,000 scientists, managers, educators, technicians, planners, consultants, students and supporters committed to addressing national and international issues that affect the current and future status of wildlife in North America and throughout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Mission:  To inspire, empower, and enable wildlife professionals to sustain wildlife populations and habitats through science-based management and conservation.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F948EC0D-0750-4EF4-8FE3-D7991DBCD7CA}" type="slidenum">
              <a:rPr lang="en-US" smtClean="0"/>
              <a:t>3</a:t>
            </a:fld>
            <a:endParaRPr lang="en-US" dirty="0"/>
          </a:p>
        </p:txBody>
      </p:sp>
    </p:spTree>
    <p:extLst>
      <p:ext uri="{BB962C8B-B14F-4D97-AF65-F5344CB8AC3E}">
        <p14:creationId xmlns:p14="http://schemas.microsoft.com/office/powerpoint/2010/main" val="379943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an ecosystem, when more Wildlifers are present and contributing, our system, our web is stronger, works better, and our mission more achievable.  Some of us are wheels, turning along smoothly and steadily, and other are cogs pushing, encouraging, supporting –together we get it done!  </a:t>
            </a:r>
          </a:p>
        </p:txBody>
      </p:sp>
      <p:sp>
        <p:nvSpPr>
          <p:cNvPr id="4" name="Slide Number Placeholder 3"/>
          <p:cNvSpPr>
            <a:spLocks noGrp="1"/>
          </p:cNvSpPr>
          <p:nvPr>
            <p:ph type="sldNum" sz="quarter" idx="10"/>
          </p:nvPr>
        </p:nvSpPr>
        <p:spPr/>
        <p:txBody>
          <a:bodyPr/>
          <a:lstStyle/>
          <a:p>
            <a:fld id="{F948EC0D-0750-4EF4-8FE3-D7991DBCD7CA}" type="slidenum">
              <a:rPr lang="en-US" smtClean="0"/>
              <a:t>4</a:t>
            </a:fld>
            <a:endParaRPr lang="en-US" dirty="0"/>
          </a:p>
        </p:txBody>
      </p:sp>
    </p:spTree>
    <p:extLst>
      <p:ext uri="{BB962C8B-B14F-4D97-AF65-F5344CB8AC3E}">
        <p14:creationId xmlns:p14="http://schemas.microsoft.com/office/powerpoint/2010/main" val="317142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Involvement in NCS will not detract from your Chapter, only add value!  Broaden the connections and possibilities!</a:t>
            </a:r>
          </a:p>
        </p:txBody>
      </p:sp>
      <p:sp>
        <p:nvSpPr>
          <p:cNvPr id="4" name="Slide Number Placeholder 3"/>
          <p:cNvSpPr>
            <a:spLocks noGrp="1"/>
          </p:cNvSpPr>
          <p:nvPr>
            <p:ph type="sldNum" sz="quarter" idx="10"/>
          </p:nvPr>
        </p:nvSpPr>
        <p:spPr/>
        <p:txBody>
          <a:bodyPr/>
          <a:lstStyle/>
          <a:p>
            <a:fld id="{F948EC0D-0750-4EF4-8FE3-D7991DBCD7CA}" type="slidenum">
              <a:rPr lang="en-US" smtClean="0"/>
              <a:t>5</a:t>
            </a:fld>
            <a:endParaRPr lang="en-US" dirty="0"/>
          </a:p>
        </p:txBody>
      </p:sp>
    </p:spTree>
    <p:extLst>
      <p:ext uri="{BB962C8B-B14F-4D97-AF65-F5344CB8AC3E}">
        <p14:creationId xmlns:p14="http://schemas.microsoft.com/office/powerpoint/2010/main" val="85045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NCS can grease those state cogs and wheels!  Our new business card developed fall 2018.  We will visit about investing in yourself, your community, and the future of conservation.  Membership team revived due to decline numbers. </a:t>
            </a:r>
            <a:r>
              <a:rPr lang="en-US" sz="1200" kern="1200" dirty="0">
                <a:solidFill>
                  <a:schemeClr val="tx1"/>
                </a:solidFill>
                <a:effectLst/>
                <a:latin typeface="+mn-lt"/>
                <a:ea typeface="+mn-ea"/>
                <a:cs typeface="+mn-cs"/>
              </a:rPr>
              <a:t>This committee/team is a standing committee as noted in the NCS Operations Manual and Bylaws.  It had been inactive.  Due to a drop in NCS membership (290s recently in late January, was 800-900 in 1995), we have chosen to revive it.  In the past, there has been 1300-1400 members in the Section that are national TWS members, but many are not NCS members.  2016 national TWS membership in the eight states equaled 1440.  Not only is a larger, active, engaged, satisfied membership desired, but membership dues are the one source of NCS income (currently $20/year, was $10/year until a few years ago).  A poll showed that 5 of the 8 states had only 14-31% of their state members also NCS members.</a:t>
            </a:r>
          </a:p>
          <a:p>
            <a:endParaRPr lang="en-US" dirty="0"/>
          </a:p>
        </p:txBody>
      </p:sp>
      <p:sp>
        <p:nvSpPr>
          <p:cNvPr id="4" name="Slide Number Placeholder 3"/>
          <p:cNvSpPr>
            <a:spLocks noGrp="1"/>
          </p:cNvSpPr>
          <p:nvPr>
            <p:ph type="sldNum" sz="quarter" idx="10"/>
          </p:nvPr>
        </p:nvSpPr>
        <p:spPr/>
        <p:txBody>
          <a:bodyPr/>
          <a:lstStyle/>
          <a:p>
            <a:fld id="{F948EC0D-0750-4EF4-8FE3-D7991DBCD7CA}" type="slidenum">
              <a:rPr lang="en-US" smtClean="0"/>
              <a:t>6</a:t>
            </a:fld>
            <a:endParaRPr lang="en-US" dirty="0"/>
          </a:p>
        </p:txBody>
      </p:sp>
    </p:spTree>
    <p:extLst>
      <p:ext uri="{BB962C8B-B14F-4D97-AF65-F5344CB8AC3E}">
        <p14:creationId xmlns:p14="http://schemas.microsoft.com/office/powerpoint/2010/main" val="1335868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update Midwest image and workshops offered.  Easy to clip photos from TWS and NCS websites and newsletters, etc. as needed.</a:t>
            </a:r>
          </a:p>
          <a:p>
            <a:r>
              <a:rPr lang="en-US" dirty="0"/>
              <a:t>Note discounts are greater than our $20 dues!    </a:t>
            </a:r>
          </a:p>
        </p:txBody>
      </p:sp>
      <p:sp>
        <p:nvSpPr>
          <p:cNvPr id="4" name="Slide Number Placeholder 3"/>
          <p:cNvSpPr>
            <a:spLocks noGrp="1"/>
          </p:cNvSpPr>
          <p:nvPr>
            <p:ph type="sldNum" sz="quarter" idx="10"/>
          </p:nvPr>
        </p:nvSpPr>
        <p:spPr/>
        <p:txBody>
          <a:bodyPr/>
          <a:lstStyle/>
          <a:p>
            <a:fld id="{F948EC0D-0750-4EF4-8FE3-D7991DBCD7CA}" type="slidenum">
              <a:rPr lang="en-US" smtClean="0"/>
              <a:t>7</a:t>
            </a:fld>
            <a:endParaRPr lang="en-US" dirty="0"/>
          </a:p>
        </p:txBody>
      </p:sp>
    </p:spTree>
    <p:extLst>
      <p:ext uri="{BB962C8B-B14F-4D97-AF65-F5344CB8AC3E}">
        <p14:creationId xmlns:p14="http://schemas.microsoft.com/office/powerpoint/2010/main" val="319732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TWS Certification workshop by Tim VanDeelen at 2019 Midwest FWC in Cleveland –  get certified and show CWB or AWB proudly! You’ll be glad you did.  </a:t>
            </a:r>
          </a:p>
        </p:txBody>
      </p:sp>
      <p:sp>
        <p:nvSpPr>
          <p:cNvPr id="4" name="Slide Number Placeholder 3"/>
          <p:cNvSpPr>
            <a:spLocks noGrp="1"/>
          </p:cNvSpPr>
          <p:nvPr>
            <p:ph type="sldNum" sz="quarter" idx="10"/>
          </p:nvPr>
        </p:nvSpPr>
        <p:spPr/>
        <p:txBody>
          <a:bodyPr/>
          <a:lstStyle/>
          <a:p>
            <a:fld id="{7DD9F1BD-863C-43F3-9805-B4DE4AA64A8E}" type="slidenum">
              <a:rPr lang="en-US" smtClean="0"/>
              <a:pPr/>
              <a:t>8</a:t>
            </a:fld>
            <a:endParaRPr lang="en-US" dirty="0"/>
          </a:p>
        </p:txBody>
      </p:sp>
    </p:spTree>
    <p:extLst>
      <p:ext uri="{BB962C8B-B14F-4D97-AF65-F5344CB8AC3E}">
        <p14:creationId xmlns:p14="http://schemas.microsoft.com/office/powerpoint/2010/main" val="378748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slide as Leadership trainings offered.   Would like to begin sponsoring webinars.</a:t>
            </a:r>
          </a:p>
          <a:p>
            <a:r>
              <a:rPr lang="en-US" dirty="0"/>
              <a:t>Photo is Dr. Tim VanDeelen giving TWS Certificaiton Workshop at Midwest FWC in Cleveland Jan. 2019 .  Also TWS Leadership Institute class of 2019 opportunity (apps due March 24) </a:t>
            </a:r>
          </a:p>
        </p:txBody>
      </p:sp>
      <p:sp>
        <p:nvSpPr>
          <p:cNvPr id="4" name="Slide Number Placeholder 3"/>
          <p:cNvSpPr>
            <a:spLocks noGrp="1"/>
          </p:cNvSpPr>
          <p:nvPr>
            <p:ph type="sldNum" sz="quarter" idx="10"/>
          </p:nvPr>
        </p:nvSpPr>
        <p:spPr/>
        <p:txBody>
          <a:bodyPr/>
          <a:lstStyle/>
          <a:p>
            <a:fld id="{F948EC0D-0750-4EF4-8FE3-D7991DBCD7CA}" type="slidenum">
              <a:rPr lang="en-US" smtClean="0"/>
              <a:t>9</a:t>
            </a:fld>
            <a:endParaRPr lang="en-US" dirty="0"/>
          </a:p>
        </p:txBody>
      </p:sp>
    </p:spTree>
    <p:extLst>
      <p:ext uri="{BB962C8B-B14F-4D97-AF65-F5344CB8AC3E}">
        <p14:creationId xmlns:p14="http://schemas.microsoft.com/office/powerpoint/2010/main" val="3599450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66089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22307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377848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96833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41372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6486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188742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3405463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2389410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6934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AB9C5E-3314-41B0-8055-4059D20148F5}" type="datetimeFigureOut">
              <a:rPr lang="en-US" smtClean="0"/>
              <a:t>3/4/2019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43DC93-66CD-41F0-A259-C7D3712E20D5}" type="slidenum">
              <a:rPr lang="en-US" smtClean="0"/>
              <a:t>‹#›</a:t>
            </a:fld>
            <a:endParaRPr lang="en-US" dirty="0"/>
          </a:p>
        </p:txBody>
      </p:sp>
    </p:spTree>
    <p:extLst>
      <p:ext uri="{BB962C8B-B14F-4D97-AF65-F5344CB8AC3E}">
        <p14:creationId xmlns:p14="http://schemas.microsoft.com/office/powerpoint/2010/main" val="172621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B9C5E-3314-41B0-8055-4059D20148F5}" type="datetimeFigureOut">
              <a:rPr lang="en-US" smtClean="0"/>
              <a:t>3/4/2019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3DC93-66CD-41F0-A259-C7D3712E20D5}" type="slidenum">
              <a:rPr lang="en-US" smtClean="0"/>
              <a:t>‹#›</a:t>
            </a:fld>
            <a:endParaRPr lang="en-US" dirty="0"/>
          </a:p>
        </p:txBody>
      </p:sp>
    </p:spTree>
    <p:extLst>
      <p:ext uri="{BB962C8B-B14F-4D97-AF65-F5344CB8AC3E}">
        <p14:creationId xmlns:p14="http://schemas.microsoft.com/office/powerpoint/2010/main" val="1572552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tiff"/><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tiff"/><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tiff"/><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tiff"/><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tif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tiff"/><Relationship Id="rId4" Type="http://schemas.openxmlformats.org/officeDocument/2006/relationships/image" Target="../media/image2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65371" y="4938599"/>
            <a:ext cx="5779325" cy="1438192"/>
          </a:xfrm>
        </p:spPr>
        <p:txBody>
          <a:bodyPr>
            <a:normAutofit lnSpcReduction="10000"/>
          </a:bodyPr>
          <a:lstStyle/>
          <a:p>
            <a:r>
              <a:rPr lang="en-US" dirty="0"/>
              <a:t>Jodie Provost                                                   Past TWS North Central Section President </a:t>
            </a:r>
          </a:p>
          <a:p>
            <a:r>
              <a:rPr lang="en-US" dirty="0"/>
              <a:t>Gary Potts                                                         Past TWS President</a:t>
            </a:r>
          </a:p>
          <a:p>
            <a:endParaRPr lang="en-US" dirty="0"/>
          </a:p>
        </p:txBody>
      </p:sp>
      <p:pic>
        <p:nvPicPr>
          <p:cNvPr id="5" name="Picture 4"/>
          <p:cNvPicPr>
            <a:picLocks noChangeAspect="1"/>
          </p:cNvPicPr>
          <p:nvPr/>
        </p:nvPicPr>
        <p:blipFill>
          <a:blip r:embed="rId3"/>
          <a:stretch>
            <a:fillRect/>
          </a:stretch>
        </p:blipFill>
        <p:spPr>
          <a:xfrm>
            <a:off x="1456452" y="225542"/>
            <a:ext cx="9279096" cy="1155443"/>
          </a:xfrm>
          <a:prstGeom prst="rect">
            <a:avLst/>
          </a:prstGeom>
        </p:spPr>
      </p:pic>
      <p:sp>
        <p:nvSpPr>
          <p:cNvPr id="2" name="TextBox 1"/>
          <p:cNvSpPr txBox="1"/>
          <p:nvPr/>
        </p:nvSpPr>
        <p:spPr>
          <a:xfrm>
            <a:off x="4845132" y="1540376"/>
            <a:ext cx="6899564" cy="3600986"/>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Building a Strong Wildlifer Community within                  Our North Central Section -</a:t>
            </a:r>
          </a:p>
          <a:p>
            <a:pPr algn="ctr"/>
            <a:r>
              <a:rPr lang="en-US" sz="3600" b="1" dirty="0">
                <a:effectLst>
                  <a:outerShdw blurRad="38100" dist="38100" dir="2700000" algn="tl">
                    <a:srgbClr val="000000">
                      <a:alpha val="43137"/>
                    </a:srgbClr>
                  </a:outerShdw>
                </a:effectLst>
              </a:rPr>
              <a:t> </a:t>
            </a:r>
            <a:r>
              <a:rPr lang="en-US" sz="3600" b="1" dirty="0">
                <a:solidFill>
                  <a:schemeClr val="accent6">
                    <a:lumMod val="75000"/>
                  </a:schemeClr>
                </a:solidFill>
                <a:effectLst>
                  <a:outerShdw blurRad="38100" dist="38100" dir="2700000" algn="tl">
                    <a:srgbClr val="000000">
                      <a:alpha val="43137"/>
                    </a:srgbClr>
                  </a:outerShdw>
                </a:effectLst>
              </a:rPr>
              <a:t>We are the Cogs &amp; Wheels,</a:t>
            </a:r>
          </a:p>
          <a:p>
            <a:pPr algn="ctr"/>
            <a:r>
              <a:rPr lang="en-US" sz="3600" b="1" dirty="0">
                <a:solidFill>
                  <a:schemeClr val="accent6">
                    <a:lumMod val="75000"/>
                  </a:schemeClr>
                </a:solidFill>
                <a:effectLst>
                  <a:outerShdw blurRad="38100" dist="38100" dir="2700000" algn="tl">
                    <a:srgbClr val="000000">
                      <a:alpha val="43137"/>
                    </a:srgbClr>
                  </a:outerShdw>
                </a:effectLst>
              </a:rPr>
              <a:t>We are The Wildlife Society </a:t>
            </a:r>
          </a:p>
          <a:p>
            <a:pPr algn="ct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564" y="1455855"/>
            <a:ext cx="3975193" cy="530025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955" y="4938599"/>
            <a:ext cx="2150457" cy="1792048"/>
          </a:xfrm>
          <a:prstGeom prst="rect">
            <a:avLst/>
          </a:prstGeom>
        </p:spPr>
      </p:pic>
    </p:spTree>
    <p:extLst>
      <p:ext uri="{BB962C8B-B14F-4D97-AF65-F5344CB8AC3E}">
        <p14:creationId xmlns:p14="http://schemas.microsoft.com/office/powerpoint/2010/main" val="412267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771378" y="310509"/>
            <a:ext cx="1064924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effectLst>
                  <a:outerShdw blurRad="38100" dist="38100" dir="2700000" algn="tl">
                    <a:srgbClr val="000000">
                      <a:alpha val="43137"/>
                    </a:srgbClr>
                  </a:outerShdw>
                </a:effectLst>
                <a:latin typeface="+mn-lt"/>
              </a:rPr>
              <a:t>The Value of NCS  - </a:t>
            </a:r>
          </a:p>
          <a:p>
            <a:pPr algn="ctr"/>
            <a:r>
              <a:rPr lang="en-US" sz="4000" b="1" dirty="0">
                <a:effectLst>
                  <a:outerShdw blurRad="38100" dist="38100" dir="2700000" algn="tl">
                    <a:srgbClr val="000000">
                      <a:alpha val="43137"/>
                    </a:srgbClr>
                  </a:outerShdw>
                </a:effectLst>
                <a:latin typeface="+mn-lt"/>
              </a:rPr>
              <a:t>A Smart Investment in </a:t>
            </a:r>
            <a:r>
              <a:rPr lang="en-US" sz="4000" b="1" u="sng" dirty="0">
                <a:effectLst>
                  <a:outerShdw blurRad="38100" dist="38100" dir="2700000" algn="tl">
                    <a:srgbClr val="000000">
                      <a:alpha val="43137"/>
                    </a:srgbClr>
                  </a:outerShdw>
                </a:effectLst>
                <a:latin typeface="+mn-lt"/>
              </a:rPr>
              <a:t>Your Wildlife Community </a:t>
            </a:r>
          </a:p>
        </p:txBody>
      </p:sp>
      <p:sp>
        <p:nvSpPr>
          <p:cNvPr id="2" name="Rectangle 1"/>
          <p:cNvSpPr/>
          <p:nvPr/>
        </p:nvSpPr>
        <p:spPr>
          <a:xfrm>
            <a:off x="564107" y="1636072"/>
            <a:ext cx="6096000" cy="923330"/>
          </a:xfrm>
          <a:prstGeom prst="rect">
            <a:avLst/>
          </a:prstGeom>
        </p:spPr>
        <p:txBody>
          <a:bodyPr>
            <a:spAutoFit/>
          </a:bodyPr>
          <a:lstStyle/>
          <a:p>
            <a:r>
              <a:rPr lang="en-US" dirty="0">
                <a:latin typeface="Times New Roman" panose="02020603050405020304" pitchFamily="18" charset="0"/>
                <a:ea typeface="Calibri" panose="020F0502020204030204" pitchFamily="34" charset="0"/>
              </a:rPr>
              <a:t> </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Calibri" panose="020F0502020204030204" pitchFamily="34" charset="0"/>
            </a:endParaRPr>
          </a:p>
        </p:txBody>
      </p:sp>
      <p:sp>
        <p:nvSpPr>
          <p:cNvPr id="7" name="TextBox 6"/>
          <p:cNvSpPr txBox="1"/>
          <p:nvPr/>
        </p:nvSpPr>
        <p:spPr>
          <a:xfrm>
            <a:off x="564107" y="1609148"/>
            <a:ext cx="11172968" cy="1077218"/>
          </a:xfrm>
          <a:prstGeom prst="rect">
            <a:avLst/>
          </a:prstGeom>
          <a:noFill/>
        </p:spPr>
        <p:txBody>
          <a:bodyPr wrap="square" rtlCol="0">
            <a:spAutoFit/>
          </a:bodyPr>
          <a:lstStyle/>
          <a:p>
            <a:r>
              <a:rPr lang="en-US" sz="3200" dirty="0"/>
              <a:t>- Chapter benefits such as support to WI TWS Fall Elk Workshop, MI TWS Annual Mtg., IN TWS Annual Mtg. &amp; 50</a:t>
            </a:r>
            <a:r>
              <a:rPr lang="en-US" sz="3200" baseline="30000" dirty="0"/>
              <a:t>th</a:t>
            </a:r>
            <a:r>
              <a:rPr lang="en-US" sz="3200" dirty="0"/>
              <a:t> Anniversary,...    </a:t>
            </a:r>
          </a:p>
        </p:txBody>
      </p:sp>
      <p:pic>
        <p:nvPicPr>
          <p:cNvPr id="8" name="Picture 7"/>
          <p:cNvPicPr>
            <a:picLocks noChangeAspect="1"/>
          </p:cNvPicPr>
          <p:nvPr/>
        </p:nvPicPr>
        <p:blipFill>
          <a:blip r:embed="rId3"/>
          <a:stretch>
            <a:fillRect/>
          </a:stretch>
        </p:blipFill>
        <p:spPr>
          <a:xfrm>
            <a:off x="771378" y="2724538"/>
            <a:ext cx="8267628" cy="3070537"/>
          </a:xfrm>
          <a:prstGeom prst="rect">
            <a:avLst/>
          </a:prstGeom>
        </p:spPr>
      </p:pic>
      <p:pic>
        <p:nvPicPr>
          <p:cNvPr id="9" name="Picture 8"/>
          <p:cNvPicPr>
            <a:picLocks noChangeAspect="1"/>
          </p:cNvPicPr>
          <p:nvPr/>
        </p:nvPicPr>
        <p:blipFill>
          <a:blip r:embed="rId4"/>
          <a:stretch>
            <a:fillRect/>
          </a:stretch>
        </p:blipFill>
        <p:spPr>
          <a:xfrm>
            <a:off x="9219242" y="2724538"/>
            <a:ext cx="2500186" cy="2538849"/>
          </a:xfrm>
          <a:prstGeom prst="rect">
            <a:avLst/>
          </a:prstGeom>
        </p:spPr>
      </p:pic>
      <p:pic>
        <p:nvPicPr>
          <p:cNvPr id="10"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5943" t="3451" r="16789" b="8349"/>
          <a:stretch/>
        </p:blipFill>
        <p:spPr>
          <a:xfrm>
            <a:off x="11128623" y="5459104"/>
            <a:ext cx="939526" cy="1298357"/>
          </a:xfrm>
          <a:prstGeom prst="rect">
            <a:avLst/>
          </a:prstGeom>
        </p:spPr>
      </p:pic>
      <p:sp>
        <p:nvSpPr>
          <p:cNvPr id="4" name="Rectangle 3"/>
          <p:cNvSpPr/>
          <p:nvPr/>
        </p:nvSpPr>
        <p:spPr>
          <a:xfrm>
            <a:off x="605054" y="5960211"/>
            <a:ext cx="10449636" cy="646331"/>
          </a:xfrm>
          <a:prstGeom prst="rect">
            <a:avLst/>
          </a:prstGeom>
        </p:spPr>
        <p:txBody>
          <a:bodyPr wrap="square">
            <a:spAutoFit/>
          </a:bodyPr>
          <a:lstStyle/>
          <a:p>
            <a:r>
              <a:rPr lang="en-US" dirty="0"/>
              <a:t>Requests taken for up to $250 from Chapter, must show service to NCS, can get funds every 2-3 yrs, preference to new funding requests, request application is on NCS website.</a:t>
            </a:r>
          </a:p>
        </p:txBody>
      </p:sp>
    </p:spTree>
    <p:extLst>
      <p:ext uri="{BB962C8B-B14F-4D97-AF65-F5344CB8AC3E}">
        <p14:creationId xmlns:p14="http://schemas.microsoft.com/office/powerpoint/2010/main" val="409626870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8872" y="552986"/>
            <a:ext cx="7274256" cy="648017"/>
          </a:xfrm>
        </p:spPr>
        <p:txBody>
          <a:bodyPr>
            <a:normAutofit fontScale="90000"/>
          </a:bodyPr>
          <a:lstStyle/>
          <a:p>
            <a:pPr algn="ctr"/>
            <a:r>
              <a:rPr lang="en-US" b="1" dirty="0">
                <a:effectLst>
                  <a:outerShdw blurRad="38100" dist="38100" dir="2700000" algn="tl">
                    <a:srgbClr val="000000">
                      <a:alpha val="43137"/>
                    </a:srgbClr>
                  </a:outerShdw>
                </a:effectLst>
                <a:latin typeface="+mn-lt"/>
              </a:rPr>
              <a:t>Our NCS Listserv</a:t>
            </a:r>
            <a:br>
              <a:rPr lang="en-US" b="1" dirty="0">
                <a:effectLst>
                  <a:outerShdw blurRad="38100" dist="38100" dir="2700000" algn="tl">
                    <a:srgbClr val="000000">
                      <a:alpha val="43137"/>
                    </a:srgbClr>
                  </a:outerShdw>
                </a:effectLst>
                <a:latin typeface="+mn-lt"/>
              </a:rPr>
            </a:br>
            <a:endParaRPr lang="en-US" sz="3200" b="1" dirty="0">
              <a:latin typeface="+mn-lt"/>
            </a:endParaRP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788174" y="5186149"/>
            <a:ext cx="1106303" cy="1528830"/>
          </a:xfrm>
          <a:prstGeom prst="rect">
            <a:avLst/>
          </a:prstGeom>
        </p:spPr>
      </p:pic>
      <p:sp>
        <p:nvSpPr>
          <p:cNvPr id="3" name="TextBox 2"/>
          <p:cNvSpPr txBox="1"/>
          <p:nvPr/>
        </p:nvSpPr>
        <p:spPr>
          <a:xfrm>
            <a:off x="395786" y="980084"/>
            <a:ext cx="11498692" cy="4031873"/>
          </a:xfrm>
          <a:prstGeom prst="rect">
            <a:avLst/>
          </a:prstGeom>
          <a:noFill/>
        </p:spPr>
        <p:txBody>
          <a:bodyPr wrap="square" rtlCol="0">
            <a:spAutoFit/>
          </a:bodyPr>
          <a:lstStyle/>
          <a:p>
            <a:r>
              <a:rPr lang="en-US" sz="2800" dirty="0"/>
              <a:t>All members have access to send and receive relevant, appropriate messages that advance our work and mission - </a:t>
            </a:r>
            <a:r>
              <a:rPr lang="en-US" sz="2800" b="1" dirty="0"/>
              <a:t>NCSTWS@list.msu.edu</a:t>
            </a:r>
          </a:p>
          <a:p>
            <a:pPr marL="285750" indent="-285750">
              <a:buFontTx/>
              <a:buChar char="-"/>
            </a:pPr>
            <a:r>
              <a:rPr lang="en-US" sz="2800" dirty="0"/>
              <a:t>Job postings</a:t>
            </a:r>
          </a:p>
          <a:p>
            <a:pPr marL="285750" indent="-285750">
              <a:buFontTx/>
              <a:buChar char="-"/>
            </a:pPr>
            <a:r>
              <a:rPr lang="en-US" sz="2800" dirty="0"/>
              <a:t>Funding opportunities</a:t>
            </a:r>
          </a:p>
          <a:p>
            <a:pPr marL="285750" indent="-285750">
              <a:buFontTx/>
              <a:buChar char="-"/>
            </a:pPr>
            <a:r>
              <a:rPr lang="en-US" sz="2800" dirty="0"/>
              <a:t>Meeting, Training and Workshop announcements</a:t>
            </a:r>
          </a:p>
          <a:p>
            <a:pPr marL="285750" indent="-285750">
              <a:buFontTx/>
              <a:buChar char="-"/>
            </a:pPr>
            <a:r>
              <a:rPr lang="en-US" sz="2800" dirty="0"/>
              <a:t>Problem solving – ask questions, share equipment, etc. </a:t>
            </a:r>
          </a:p>
          <a:p>
            <a:pPr marL="285750" indent="-285750">
              <a:buFontTx/>
              <a:buChar char="-"/>
            </a:pPr>
            <a:r>
              <a:rPr lang="en-US" sz="2800" dirty="0"/>
              <a:t>Conservation Affairs Network monthly newsletter &amp; Action Alerts</a:t>
            </a:r>
          </a:p>
          <a:p>
            <a:pPr marL="285750" indent="-285750">
              <a:buFontTx/>
              <a:buChar char="-"/>
            </a:pPr>
            <a:r>
              <a:rPr lang="en-US" sz="2800" dirty="0"/>
              <a:t>Our NCS Spring and Fall Newsletter  </a:t>
            </a:r>
          </a:p>
          <a:p>
            <a:pPr marL="285750" indent="-285750">
              <a:buFontTx/>
              <a:buChar char="-"/>
            </a:pPr>
            <a:r>
              <a:rPr lang="en-US" sz="2800" dirty="0"/>
              <a:t>Reminders on Awards, Voting, etc. </a:t>
            </a:r>
          </a:p>
        </p:txBody>
      </p:sp>
      <p:pic>
        <p:nvPicPr>
          <p:cNvPr id="4" name="Picture 3"/>
          <p:cNvPicPr>
            <a:picLocks noChangeAspect="1"/>
          </p:cNvPicPr>
          <p:nvPr/>
        </p:nvPicPr>
        <p:blipFill>
          <a:blip r:embed="rId4"/>
          <a:stretch>
            <a:fillRect/>
          </a:stretch>
        </p:blipFill>
        <p:spPr>
          <a:xfrm>
            <a:off x="1131378" y="4964612"/>
            <a:ext cx="9164975" cy="1695832"/>
          </a:xfrm>
          <a:prstGeom prst="rect">
            <a:avLst/>
          </a:prstGeom>
        </p:spPr>
      </p:pic>
    </p:spTree>
    <p:extLst>
      <p:ext uri="{BB962C8B-B14F-4D97-AF65-F5344CB8AC3E}">
        <p14:creationId xmlns:p14="http://schemas.microsoft.com/office/powerpoint/2010/main" val="2847284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29251" y="219126"/>
            <a:ext cx="8133497" cy="1325563"/>
          </a:xfrm>
        </p:spPr>
        <p:txBody>
          <a:bodyPr>
            <a:normAutofit/>
          </a:bodyPr>
          <a:lstStyle/>
          <a:p>
            <a:pPr algn="ctr"/>
            <a:r>
              <a:rPr lang="en-US" b="1" dirty="0">
                <a:latin typeface="+mn-lt"/>
              </a:rPr>
              <a:t>Voting Privileges</a:t>
            </a: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788174" y="5186149"/>
            <a:ext cx="1106303" cy="1528830"/>
          </a:xfrm>
          <a:prstGeom prst="rect">
            <a:avLst/>
          </a:prstGeom>
        </p:spPr>
      </p:pic>
      <p:pic>
        <p:nvPicPr>
          <p:cNvPr id="3" name="Picture 2"/>
          <p:cNvPicPr>
            <a:picLocks noChangeAspect="1"/>
          </p:cNvPicPr>
          <p:nvPr/>
        </p:nvPicPr>
        <p:blipFill>
          <a:blip r:embed="rId4"/>
          <a:stretch>
            <a:fillRect/>
          </a:stretch>
        </p:blipFill>
        <p:spPr>
          <a:xfrm>
            <a:off x="2069788" y="5336201"/>
            <a:ext cx="8181975" cy="1228725"/>
          </a:xfrm>
          <a:prstGeom prst="rect">
            <a:avLst/>
          </a:prstGeom>
        </p:spPr>
      </p:pic>
      <p:pic>
        <p:nvPicPr>
          <p:cNvPr id="4" name="Picture 3"/>
          <p:cNvPicPr>
            <a:picLocks noChangeAspect="1"/>
          </p:cNvPicPr>
          <p:nvPr/>
        </p:nvPicPr>
        <p:blipFill>
          <a:blip r:embed="rId5"/>
          <a:stretch>
            <a:fillRect/>
          </a:stretch>
        </p:blipFill>
        <p:spPr>
          <a:xfrm>
            <a:off x="415802" y="856296"/>
            <a:ext cx="1117576" cy="5587880"/>
          </a:xfrm>
          <a:prstGeom prst="rect">
            <a:avLst/>
          </a:prstGeom>
        </p:spPr>
      </p:pic>
      <p:pic>
        <p:nvPicPr>
          <p:cNvPr id="6" name="Picture 5"/>
          <p:cNvPicPr>
            <a:picLocks noChangeAspect="1"/>
          </p:cNvPicPr>
          <p:nvPr/>
        </p:nvPicPr>
        <p:blipFill>
          <a:blip r:embed="rId6"/>
          <a:stretch>
            <a:fillRect/>
          </a:stretch>
        </p:blipFill>
        <p:spPr>
          <a:xfrm>
            <a:off x="10788174" y="1070446"/>
            <a:ext cx="1067741" cy="3856429"/>
          </a:xfrm>
          <a:prstGeom prst="rect">
            <a:avLst/>
          </a:prstGeom>
        </p:spPr>
      </p:pic>
      <p:pic>
        <p:nvPicPr>
          <p:cNvPr id="8" name="Picture 7"/>
          <p:cNvPicPr>
            <a:picLocks noChangeAspect="1"/>
          </p:cNvPicPr>
          <p:nvPr/>
        </p:nvPicPr>
        <p:blipFill>
          <a:blip r:embed="rId7"/>
          <a:stretch>
            <a:fillRect/>
          </a:stretch>
        </p:blipFill>
        <p:spPr>
          <a:xfrm>
            <a:off x="2785403" y="1275760"/>
            <a:ext cx="3545058" cy="3910389"/>
          </a:xfrm>
          <a:prstGeom prst="rect">
            <a:avLst/>
          </a:prstGeom>
        </p:spPr>
      </p:pic>
      <p:sp>
        <p:nvSpPr>
          <p:cNvPr id="9" name="TextBox 8"/>
          <p:cNvSpPr txBox="1"/>
          <p:nvPr/>
        </p:nvSpPr>
        <p:spPr>
          <a:xfrm>
            <a:off x="6527410" y="1275761"/>
            <a:ext cx="4131212" cy="1384995"/>
          </a:xfrm>
          <a:prstGeom prst="rect">
            <a:avLst/>
          </a:prstGeom>
          <a:noFill/>
        </p:spPr>
        <p:txBody>
          <a:bodyPr wrap="square" rtlCol="0">
            <a:spAutoFit/>
          </a:bodyPr>
          <a:lstStyle/>
          <a:p>
            <a:r>
              <a:rPr lang="en-US" sz="2800" b="1" dirty="0"/>
              <a:t>Don’t miss the chance to shape your Section, your Community!  Or...</a:t>
            </a:r>
          </a:p>
        </p:txBody>
      </p:sp>
      <p:pic>
        <p:nvPicPr>
          <p:cNvPr id="10" name="Picture 9"/>
          <p:cNvPicPr>
            <a:picLocks noChangeAspect="1"/>
          </p:cNvPicPr>
          <p:nvPr/>
        </p:nvPicPr>
        <p:blipFill>
          <a:blip r:embed="rId8"/>
          <a:stretch>
            <a:fillRect/>
          </a:stretch>
        </p:blipFill>
        <p:spPr>
          <a:xfrm>
            <a:off x="7632249" y="2685580"/>
            <a:ext cx="1895475" cy="2886075"/>
          </a:xfrm>
          <a:prstGeom prst="rect">
            <a:avLst/>
          </a:prstGeom>
        </p:spPr>
      </p:pic>
    </p:spTree>
    <p:extLst>
      <p:ext uri="{BB962C8B-B14F-4D97-AF65-F5344CB8AC3E}">
        <p14:creationId xmlns:p14="http://schemas.microsoft.com/office/powerpoint/2010/main" val="30813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9404" y="-53641"/>
            <a:ext cx="8868770" cy="1325563"/>
          </a:xfrm>
        </p:spPr>
        <p:txBody>
          <a:bodyPr>
            <a:normAutofit/>
          </a:bodyPr>
          <a:lstStyle/>
          <a:p>
            <a:pPr algn="ctr"/>
            <a:r>
              <a:rPr lang="en-US" b="1" dirty="0">
                <a:effectLst>
                  <a:outerShdw blurRad="38100" dist="38100" dir="2700000" algn="tl">
                    <a:srgbClr val="000000">
                      <a:alpha val="43137"/>
                    </a:srgbClr>
                  </a:outerShdw>
                </a:effectLst>
                <a:latin typeface="+mn-lt"/>
              </a:rPr>
              <a:t>Recognition of our Fellow Wildlifers </a:t>
            </a: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788174" y="5186149"/>
            <a:ext cx="1106303" cy="1528830"/>
          </a:xfrm>
          <a:prstGeom prst="rect">
            <a:avLst/>
          </a:prstGeom>
        </p:spPr>
      </p:pic>
      <p:pic>
        <p:nvPicPr>
          <p:cNvPr id="5" name="Picture 4"/>
          <p:cNvPicPr>
            <a:picLocks noChangeAspect="1"/>
          </p:cNvPicPr>
          <p:nvPr/>
        </p:nvPicPr>
        <p:blipFill>
          <a:blip r:embed="rId4"/>
          <a:stretch>
            <a:fillRect/>
          </a:stretch>
        </p:blipFill>
        <p:spPr>
          <a:xfrm>
            <a:off x="876070" y="1063775"/>
            <a:ext cx="4634339" cy="2716681"/>
          </a:xfrm>
          <a:prstGeom prst="rect">
            <a:avLst/>
          </a:prstGeom>
        </p:spPr>
      </p:pic>
      <p:pic>
        <p:nvPicPr>
          <p:cNvPr id="6" name="Picture 5"/>
          <p:cNvPicPr>
            <a:picLocks noChangeAspect="1"/>
          </p:cNvPicPr>
          <p:nvPr/>
        </p:nvPicPr>
        <p:blipFill>
          <a:blip r:embed="rId5"/>
          <a:stretch>
            <a:fillRect/>
          </a:stretch>
        </p:blipFill>
        <p:spPr>
          <a:xfrm>
            <a:off x="6411742" y="1344700"/>
            <a:ext cx="2824427" cy="3505729"/>
          </a:xfrm>
          <a:prstGeom prst="rect">
            <a:avLst/>
          </a:prstGeom>
        </p:spPr>
      </p:pic>
      <p:pic>
        <p:nvPicPr>
          <p:cNvPr id="8" name="Picture 7"/>
          <p:cNvPicPr>
            <a:picLocks noChangeAspect="1"/>
          </p:cNvPicPr>
          <p:nvPr/>
        </p:nvPicPr>
        <p:blipFill>
          <a:blip r:embed="rId6"/>
          <a:stretch>
            <a:fillRect/>
          </a:stretch>
        </p:blipFill>
        <p:spPr>
          <a:xfrm>
            <a:off x="590874" y="3764827"/>
            <a:ext cx="6542208" cy="2936652"/>
          </a:xfrm>
          <a:prstGeom prst="rect">
            <a:avLst/>
          </a:prstGeom>
        </p:spPr>
      </p:pic>
      <p:pic>
        <p:nvPicPr>
          <p:cNvPr id="9" name="Picture 8"/>
          <p:cNvPicPr>
            <a:picLocks noChangeAspect="1"/>
          </p:cNvPicPr>
          <p:nvPr/>
        </p:nvPicPr>
        <p:blipFill>
          <a:blip r:embed="rId7"/>
          <a:stretch>
            <a:fillRect/>
          </a:stretch>
        </p:blipFill>
        <p:spPr>
          <a:xfrm>
            <a:off x="8748215" y="3665435"/>
            <a:ext cx="3271459" cy="3049543"/>
          </a:xfrm>
          <a:prstGeom prst="rect">
            <a:avLst/>
          </a:prstGeom>
        </p:spPr>
      </p:pic>
      <p:pic>
        <p:nvPicPr>
          <p:cNvPr id="10" name="Picture 9"/>
          <p:cNvPicPr>
            <a:picLocks noChangeAspect="1"/>
          </p:cNvPicPr>
          <p:nvPr/>
        </p:nvPicPr>
        <p:blipFill>
          <a:blip r:embed="rId8"/>
          <a:stretch>
            <a:fillRect/>
          </a:stretch>
        </p:blipFill>
        <p:spPr>
          <a:xfrm>
            <a:off x="10068656" y="927735"/>
            <a:ext cx="1627294" cy="2212652"/>
          </a:xfrm>
          <a:prstGeom prst="rect">
            <a:avLst/>
          </a:prstGeom>
        </p:spPr>
      </p:pic>
      <p:sp>
        <p:nvSpPr>
          <p:cNvPr id="12" name="TextBox 11"/>
          <p:cNvSpPr txBox="1"/>
          <p:nvPr/>
        </p:nvSpPr>
        <p:spPr>
          <a:xfrm>
            <a:off x="2322941" y="1063775"/>
            <a:ext cx="1834816" cy="369332"/>
          </a:xfrm>
          <a:prstGeom prst="rect">
            <a:avLst/>
          </a:prstGeom>
          <a:solidFill>
            <a:schemeClr val="bg1"/>
          </a:solidFill>
        </p:spPr>
        <p:txBody>
          <a:bodyPr wrap="square" rtlCol="0">
            <a:spAutoFit/>
          </a:bodyPr>
          <a:lstStyle/>
          <a:p>
            <a:r>
              <a:rPr lang="en-US" dirty="0"/>
              <a:t>Graduate Student</a:t>
            </a:r>
          </a:p>
        </p:txBody>
      </p:sp>
      <p:sp>
        <p:nvSpPr>
          <p:cNvPr id="13" name="TextBox 12"/>
          <p:cNvSpPr txBox="1"/>
          <p:nvPr/>
        </p:nvSpPr>
        <p:spPr>
          <a:xfrm>
            <a:off x="9601682" y="3418595"/>
            <a:ext cx="2417992" cy="369332"/>
          </a:xfrm>
          <a:prstGeom prst="rect">
            <a:avLst/>
          </a:prstGeom>
          <a:solidFill>
            <a:schemeClr val="bg1"/>
          </a:solidFill>
        </p:spPr>
        <p:txBody>
          <a:bodyPr wrap="square" rtlCol="0">
            <a:spAutoFit/>
          </a:bodyPr>
          <a:lstStyle/>
          <a:p>
            <a:pPr algn="ctr"/>
            <a:r>
              <a:rPr lang="en-US" dirty="0"/>
              <a:t>Undergraduate Student</a:t>
            </a:r>
          </a:p>
        </p:txBody>
      </p:sp>
      <p:sp>
        <p:nvSpPr>
          <p:cNvPr id="14" name="TextBox 13"/>
          <p:cNvSpPr txBox="1"/>
          <p:nvPr/>
        </p:nvSpPr>
        <p:spPr>
          <a:xfrm>
            <a:off x="6396109" y="1023271"/>
            <a:ext cx="2805715" cy="369332"/>
          </a:xfrm>
          <a:prstGeom prst="rect">
            <a:avLst/>
          </a:prstGeom>
          <a:solidFill>
            <a:schemeClr val="bg1"/>
          </a:solidFill>
        </p:spPr>
        <p:txBody>
          <a:bodyPr wrap="square" rtlCol="0">
            <a:spAutoFit/>
          </a:bodyPr>
          <a:lstStyle/>
          <a:p>
            <a:r>
              <a:rPr lang="en-US" dirty="0"/>
              <a:t>Professional Award of Merit</a:t>
            </a:r>
          </a:p>
        </p:txBody>
      </p:sp>
      <p:sp>
        <p:nvSpPr>
          <p:cNvPr id="15" name="TextBox 14"/>
          <p:cNvSpPr txBox="1"/>
          <p:nvPr/>
        </p:nvSpPr>
        <p:spPr>
          <a:xfrm>
            <a:off x="590874" y="3780456"/>
            <a:ext cx="2834714" cy="369332"/>
          </a:xfrm>
          <a:prstGeom prst="rect">
            <a:avLst/>
          </a:prstGeom>
          <a:solidFill>
            <a:schemeClr val="bg1"/>
          </a:solidFill>
        </p:spPr>
        <p:txBody>
          <a:bodyPr wrap="square" rtlCol="0">
            <a:spAutoFit/>
          </a:bodyPr>
          <a:lstStyle/>
          <a:p>
            <a:r>
              <a:rPr lang="en-US" dirty="0"/>
              <a:t>Student Chapter of the Year</a:t>
            </a:r>
          </a:p>
        </p:txBody>
      </p:sp>
    </p:spTree>
    <p:extLst>
      <p:ext uri="{BB962C8B-B14F-4D97-AF65-F5344CB8AC3E}">
        <p14:creationId xmlns:p14="http://schemas.microsoft.com/office/powerpoint/2010/main" val="322045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204715" y="224546"/>
            <a:ext cx="1191001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effectLst>
                  <a:outerShdw blurRad="38100" dist="38100" dir="2700000" algn="tl">
                    <a:srgbClr val="000000">
                      <a:alpha val="43137"/>
                    </a:srgbClr>
                  </a:outerShdw>
                </a:effectLst>
                <a:latin typeface="+mn-lt"/>
              </a:rPr>
              <a:t>The Value of NCS  - </a:t>
            </a:r>
          </a:p>
          <a:p>
            <a:pPr algn="ctr"/>
            <a:r>
              <a:rPr lang="en-US" sz="4000" b="1" dirty="0">
                <a:effectLst>
                  <a:outerShdw blurRad="38100" dist="38100" dir="2700000" algn="tl">
                    <a:srgbClr val="000000">
                      <a:alpha val="43137"/>
                    </a:srgbClr>
                  </a:outerShdw>
                </a:effectLst>
                <a:latin typeface="+mn-lt"/>
              </a:rPr>
              <a:t>A Smart Investment in </a:t>
            </a:r>
            <a:r>
              <a:rPr lang="en-US" sz="4000" b="1" u="sng" dirty="0">
                <a:effectLst>
                  <a:outerShdw blurRad="38100" dist="38100" dir="2700000" algn="tl">
                    <a:srgbClr val="000000">
                      <a:alpha val="43137"/>
                    </a:srgbClr>
                  </a:outerShdw>
                </a:effectLst>
                <a:latin typeface="+mn-lt"/>
              </a:rPr>
              <a:t>the Future of Conservation </a:t>
            </a:r>
          </a:p>
        </p:txBody>
      </p:sp>
      <p:sp>
        <p:nvSpPr>
          <p:cNvPr id="4" name="TextBox 3"/>
          <p:cNvSpPr txBox="1"/>
          <p:nvPr/>
        </p:nvSpPr>
        <p:spPr>
          <a:xfrm>
            <a:off x="2906973" y="888668"/>
            <a:ext cx="6796584" cy="1323439"/>
          </a:xfrm>
          <a:prstGeom prst="rect">
            <a:avLst/>
          </a:prstGeom>
          <a:noFill/>
        </p:spPr>
        <p:txBody>
          <a:bodyPr wrap="square" rtlCol="0">
            <a:spAutoFit/>
          </a:bodyPr>
          <a:lstStyle/>
          <a:p>
            <a:endParaRPr lang="en-US" sz="4000" b="1" dirty="0">
              <a:effectLst>
                <a:outerShdw blurRad="38100" dist="38100" dir="2700000" algn="tl">
                  <a:srgbClr val="000000">
                    <a:alpha val="43137"/>
                  </a:srgbClr>
                </a:outerShdw>
              </a:effectLst>
              <a:ea typeface="Calibri" panose="020F0502020204030204" pitchFamily="34" charset="0"/>
            </a:endParaRPr>
          </a:p>
          <a:p>
            <a:r>
              <a:rPr lang="en-US" sz="4000" b="1" dirty="0">
                <a:effectLst>
                  <a:outerShdw blurRad="38100" dist="38100" dir="2700000" algn="tl">
                    <a:srgbClr val="000000">
                      <a:alpha val="43137"/>
                    </a:srgbClr>
                  </a:outerShdw>
                </a:effectLst>
                <a:ea typeface="Calibri" panose="020F0502020204030204" pitchFamily="34" charset="0"/>
              </a:rPr>
              <a:t>Conservation Affairs Network  </a:t>
            </a:r>
            <a:endParaRPr lang="en-US" sz="4000" b="1" dirty="0">
              <a:effectLst>
                <a:outerShdw blurRad="38100" dist="38100" dir="2700000" algn="tl">
                  <a:srgbClr val="000000">
                    <a:alpha val="43137"/>
                  </a:srgbClr>
                </a:outerShdw>
              </a:effectLst>
            </a:endParaRPr>
          </a:p>
        </p:txBody>
      </p:sp>
      <p:sp>
        <p:nvSpPr>
          <p:cNvPr id="7" name="TextBox 6"/>
          <p:cNvSpPr txBox="1"/>
          <p:nvPr/>
        </p:nvSpPr>
        <p:spPr>
          <a:xfrm>
            <a:off x="209234" y="2212107"/>
            <a:ext cx="11773531" cy="1569660"/>
          </a:xfrm>
          <a:prstGeom prst="rect">
            <a:avLst/>
          </a:prstGeom>
          <a:noFill/>
        </p:spPr>
        <p:txBody>
          <a:bodyPr wrap="square" rtlCol="0">
            <a:spAutoFit/>
          </a:bodyPr>
          <a:lstStyle/>
          <a:p>
            <a:pPr marL="285750" indent="-285750">
              <a:buFontTx/>
              <a:buChar char="-"/>
            </a:pPr>
            <a:r>
              <a:rPr lang="en-US" sz="2400" dirty="0"/>
              <a:t>Launched 2014 to engage, unify TWS efforts of 200+ units, nearly 10,000 members </a:t>
            </a:r>
          </a:p>
          <a:p>
            <a:pPr marL="285750" indent="-285750">
              <a:buFontTx/>
              <a:buChar char="-"/>
            </a:pPr>
            <a:r>
              <a:rPr lang="en-US" sz="2400" dirty="0"/>
              <a:t>Creates venue for streamlined communication, collaboration, and cooperation on policy matters through Conservation Affairs Committees in Sections and Chapters that identify and addressing policy.</a:t>
            </a:r>
          </a:p>
        </p:txBody>
      </p:sp>
      <p:pic>
        <p:nvPicPr>
          <p:cNvPr id="8" name="Picture 7"/>
          <p:cNvPicPr>
            <a:picLocks noChangeAspect="1"/>
          </p:cNvPicPr>
          <p:nvPr/>
        </p:nvPicPr>
        <p:blipFill>
          <a:blip r:embed="rId3"/>
          <a:stretch>
            <a:fillRect/>
          </a:stretch>
        </p:blipFill>
        <p:spPr>
          <a:xfrm>
            <a:off x="6305265" y="3402585"/>
            <a:ext cx="5563801" cy="3204749"/>
          </a:xfrm>
          <a:prstGeom prst="rect">
            <a:avLst/>
          </a:prstGeom>
        </p:spPr>
      </p:pic>
      <p:sp>
        <p:nvSpPr>
          <p:cNvPr id="9" name="TextBox 8"/>
          <p:cNvSpPr txBox="1"/>
          <p:nvPr/>
        </p:nvSpPr>
        <p:spPr>
          <a:xfrm>
            <a:off x="477670" y="4007365"/>
            <a:ext cx="6509983" cy="2308324"/>
          </a:xfrm>
          <a:prstGeom prst="rect">
            <a:avLst/>
          </a:prstGeom>
          <a:noFill/>
        </p:spPr>
        <p:txBody>
          <a:bodyPr wrap="square" rtlCol="0">
            <a:spAutoFit/>
          </a:bodyPr>
          <a:lstStyle/>
          <a:p>
            <a:pPr marL="285750" indent="-285750">
              <a:buFontTx/>
              <a:buChar char="-"/>
            </a:pPr>
            <a:r>
              <a:rPr lang="en-US" sz="2400" dirty="0"/>
              <a:t>NCS priorities submitted fall 2018 –</a:t>
            </a:r>
          </a:p>
          <a:p>
            <a:pPr marL="742950" lvl="1" indent="-285750">
              <a:buFontTx/>
              <a:buChar char="-"/>
            </a:pPr>
            <a:r>
              <a:rPr lang="en-US" sz="2400" dirty="0"/>
              <a:t>Top priority - funding for wildlife conservation and mgt.</a:t>
            </a:r>
          </a:p>
          <a:p>
            <a:pPr marL="742950" lvl="1" indent="-285750">
              <a:buFontTx/>
              <a:buChar char="-"/>
            </a:pPr>
            <a:r>
              <a:rPr lang="en-US" sz="2400" dirty="0"/>
              <a:t>Loss of habitat to urban/suburban and agricultural development</a:t>
            </a:r>
          </a:p>
          <a:p>
            <a:pPr marL="742950" lvl="1" indent="-285750">
              <a:buFontTx/>
              <a:buChar char="-"/>
            </a:pPr>
            <a:r>
              <a:rPr lang="en-US" sz="2400" dirty="0"/>
              <a:t>Promoting the value of public lands </a:t>
            </a:r>
          </a:p>
        </p:txBody>
      </p:sp>
    </p:spTree>
    <p:extLst>
      <p:ext uri="{BB962C8B-B14F-4D97-AF65-F5344CB8AC3E}">
        <p14:creationId xmlns:p14="http://schemas.microsoft.com/office/powerpoint/2010/main" val="20878890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6330" y="86402"/>
            <a:ext cx="7274256" cy="1325563"/>
          </a:xfrm>
        </p:spPr>
        <p:txBody>
          <a:bodyPr>
            <a:normAutofit fontScale="90000"/>
          </a:bodyPr>
          <a:lstStyle/>
          <a:p>
            <a:pPr algn="ctr"/>
            <a:r>
              <a:rPr lang="en-US" b="1" dirty="0">
                <a:effectLst>
                  <a:outerShdw blurRad="38100" dist="38100" dir="2700000" algn="tl">
                    <a:srgbClr val="000000">
                      <a:alpha val="43137"/>
                    </a:srgbClr>
                  </a:outerShdw>
                </a:effectLst>
                <a:latin typeface="+mn-lt"/>
              </a:rPr>
              <a:t>Student Conclave</a:t>
            </a:r>
            <a:br>
              <a:rPr lang="en-US" b="1" dirty="0">
                <a:effectLst>
                  <a:outerShdw blurRad="38100" dist="38100" dir="2700000" algn="tl">
                    <a:srgbClr val="000000">
                      <a:alpha val="43137"/>
                    </a:srgbClr>
                  </a:outerShdw>
                </a:effectLst>
                <a:latin typeface="+mn-lt"/>
              </a:rPr>
            </a:br>
            <a:r>
              <a:rPr lang="en-US" sz="2800" b="1" dirty="0">
                <a:effectLst>
                  <a:outerShdw blurRad="38100" dist="38100" dir="2700000" algn="tl">
                    <a:srgbClr val="000000">
                      <a:alpha val="43137"/>
                    </a:srgbClr>
                  </a:outerShdw>
                </a:effectLst>
                <a:latin typeface="+mn-lt"/>
              </a:rPr>
              <a:t>Supporting Our Community Now &amp; for the Future </a:t>
            </a:r>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788174" y="5186149"/>
            <a:ext cx="1106303" cy="1528830"/>
          </a:xfrm>
          <a:prstGeom prst="rect">
            <a:avLst/>
          </a:prstGeom>
        </p:spPr>
      </p:pic>
      <p:pic>
        <p:nvPicPr>
          <p:cNvPr id="9"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6772" y="2858451"/>
            <a:ext cx="7053374" cy="3938134"/>
          </a:xfrm>
          <a:prstGeom prst="rect">
            <a:avLst/>
          </a:prstGeom>
        </p:spPr>
      </p:pic>
      <p:sp>
        <p:nvSpPr>
          <p:cNvPr id="10" name="TextBox 9"/>
          <p:cNvSpPr txBox="1"/>
          <p:nvPr/>
        </p:nvSpPr>
        <p:spPr>
          <a:xfrm>
            <a:off x="4675983" y="6314869"/>
            <a:ext cx="2840033" cy="400110"/>
          </a:xfrm>
          <a:prstGeom prst="rect">
            <a:avLst/>
          </a:prstGeom>
          <a:solidFill>
            <a:schemeClr val="bg1"/>
          </a:solidFill>
        </p:spPr>
        <p:txBody>
          <a:bodyPr wrap="square" rtlCol="0">
            <a:spAutoFit/>
          </a:bodyPr>
          <a:lstStyle/>
          <a:p>
            <a:r>
              <a:rPr lang="en-US" sz="2000" b="1" dirty="0"/>
              <a:t>2017 Conclave at Purdue</a:t>
            </a:r>
          </a:p>
        </p:txBody>
      </p:sp>
      <p:sp>
        <p:nvSpPr>
          <p:cNvPr id="4" name="TextBox 3"/>
          <p:cNvSpPr txBox="1"/>
          <p:nvPr/>
        </p:nvSpPr>
        <p:spPr>
          <a:xfrm>
            <a:off x="1426278" y="1491842"/>
            <a:ext cx="9114361" cy="1200329"/>
          </a:xfrm>
          <a:prstGeom prst="rect">
            <a:avLst/>
          </a:prstGeom>
          <a:noFill/>
        </p:spPr>
        <p:txBody>
          <a:bodyPr wrap="square" rtlCol="0">
            <a:spAutoFit/>
          </a:bodyPr>
          <a:lstStyle/>
          <a:p>
            <a:pPr algn="ctr"/>
            <a:r>
              <a:rPr lang="en-US" sz="2400" dirty="0"/>
              <a:t>-    Spearheaded by and geared for students.  Rotates around our states. </a:t>
            </a:r>
          </a:p>
          <a:p>
            <a:pPr marL="285750" indent="-285750" algn="ctr">
              <a:buFontTx/>
              <a:buChar char="-"/>
            </a:pPr>
            <a:r>
              <a:rPr lang="en-US" sz="2400" dirty="0"/>
              <a:t>Network, learn, professional growth and leadership experience.   </a:t>
            </a:r>
          </a:p>
          <a:p>
            <a:pPr marL="285750" indent="-285750" algn="ctr">
              <a:buFontTx/>
              <a:buChar char="-"/>
            </a:pPr>
            <a:r>
              <a:rPr lang="en-US" sz="2400" dirty="0"/>
              <a:t>Activities from bird banding to Quiz Bowl to bonfires – FUN!  </a:t>
            </a:r>
          </a:p>
        </p:txBody>
      </p:sp>
    </p:spTree>
    <p:extLst>
      <p:ext uri="{BB962C8B-B14F-4D97-AF65-F5344CB8AC3E}">
        <p14:creationId xmlns:p14="http://schemas.microsoft.com/office/powerpoint/2010/main" val="668558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858077" y="464024"/>
            <a:ext cx="1038284" cy="1434833"/>
          </a:xfrm>
          <a:prstGeom prst="rect">
            <a:avLst/>
          </a:prstGeom>
        </p:spPr>
      </p:pic>
      <p:pic>
        <p:nvPicPr>
          <p:cNvPr id="2" name="Picture 1"/>
          <p:cNvPicPr>
            <a:picLocks noChangeAspect="1"/>
          </p:cNvPicPr>
          <p:nvPr/>
        </p:nvPicPr>
        <p:blipFill>
          <a:blip r:embed="rId4"/>
          <a:stretch>
            <a:fillRect/>
          </a:stretch>
        </p:blipFill>
        <p:spPr>
          <a:xfrm>
            <a:off x="749181" y="2975636"/>
            <a:ext cx="10693638" cy="3292376"/>
          </a:xfrm>
          <a:prstGeom prst="rect">
            <a:avLst/>
          </a:prstGeom>
        </p:spPr>
      </p:pic>
      <p:sp>
        <p:nvSpPr>
          <p:cNvPr id="3" name="TextBox 2"/>
          <p:cNvSpPr txBox="1"/>
          <p:nvPr/>
        </p:nvSpPr>
        <p:spPr>
          <a:xfrm>
            <a:off x="2895790" y="601375"/>
            <a:ext cx="6647703"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Where Do Our NCS Dues Go? </a:t>
            </a:r>
          </a:p>
        </p:txBody>
      </p:sp>
      <p:pic>
        <p:nvPicPr>
          <p:cNvPr id="4" name="Picture 3"/>
          <p:cNvPicPr>
            <a:picLocks noChangeAspect="1"/>
          </p:cNvPicPr>
          <p:nvPr/>
        </p:nvPicPr>
        <p:blipFill>
          <a:blip r:embed="rId5"/>
          <a:stretch>
            <a:fillRect/>
          </a:stretch>
        </p:blipFill>
        <p:spPr>
          <a:xfrm>
            <a:off x="3434887" y="1446663"/>
            <a:ext cx="5095678" cy="1255093"/>
          </a:xfrm>
          <a:prstGeom prst="rect">
            <a:avLst/>
          </a:prstGeom>
        </p:spPr>
      </p:pic>
    </p:spTree>
    <p:extLst>
      <p:ext uri="{BB962C8B-B14F-4D97-AF65-F5344CB8AC3E}">
        <p14:creationId xmlns:p14="http://schemas.microsoft.com/office/powerpoint/2010/main" val="24026521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2019" y="27034"/>
            <a:ext cx="4127842" cy="1325563"/>
          </a:xfrm>
        </p:spPr>
        <p:txBody>
          <a:bodyPr>
            <a:normAutofit/>
          </a:bodyPr>
          <a:lstStyle/>
          <a:p>
            <a:r>
              <a:rPr lang="en-US" b="1" dirty="0">
                <a:effectLst>
                  <a:outerShdw blurRad="38100" dist="38100" dir="2700000" algn="tl">
                    <a:srgbClr val="000000">
                      <a:alpha val="43137"/>
                    </a:srgbClr>
                  </a:outerShdw>
                </a:effectLst>
                <a:latin typeface="+mn-lt"/>
              </a:rPr>
              <a:t>   Get Involved!</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1141924" y="5581936"/>
            <a:ext cx="889033" cy="1228579"/>
          </a:xfrm>
          <a:prstGeom prst="rect">
            <a:avLst/>
          </a:prstGeom>
        </p:spPr>
      </p:pic>
      <p:sp>
        <p:nvSpPr>
          <p:cNvPr id="3" name="Rectangle 2"/>
          <p:cNvSpPr/>
          <p:nvPr/>
        </p:nvSpPr>
        <p:spPr>
          <a:xfrm>
            <a:off x="2759066" y="2809065"/>
            <a:ext cx="10061336" cy="1077218"/>
          </a:xfrm>
          <a:prstGeom prst="rect">
            <a:avLst/>
          </a:prstGeom>
        </p:spPr>
        <p:txBody>
          <a:bodyPr wrap="square">
            <a:spAutoFit/>
          </a:bodyPr>
          <a:lstStyle/>
          <a:p>
            <a:r>
              <a:rPr lang="en-US" sz="3200" b="1" dirty="0"/>
              <a:t>Join! - </a:t>
            </a:r>
            <a:r>
              <a:rPr lang="en-US" sz="3200" dirty="0"/>
              <a:t>Learn more at wildlife.org/join</a:t>
            </a:r>
          </a:p>
          <a:p>
            <a:endParaRPr lang="en-US" sz="3200" dirty="0"/>
          </a:p>
        </p:txBody>
      </p:sp>
      <p:pic>
        <p:nvPicPr>
          <p:cNvPr id="5" name="Picture 4"/>
          <p:cNvPicPr>
            <a:picLocks noChangeAspect="1"/>
          </p:cNvPicPr>
          <p:nvPr/>
        </p:nvPicPr>
        <p:blipFill>
          <a:blip r:embed="rId4"/>
          <a:stretch>
            <a:fillRect/>
          </a:stretch>
        </p:blipFill>
        <p:spPr>
          <a:xfrm>
            <a:off x="573206" y="1225269"/>
            <a:ext cx="11231553" cy="1448859"/>
          </a:xfrm>
          <a:prstGeom prst="rect">
            <a:avLst/>
          </a:prstGeom>
        </p:spPr>
      </p:pic>
      <p:sp>
        <p:nvSpPr>
          <p:cNvPr id="6" name="Down Arrow 5"/>
          <p:cNvSpPr/>
          <p:nvPr/>
        </p:nvSpPr>
        <p:spPr>
          <a:xfrm>
            <a:off x="8390236" y="1106104"/>
            <a:ext cx="395151" cy="36706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stretch>
            <a:fillRect/>
          </a:stretch>
        </p:blipFill>
        <p:spPr>
          <a:xfrm>
            <a:off x="2012275" y="3579723"/>
            <a:ext cx="8206416" cy="2998498"/>
          </a:xfrm>
          <a:prstGeom prst="rect">
            <a:avLst/>
          </a:prstGeom>
        </p:spPr>
      </p:pic>
    </p:spTree>
    <p:extLst>
      <p:ext uri="{BB962C8B-B14F-4D97-AF65-F5344CB8AC3E}">
        <p14:creationId xmlns:p14="http://schemas.microsoft.com/office/powerpoint/2010/main" val="2602978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4944" y="157994"/>
            <a:ext cx="10483403" cy="1325563"/>
          </a:xfrm>
        </p:spPr>
        <p:txBody>
          <a:bodyPr>
            <a:normAutofit/>
          </a:bodyPr>
          <a:lstStyle/>
          <a:p>
            <a:r>
              <a:rPr lang="en-US" b="1" dirty="0">
                <a:effectLst>
                  <a:outerShdw blurRad="38100" dist="38100" dir="2700000" algn="tl">
                    <a:srgbClr val="000000">
                      <a:alpha val="43137"/>
                    </a:srgbClr>
                  </a:outerShdw>
                </a:effectLst>
                <a:latin typeface="+mn-lt"/>
              </a:rPr>
              <a:t>   Get Involved!</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1141924" y="5581936"/>
            <a:ext cx="889033" cy="1228579"/>
          </a:xfrm>
          <a:prstGeom prst="rect">
            <a:avLst/>
          </a:prstGeom>
        </p:spPr>
      </p:pic>
      <p:sp>
        <p:nvSpPr>
          <p:cNvPr id="3" name="Rectangle 2"/>
          <p:cNvSpPr/>
          <p:nvPr/>
        </p:nvSpPr>
        <p:spPr>
          <a:xfrm>
            <a:off x="423082" y="1793809"/>
            <a:ext cx="6940106" cy="3477875"/>
          </a:xfrm>
          <a:prstGeom prst="rect">
            <a:avLst/>
          </a:prstGeom>
        </p:spPr>
        <p:txBody>
          <a:bodyPr wrap="square">
            <a:spAutoFit/>
          </a:bodyPr>
          <a:lstStyle/>
          <a:p>
            <a:r>
              <a:rPr lang="en-US" sz="3600" b="1" dirty="0"/>
              <a:t>Join a Committee/Team</a:t>
            </a:r>
            <a:r>
              <a:rPr lang="en-US" sz="3600" dirty="0"/>
              <a:t> </a:t>
            </a:r>
          </a:p>
          <a:p>
            <a:r>
              <a:rPr lang="en-US" sz="3200" dirty="0"/>
              <a:t>-  Membership (Jodie Provost)</a:t>
            </a:r>
          </a:p>
          <a:p>
            <a:r>
              <a:rPr lang="en-US" sz="3200" dirty="0"/>
              <a:t>-  Conservation Affairs (Peter Fasbender)</a:t>
            </a:r>
          </a:p>
          <a:p>
            <a:pPr marL="342900" indent="-342900">
              <a:buFontTx/>
              <a:buChar char="-"/>
            </a:pPr>
            <a:r>
              <a:rPr lang="en-US" sz="3200" dirty="0"/>
              <a:t>Professional Development (Gary Potts)</a:t>
            </a:r>
          </a:p>
          <a:p>
            <a:pPr marL="342900" indent="-342900">
              <a:buFontTx/>
              <a:buChar char="-"/>
            </a:pPr>
            <a:r>
              <a:rPr lang="en-US" sz="3200" dirty="0"/>
              <a:t>Awards (Tyler Harms)</a:t>
            </a:r>
          </a:p>
          <a:p>
            <a:pPr marL="342900" indent="-342900">
              <a:buFontTx/>
              <a:buChar char="-"/>
            </a:pPr>
            <a:r>
              <a:rPr lang="en-US" sz="3200" dirty="0"/>
              <a:t>Nominations &amp; Elections  (Gary Potts)</a:t>
            </a:r>
          </a:p>
          <a:p>
            <a:endParaRPr lang="en-US" sz="2400" dirty="0"/>
          </a:p>
        </p:txBody>
      </p:sp>
      <p:pic>
        <p:nvPicPr>
          <p:cNvPr id="8" name="Picture 7"/>
          <p:cNvPicPr>
            <a:picLocks noChangeAspect="1"/>
          </p:cNvPicPr>
          <p:nvPr/>
        </p:nvPicPr>
        <p:blipFill>
          <a:blip r:embed="rId4"/>
          <a:stretch>
            <a:fillRect/>
          </a:stretch>
        </p:blipFill>
        <p:spPr>
          <a:xfrm>
            <a:off x="7564499" y="1221049"/>
            <a:ext cx="3510322" cy="4356838"/>
          </a:xfrm>
          <a:prstGeom prst="rect">
            <a:avLst/>
          </a:prstGeom>
        </p:spPr>
      </p:pic>
      <p:sp>
        <p:nvSpPr>
          <p:cNvPr id="5" name="TextBox 4"/>
          <p:cNvSpPr txBox="1"/>
          <p:nvPr/>
        </p:nvSpPr>
        <p:spPr>
          <a:xfrm>
            <a:off x="7631602" y="5571737"/>
            <a:ext cx="3510322" cy="1200329"/>
          </a:xfrm>
          <a:prstGeom prst="rect">
            <a:avLst/>
          </a:prstGeom>
          <a:noFill/>
        </p:spPr>
        <p:txBody>
          <a:bodyPr wrap="square" rtlCol="0">
            <a:spAutoFit/>
          </a:bodyPr>
          <a:lstStyle/>
          <a:p>
            <a:pPr algn="ctr"/>
            <a:r>
              <a:rPr lang="en-US" dirty="0"/>
              <a:t>Some of our                                      NCS Membership Team                                 at the 2019 Midwest FWC, Cleveland. </a:t>
            </a:r>
          </a:p>
        </p:txBody>
      </p:sp>
    </p:spTree>
    <p:extLst>
      <p:ext uri="{BB962C8B-B14F-4D97-AF65-F5344CB8AC3E}">
        <p14:creationId xmlns:p14="http://schemas.microsoft.com/office/powerpoint/2010/main" val="85697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9128" y="157994"/>
            <a:ext cx="4178210" cy="1325563"/>
          </a:xfrm>
        </p:spPr>
        <p:txBody>
          <a:bodyPr>
            <a:normAutofit/>
          </a:bodyPr>
          <a:lstStyle/>
          <a:p>
            <a:r>
              <a:rPr lang="en-US" b="1" dirty="0">
                <a:effectLst>
                  <a:outerShdw blurRad="38100" dist="38100" dir="2700000" algn="tl">
                    <a:srgbClr val="000000">
                      <a:alpha val="43137"/>
                    </a:srgbClr>
                  </a:outerShdw>
                </a:effectLst>
                <a:latin typeface="+mn-lt"/>
              </a:rPr>
              <a:t>    Get Involved!</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1141924" y="5581936"/>
            <a:ext cx="889033" cy="1228579"/>
          </a:xfrm>
          <a:prstGeom prst="rect">
            <a:avLst/>
          </a:prstGeom>
        </p:spPr>
      </p:pic>
      <p:sp>
        <p:nvSpPr>
          <p:cNvPr id="3" name="Rectangle 2"/>
          <p:cNvSpPr/>
          <p:nvPr/>
        </p:nvSpPr>
        <p:spPr>
          <a:xfrm>
            <a:off x="1184643" y="1230974"/>
            <a:ext cx="9470392" cy="5509200"/>
          </a:xfrm>
          <a:prstGeom prst="rect">
            <a:avLst/>
          </a:prstGeom>
        </p:spPr>
        <p:txBody>
          <a:bodyPr wrap="square">
            <a:spAutoFit/>
          </a:bodyPr>
          <a:lstStyle/>
          <a:p>
            <a:r>
              <a:rPr lang="en-US" sz="3200" b="1" dirty="0"/>
              <a:t>Serve on our Executive Board </a:t>
            </a:r>
          </a:p>
          <a:p>
            <a:r>
              <a:rPr lang="en-US" sz="3200" dirty="0"/>
              <a:t>-</a:t>
            </a:r>
            <a:r>
              <a:rPr lang="en-US" sz="3200" b="1" dirty="0"/>
              <a:t>  </a:t>
            </a:r>
            <a:r>
              <a:rPr lang="en-US" sz="2400" dirty="0"/>
              <a:t>President (Gary Roloff)</a:t>
            </a:r>
          </a:p>
          <a:p>
            <a:pPr marL="342900" indent="-342900">
              <a:buFontTx/>
              <a:buChar char="-"/>
            </a:pPr>
            <a:r>
              <a:rPr lang="en-US" sz="2400" dirty="0"/>
              <a:t>President-Elect (Olivia LeDee)</a:t>
            </a:r>
          </a:p>
          <a:p>
            <a:pPr marL="342900" indent="-342900">
              <a:buFontTx/>
              <a:buChar char="-"/>
            </a:pPr>
            <a:r>
              <a:rPr lang="en-US" sz="2400" dirty="0"/>
              <a:t>Past President (Jodie Provost)</a:t>
            </a:r>
          </a:p>
          <a:p>
            <a:pPr marL="342900" indent="-342900">
              <a:buFontTx/>
              <a:buChar char="-"/>
            </a:pPr>
            <a:r>
              <a:rPr lang="en-US" sz="2400" dirty="0"/>
              <a:t>Secretary (Jon Cepek)</a:t>
            </a:r>
          </a:p>
          <a:p>
            <a:pPr marL="342900" indent="-342900">
              <a:buFontTx/>
              <a:buChar char="-"/>
            </a:pPr>
            <a:r>
              <a:rPr lang="en-US" sz="2400" dirty="0"/>
              <a:t>Treasurer (Kyle Daly)</a:t>
            </a:r>
          </a:p>
          <a:p>
            <a:pPr marL="342900" indent="-342900">
              <a:buFontTx/>
              <a:buChar char="-"/>
            </a:pPr>
            <a:r>
              <a:rPr lang="en-US" sz="2400" dirty="0"/>
              <a:t>8 State Chapter Presidents</a:t>
            </a:r>
          </a:p>
          <a:p>
            <a:pPr marL="342900" indent="-342900">
              <a:buFontTx/>
              <a:buChar char="-"/>
            </a:pPr>
            <a:r>
              <a:rPr lang="en-US" sz="2400" dirty="0"/>
              <a:t>Undergraduate Student Rep </a:t>
            </a:r>
          </a:p>
          <a:p>
            <a:r>
              <a:rPr lang="en-US" sz="2400" dirty="0"/>
              <a:t>     (Lindsey Figg) </a:t>
            </a:r>
          </a:p>
          <a:p>
            <a:pPr marL="342900" indent="-342900">
              <a:buFontTx/>
              <a:buChar char="-"/>
            </a:pPr>
            <a:r>
              <a:rPr lang="en-US" sz="2400" dirty="0"/>
              <a:t>Graduate Student Rep (Kali Rush) </a:t>
            </a:r>
          </a:p>
          <a:p>
            <a:pPr marL="342900" indent="-342900">
              <a:buFontTx/>
              <a:buChar char="-"/>
            </a:pPr>
            <a:endParaRPr lang="en-US" sz="3200" b="1" dirty="0"/>
          </a:p>
          <a:p>
            <a:r>
              <a:rPr lang="en-US" sz="3200" b="1" dirty="0"/>
              <a:t>or as our Representative to Council </a:t>
            </a:r>
            <a:r>
              <a:rPr lang="en-US" sz="2400" dirty="0"/>
              <a:t>(John Moriarty)</a:t>
            </a:r>
          </a:p>
          <a:p>
            <a:endParaRPr lang="en-US" sz="3200" dirty="0"/>
          </a:p>
        </p:txBody>
      </p:sp>
      <p:pic>
        <p:nvPicPr>
          <p:cNvPr id="10" name="Picture 9"/>
          <p:cNvPicPr>
            <a:picLocks noChangeAspect="1"/>
          </p:cNvPicPr>
          <p:nvPr/>
        </p:nvPicPr>
        <p:blipFill>
          <a:blip r:embed="rId4"/>
          <a:stretch>
            <a:fillRect/>
          </a:stretch>
        </p:blipFill>
        <p:spPr>
          <a:xfrm>
            <a:off x="232625" y="122039"/>
            <a:ext cx="831900" cy="6688476"/>
          </a:xfrm>
          <a:prstGeom prst="rect">
            <a:avLst/>
          </a:prstGeom>
        </p:spPr>
      </p:pic>
      <p:pic>
        <p:nvPicPr>
          <p:cNvPr id="11" name="Picture 10"/>
          <p:cNvPicPr>
            <a:picLocks noChangeAspect="1"/>
          </p:cNvPicPr>
          <p:nvPr/>
        </p:nvPicPr>
        <p:blipFill>
          <a:blip r:embed="rId5"/>
          <a:stretch>
            <a:fillRect/>
          </a:stretch>
        </p:blipFill>
        <p:spPr>
          <a:xfrm>
            <a:off x="10892070" y="157994"/>
            <a:ext cx="1065403" cy="5353987"/>
          </a:xfrm>
          <a:prstGeom prst="rect">
            <a:avLst/>
          </a:prstGeom>
        </p:spPr>
      </p:pic>
      <p:pic>
        <p:nvPicPr>
          <p:cNvPr id="8" name="Picture 7"/>
          <p:cNvPicPr>
            <a:picLocks noChangeAspect="1"/>
          </p:cNvPicPr>
          <p:nvPr/>
        </p:nvPicPr>
        <p:blipFill>
          <a:blip r:embed="rId6"/>
          <a:stretch>
            <a:fillRect/>
          </a:stretch>
        </p:blipFill>
        <p:spPr>
          <a:xfrm>
            <a:off x="5632914" y="1964248"/>
            <a:ext cx="4834919" cy="2648695"/>
          </a:xfrm>
          <a:prstGeom prst="rect">
            <a:avLst/>
          </a:prstGeom>
        </p:spPr>
      </p:pic>
    </p:spTree>
    <p:extLst>
      <p:ext uri="{BB962C8B-B14F-4D97-AF65-F5344CB8AC3E}">
        <p14:creationId xmlns:p14="http://schemas.microsoft.com/office/powerpoint/2010/main" val="447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2852382" y="186561"/>
            <a:ext cx="709302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effectLst>
                  <a:outerShdw blurRad="38100" dist="38100" dir="2700000" algn="tl">
                    <a:srgbClr val="000000">
                      <a:alpha val="43137"/>
                    </a:srgbClr>
                  </a:outerShdw>
                </a:effectLst>
                <a:latin typeface="+mn-lt"/>
              </a:rPr>
              <a:t>What is The Wildlife Society? </a:t>
            </a:r>
          </a:p>
        </p:txBody>
      </p:sp>
      <p:sp>
        <p:nvSpPr>
          <p:cNvPr id="4" name="TextBox 3"/>
          <p:cNvSpPr txBox="1"/>
          <p:nvPr/>
        </p:nvSpPr>
        <p:spPr>
          <a:xfrm>
            <a:off x="380011" y="880616"/>
            <a:ext cx="11701152" cy="1323439"/>
          </a:xfrm>
          <a:prstGeom prst="rect">
            <a:avLst/>
          </a:prstGeom>
          <a:noFill/>
        </p:spPr>
        <p:txBody>
          <a:bodyPr wrap="square" rtlCol="0">
            <a:spAutoFit/>
          </a:bodyPr>
          <a:lstStyle/>
          <a:p>
            <a:pPr algn="ctr"/>
            <a:r>
              <a:rPr lang="en-US" sz="2400" dirty="0"/>
              <a:t>People!  With a feeling of belonging, that we matter to one another and to our organization, with shared faith that our needs will be met through our commitment to stand together         =  </a:t>
            </a:r>
            <a:r>
              <a:rPr lang="en-US" sz="3200" b="1" dirty="0"/>
              <a:t>A Community of Wildlifers  </a:t>
            </a:r>
            <a:endParaRPr lang="en-US" sz="3200" dirty="0"/>
          </a:p>
        </p:txBody>
      </p:sp>
      <p:pic>
        <p:nvPicPr>
          <p:cNvPr id="10" name="Picture 9"/>
          <p:cNvPicPr>
            <a:picLocks noChangeAspect="1"/>
          </p:cNvPicPr>
          <p:nvPr/>
        </p:nvPicPr>
        <p:blipFill>
          <a:blip r:embed="rId3"/>
          <a:stretch>
            <a:fillRect/>
          </a:stretch>
        </p:blipFill>
        <p:spPr>
          <a:xfrm>
            <a:off x="110836" y="4687632"/>
            <a:ext cx="11970327" cy="2044818"/>
          </a:xfrm>
          <a:prstGeom prst="rect">
            <a:avLst/>
          </a:prstGeom>
        </p:spPr>
      </p:pic>
      <p:pic>
        <p:nvPicPr>
          <p:cNvPr id="11"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l="5943" t="3451" r="16789" b="8349"/>
          <a:stretch/>
        </p:blipFill>
        <p:spPr>
          <a:xfrm>
            <a:off x="10898173" y="4876048"/>
            <a:ext cx="1182990" cy="163480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672" y="1750212"/>
            <a:ext cx="1852550" cy="2461245"/>
          </a:xfrm>
          <a:prstGeom prst="rect">
            <a:avLst/>
          </a:prstGeom>
        </p:spPr>
      </p:pic>
      <p:pic>
        <p:nvPicPr>
          <p:cNvPr id="14" name="Picture 13"/>
          <p:cNvPicPr>
            <a:picLocks noChangeAspect="1"/>
          </p:cNvPicPr>
          <p:nvPr/>
        </p:nvPicPr>
        <p:blipFill>
          <a:blip r:embed="rId6"/>
          <a:stretch>
            <a:fillRect/>
          </a:stretch>
        </p:blipFill>
        <p:spPr>
          <a:xfrm>
            <a:off x="7475705" y="2320138"/>
            <a:ext cx="2837340" cy="2344596"/>
          </a:xfrm>
          <a:prstGeom prst="rect">
            <a:avLst/>
          </a:prstGeom>
        </p:spPr>
      </p:pic>
      <p:pic>
        <p:nvPicPr>
          <p:cNvPr id="23" name="Picture 22"/>
          <p:cNvPicPr>
            <a:picLocks noChangeAspect="1"/>
          </p:cNvPicPr>
          <p:nvPr/>
        </p:nvPicPr>
        <p:blipFill>
          <a:blip r:embed="rId7"/>
          <a:stretch>
            <a:fillRect/>
          </a:stretch>
        </p:blipFill>
        <p:spPr>
          <a:xfrm>
            <a:off x="9945408" y="1750212"/>
            <a:ext cx="2105289" cy="173120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18028" y="2320998"/>
            <a:ext cx="2647898" cy="1475257"/>
          </a:xfrm>
          <a:prstGeom prst="rect">
            <a:avLst/>
          </a:prstGeom>
        </p:spPr>
      </p:pic>
      <p:pic>
        <p:nvPicPr>
          <p:cNvPr id="25" name="Picture 24"/>
          <p:cNvPicPr>
            <a:picLocks noChangeAspect="1"/>
          </p:cNvPicPr>
          <p:nvPr/>
        </p:nvPicPr>
        <p:blipFill>
          <a:blip r:embed="rId9"/>
          <a:stretch>
            <a:fillRect/>
          </a:stretch>
        </p:blipFill>
        <p:spPr>
          <a:xfrm>
            <a:off x="3587709" y="3174710"/>
            <a:ext cx="4300685" cy="2018398"/>
          </a:xfrm>
          <a:prstGeom prst="rect">
            <a:avLst/>
          </a:prstGeom>
        </p:spPr>
      </p:pic>
    </p:spTree>
    <p:extLst>
      <p:ext uri="{BB962C8B-B14F-4D97-AF65-F5344CB8AC3E}">
        <p14:creationId xmlns:p14="http://schemas.microsoft.com/office/powerpoint/2010/main" val="129159004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56791" y="2449774"/>
            <a:ext cx="10276765" cy="1371600"/>
          </a:xfrm>
        </p:spPr>
        <p:txBody>
          <a:bodyPr>
            <a:normAutofit fontScale="90000"/>
          </a:bodyPr>
          <a:lstStyle/>
          <a:p>
            <a:pPr algn="ctr"/>
            <a:r>
              <a:rPr lang="en-US" sz="4000" b="1" dirty="0">
                <a:latin typeface="+mn-lt"/>
              </a:rPr>
              <a:t>We don’t need to accomplish great feats,</a:t>
            </a:r>
            <a:br>
              <a:rPr lang="en-US" sz="4000" b="1" dirty="0">
                <a:latin typeface="+mn-lt"/>
              </a:rPr>
            </a:br>
            <a:r>
              <a:rPr lang="en-US" sz="4000" b="1" dirty="0">
                <a:latin typeface="+mn-lt"/>
              </a:rPr>
              <a:t>simply small feats with great care for our mission.</a:t>
            </a:r>
            <a:br>
              <a:rPr lang="en-US" sz="4000" dirty="0">
                <a:latin typeface="+mn-lt"/>
              </a:rPr>
            </a:br>
            <a:br>
              <a:rPr lang="en-US" sz="4000" dirty="0">
                <a:latin typeface="+mn-lt"/>
              </a:rPr>
            </a:br>
            <a:r>
              <a:rPr lang="en-US" sz="4000" dirty="0">
                <a:latin typeface="+mn-lt"/>
              </a:rPr>
              <a:t>Always open to ideas &amp; input!                                       </a:t>
            </a:r>
            <a:r>
              <a:rPr lang="en-US" sz="3100" dirty="0">
                <a:latin typeface="+mn-lt"/>
              </a:rPr>
              <a:t>NCS Membership Team Lead, Jodie Provost                  jodie.provost@yahoo.com, 218-838-3553</a:t>
            </a:r>
            <a:br>
              <a:rPr lang="en-US" sz="4000" dirty="0">
                <a:latin typeface="+mn-lt"/>
              </a:rPr>
            </a:br>
            <a:br>
              <a:rPr lang="en-US" sz="5400" dirty="0">
                <a:latin typeface="+mn-lt"/>
              </a:rPr>
            </a:br>
            <a:r>
              <a:rPr lang="en-US" sz="5400" dirty="0">
                <a:latin typeface="+mn-lt"/>
              </a:rPr>
              <a:t>                   </a:t>
            </a:r>
            <a:r>
              <a:rPr lang="en-US" sz="6700" b="1" dirty="0">
                <a:effectLst>
                  <a:outerShdw blurRad="38100" dist="38100" dir="2700000" algn="tl">
                    <a:srgbClr val="000000">
                      <a:alpha val="43137"/>
                    </a:srgbClr>
                  </a:outerShdw>
                </a:effectLst>
                <a:latin typeface="+mn-lt"/>
              </a:rPr>
              <a:t>Thank you!</a:t>
            </a:r>
            <a:br>
              <a:rPr lang="en-US" sz="6700" b="1" dirty="0">
                <a:effectLst>
                  <a:outerShdw blurRad="38100" dist="38100" dir="2700000" algn="tl">
                    <a:srgbClr val="000000">
                      <a:alpha val="43137"/>
                    </a:srgbClr>
                  </a:outerShdw>
                </a:effectLst>
                <a:latin typeface="+mn-lt"/>
              </a:rPr>
            </a:br>
            <a:r>
              <a:rPr lang="en-US" sz="6700" b="1" dirty="0">
                <a:effectLst>
                  <a:outerShdw blurRad="38100" dist="38100" dir="2700000" algn="tl">
                    <a:srgbClr val="000000">
                      <a:alpha val="43137"/>
                    </a:srgbClr>
                  </a:outerShdw>
                </a:effectLst>
                <a:latin typeface="+mn-lt"/>
              </a:rPr>
              <a:t>                 </a:t>
            </a:r>
            <a:r>
              <a:rPr lang="en-US" sz="3200" b="1" dirty="0">
                <a:effectLst>
                  <a:outerShdw blurRad="38100" dist="38100" dir="2700000" algn="tl">
                    <a:srgbClr val="000000">
                      <a:alpha val="43137"/>
                    </a:srgbClr>
                  </a:outerShdw>
                </a:effectLst>
                <a:latin typeface="+mn-lt"/>
              </a:rPr>
              <a:t>for the chance to share </a:t>
            </a:r>
            <a:br>
              <a:rPr lang="en-US" sz="3200" b="1" dirty="0">
                <a:effectLst>
                  <a:outerShdw blurRad="38100" dist="38100" dir="2700000" algn="tl">
                    <a:srgbClr val="000000">
                      <a:alpha val="43137"/>
                    </a:srgbClr>
                  </a:outerShdw>
                </a:effectLst>
                <a:latin typeface="+mn-lt"/>
              </a:rPr>
            </a:br>
            <a:r>
              <a:rPr lang="en-US" sz="3200" b="1" dirty="0">
                <a:effectLst>
                  <a:outerShdw blurRad="38100" dist="38100" dir="2700000" algn="tl">
                    <a:srgbClr val="000000">
                      <a:alpha val="43137"/>
                    </a:srgbClr>
                  </a:outerShdw>
                </a:effectLst>
                <a:latin typeface="+mn-lt"/>
              </a:rPr>
              <a:t>                                    and all you each do for TWS. </a:t>
            </a:r>
            <a:endParaRPr lang="en-US" sz="6700" b="1" dirty="0">
              <a:effectLst>
                <a:outerShdw blurRad="38100" dist="38100" dir="2700000" algn="tl">
                  <a:srgbClr val="000000">
                    <a:alpha val="43137"/>
                  </a:srgbClr>
                </a:outerShdw>
              </a:effectLst>
              <a:latin typeface="+mn-lt"/>
            </a:endParaRP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755770" y="5063319"/>
            <a:ext cx="1155572" cy="1596917"/>
          </a:xfrm>
          <a:prstGeom prst="rect">
            <a:avLst/>
          </a:prstGeom>
        </p:spPr>
      </p:pic>
      <p:pic>
        <p:nvPicPr>
          <p:cNvPr id="6" name="Picture 5"/>
          <p:cNvPicPr>
            <a:picLocks noChangeAspect="1"/>
          </p:cNvPicPr>
          <p:nvPr/>
        </p:nvPicPr>
        <p:blipFill>
          <a:blip r:embed="rId4"/>
          <a:stretch>
            <a:fillRect/>
          </a:stretch>
        </p:blipFill>
        <p:spPr>
          <a:xfrm>
            <a:off x="1807418" y="3258532"/>
            <a:ext cx="2952868" cy="3401704"/>
          </a:xfrm>
          <a:prstGeom prst="rect">
            <a:avLst/>
          </a:prstGeom>
        </p:spPr>
      </p:pic>
    </p:spTree>
    <p:extLst>
      <p:ext uri="{BB962C8B-B14F-4D97-AF65-F5344CB8AC3E}">
        <p14:creationId xmlns:p14="http://schemas.microsoft.com/office/powerpoint/2010/main" val="2283684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09093" y="1011216"/>
            <a:ext cx="11526591" cy="2362200"/>
          </a:xfrm>
        </p:spPr>
        <p:txBody>
          <a:bodyPr>
            <a:normAutofit/>
          </a:bodyPr>
          <a:lstStyle/>
          <a:p>
            <a:pPr marL="0" indent="0" algn="ctr">
              <a:spcBef>
                <a:spcPts val="700"/>
              </a:spcBef>
              <a:buClr>
                <a:srgbClr val="000000"/>
              </a:buClr>
              <a:buSzPct val="60000"/>
              <a:buNone/>
            </a:pPr>
            <a:r>
              <a:rPr lang="en-US" sz="4400" dirty="0">
                <a:solidFill>
                  <a:prstClr val="black"/>
                </a:solidFill>
              </a:rPr>
              <a:t>We are the Cogs and Wheels!</a:t>
            </a:r>
          </a:p>
          <a:p>
            <a:pPr marL="0" indent="0" algn="ctr">
              <a:spcBef>
                <a:spcPts val="700"/>
              </a:spcBef>
              <a:buClr>
                <a:srgbClr val="000000"/>
              </a:buClr>
              <a:buSzPct val="60000"/>
              <a:buNone/>
            </a:pPr>
            <a:r>
              <a:rPr lang="en-US" sz="5800" b="1" dirty="0">
                <a:solidFill>
                  <a:prstClr val="black"/>
                </a:solidFill>
                <a:effectLst>
                  <a:outerShdw blurRad="38100" dist="38100" dir="2700000" algn="tl">
                    <a:srgbClr val="000000">
                      <a:alpha val="43137"/>
                    </a:srgbClr>
                  </a:outerShdw>
                </a:effectLst>
              </a:rPr>
              <a:t>“We are The Wildlife Society!” </a:t>
            </a:r>
          </a:p>
          <a:p>
            <a:pPr marL="0" indent="0" algn="ctr">
              <a:spcBef>
                <a:spcPts val="700"/>
              </a:spcBef>
              <a:buClr>
                <a:srgbClr val="000000"/>
              </a:buClr>
              <a:buSzPct val="60000"/>
              <a:buNone/>
            </a:pPr>
            <a:r>
              <a:rPr lang="en-US" sz="2600" dirty="0">
                <a:solidFill>
                  <a:prstClr val="black"/>
                </a:solidFill>
              </a:rPr>
              <a:t>- Gary Potts, TWS Past President</a:t>
            </a:r>
          </a:p>
          <a:p>
            <a:pPr marL="320040" indent="-320040" algn="ctr">
              <a:spcBef>
                <a:spcPts val="700"/>
              </a:spcBef>
              <a:buClr>
                <a:srgbClr val="000000"/>
              </a:buClr>
              <a:buSzPct val="60000"/>
              <a:buFont typeface="Wingdings"/>
              <a:buChar char=""/>
            </a:pPr>
            <a:endParaRPr lang="en-US" sz="4400" dirty="0">
              <a:solidFill>
                <a:prstClr val="black"/>
              </a:solidFill>
            </a:endParaRPr>
          </a:p>
          <a:p>
            <a:pPr algn="ctr"/>
            <a:endParaRPr lang="en-US" sz="4400" dirty="0"/>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897035" y="5176842"/>
            <a:ext cx="1116069" cy="1542326"/>
          </a:xfrm>
          <a:prstGeom prst="rect">
            <a:avLst/>
          </a:prstGeom>
        </p:spPr>
      </p:pic>
      <p:pic>
        <p:nvPicPr>
          <p:cNvPr id="7" name="Picture 6"/>
          <p:cNvPicPr>
            <a:picLocks noChangeAspect="1"/>
          </p:cNvPicPr>
          <p:nvPr/>
        </p:nvPicPr>
        <p:blipFill>
          <a:blip r:embed="rId4"/>
          <a:stretch>
            <a:fillRect/>
          </a:stretch>
        </p:blipFill>
        <p:spPr>
          <a:xfrm>
            <a:off x="1907923" y="3373416"/>
            <a:ext cx="8376154" cy="2914997"/>
          </a:xfrm>
          <a:prstGeom prst="rect">
            <a:avLst/>
          </a:prstGeom>
        </p:spPr>
      </p:pic>
    </p:spTree>
    <p:extLst>
      <p:ext uri="{BB962C8B-B14F-4D97-AF65-F5344CB8AC3E}">
        <p14:creationId xmlns:p14="http://schemas.microsoft.com/office/powerpoint/2010/main" val="103570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3501" y="188758"/>
            <a:ext cx="11844997" cy="2739211"/>
          </a:xfrm>
          <a:prstGeom prst="rect">
            <a:avLst/>
          </a:prstGeom>
          <a:noFill/>
        </p:spPr>
        <p:txBody>
          <a:bodyPr wrap="square" rtlCol="0">
            <a:spAutoFit/>
          </a:bodyPr>
          <a:lstStyle/>
          <a:p>
            <a:pPr algn="ctr"/>
            <a:r>
              <a:rPr lang="en-US" sz="4400" b="1" dirty="0"/>
              <a:t>Our TWS                                                                          North Central Section (NCS) Mission:  </a:t>
            </a:r>
          </a:p>
          <a:p>
            <a:pPr algn="ctr"/>
            <a:r>
              <a:rPr lang="en-US" sz="2800" b="1" dirty="0"/>
              <a:t>To inspire, empower, and enable wildlife professionals within the NCS                                           to sustain wildlife populations and habitats                                                               through science-based management and conservation. </a:t>
            </a:r>
          </a:p>
        </p:txBody>
      </p:sp>
      <p:sp>
        <p:nvSpPr>
          <p:cNvPr id="4" name="Rectangle 3"/>
          <p:cNvSpPr/>
          <p:nvPr/>
        </p:nvSpPr>
        <p:spPr>
          <a:xfrm>
            <a:off x="3460652" y="5824026"/>
            <a:ext cx="6724357" cy="707886"/>
          </a:xfrm>
          <a:prstGeom prst="rect">
            <a:avLst/>
          </a:prstGeom>
        </p:spPr>
        <p:txBody>
          <a:bodyPr wrap="square">
            <a:spAutoFit/>
          </a:bodyPr>
          <a:lstStyle/>
          <a:p>
            <a:r>
              <a:rPr lang="en-US" sz="4000" b="1" dirty="0"/>
              <a:t>Visit </a:t>
            </a:r>
            <a:r>
              <a:rPr lang="en-US" sz="4000" b="1" u="sng" dirty="0"/>
              <a:t>wildlife.org/ncs</a:t>
            </a:r>
            <a:r>
              <a:rPr lang="en-US" sz="4000" b="1" dirty="0"/>
              <a:t> today!</a:t>
            </a:r>
          </a:p>
        </p:txBody>
      </p:sp>
      <p:pic>
        <p:nvPicPr>
          <p:cNvPr id="5" name="Picture 4"/>
          <p:cNvPicPr>
            <a:picLocks noChangeAspect="1"/>
          </p:cNvPicPr>
          <p:nvPr/>
        </p:nvPicPr>
        <p:blipFill>
          <a:blip r:embed="rId3"/>
          <a:stretch>
            <a:fillRect/>
          </a:stretch>
        </p:blipFill>
        <p:spPr>
          <a:xfrm>
            <a:off x="1162049" y="2985347"/>
            <a:ext cx="9867900" cy="2781300"/>
          </a:xfrm>
          <a:prstGeom prst="rect">
            <a:avLst/>
          </a:prstGeom>
        </p:spPr>
      </p:pic>
      <p:sp>
        <p:nvSpPr>
          <p:cNvPr id="6" name="TextBox 5"/>
          <p:cNvSpPr txBox="1"/>
          <p:nvPr/>
        </p:nvSpPr>
        <p:spPr>
          <a:xfrm>
            <a:off x="3094891" y="5426005"/>
            <a:ext cx="7315201" cy="369332"/>
          </a:xfrm>
          <a:prstGeom prst="rect">
            <a:avLst/>
          </a:prstGeom>
          <a:noFill/>
        </p:spPr>
        <p:txBody>
          <a:bodyPr wrap="square" rtlCol="0">
            <a:spAutoFit/>
          </a:bodyPr>
          <a:lstStyle/>
          <a:p>
            <a:r>
              <a:rPr lang="en-US" dirty="0"/>
              <a:t>2018 MN TWS Habitat Restorations Workshop, Crow-Hassan Park Reserve</a:t>
            </a:r>
          </a:p>
        </p:txBody>
      </p:sp>
    </p:spTree>
    <p:extLst>
      <p:ext uri="{BB962C8B-B14F-4D97-AF65-F5344CB8AC3E}">
        <p14:creationId xmlns:p14="http://schemas.microsoft.com/office/powerpoint/2010/main" val="428689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1689336" y="489529"/>
            <a:ext cx="9449125" cy="1938992"/>
          </a:xfrm>
          <a:prstGeom prst="rect">
            <a:avLst/>
          </a:prstGeom>
        </p:spPr>
        <p:txBody>
          <a:bodyPr wrap="none">
            <a:spAutoFit/>
          </a:bodyPr>
          <a:lstStyle/>
          <a:p>
            <a:r>
              <a:rPr lang="en-US" sz="4000" b="1" dirty="0">
                <a:effectLst>
                  <a:outerShdw blurRad="38100" dist="38100" dir="2700000" algn="tl">
                    <a:srgbClr val="000000">
                      <a:alpha val="43137"/>
                    </a:srgbClr>
                  </a:outerShdw>
                </a:effectLst>
              </a:rPr>
              <a:t>Together, as a Community, We are Stronger.</a:t>
            </a:r>
          </a:p>
          <a:p>
            <a:endParaRPr lang="en-US" sz="4000" dirty="0">
              <a:effectLst>
                <a:outerShdw blurRad="38100" dist="38100" dir="2700000" algn="tl">
                  <a:srgbClr val="000000">
                    <a:alpha val="43137"/>
                  </a:srgbClr>
                </a:outerShdw>
              </a:effectLst>
            </a:endParaRPr>
          </a:p>
          <a:p>
            <a:endParaRPr lang="en-US" sz="40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3489" y="1671297"/>
            <a:ext cx="2529688" cy="2529688"/>
          </a:xfrm>
          <a:prstGeom prst="rect">
            <a:avLst/>
          </a:prstGeom>
        </p:spPr>
      </p:pic>
      <p:pic>
        <p:nvPicPr>
          <p:cNvPr id="5" name="Picture 4"/>
          <p:cNvPicPr>
            <a:picLocks noChangeAspect="1"/>
          </p:cNvPicPr>
          <p:nvPr/>
        </p:nvPicPr>
        <p:blipFill>
          <a:blip r:embed="rId4"/>
          <a:stretch>
            <a:fillRect/>
          </a:stretch>
        </p:blipFill>
        <p:spPr>
          <a:xfrm>
            <a:off x="1175916" y="1473958"/>
            <a:ext cx="7297292" cy="3213674"/>
          </a:xfrm>
          <a:prstGeom prst="rect">
            <a:avLst/>
          </a:prstGeom>
        </p:spPr>
      </p:pic>
      <p:sp>
        <p:nvSpPr>
          <p:cNvPr id="6" name="TextBox 5"/>
          <p:cNvSpPr txBox="1"/>
          <p:nvPr/>
        </p:nvSpPr>
        <p:spPr>
          <a:xfrm>
            <a:off x="0" y="4718930"/>
            <a:ext cx="12192000" cy="1938992"/>
          </a:xfrm>
          <a:prstGeom prst="rect">
            <a:avLst/>
          </a:prstGeom>
          <a:noFill/>
        </p:spPr>
        <p:txBody>
          <a:bodyPr wrap="square" rtlCol="0">
            <a:spAutoFit/>
          </a:bodyPr>
          <a:lstStyle/>
          <a:p>
            <a:pPr algn="ctr"/>
            <a:r>
              <a:rPr lang="en-US" sz="3600" b="1" u="sng" dirty="0"/>
              <a:t>We</a:t>
            </a:r>
            <a:r>
              <a:rPr lang="en-US" sz="3600" b="1" dirty="0"/>
              <a:t> are those cogs and wheels.                                                           </a:t>
            </a:r>
            <a:r>
              <a:rPr lang="en-US" sz="2800" dirty="0"/>
              <a:t>When we strive to be the best Wildlifers we can be,                                                      &amp; to be inviting, diverse, &amp; focus on the strengths we can each bring,                                         our community is more functional, effective, resilient. </a:t>
            </a:r>
          </a:p>
        </p:txBody>
      </p:sp>
      <p:pic>
        <p:nvPicPr>
          <p:cNvPr id="9" name="Content Placeholder 3"/>
          <p:cNvPicPr>
            <a:picLocks noChangeAspect="1"/>
          </p:cNvPicPr>
          <p:nvPr/>
        </p:nvPicPr>
        <p:blipFill rotWithShape="1">
          <a:blip r:embed="rId5" cstate="print">
            <a:extLst>
              <a:ext uri="{28A0092B-C50C-407E-A947-70E740481C1C}">
                <a14:useLocalDpi xmlns:a14="http://schemas.microsoft.com/office/drawing/2010/main" val="0"/>
              </a:ext>
            </a:extLst>
          </a:blip>
          <a:srcRect l="5943" t="3451" r="16789" b="8349"/>
          <a:stretch/>
        </p:blipFill>
        <p:spPr>
          <a:xfrm>
            <a:off x="11166597" y="5522322"/>
            <a:ext cx="854579" cy="1180966"/>
          </a:xfrm>
          <a:prstGeom prst="rect">
            <a:avLst/>
          </a:prstGeom>
        </p:spPr>
      </p:pic>
    </p:spTree>
    <p:extLst>
      <p:ext uri="{BB962C8B-B14F-4D97-AF65-F5344CB8AC3E}">
        <p14:creationId xmlns:p14="http://schemas.microsoft.com/office/powerpoint/2010/main" val="109300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1190957" y="5593278"/>
            <a:ext cx="854579" cy="1180966"/>
          </a:xfrm>
          <a:prstGeom prst="rect">
            <a:avLst/>
          </a:prstGeom>
        </p:spPr>
      </p:pic>
      <p:sp>
        <p:nvSpPr>
          <p:cNvPr id="3" name="Title 1"/>
          <p:cNvSpPr txBox="1">
            <a:spLocks/>
          </p:cNvSpPr>
          <p:nvPr/>
        </p:nvSpPr>
        <p:spPr>
          <a:xfrm>
            <a:off x="990895" y="777518"/>
            <a:ext cx="612705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latin typeface="+mn-lt"/>
              </a:rPr>
              <a:t>What is the North Central Section?</a:t>
            </a:r>
          </a:p>
          <a:p>
            <a:pPr algn="ctr"/>
            <a:r>
              <a:rPr lang="en-US" b="1" dirty="0">
                <a:effectLst>
                  <a:outerShdw blurRad="38100" dist="38100" dir="2700000" algn="tl">
                    <a:srgbClr val="000000">
                      <a:alpha val="43137"/>
                    </a:srgbClr>
                  </a:outerShdw>
                </a:effectLst>
                <a:latin typeface="+mn-lt"/>
              </a:rPr>
              <a:t> </a:t>
            </a:r>
            <a:r>
              <a:rPr lang="en-US" sz="3600" b="1" dirty="0">
                <a:latin typeface="+mn-lt"/>
              </a:rPr>
              <a:t>Our Midwest </a:t>
            </a:r>
          </a:p>
          <a:p>
            <a:pPr algn="ctr"/>
            <a:r>
              <a:rPr lang="en-US" sz="3600" b="1" dirty="0">
                <a:latin typeface="+mn-lt"/>
              </a:rPr>
              <a:t>Wildlifer Community</a:t>
            </a:r>
          </a:p>
          <a:p>
            <a:pPr algn="ctr"/>
            <a:endParaRPr lang="en-US" b="1" dirty="0">
              <a:effectLst>
                <a:outerShdw blurRad="38100" dist="38100" dir="2700000" algn="tl">
                  <a:srgbClr val="000000">
                    <a:alpha val="43137"/>
                  </a:srgbClr>
                </a:outerShdw>
              </a:effectLst>
              <a:latin typeface="+mn-lt"/>
            </a:endParaRPr>
          </a:p>
        </p:txBody>
      </p:sp>
      <p:sp>
        <p:nvSpPr>
          <p:cNvPr id="2" name="Rectangle 1"/>
          <p:cNvSpPr/>
          <p:nvPr/>
        </p:nvSpPr>
        <p:spPr>
          <a:xfrm>
            <a:off x="205839" y="3506105"/>
            <a:ext cx="11780322" cy="2677656"/>
          </a:xfrm>
          <a:prstGeom prst="rect">
            <a:avLst/>
          </a:prstGeom>
        </p:spPr>
        <p:txBody>
          <a:bodyPr wrap="square">
            <a:spAutoFit/>
          </a:bodyPr>
          <a:lstStyle/>
          <a:p>
            <a:endParaRPr lang="en-US" sz="2400" dirty="0"/>
          </a:p>
          <a:p>
            <a:r>
              <a:rPr lang="en-US" sz="2400" dirty="0"/>
              <a:t>In 1961, IL, IN, IA, MI, MN, MO, OH and WI organized into NCS to -</a:t>
            </a:r>
          </a:p>
          <a:p>
            <a:pPr marL="342900" indent="-342900">
              <a:buFontTx/>
              <a:buChar char="-"/>
            </a:pPr>
            <a:r>
              <a:rPr lang="en-US" sz="2400" dirty="0"/>
              <a:t>provide a formal means to inform TWS Rep to Council of members’ wishes</a:t>
            </a:r>
          </a:p>
          <a:p>
            <a:pPr marL="342900" indent="-342900">
              <a:buFontTx/>
              <a:buChar char="-"/>
            </a:pPr>
            <a:r>
              <a:rPr lang="en-US" sz="2400" dirty="0"/>
              <a:t>encourage formation of additional State Chapters - </a:t>
            </a:r>
            <a:r>
              <a:rPr lang="en-US" sz="2400" u="sng" dirty="0"/>
              <a:t>strong Chapters are our foundation</a:t>
            </a:r>
            <a:r>
              <a:rPr lang="en-US" sz="2400" dirty="0"/>
              <a:t>! </a:t>
            </a:r>
          </a:p>
          <a:p>
            <a:pPr marL="342900" indent="-342900">
              <a:buFontTx/>
              <a:buChar char="-"/>
            </a:pPr>
            <a:r>
              <a:rPr lang="en-US" sz="2400" dirty="0"/>
              <a:t>provide more opportunity for direct participation in Society affairs</a:t>
            </a:r>
          </a:p>
          <a:p>
            <a:pPr marL="342900" indent="-342900">
              <a:buFontTx/>
              <a:buChar char="-"/>
            </a:pPr>
            <a:r>
              <a:rPr lang="en-US" sz="2400" dirty="0"/>
              <a:t>strengthen relationships between state, federal, university, and private interests, and</a:t>
            </a:r>
          </a:p>
          <a:p>
            <a:r>
              <a:rPr lang="en-US" sz="2400" dirty="0"/>
              <a:t>-    allow formation of committees to address local, state, and regional issues. </a:t>
            </a:r>
          </a:p>
        </p:txBody>
      </p:sp>
      <p:pic>
        <p:nvPicPr>
          <p:cNvPr id="7" name="Picture 6"/>
          <p:cNvPicPr>
            <a:picLocks noChangeAspect="1"/>
          </p:cNvPicPr>
          <p:nvPr/>
        </p:nvPicPr>
        <p:blipFill>
          <a:blip r:embed="rId4"/>
          <a:stretch>
            <a:fillRect/>
          </a:stretch>
        </p:blipFill>
        <p:spPr>
          <a:xfrm>
            <a:off x="7338800" y="145501"/>
            <a:ext cx="3439197" cy="3571475"/>
          </a:xfrm>
          <a:prstGeom prst="rect">
            <a:avLst/>
          </a:prstGeom>
        </p:spPr>
      </p:pic>
    </p:spTree>
    <p:extLst>
      <p:ext uri="{BB962C8B-B14F-4D97-AF65-F5344CB8AC3E}">
        <p14:creationId xmlns:p14="http://schemas.microsoft.com/office/powerpoint/2010/main" val="10047701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3"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768654" y="4916382"/>
            <a:ext cx="1267512" cy="1751610"/>
          </a:xfrm>
          <a:prstGeom prst="rect">
            <a:avLst/>
          </a:prstGeom>
        </p:spPr>
      </p:pic>
      <p:sp>
        <p:nvSpPr>
          <p:cNvPr id="4" name="Rectangle 3"/>
          <p:cNvSpPr/>
          <p:nvPr/>
        </p:nvSpPr>
        <p:spPr>
          <a:xfrm>
            <a:off x="3216793" y="197949"/>
            <a:ext cx="4286045" cy="769441"/>
          </a:xfrm>
          <a:prstGeom prst="rect">
            <a:avLst/>
          </a:prstGeom>
        </p:spPr>
        <p:txBody>
          <a:bodyPr wrap="none">
            <a:spAutoFit/>
          </a:bodyPr>
          <a:lstStyle/>
          <a:p>
            <a:pPr algn="ctr"/>
            <a:r>
              <a:rPr lang="en-US" sz="4400" b="1" dirty="0">
                <a:effectLst>
                  <a:outerShdw blurRad="38100" dist="38100" dir="2700000" algn="tl">
                    <a:srgbClr val="000000">
                      <a:alpha val="43137"/>
                    </a:srgbClr>
                  </a:outerShdw>
                </a:effectLst>
              </a:rPr>
              <a:t>The Value of NCS </a:t>
            </a:r>
          </a:p>
        </p:txBody>
      </p:sp>
      <p:pic>
        <p:nvPicPr>
          <p:cNvPr id="5" name="Picture 4"/>
          <p:cNvPicPr>
            <a:picLocks noChangeAspect="1"/>
          </p:cNvPicPr>
          <p:nvPr/>
        </p:nvPicPr>
        <p:blipFill>
          <a:blip r:embed="rId4"/>
          <a:stretch>
            <a:fillRect/>
          </a:stretch>
        </p:blipFill>
        <p:spPr>
          <a:xfrm>
            <a:off x="144306" y="1186249"/>
            <a:ext cx="6165450" cy="3124346"/>
          </a:xfrm>
          <a:prstGeom prst="rect">
            <a:avLst/>
          </a:prstGeom>
        </p:spPr>
      </p:pic>
      <p:pic>
        <p:nvPicPr>
          <p:cNvPr id="6" name="Picture 5"/>
          <p:cNvPicPr>
            <a:picLocks noChangeAspect="1"/>
          </p:cNvPicPr>
          <p:nvPr/>
        </p:nvPicPr>
        <p:blipFill>
          <a:blip r:embed="rId5"/>
          <a:stretch>
            <a:fillRect/>
          </a:stretch>
        </p:blipFill>
        <p:spPr>
          <a:xfrm>
            <a:off x="5850233" y="3340268"/>
            <a:ext cx="6239773" cy="3425188"/>
          </a:xfrm>
          <a:prstGeom prst="rect">
            <a:avLst/>
          </a:prstGeom>
        </p:spPr>
      </p:pic>
      <p:sp>
        <p:nvSpPr>
          <p:cNvPr id="7" name="Oval 6"/>
          <p:cNvSpPr/>
          <p:nvPr/>
        </p:nvSpPr>
        <p:spPr>
          <a:xfrm>
            <a:off x="356260" y="3203787"/>
            <a:ext cx="5493973" cy="1241474"/>
          </a:xfrm>
          <a:prstGeom prst="ellipse">
            <a:avLst/>
          </a:prstGeom>
          <a:noFill/>
          <a:ln w="666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a:stretch>
            <a:fillRect/>
          </a:stretch>
        </p:blipFill>
        <p:spPr>
          <a:xfrm>
            <a:off x="8110187" y="197949"/>
            <a:ext cx="2894509" cy="3005837"/>
          </a:xfrm>
          <a:prstGeom prst="rect">
            <a:avLst/>
          </a:prstGeom>
        </p:spPr>
      </p:pic>
      <p:sp>
        <p:nvSpPr>
          <p:cNvPr id="10" name="TextBox 9"/>
          <p:cNvSpPr txBox="1"/>
          <p:nvPr/>
        </p:nvSpPr>
        <p:spPr>
          <a:xfrm>
            <a:off x="356260" y="4761661"/>
            <a:ext cx="5440133" cy="1569660"/>
          </a:xfrm>
          <a:prstGeom prst="rect">
            <a:avLst/>
          </a:prstGeom>
          <a:noFill/>
        </p:spPr>
        <p:txBody>
          <a:bodyPr wrap="square" rtlCol="0">
            <a:spAutoFit/>
          </a:bodyPr>
          <a:lstStyle/>
          <a:p>
            <a:pPr algn="ctr"/>
            <a:r>
              <a:rPr lang="en-US" sz="3200" b="1" dirty="0"/>
              <a:t>NCS is a tool </a:t>
            </a:r>
          </a:p>
          <a:p>
            <a:pPr algn="ctr"/>
            <a:r>
              <a:rPr lang="en-US" sz="3200" b="1" dirty="0"/>
              <a:t>to make your TWS Chapter </a:t>
            </a:r>
          </a:p>
          <a:p>
            <a:pPr algn="ctr"/>
            <a:r>
              <a:rPr lang="en-US" sz="3200" b="1" dirty="0"/>
              <a:t>even stronger </a:t>
            </a:r>
          </a:p>
        </p:txBody>
      </p:sp>
    </p:spTree>
    <p:extLst>
      <p:ext uri="{BB962C8B-B14F-4D97-AF65-F5344CB8AC3E}">
        <p14:creationId xmlns:p14="http://schemas.microsoft.com/office/powerpoint/2010/main" val="95381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943" t="3451" r="16789" b="8349"/>
          <a:stretch/>
        </p:blipFill>
        <p:spPr>
          <a:xfrm>
            <a:off x="10666322" y="5072925"/>
            <a:ext cx="1169596" cy="1616296"/>
          </a:xfrm>
          <a:prstGeom prst="rect">
            <a:avLst/>
          </a:prstGeom>
        </p:spPr>
      </p:pic>
      <p:sp>
        <p:nvSpPr>
          <p:cNvPr id="3" name="Title 1"/>
          <p:cNvSpPr txBox="1">
            <a:spLocks/>
          </p:cNvSpPr>
          <p:nvPr/>
        </p:nvSpPr>
        <p:spPr>
          <a:xfrm>
            <a:off x="137098" y="489538"/>
            <a:ext cx="11230584" cy="80843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effectLst>
                  <a:outerShdw blurRad="38100" dist="38100" dir="2700000" algn="tl">
                    <a:srgbClr val="000000">
                      <a:alpha val="43137"/>
                    </a:srgbClr>
                  </a:outerShdw>
                </a:effectLst>
                <a:latin typeface="+mn-lt"/>
              </a:rPr>
              <a:t>The Value of NCS  </a:t>
            </a:r>
          </a:p>
          <a:p>
            <a:pPr algn="ctr"/>
            <a:r>
              <a:rPr lang="en-US" b="1" dirty="0">
                <a:effectLst>
                  <a:outerShdw blurRad="38100" dist="38100" dir="2700000" algn="tl">
                    <a:srgbClr val="000000">
                      <a:alpha val="43137"/>
                    </a:srgbClr>
                  </a:outerShdw>
                </a:effectLst>
                <a:latin typeface="+mn-lt"/>
              </a:rPr>
              <a:t>- A Smart Investment in </a:t>
            </a:r>
            <a:r>
              <a:rPr lang="en-US" b="1" u="sng" dirty="0">
                <a:effectLst>
                  <a:outerShdw blurRad="38100" dist="38100" dir="2700000" algn="tl">
                    <a:srgbClr val="000000">
                      <a:alpha val="43137"/>
                    </a:srgbClr>
                  </a:outerShdw>
                </a:effectLst>
                <a:latin typeface="+mn-lt"/>
              </a:rPr>
              <a:t>You</a:t>
            </a:r>
          </a:p>
          <a:p>
            <a:pPr algn="ctr"/>
            <a:endParaRPr lang="en-US" b="1" u="sng" dirty="0">
              <a:effectLst>
                <a:outerShdw blurRad="38100" dist="38100" dir="2700000" algn="tl">
                  <a:srgbClr val="000000">
                    <a:alpha val="43137"/>
                  </a:srgbClr>
                </a:outerShdw>
              </a:effectLst>
              <a:latin typeface="+mn-lt"/>
            </a:endParaRPr>
          </a:p>
          <a:p>
            <a:pPr algn="ctr"/>
            <a:endParaRPr lang="en-US" sz="3200" dirty="0">
              <a:latin typeface="+mn-lt"/>
            </a:endParaRPr>
          </a:p>
          <a:p>
            <a:pPr algn="ctr"/>
            <a:endParaRPr lang="en-US" b="1" dirty="0">
              <a:effectLst>
                <a:outerShdw blurRad="38100" dist="38100" dir="2700000" algn="tl">
                  <a:srgbClr val="000000">
                    <a:alpha val="43137"/>
                  </a:srgbClr>
                </a:outerShdw>
              </a:effectLst>
              <a:latin typeface="+mn-lt"/>
            </a:endParaRPr>
          </a:p>
          <a:p>
            <a:pPr algn="ctr"/>
            <a:endParaRPr lang="en-US" b="1" u="sng" dirty="0">
              <a:effectLst>
                <a:outerShdw blurRad="38100" dist="38100" dir="2700000" algn="tl">
                  <a:srgbClr val="000000">
                    <a:alpha val="43137"/>
                  </a:srgbClr>
                </a:outerShdw>
              </a:effectLst>
              <a:latin typeface="+mn-lt"/>
            </a:endParaRPr>
          </a:p>
          <a:p>
            <a:pPr algn="ctr"/>
            <a:endParaRPr lang="en-US" b="1" u="sng" dirty="0">
              <a:effectLst>
                <a:outerShdw blurRad="38100" dist="38100" dir="2700000" algn="tl">
                  <a:srgbClr val="000000">
                    <a:alpha val="43137"/>
                  </a:srgbClr>
                </a:outerShdw>
              </a:effectLst>
              <a:latin typeface="+mn-lt"/>
            </a:endParaRPr>
          </a:p>
          <a:p>
            <a:pPr algn="ctr"/>
            <a:endParaRPr lang="en-US" b="1" u="sng" dirty="0">
              <a:effectLst>
                <a:outerShdw blurRad="38100" dist="38100" dir="2700000" algn="tl">
                  <a:srgbClr val="000000">
                    <a:alpha val="43137"/>
                  </a:srgbClr>
                </a:outerShdw>
              </a:effectLst>
              <a:latin typeface="+mn-lt"/>
            </a:endParaRPr>
          </a:p>
          <a:p>
            <a:pPr algn="ctr"/>
            <a:endParaRPr lang="en-US" b="1" u="sng" dirty="0">
              <a:effectLst>
                <a:outerShdw blurRad="38100" dist="38100" dir="2700000" algn="tl">
                  <a:srgbClr val="000000">
                    <a:alpha val="43137"/>
                  </a:srgbClr>
                </a:outerShdw>
              </a:effectLst>
              <a:latin typeface="+mn-lt"/>
            </a:endParaRPr>
          </a:p>
        </p:txBody>
      </p:sp>
      <p:sp>
        <p:nvSpPr>
          <p:cNvPr id="6" name="TextBox 5"/>
          <p:cNvSpPr txBox="1"/>
          <p:nvPr/>
        </p:nvSpPr>
        <p:spPr>
          <a:xfrm>
            <a:off x="234597" y="2477731"/>
            <a:ext cx="11722806" cy="2677656"/>
          </a:xfrm>
          <a:prstGeom prst="rect">
            <a:avLst/>
          </a:prstGeom>
          <a:noFill/>
        </p:spPr>
        <p:txBody>
          <a:bodyPr wrap="square" rtlCol="0">
            <a:spAutoFit/>
          </a:bodyPr>
          <a:lstStyle/>
          <a:p>
            <a:r>
              <a:rPr lang="en-US" sz="2800" dirty="0"/>
              <a:t>- Opportunity to collaborate, network and serve with fellow professionals from   </a:t>
            </a:r>
          </a:p>
          <a:p>
            <a:r>
              <a:rPr lang="en-US" sz="2800" dirty="0"/>
              <a:t>   around Midwest – think jobs, career dev., funds, habitat &amp; research projects...  </a:t>
            </a:r>
          </a:p>
          <a:p>
            <a:r>
              <a:rPr lang="en-US" sz="2800" dirty="0"/>
              <a:t>- Workshops &amp; Training at Midwest Fish &amp; Wildlife Conference, </a:t>
            </a:r>
            <a:r>
              <a:rPr lang="en-US" sz="2800" u="sng" dirty="0"/>
              <a:t>discounts</a:t>
            </a:r>
            <a:r>
              <a:rPr lang="en-US" sz="2800" dirty="0"/>
              <a:t> for    </a:t>
            </a:r>
          </a:p>
          <a:p>
            <a:r>
              <a:rPr lang="en-US" sz="2800" dirty="0"/>
              <a:t>   NCS members </a:t>
            </a:r>
            <a:r>
              <a:rPr lang="en-US" sz="2400" dirty="0"/>
              <a:t>($30-50 off on TWS Certification &amp; Climate Change Workshops this year)  </a:t>
            </a:r>
          </a:p>
          <a:p>
            <a:pPr marL="457200" indent="-457200">
              <a:buFontTx/>
              <a:buChar char="-"/>
            </a:pPr>
            <a:endParaRPr lang="en-US" sz="2800" dirty="0"/>
          </a:p>
          <a:p>
            <a:endParaRPr lang="en-US" sz="2800" dirty="0"/>
          </a:p>
        </p:txBody>
      </p:sp>
      <p:pic>
        <p:nvPicPr>
          <p:cNvPr id="7" name="Picture 6"/>
          <p:cNvPicPr>
            <a:picLocks noChangeAspect="1"/>
          </p:cNvPicPr>
          <p:nvPr/>
        </p:nvPicPr>
        <p:blipFill>
          <a:blip r:embed="rId4"/>
          <a:stretch>
            <a:fillRect/>
          </a:stretch>
        </p:blipFill>
        <p:spPr>
          <a:xfrm>
            <a:off x="1747281" y="4462818"/>
            <a:ext cx="8180896" cy="1939800"/>
          </a:xfrm>
          <a:prstGeom prst="rect">
            <a:avLst/>
          </a:prstGeom>
        </p:spPr>
      </p:pic>
      <p:pic>
        <p:nvPicPr>
          <p:cNvPr id="11" name="Picture 10"/>
          <p:cNvPicPr>
            <a:picLocks noChangeAspect="1"/>
          </p:cNvPicPr>
          <p:nvPr/>
        </p:nvPicPr>
        <p:blipFill>
          <a:blip r:embed="rId5"/>
          <a:stretch>
            <a:fillRect/>
          </a:stretch>
        </p:blipFill>
        <p:spPr>
          <a:xfrm>
            <a:off x="9580729" y="155435"/>
            <a:ext cx="1624083" cy="2267728"/>
          </a:xfrm>
          <a:prstGeom prst="rect">
            <a:avLst/>
          </a:prstGeom>
        </p:spPr>
      </p:pic>
      <p:pic>
        <p:nvPicPr>
          <p:cNvPr id="12" name="Picture 11"/>
          <p:cNvPicPr>
            <a:picLocks noChangeAspect="1"/>
          </p:cNvPicPr>
          <p:nvPr/>
        </p:nvPicPr>
        <p:blipFill>
          <a:blip r:embed="rId6"/>
          <a:stretch>
            <a:fillRect/>
          </a:stretch>
        </p:blipFill>
        <p:spPr>
          <a:xfrm>
            <a:off x="559208" y="194931"/>
            <a:ext cx="1651732" cy="2152483"/>
          </a:xfrm>
          <a:prstGeom prst="rect">
            <a:avLst/>
          </a:prstGeom>
        </p:spPr>
      </p:pic>
    </p:spTree>
    <p:extLst>
      <p:ext uri="{BB962C8B-B14F-4D97-AF65-F5344CB8AC3E}">
        <p14:creationId xmlns:p14="http://schemas.microsoft.com/office/powerpoint/2010/main" val="14150588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effectLst>
                  <a:outerShdw blurRad="38100" dist="38100" dir="2700000" algn="tl">
                    <a:srgbClr val="000000">
                      <a:alpha val="43137"/>
                    </a:srgbClr>
                  </a:outerShdw>
                </a:effectLst>
                <a:latin typeface="+mn-lt"/>
              </a:rPr>
              <a:t>NCS Professional Development Fund </a:t>
            </a:r>
          </a:p>
        </p:txBody>
      </p:sp>
      <p:sp>
        <p:nvSpPr>
          <p:cNvPr id="14" name="Content Placeholder 13"/>
          <p:cNvSpPr>
            <a:spLocks noGrp="1"/>
          </p:cNvSpPr>
          <p:nvPr>
            <p:ph sz="quarter" idx="1"/>
          </p:nvPr>
        </p:nvSpPr>
        <p:spPr>
          <a:xfrm>
            <a:off x="245660" y="1454659"/>
            <a:ext cx="11736790" cy="3124200"/>
          </a:xfrm>
        </p:spPr>
        <p:txBody>
          <a:bodyPr>
            <a:normAutofit/>
          </a:bodyPr>
          <a:lstStyle/>
          <a:p>
            <a:r>
              <a:rPr lang="en-US" dirty="0"/>
              <a:t>Developed to support continuing education activities.  </a:t>
            </a:r>
          </a:p>
          <a:p>
            <a:r>
              <a:rPr lang="en-US" dirty="0"/>
              <a:t>Individual members, companies, organizations, and State Chapters provided funds several years ago.  </a:t>
            </a:r>
          </a:p>
          <a:p>
            <a:r>
              <a:rPr lang="en-US" dirty="0"/>
              <a:t>Team wishes to maintain and find ways to build it more, to ideally use interest.  </a:t>
            </a:r>
          </a:p>
          <a:p>
            <a:r>
              <a:rPr lang="en-US" dirty="0"/>
              <a:t>Currently sits at $44,400.  </a:t>
            </a:r>
          </a:p>
        </p:txBody>
      </p:sp>
      <p:pic>
        <p:nvPicPr>
          <p:cNvPr id="5" name="Picture 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5150" y="4995120"/>
            <a:ext cx="12573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718135" y="3898931"/>
            <a:ext cx="7083275" cy="2822591"/>
          </a:xfrm>
          <a:prstGeom prst="rect">
            <a:avLst/>
          </a:prstGeom>
        </p:spPr>
      </p:pic>
    </p:spTree>
    <p:extLst>
      <p:ext uri="{BB962C8B-B14F-4D97-AF65-F5344CB8AC3E}">
        <p14:creationId xmlns:p14="http://schemas.microsoft.com/office/powerpoint/2010/main" val="927869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9130" y="0"/>
            <a:ext cx="8407917" cy="1325563"/>
          </a:xfrm>
        </p:spPr>
        <p:txBody>
          <a:bodyPr/>
          <a:lstStyle/>
          <a:p>
            <a:r>
              <a:rPr lang="en-US" b="1" dirty="0">
                <a:effectLst>
                  <a:outerShdw blurRad="38100" dist="38100" dir="2700000" algn="tl">
                    <a:srgbClr val="000000">
                      <a:alpha val="43137"/>
                    </a:srgbClr>
                  </a:outerShdw>
                </a:effectLst>
                <a:latin typeface="+mn-lt"/>
              </a:rPr>
              <a:t>NCS Leadership Workshop Series</a:t>
            </a:r>
          </a:p>
        </p:txBody>
      </p:sp>
      <p:sp>
        <p:nvSpPr>
          <p:cNvPr id="3" name="TextBox 2"/>
          <p:cNvSpPr txBox="1"/>
          <p:nvPr/>
        </p:nvSpPr>
        <p:spPr>
          <a:xfrm>
            <a:off x="329367" y="927166"/>
            <a:ext cx="10972800" cy="5693866"/>
          </a:xfrm>
          <a:prstGeom prst="rect">
            <a:avLst/>
          </a:prstGeom>
          <a:noFill/>
        </p:spPr>
        <p:txBody>
          <a:bodyPr wrap="square" rtlCol="0">
            <a:spAutoFit/>
          </a:bodyPr>
          <a:lstStyle/>
          <a:p>
            <a:pPr marL="285750" indent="-285750">
              <a:buFontTx/>
              <a:buChar char="-"/>
            </a:pPr>
            <a:r>
              <a:rPr lang="en-US" sz="2800" dirty="0"/>
              <a:t>Led by the philosophy that all can be leaders </a:t>
            </a:r>
          </a:p>
          <a:p>
            <a:pPr marL="285750" indent="-285750">
              <a:buFontTx/>
              <a:buChar char="-"/>
            </a:pPr>
            <a:r>
              <a:rPr lang="en-US" sz="2800" dirty="0"/>
              <a:t>Held annually at Midwest FWC in partnership with Midwest Association of Fish &amp; Wildlife Agencies   </a:t>
            </a:r>
          </a:p>
          <a:p>
            <a:pPr marL="285750" indent="-285750">
              <a:buFontTx/>
              <a:buChar char="-"/>
            </a:pPr>
            <a:endParaRPr lang="en-US" sz="2800" dirty="0"/>
          </a:p>
          <a:p>
            <a:r>
              <a:rPr lang="en-US" sz="2800" b="1" dirty="0"/>
              <a:t>Workshops to date</a:t>
            </a:r>
          </a:p>
          <a:p>
            <a:r>
              <a:rPr lang="en-US" sz="2800" dirty="0"/>
              <a:t>2016 – Leadership, Grand Rapids, MI</a:t>
            </a:r>
          </a:p>
          <a:p>
            <a:r>
              <a:rPr lang="en-US" sz="2800" dirty="0"/>
              <a:t>2017 -  Wildlife Governance, Lincoln, NE </a:t>
            </a:r>
          </a:p>
          <a:p>
            <a:r>
              <a:rPr lang="en-US" sz="2800" dirty="0"/>
              <a:t>2018 – Adaptive Leadership, Milwaukee, WI </a:t>
            </a:r>
          </a:p>
          <a:p>
            <a:r>
              <a:rPr lang="en-US" sz="2800" dirty="0"/>
              <a:t>2019 – TWS Certification, Cleveland, OH</a:t>
            </a:r>
          </a:p>
          <a:p>
            <a:r>
              <a:rPr lang="en-US" sz="2800" dirty="0"/>
              <a:t>2020 - ?, Springfield, IL </a:t>
            </a:r>
          </a:p>
          <a:p>
            <a:r>
              <a:rPr lang="en-US" sz="2800" dirty="0"/>
              <a:t>2021 - ?, MN</a:t>
            </a:r>
          </a:p>
          <a:p>
            <a:endParaRPr lang="en-US" sz="2800" dirty="0"/>
          </a:p>
          <a:p>
            <a:r>
              <a:rPr lang="en-US" sz="2800" b="1" dirty="0"/>
              <a:t>Future Workshops - Please share your ideas/needs!  </a:t>
            </a:r>
          </a:p>
        </p:txBody>
      </p:sp>
      <p:pic>
        <p:nvPicPr>
          <p:cNvPr id="6" name="Picture 5"/>
          <p:cNvPicPr>
            <a:picLocks noChangeAspect="1"/>
          </p:cNvPicPr>
          <p:nvPr/>
        </p:nvPicPr>
        <p:blipFill>
          <a:blip r:embed="rId3"/>
          <a:stretch>
            <a:fillRect/>
          </a:stretch>
        </p:blipFill>
        <p:spPr>
          <a:xfrm>
            <a:off x="7414200" y="1947984"/>
            <a:ext cx="3192847" cy="3949446"/>
          </a:xfrm>
          <a:prstGeom prst="rect">
            <a:avLst/>
          </a:prstGeom>
        </p:spPr>
      </p:pic>
      <p:pic>
        <p:nvPicPr>
          <p:cNvPr id="12" name="Picture 2" descr="https://www.mafwa.org/wp-content/uploads/2012/08/path.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84324" y="5453251"/>
            <a:ext cx="3880297" cy="1056209"/>
          </a:xfrm>
          <a:prstGeom prst="rect">
            <a:avLst/>
          </a:prstGeom>
          <a:noFill/>
          <a:extLst>
            <a:ext uri="{909E8E84-426E-40DD-AFC4-6F175D3DCCD1}">
              <a14:hiddenFill xmlns:a14="http://schemas.microsoft.com/office/drawing/2010/main">
                <a:solidFill>
                  <a:srgbClr val="FFFFFF"/>
                </a:solidFill>
              </a14:hiddenFill>
            </a:ext>
          </a:extLst>
        </p:spPr>
      </p:pic>
      <p:pic>
        <p:nvPicPr>
          <p:cNvPr id="1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5943" t="3451" r="16789" b="8349"/>
          <a:stretch/>
        </p:blipFill>
        <p:spPr>
          <a:xfrm>
            <a:off x="11040310" y="304745"/>
            <a:ext cx="831788" cy="1147431"/>
          </a:xfrm>
          <a:prstGeom prst="rect">
            <a:avLst/>
          </a:prstGeom>
        </p:spPr>
      </p:pic>
    </p:spTree>
    <p:extLst>
      <p:ext uri="{BB962C8B-B14F-4D97-AF65-F5344CB8AC3E}">
        <p14:creationId xmlns:p14="http://schemas.microsoft.com/office/powerpoint/2010/main" val="4113415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1289</TotalTime>
  <Words>2339</Words>
  <Application>Microsoft Office PowerPoint</Application>
  <PresentationFormat>Widescreen</PresentationFormat>
  <Paragraphs>179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NCS Professional Development Fund </vt:lpstr>
      <vt:lpstr>NCS Leadership Workshop Series</vt:lpstr>
      <vt:lpstr>PowerPoint Presentation</vt:lpstr>
      <vt:lpstr>Our NCS Listserv </vt:lpstr>
      <vt:lpstr>Voting Privileges</vt:lpstr>
      <vt:lpstr>Recognition of our Fellow Wildlifers </vt:lpstr>
      <vt:lpstr>PowerPoint Presentation</vt:lpstr>
      <vt:lpstr>Student Conclave Supporting Our Community Now &amp; for the Future </vt:lpstr>
      <vt:lpstr>PowerPoint Presentation</vt:lpstr>
      <vt:lpstr>   Get Involved!</vt:lpstr>
      <vt:lpstr>   Get Involved!</vt:lpstr>
      <vt:lpstr>    Get Involved!</vt:lpstr>
      <vt:lpstr>We don’t need to accomplish great feats, simply small feats with great care for our mission.  Always open to ideas &amp; input!                                       NCS Membership Team Lead, Jodie Provost                  jodie.provost@yahoo.com, 218-838-3553                     Thank you!                  for the chance to share                                      and all you each do for TWS. </vt:lpstr>
      <vt:lpstr>PowerPoint Presentation</vt:lpstr>
    </vt:vector>
  </TitlesOfParts>
  <Company>MNDNR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Provost</dc:creator>
  <cp:lastModifiedBy>Mariah</cp:lastModifiedBy>
  <cp:revision>294</cp:revision>
  <dcterms:created xsi:type="dcterms:W3CDTF">2019-01-26T21:28:28Z</dcterms:created>
  <dcterms:modified xsi:type="dcterms:W3CDTF">2019-03-04T13:55:02Z</dcterms:modified>
</cp:coreProperties>
</file>